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9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398B2-26A5-4065-A395-A3D835FC7FE3}" type="slidenum">
              <a:rPr lang="en-US"/>
              <a:pPr/>
              <a:t>10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DD244-58D7-4F01-8AA3-D2FC32B387B6}" type="slidenum">
              <a:rPr lang="en-US"/>
              <a:pPr/>
              <a:t>11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C95F8-AB4D-4085-BCF2-B6552A67A443}" type="slidenum">
              <a:rPr lang="en-US"/>
              <a:pPr/>
              <a:t>12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9450C-9DB5-48AD-AD25-3A94C0643F37}" type="slidenum">
              <a:rPr lang="en-US"/>
              <a:pPr/>
              <a:t>13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49198-C6D7-4511-9D73-ACB44A83A553}" type="slidenum">
              <a:rPr lang="en-US"/>
              <a:pPr/>
              <a:t>14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858E0-C1F4-4B75-BAC3-A355187218D3}" type="slidenum">
              <a:rPr lang="en-US"/>
              <a:pPr/>
              <a:t>15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E2A96-E0D5-463C-BCDD-7788C17997AF}" type="slidenum">
              <a:rPr lang="en-US"/>
              <a:pPr/>
              <a:t>16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DC564-4BAD-43D2-8CB2-9BFBAD6A2AB1}" type="slidenum">
              <a:rPr lang="en-US"/>
              <a:pPr/>
              <a:t>17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949C4-9AE2-4F9E-91FA-F3E5AF4F4E30}" type="slidenum">
              <a:rPr lang="en-US"/>
              <a:pPr/>
              <a:t>18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9503-C716-482E-A1F9-8B9BA6EB9482}" type="slidenum">
              <a:rPr lang="en-US"/>
              <a:pPr/>
              <a:t>19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940FE-F25F-459C-B1F3-1B7602D0DB04}" type="slidenum">
              <a:rPr lang="en-US"/>
              <a:pPr/>
              <a:t>2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AF884-23BC-465B-8514-38EBA7703916}" type="slidenum">
              <a:rPr lang="en-US"/>
              <a:pPr/>
              <a:t>20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02222-2FF7-456D-9EF6-24B3C4F6DA91}" type="slidenum">
              <a:rPr lang="en-US"/>
              <a:pPr/>
              <a:t>21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52F7F-AA1F-4E98-886E-5CA49908E641}" type="slidenum">
              <a:rPr lang="en-US"/>
              <a:pPr/>
              <a:t>3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88E10-A56F-4330-88E1-DC0764921200}" type="slidenum">
              <a:rPr lang="en-US"/>
              <a:pPr/>
              <a:t>4</a:t>
            </a:fld>
            <a:endParaRPr 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175A2-893E-47F7-A249-59E06CEC5B03}" type="slidenum">
              <a:rPr lang="en-US"/>
              <a:pPr/>
              <a:t>5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B7B6C-E504-419C-BF9A-D3518130AEDE}" type="slidenum">
              <a:rPr lang="en-US"/>
              <a:pPr/>
              <a:t>6</a:t>
            </a:fld>
            <a:endParaRPr 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2EDCC-DAB3-43E6-910A-A471BDCBA98E}" type="slidenum">
              <a:rPr lang="en-US"/>
              <a:pPr/>
              <a:t>7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05EE7-6BD4-4E72-99C8-9BDA84111F4D}" type="slidenum">
              <a:rPr lang="en-US"/>
              <a:pPr/>
              <a:t>8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E8D2F-A65B-469F-AA94-543926AA1F9C}" type="slidenum">
              <a:rPr lang="en-US"/>
              <a:pPr/>
              <a:t>9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/>
              <a:t>Gauss Jordan Method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>
            <a:normAutofit/>
          </a:bodyPr>
          <a:lstStyle/>
          <a:p>
            <a:r>
              <a:rPr lang="en-GB" dirty="0" err="1" smtClean="0"/>
              <a:t>Prianka</a:t>
            </a:r>
            <a:r>
              <a:rPr lang="en-GB" dirty="0" smtClean="0"/>
              <a:t> Mandal</a:t>
            </a:r>
          </a:p>
          <a:p>
            <a:r>
              <a:rPr lang="en-GB" dirty="0" smtClean="0"/>
              <a:t>Lecturer </a:t>
            </a:r>
          </a:p>
          <a:p>
            <a:r>
              <a:rPr lang="en-GB" dirty="0" smtClean="0"/>
              <a:t>Daffodil International University</a:t>
            </a:r>
            <a:endParaRPr lang="en-GB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Then we transform so that the coefficient of</a:t>
            </a:r>
            <a:r>
              <a:rPr lang="en-US" b="0" i="1" dirty="0">
                <a:solidFill>
                  <a:srgbClr val="FFFF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dirty="0"/>
              <a:t> in the </a:t>
            </a:r>
            <a:r>
              <a:rPr lang="en-US" dirty="0">
                <a:solidFill>
                  <a:srgbClr val="00FF00"/>
                </a:solidFill>
              </a:rPr>
              <a:t>second equation</a:t>
            </a:r>
            <a:r>
              <a:rPr lang="en-US" dirty="0"/>
              <a:t> is </a:t>
            </a:r>
            <a:r>
              <a:rPr lang="en-US" b="0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</a:p>
        </p:txBody>
      </p:sp>
      <p:graphicFrame>
        <p:nvGraphicFramePr>
          <p:cNvPr id="1250308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309" name="Object 5"/>
          <p:cNvGraphicFramePr>
            <a:graphicFrameLocks noChangeAspect="1"/>
          </p:cNvGraphicFramePr>
          <p:nvPr/>
        </p:nvGraphicFramePr>
        <p:xfrm>
          <a:off x="2808288" y="4502150"/>
          <a:ext cx="20748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1028520" imgH="660240" progId="Equation.DSMT4">
                  <p:embed/>
                </p:oleObj>
              </mc:Choice>
              <mc:Fallback>
                <p:oleObj name="Equation" r:id="rId6" imgW="10285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2150"/>
                        <a:ext cx="2074862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0310" name="Text Box 6"/>
          <p:cNvSpPr txBox="1">
            <a:spLocks noChangeArrowheads="1"/>
          </p:cNvSpPr>
          <p:nvPr/>
        </p:nvSpPr>
        <p:spPr bwMode="auto">
          <a:xfrm>
            <a:off x="5499100" y="4914900"/>
            <a:ext cx="25431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second equation by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  <p:sp>
        <p:nvSpPr>
          <p:cNvPr id="1250311" name="Line 7"/>
          <p:cNvSpPr>
            <a:spLocks noChangeShapeType="1"/>
          </p:cNvSpPr>
          <p:nvPr/>
        </p:nvSpPr>
        <p:spPr bwMode="auto">
          <a:xfrm flipH="1">
            <a:off x="4987925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0312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all equations except the second:</a:t>
            </a:r>
          </a:p>
        </p:txBody>
      </p:sp>
      <p:graphicFrame>
        <p:nvGraphicFramePr>
          <p:cNvPr id="1252356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357" name="Object 5"/>
          <p:cNvGraphicFramePr>
            <a:graphicFrameLocks noChangeAspect="1"/>
          </p:cNvGraphicFramePr>
          <p:nvPr/>
        </p:nvGraphicFramePr>
        <p:xfrm>
          <a:off x="2808288" y="4502150"/>
          <a:ext cx="20748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1028520" imgH="660240" progId="Equation.DSMT4">
                  <p:embed/>
                </p:oleObj>
              </mc:Choice>
              <mc:Fallback>
                <p:oleObj name="Equation" r:id="rId6" imgW="10285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2150"/>
                        <a:ext cx="2074862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58" name="Text Box 6"/>
          <p:cNvSpPr txBox="1">
            <a:spLocks noChangeArrowheads="1"/>
          </p:cNvSpPr>
          <p:nvPr/>
        </p:nvSpPr>
        <p:spPr bwMode="auto">
          <a:xfrm>
            <a:off x="5489575" y="44783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first equation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(–2)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252359" name="Line 7"/>
          <p:cNvSpPr>
            <a:spLocks noChangeShapeType="1"/>
          </p:cNvSpPr>
          <p:nvPr/>
        </p:nvSpPr>
        <p:spPr bwMode="auto">
          <a:xfrm flipH="1">
            <a:off x="4978400" y="46974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2360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8" grpId="0"/>
      <p:bldP spid="12523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dirty="0"/>
              <a:t> from all equations except the second:</a:t>
            </a:r>
          </a:p>
        </p:txBody>
      </p:sp>
      <p:graphicFrame>
        <p:nvGraphicFramePr>
          <p:cNvPr id="1254404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05" name="Object 5"/>
          <p:cNvGraphicFramePr>
            <a:graphicFrameLocks noChangeAspect="1"/>
          </p:cNvGraphicFramePr>
          <p:nvPr/>
        </p:nvGraphicFramePr>
        <p:xfrm>
          <a:off x="2808288" y="4502150"/>
          <a:ext cx="20748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1028520" imgH="660240" progId="Equation.DSMT4">
                  <p:embed/>
                </p:oleObj>
              </mc:Choice>
              <mc:Fallback>
                <p:oleObj name="Equation" r:id="rId6" imgW="10285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2150"/>
                        <a:ext cx="2074862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06" name="Text Box 6"/>
          <p:cNvSpPr txBox="1">
            <a:spLocks noChangeArrowheads="1"/>
          </p:cNvSpPr>
          <p:nvPr/>
        </p:nvSpPr>
        <p:spPr bwMode="auto">
          <a:xfrm>
            <a:off x="5489575" y="44783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first equation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(–2)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254407" name="Line 7"/>
          <p:cNvSpPr>
            <a:spLocks noChangeShapeType="1"/>
          </p:cNvSpPr>
          <p:nvPr/>
        </p:nvSpPr>
        <p:spPr bwMode="auto">
          <a:xfrm flipH="1">
            <a:off x="4978400" y="46974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4408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dirty="0"/>
              <a:t> from all equations except the second:</a:t>
            </a:r>
          </a:p>
        </p:txBody>
      </p:sp>
      <p:graphicFrame>
        <p:nvGraphicFramePr>
          <p:cNvPr id="1256452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3" name="Object 5"/>
          <p:cNvGraphicFramePr>
            <a:graphicFrameLocks noChangeAspect="1"/>
          </p:cNvGraphicFramePr>
          <p:nvPr/>
        </p:nvGraphicFramePr>
        <p:xfrm>
          <a:off x="2808288" y="4502150"/>
          <a:ext cx="20748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1028520" imgH="660240" progId="Equation.DSMT4">
                  <p:embed/>
                </p:oleObj>
              </mc:Choice>
              <mc:Fallback>
                <p:oleObj name="Equation" r:id="rId6" imgW="10285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2150"/>
                        <a:ext cx="2074862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6454" name="Text Box 6"/>
          <p:cNvSpPr txBox="1">
            <a:spLocks noChangeArrowheads="1"/>
          </p:cNvSpPr>
          <p:nvPr/>
        </p:nvSpPr>
        <p:spPr bwMode="auto">
          <a:xfrm>
            <a:off x="5489575" y="53927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third equation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(–3)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256455" name="Line 7"/>
          <p:cNvSpPr>
            <a:spLocks noChangeShapeType="1"/>
          </p:cNvSpPr>
          <p:nvPr/>
        </p:nvSpPr>
        <p:spPr bwMode="auto">
          <a:xfrm flipH="1">
            <a:off x="4978400" y="56118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6456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4" grpId="0"/>
      <p:bldP spid="12564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dirty="0"/>
              <a:t> from all equations except the second:</a:t>
            </a:r>
          </a:p>
        </p:txBody>
      </p:sp>
      <p:graphicFrame>
        <p:nvGraphicFramePr>
          <p:cNvPr id="1258500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8501" name="Object 5"/>
          <p:cNvGraphicFramePr>
            <a:graphicFrameLocks noChangeAspect="1"/>
          </p:cNvGraphicFramePr>
          <p:nvPr/>
        </p:nvGraphicFramePr>
        <p:xfrm>
          <a:off x="2808288" y="4505325"/>
          <a:ext cx="207486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1028520" imgH="622080" progId="Equation.DSMT4">
                  <p:embed/>
                </p:oleObj>
              </mc:Choice>
              <mc:Fallback>
                <p:oleObj name="Equation" r:id="rId6" imgW="10285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5325"/>
                        <a:ext cx="2074862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5489575" y="53927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third equation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(–3)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258503" name="Line 7"/>
          <p:cNvSpPr>
            <a:spLocks noChangeShapeType="1"/>
          </p:cNvSpPr>
          <p:nvPr/>
        </p:nvSpPr>
        <p:spPr bwMode="auto">
          <a:xfrm flipH="1">
            <a:off x="4978400" y="56118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4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Now we transform so that the coefficient of</a:t>
            </a:r>
            <a:r>
              <a:rPr lang="en-US" b="0" i="1" dirty="0">
                <a:solidFill>
                  <a:srgbClr val="FFFF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dirty="0"/>
              <a:t> in the </a:t>
            </a:r>
            <a:r>
              <a:rPr lang="en-US" dirty="0">
                <a:solidFill>
                  <a:srgbClr val="00FF00"/>
                </a:solidFill>
              </a:rPr>
              <a:t>third equation</a:t>
            </a:r>
            <a:r>
              <a:rPr lang="en-US" dirty="0"/>
              <a:t> is </a:t>
            </a:r>
            <a:r>
              <a:rPr lang="en-US" b="0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</a:p>
        </p:txBody>
      </p:sp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9" name="Object 5"/>
          <p:cNvGraphicFramePr>
            <a:graphicFrameLocks noChangeAspect="1"/>
          </p:cNvGraphicFramePr>
          <p:nvPr/>
        </p:nvGraphicFramePr>
        <p:xfrm>
          <a:off x="2808288" y="4505325"/>
          <a:ext cx="207486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1028520" imgH="622080" progId="Equation.DSMT4">
                  <p:embed/>
                </p:oleObj>
              </mc:Choice>
              <mc:Fallback>
                <p:oleObj name="Equation" r:id="rId6" imgW="10285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5325"/>
                        <a:ext cx="2074862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550" name="Text Box 6"/>
          <p:cNvSpPr txBox="1">
            <a:spLocks noChangeArrowheads="1"/>
          </p:cNvSpPr>
          <p:nvPr/>
        </p:nvSpPr>
        <p:spPr bwMode="auto">
          <a:xfrm>
            <a:off x="5499100" y="5383213"/>
            <a:ext cx="2224088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third equation by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1/11</a:t>
            </a:r>
          </a:p>
        </p:txBody>
      </p:sp>
      <p:sp>
        <p:nvSpPr>
          <p:cNvPr id="1260551" name="Line 7"/>
          <p:cNvSpPr>
            <a:spLocks noChangeShapeType="1"/>
          </p:cNvSpPr>
          <p:nvPr/>
        </p:nvSpPr>
        <p:spPr bwMode="auto">
          <a:xfrm flipH="1">
            <a:off x="4987925" y="5602288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552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50" grpId="0"/>
      <p:bldP spid="12605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Now we transform so that the coefficient of</a:t>
            </a:r>
            <a:r>
              <a:rPr lang="en-US" b="0" i="1" dirty="0">
                <a:solidFill>
                  <a:srgbClr val="FFFF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rgbClr val="00FF00"/>
                </a:solidFill>
              </a:rPr>
              <a:t>third equation</a:t>
            </a:r>
            <a:r>
              <a:rPr lang="en-US" dirty="0"/>
              <a:t> is </a:t>
            </a:r>
            <a:r>
              <a:rPr lang="en-US" b="0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</a:p>
        </p:txBody>
      </p:sp>
      <p:graphicFrame>
        <p:nvGraphicFramePr>
          <p:cNvPr id="1262596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2597" name="Object 5"/>
          <p:cNvGraphicFramePr>
            <a:graphicFrameLocks noChangeAspect="1"/>
          </p:cNvGraphicFramePr>
          <p:nvPr/>
        </p:nvGraphicFramePr>
        <p:xfrm>
          <a:off x="2808288" y="4505325"/>
          <a:ext cx="207486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1028520" imgH="622080" progId="Equation.DSMT4">
                  <p:embed/>
                </p:oleObj>
              </mc:Choice>
              <mc:Fallback>
                <p:oleObj name="Equation" r:id="rId6" imgW="10285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5325"/>
                        <a:ext cx="2074862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598" name="Text Box 6"/>
          <p:cNvSpPr txBox="1">
            <a:spLocks noChangeArrowheads="1"/>
          </p:cNvSpPr>
          <p:nvPr/>
        </p:nvSpPr>
        <p:spPr bwMode="auto">
          <a:xfrm>
            <a:off x="5499100" y="5383213"/>
            <a:ext cx="22510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third equation by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1/11</a:t>
            </a:r>
          </a:p>
        </p:txBody>
      </p:sp>
      <p:sp>
        <p:nvSpPr>
          <p:cNvPr id="1262599" name="Line 7"/>
          <p:cNvSpPr>
            <a:spLocks noChangeShapeType="1"/>
          </p:cNvSpPr>
          <p:nvPr/>
        </p:nvSpPr>
        <p:spPr bwMode="auto">
          <a:xfrm flipH="1">
            <a:off x="4987925" y="5602288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2600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dirty="0"/>
              <a:t> from all equations except the third:</a:t>
            </a:r>
          </a:p>
        </p:txBody>
      </p:sp>
      <p:graphicFrame>
        <p:nvGraphicFramePr>
          <p:cNvPr id="1264644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4645" name="Text Box 5"/>
          <p:cNvSpPr txBox="1">
            <a:spLocks noChangeArrowheads="1"/>
          </p:cNvSpPr>
          <p:nvPr/>
        </p:nvSpPr>
        <p:spPr bwMode="auto">
          <a:xfrm>
            <a:off x="5489575" y="44783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first equation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(–7)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third equation</a:t>
            </a:r>
          </a:p>
        </p:txBody>
      </p:sp>
      <p:sp>
        <p:nvSpPr>
          <p:cNvPr id="1264646" name="Line 6"/>
          <p:cNvSpPr>
            <a:spLocks noChangeShapeType="1"/>
          </p:cNvSpPr>
          <p:nvPr/>
        </p:nvSpPr>
        <p:spPr bwMode="auto">
          <a:xfrm flipH="1">
            <a:off x="4978400" y="46974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264647" name="Object 7"/>
          <p:cNvGraphicFramePr>
            <a:graphicFrameLocks noChangeAspect="1"/>
          </p:cNvGraphicFramePr>
          <p:nvPr/>
        </p:nvGraphicFramePr>
        <p:xfrm>
          <a:off x="2808288" y="4505325"/>
          <a:ext cx="207486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1028520" imgH="622080" progId="Equation.DSMT4">
                  <p:embed/>
                </p:oleObj>
              </mc:Choice>
              <mc:Fallback>
                <p:oleObj name="Equation" r:id="rId6" imgW="10285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505325"/>
                        <a:ext cx="2074862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4648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5" grpId="0"/>
      <p:bldP spid="12646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dirty="0"/>
              <a:t> from all equations except the third:</a:t>
            </a:r>
          </a:p>
        </p:txBody>
      </p:sp>
      <p:graphicFrame>
        <p:nvGraphicFramePr>
          <p:cNvPr id="1266692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6693" name="Object 5"/>
          <p:cNvGraphicFramePr>
            <a:graphicFrameLocks noChangeAspect="1"/>
          </p:cNvGraphicFramePr>
          <p:nvPr/>
        </p:nvGraphicFramePr>
        <p:xfrm>
          <a:off x="2805113" y="4505325"/>
          <a:ext cx="207327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6" imgW="1028520" imgH="622080" progId="Equation.DSMT4">
                  <p:embed/>
                </p:oleObj>
              </mc:Choice>
              <mc:Fallback>
                <p:oleObj name="Equation" r:id="rId6" imgW="10285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505325"/>
                        <a:ext cx="2073275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6694" name="Text Box 6"/>
          <p:cNvSpPr txBox="1">
            <a:spLocks noChangeArrowheads="1"/>
          </p:cNvSpPr>
          <p:nvPr/>
        </p:nvSpPr>
        <p:spPr bwMode="auto">
          <a:xfrm>
            <a:off x="5489575" y="44783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first equation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(–7)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third equation</a:t>
            </a:r>
          </a:p>
        </p:txBody>
      </p:sp>
      <p:sp>
        <p:nvSpPr>
          <p:cNvPr id="1266695" name="Line 7"/>
          <p:cNvSpPr>
            <a:spLocks noChangeShapeType="1"/>
          </p:cNvSpPr>
          <p:nvPr/>
        </p:nvSpPr>
        <p:spPr bwMode="auto">
          <a:xfrm flipH="1">
            <a:off x="4978400" y="46974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6696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dirty="0"/>
              <a:t> from all equations except the third:</a:t>
            </a:r>
          </a:p>
        </p:txBody>
      </p:sp>
      <p:graphicFrame>
        <p:nvGraphicFramePr>
          <p:cNvPr id="1268740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8741" name="Object 5"/>
          <p:cNvGraphicFramePr>
            <a:graphicFrameLocks noChangeAspect="1"/>
          </p:cNvGraphicFramePr>
          <p:nvPr/>
        </p:nvGraphicFramePr>
        <p:xfrm>
          <a:off x="2805113" y="4505325"/>
          <a:ext cx="207327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1028520" imgH="622080" progId="Equation.DSMT4">
                  <p:embed/>
                </p:oleObj>
              </mc:Choice>
              <mc:Fallback>
                <p:oleObj name="Equation" r:id="rId6" imgW="10285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505325"/>
                        <a:ext cx="2073275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8742" name="Text Box 6"/>
          <p:cNvSpPr txBox="1">
            <a:spLocks noChangeArrowheads="1"/>
          </p:cNvSpPr>
          <p:nvPr/>
        </p:nvSpPr>
        <p:spPr bwMode="auto">
          <a:xfrm>
            <a:off x="5489575" y="49355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second equation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third equation</a:t>
            </a:r>
          </a:p>
        </p:txBody>
      </p:sp>
      <p:sp>
        <p:nvSpPr>
          <p:cNvPr id="1268743" name="Line 7"/>
          <p:cNvSpPr>
            <a:spLocks noChangeShapeType="1"/>
          </p:cNvSpPr>
          <p:nvPr/>
        </p:nvSpPr>
        <p:spPr bwMode="auto">
          <a:xfrm flipH="1">
            <a:off x="4978400" y="51546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8744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42" grpId="0"/>
      <p:bldP spid="12687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Gauss-Jordan Method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/>
              <a:t>The Gauss-Jordan elimination method is a </a:t>
            </a:r>
            <a:r>
              <a:rPr lang="en-US">
                <a:solidFill>
                  <a:srgbClr val="00FF00"/>
                </a:solidFill>
              </a:rPr>
              <a:t>technique</a:t>
            </a:r>
            <a:r>
              <a:rPr lang="en-US"/>
              <a:t> for </a:t>
            </a:r>
            <a:r>
              <a:rPr lang="en-US">
                <a:solidFill>
                  <a:srgbClr val="FF9900"/>
                </a:solidFill>
              </a:rPr>
              <a:t>solving systems of linear equations</a:t>
            </a:r>
            <a:r>
              <a:rPr lang="en-US"/>
              <a:t> of any size.</a:t>
            </a:r>
          </a:p>
          <a:p>
            <a:pPr marL="404813" indent="-404813">
              <a:lnSpc>
                <a:spcPct val="90000"/>
              </a:lnSpc>
            </a:pPr>
            <a:r>
              <a:rPr lang="en-US"/>
              <a:t>The operations of the Gauss-Jordan method are</a:t>
            </a:r>
          </a:p>
          <a:p>
            <a:pPr lvl="1" indent="-3952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>
                <a:solidFill>
                  <a:srgbClr val="00FF00"/>
                </a:solidFill>
              </a:rPr>
              <a:t>Interchange</a:t>
            </a:r>
            <a:r>
              <a:rPr lang="en-US"/>
              <a:t> any two equations.</a:t>
            </a:r>
          </a:p>
          <a:p>
            <a:pPr lvl="1" indent="-3952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>
                <a:solidFill>
                  <a:srgbClr val="00FF00"/>
                </a:solidFill>
              </a:rPr>
              <a:t>Replace</a:t>
            </a:r>
            <a:r>
              <a:rPr lang="en-US"/>
              <a:t> an equation by a </a:t>
            </a:r>
            <a:r>
              <a:rPr lang="en-US">
                <a:solidFill>
                  <a:srgbClr val="FF9900"/>
                </a:solidFill>
              </a:rPr>
              <a:t>nonzero constant multiple</a:t>
            </a:r>
            <a:r>
              <a:rPr lang="en-US"/>
              <a:t> of itself.</a:t>
            </a:r>
          </a:p>
          <a:p>
            <a:pPr lvl="1" indent="-3952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>
                <a:solidFill>
                  <a:srgbClr val="00FF00"/>
                </a:solidFill>
              </a:rPr>
              <a:t>Replace</a:t>
            </a:r>
            <a:r>
              <a:rPr lang="en-US"/>
              <a:t> an equation by the </a:t>
            </a:r>
            <a:r>
              <a:rPr lang="en-US">
                <a:solidFill>
                  <a:srgbClr val="FF9900"/>
                </a:solidFill>
              </a:rPr>
              <a:t>sum</a:t>
            </a:r>
            <a:r>
              <a:rPr lang="en-US"/>
              <a:t> of that equation and a </a:t>
            </a:r>
            <a:r>
              <a:rPr lang="en-US">
                <a:solidFill>
                  <a:srgbClr val="FF9900"/>
                </a:solidFill>
              </a:rPr>
              <a:t>constant multiple of any other equation</a:t>
            </a:r>
            <a:r>
              <a:rPr lang="en-US"/>
              <a:t>.</a:t>
            </a:r>
          </a:p>
          <a:p>
            <a:pPr marL="404813" indent="-404813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We now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dirty="0"/>
              <a:t> from all equations except the third:</a:t>
            </a:r>
          </a:p>
        </p:txBody>
      </p:sp>
      <p:graphicFrame>
        <p:nvGraphicFramePr>
          <p:cNvPr id="1270788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789" name="Object 5"/>
          <p:cNvGraphicFramePr>
            <a:graphicFrameLocks noChangeAspect="1"/>
          </p:cNvGraphicFramePr>
          <p:nvPr/>
        </p:nvGraphicFramePr>
        <p:xfrm>
          <a:off x="2805113" y="4505325"/>
          <a:ext cx="191928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6" imgW="952200" imgH="622080" progId="Equation.DSMT4">
                  <p:embed/>
                </p:oleObj>
              </mc:Choice>
              <mc:Fallback>
                <p:oleObj name="Equation" r:id="rId6" imgW="9522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505325"/>
                        <a:ext cx="1919287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790" name="Text Box 6"/>
          <p:cNvSpPr txBox="1">
            <a:spLocks noChangeArrowheads="1"/>
          </p:cNvSpPr>
          <p:nvPr/>
        </p:nvSpPr>
        <p:spPr bwMode="auto">
          <a:xfrm>
            <a:off x="5489575" y="4935538"/>
            <a:ext cx="28765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second equation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third equation</a:t>
            </a:r>
          </a:p>
        </p:txBody>
      </p:sp>
      <p:sp>
        <p:nvSpPr>
          <p:cNvPr id="1270791" name="Line 7"/>
          <p:cNvSpPr>
            <a:spLocks noChangeShapeType="1"/>
          </p:cNvSpPr>
          <p:nvPr/>
        </p:nvSpPr>
        <p:spPr bwMode="auto">
          <a:xfrm flipH="1">
            <a:off x="4978400" y="5154613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792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Thus, the </a:t>
            </a:r>
            <a:r>
              <a:rPr lang="en-US" dirty="0">
                <a:solidFill>
                  <a:srgbClr val="00FF00"/>
                </a:solidFill>
              </a:rPr>
              <a:t>solution</a:t>
            </a:r>
            <a:r>
              <a:rPr lang="en-US" dirty="0"/>
              <a:t> to the system is </a:t>
            </a:r>
            <a:r>
              <a:rPr lang="en-US" b="0" i="1" dirty="0">
                <a:solidFill>
                  <a:srgbClr val="FF0000"/>
                </a:solidFill>
              </a:rPr>
              <a:t>x</a:t>
            </a:r>
            <a:r>
              <a:rPr lang="en-US" b="0" dirty="0">
                <a:solidFill>
                  <a:srgbClr val="FF0000"/>
                </a:solidFill>
              </a:rPr>
              <a:t> = 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b="0" dirty="0">
                <a:solidFill>
                  <a:srgbClr val="FF0000"/>
                </a:solidFill>
              </a:rPr>
              <a:t> = 1</a:t>
            </a:r>
            <a:r>
              <a:rPr lang="en-US" dirty="0"/>
              <a:t>, and </a:t>
            </a:r>
            <a:r>
              <a:rPr lang="en-US" b="0" i="1" dirty="0">
                <a:solidFill>
                  <a:srgbClr val="FF0000"/>
                </a:solidFill>
              </a:rPr>
              <a:t>z</a:t>
            </a:r>
            <a:r>
              <a:rPr lang="en-US" b="0" dirty="0">
                <a:solidFill>
                  <a:srgbClr val="FF0000"/>
                </a:solidFill>
              </a:rPr>
              <a:t> = 2</a:t>
            </a:r>
            <a:r>
              <a:rPr lang="en-US" dirty="0"/>
              <a:t>.</a:t>
            </a:r>
          </a:p>
        </p:txBody>
      </p:sp>
      <p:graphicFrame>
        <p:nvGraphicFramePr>
          <p:cNvPr id="1272836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2837" name="Object 5"/>
          <p:cNvGraphicFramePr>
            <a:graphicFrameLocks noChangeAspect="1"/>
          </p:cNvGraphicFramePr>
          <p:nvPr/>
        </p:nvGraphicFramePr>
        <p:xfrm>
          <a:off x="2805113" y="4505325"/>
          <a:ext cx="191928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952200" imgH="622080" progId="Equation.DSMT4">
                  <p:embed/>
                </p:oleObj>
              </mc:Choice>
              <mc:Fallback>
                <p:oleObj name="Equation" r:id="rId6" imgW="9522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505325"/>
                        <a:ext cx="1919287" cy="1268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x + y + z = 5 </a:t>
            </a:r>
            <a:endParaRPr lang="en-US" dirty="0" smtClean="0"/>
          </a:p>
          <a:p>
            <a:r>
              <a:rPr lang="pl-PL" dirty="0" smtClean="0"/>
              <a:t>2x </a:t>
            </a:r>
            <a:r>
              <a:rPr lang="pl-PL" dirty="0"/>
              <a:t>+ 3y + 5z = 8 </a:t>
            </a:r>
            <a:endParaRPr lang="en-US" dirty="0" smtClean="0"/>
          </a:p>
          <a:p>
            <a:r>
              <a:rPr lang="pl-PL" dirty="0" smtClean="0"/>
              <a:t>4x </a:t>
            </a:r>
            <a:r>
              <a:rPr lang="pl-PL" dirty="0"/>
              <a:t>+ 5z = 2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40538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9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/>
              <a:t>First, we transform this system into an equivalent system in which the coefficient of </a:t>
            </a:r>
            <a:r>
              <a:rPr lang="en-US" b="0" i="1">
                <a:solidFill>
                  <a:srgbClr val="FFFF00"/>
                </a:solidFill>
              </a:rPr>
              <a:t>x </a:t>
            </a:r>
            <a:r>
              <a:rPr lang="en-US"/>
              <a:t>in the </a:t>
            </a:r>
            <a:r>
              <a:rPr lang="en-US">
                <a:solidFill>
                  <a:srgbClr val="00FF00"/>
                </a:solidFill>
              </a:rPr>
              <a:t>first equation</a:t>
            </a:r>
            <a:r>
              <a:rPr lang="en-US"/>
              <a:t> is </a:t>
            </a:r>
            <a:r>
              <a:rPr lang="en-US" b="0">
                <a:solidFill>
                  <a:srgbClr val="FFFF00"/>
                </a:solidFill>
              </a:rPr>
              <a:t>1</a:t>
            </a:r>
            <a:r>
              <a:rPr lang="en-US"/>
              <a:t>:</a:t>
            </a:r>
          </a:p>
        </p:txBody>
      </p:sp>
      <p:graphicFrame>
        <p:nvGraphicFramePr>
          <p:cNvPr id="1235972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973" name="Object 5"/>
          <p:cNvGraphicFramePr>
            <a:graphicFrameLocks noChangeAspect="1"/>
          </p:cNvGraphicFramePr>
          <p:nvPr/>
        </p:nvGraphicFramePr>
        <p:xfrm>
          <a:off x="2636838" y="4502150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117440" imgH="660240" progId="Equation.DSMT4">
                  <p:embed/>
                </p:oleObj>
              </mc:Choice>
              <mc:Fallback>
                <p:oleObj name="Equation" r:id="rId6" imgW="111744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502150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4" name="Line 6"/>
          <p:cNvSpPr>
            <a:spLocks noChangeShapeType="1"/>
          </p:cNvSpPr>
          <p:nvPr/>
        </p:nvSpPr>
        <p:spPr bwMode="auto">
          <a:xfrm flipH="1">
            <a:off x="4987925" y="46974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75" name="Text Box 7"/>
          <p:cNvSpPr txBox="1">
            <a:spLocks noChangeArrowheads="1"/>
          </p:cNvSpPr>
          <p:nvPr/>
        </p:nvSpPr>
        <p:spPr bwMode="auto">
          <a:xfrm>
            <a:off x="5476875" y="4489450"/>
            <a:ext cx="19939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equation by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  <p:sp>
        <p:nvSpPr>
          <p:cNvPr id="1235976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5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5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5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4" grpId="0" animBg="1"/>
      <p:bldP spid="1235975" grpId="0"/>
      <p:bldP spid="12359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First, we transform this system into an equivalent system in which the coefficient of </a:t>
            </a:r>
            <a:r>
              <a:rPr lang="en-US" b="0" i="1" dirty="0">
                <a:solidFill>
                  <a:srgbClr val="FF0000"/>
                </a:solidFill>
              </a:rPr>
              <a:t>x</a:t>
            </a:r>
            <a:r>
              <a:rPr lang="en-US" b="0" i="1" dirty="0">
                <a:solidFill>
                  <a:srgbClr val="FFFF00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rgbClr val="00FF00"/>
                </a:solidFill>
              </a:rPr>
              <a:t>first equation</a:t>
            </a:r>
            <a:r>
              <a:rPr lang="en-US" dirty="0"/>
              <a:t> is </a:t>
            </a:r>
            <a:r>
              <a:rPr lang="en-US" b="0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</a:p>
        </p:txBody>
      </p:sp>
      <p:graphicFrame>
        <p:nvGraphicFramePr>
          <p:cNvPr id="1238020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8021" name="Object 5"/>
          <p:cNvGraphicFramePr>
            <a:graphicFrameLocks noChangeAspect="1"/>
          </p:cNvGraphicFramePr>
          <p:nvPr/>
        </p:nvGraphicFramePr>
        <p:xfrm>
          <a:off x="2636838" y="4502150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1117440" imgH="660240" progId="Equation.DSMT4">
                  <p:embed/>
                </p:oleObj>
              </mc:Choice>
              <mc:Fallback>
                <p:oleObj name="Equation" r:id="rId6" imgW="111744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502150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22" name="Line 6"/>
          <p:cNvSpPr>
            <a:spLocks noChangeShapeType="1"/>
          </p:cNvSpPr>
          <p:nvPr/>
        </p:nvSpPr>
        <p:spPr bwMode="auto">
          <a:xfrm flipH="1">
            <a:off x="4987925" y="46974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023" name="Text Box 7"/>
          <p:cNvSpPr txBox="1">
            <a:spLocks noChangeArrowheads="1"/>
          </p:cNvSpPr>
          <p:nvPr/>
        </p:nvSpPr>
        <p:spPr bwMode="auto">
          <a:xfrm>
            <a:off x="5476875" y="4489450"/>
            <a:ext cx="19939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first equation by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  <p:sp>
        <p:nvSpPr>
          <p:cNvPr id="1238024" name="AutoShape 8"/>
          <p:cNvSpPr>
            <a:spLocks noChangeArrowheads="1"/>
          </p:cNvSpPr>
          <p:nvPr/>
        </p:nvSpPr>
        <p:spPr bwMode="auto">
          <a:xfrm>
            <a:off x="239713" y="4572000"/>
            <a:ext cx="2046287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 dirty="0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Next, we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the variable </a:t>
            </a:r>
            <a:r>
              <a:rPr lang="en-US" b="0" i="1" dirty="0">
                <a:solidFill>
                  <a:srgbClr val="FF0000"/>
                </a:solidFill>
              </a:rPr>
              <a:t>x</a:t>
            </a:r>
            <a:r>
              <a:rPr lang="en-US" dirty="0"/>
              <a:t> from all equations except the first:</a:t>
            </a:r>
          </a:p>
        </p:txBody>
      </p:sp>
      <p:graphicFrame>
        <p:nvGraphicFramePr>
          <p:cNvPr id="1240068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069" name="Object 5"/>
          <p:cNvGraphicFramePr>
            <a:graphicFrameLocks noChangeAspect="1"/>
          </p:cNvGraphicFramePr>
          <p:nvPr/>
        </p:nvGraphicFramePr>
        <p:xfrm>
          <a:off x="2636838" y="4502150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117440" imgH="660240" progId="Equation.DSMT4">
                  <p:embed/>
                </p:oleObj>
              </mc:Choice>
              <mc:Fallback>
                <p:oleObj name="Equation" r:id="rId6" imgW="111744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502150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070" name="Text Box 6"/>
          <p:cNvSpPr txBox="1">
            <a:spLocks noChangeArrowheads="1"/>
          </p:cNvSpPr>
          <p:nvPr/>
        </p:nvSpPr>
        <p:spPr bwMode="auto">
          <a:xfrm>
            <a:off x="5313363" y="4924425"/>
            <a:ext cx="2689225" cy="1292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3 </a:t>
            </a: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X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first equation        </a:t>
            </a:r>
            <a:r>
              <a:rPr lang="en-US" sz="24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240071" name="Line 7"/>
          <p:cNvSpPr>
            <a:spLocks noChangeShapeType="1"/>
          </p:cNvSpPr>
          <p:nvPr/>
        </p:nvSpPr>
        <p:spPr bwMode="auto">
          <a:xfrm flipH="1">
            <a:off x="4999038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72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0" grpId="0"/>
      <p:bldP spid="12400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</a:pPr>
            <a:endParaRPr lang="en-US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/>
              <a:t>Next, we </a:t>
            </a:r>
            <a:r>
              <a:rPr lang="en-US">
                <a:solidFill>
                  <a:srgbClr val="00FF00"/>
                </a:solidFill>
              </a:rPr>
              <a:t>eliminate</a:t>
            </a:r>
            <a:r>
              <a:rPr lang="en-US"/>
              <a:t> the variable </a:t>
            </a:r>
            <a:r>
              <a:rPr lang="en-US" b="0" i="1">
                <a:solidFill>
                  <a:srgbClr val="FFFF00"/>
                </a:solidFill>
              </a:rPr>
              <a:t>x</a:t>
            </a:r>
            <a:r>
              <a:rPr lang="en-US"/>
              <a:t> from all equations except the first:</a:t>
            </a:r>
          </a:p>
        </p:txBody>
      </p:sp>
      <p:graphicFrame>
        <p:nvGraphicFramePr>
          <p:cNvPr id="1242116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17" name="Object 5"/>
          <p:cNvGraphicFramePr>
            <a:graphicFrameLocks noChangeAspect="1"/>
          </p:cNvGraphicFramePr>
          <p:nvPr/>
        </p:nvGraphicFramePr>
        <p:xfrm>
          <a:off x="2635250" y="4502150"/>
          <a:ext cx="22796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1130040" imgH="660240" progId="Equation.DSMT4">
                  <p:embed/>
                </p:oleObj>
              </mc:Choice>
              <mc:Fallback>
                <p:oleObj name="Equation" r:id="rId6" imgW="113004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502150"/>
                        <a:ext cx="22796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118" name="Text Box 6"/>
          <p:cNvSpPr txBox="1">
            <a:spLocks noChangeArrowheads="1"/>
          </p:cNvSpPr>
          <p:nvPr/>
        </p:nvSpPr>
        <p:spPr bwMode="auto">
          <a:xfrm>
            <a:off x="5313363" y="4924425"/>
            <a:ext cx="2689225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3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equation      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the second equation</a:t>
            </a:r>
          </a:p>
        </p:txBody>
      </p:sp>
      <p:sp>
        <p:nvSpPr>
          <p:cNvPr id="1242119" name="Line 7"/>
          <p:cNvSpPr>
            <a:spLocks noChangeShapeType="1"/>
          </p:cNvSpPr>
          <p:nvPr/>
        </p:nvSpPr>
        <p:spPr bwMode="auto">
          <a:xfrm flipH="1">
            <a:off x="4999038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2120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Next, we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the 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all equations except the first:</a:t>
            </a:r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5" name="Object 5"/>
          <p:cNvGraphicFramePr>
            <a:graphicFrameLocks noChangeAspect="1"/>
          </p:cNvGraphicFramePr>
          <p:nvPr/>
        </p:nvGraphicFramePr>
        <p:xfrm>
          <a:off x="2635250" y="4502150"/>
          <a:ext cx="22796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1130040" imgH="660240" progId="Equation.DSMT4">
                  <p:embed/>
                </p:oleObj>
              </mc:Choice>
              <mc:Fallback>
                <p:oleObj name="Equation" r:id="rId6" imgW="113004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502150"/>
                        <a:ext cx="22796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4166" name="Text Box 6"/>
          <p:cNvSpPr txBox="1">
            <a:spLocks noChangeArrowheads="1"/>
          </p:cNvSpPr>
          <p:nvPr/>
        </p:nvSpPr>
        <p:spPr bwMode="auto">
          <a:xfrm>
            <a:off x="5386388" y="5402263"/>
            <a:ext cx="2346325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 of the first equation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third equation</a:t>
            </a:r>
          </a:p>
        </p:txBody>
      </p:sp>
      <p:sp>
        <p:nvSpPr>
          <p:cNvPr id="1244167" name="Line 7"/>
          <p:cNvSpPr>
            <a:spLocks noChangeShapeType="1"/>
          </p:cNvSpPr>
          <p:nvPr/>
        </p:nvSpPr>
        <p:spPr bwMode="auto">
          <a:xfrm flipH="1">
            <a:off x="4999038" y="56118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168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6" grpId="0"/>
      <p:bldP spid="1244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Next, we </a:t>
            </a:r>
            <a:r>
              <a:rPr lang="en-US" dirty="0">
                <a:solidFill>
                  <a:srgbClr val="00FF00"/>
                </a:solidFill>
              </a:rPr>
              <a:t>eliminate</a:t>
            </a:r>
            <a:r>
              <a:rPr lang="en-US" dirty="0"/>
              <a:t> the variable </a:t>
            </a:r>
            <a:r>
              <a:rPr lang="en-US" b="0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all equations except the first:</a:t>
            </a:r>
          </a:p>
        </p:txBody>
      </p:sp>
      <p:graphicFrame>
        <p:nvGraphicFramePr>
          <p:cNvPr id="1246212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13" name="Object 5"/>
          <p:cNvGraphicFramePr>
            <a:graphicFrameLocks noChangeAspect="1"/>
          </p:cNvGraphicFramePr>
          <p:nvPr/>
        </p:nvGraphicFramePr>
        <p:xfrm>
          <a:off x="2806700" y="4502150"/>
          <a:ext cx="21002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1041120" imgH="660240" progId="Equation.DSMT4">
                  <p:embed/>
                </p:oleObj>
              </mc:Choice>
              <mc:Fallback>
                <p:oleObj name="Equation" r:id="rId6" imgW="10411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502150"/>
                        <a:ext cx="2100263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6214" name="Text Box 6"/>
          <p:cNvSpPr txBox="1">
            <a:spLocks noChangeArrowheads="1"/>
          </p:cNvSpPr>
          <p:nvPr/>
        </p:nvSpPr>
        <p:spPr bwMode="auto">
          <a:xfrm>
            <a:off x="5386388" y="5402263"/>
            <a:ext cx="2346325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 of the first equation 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third equation</a:t>
            </a:r>
          </a:p>
        </p:txBody>
      </p:sp>
      <p:sp>
        <p:nvSpPr>
          <p:cNvPr id="1246215" name="Line 7"/>
          <p:cNvSpPr>
            <a:spLocks noChangeShapeType="1"/>
          </p:cNvSpPr>
          <p:nvPr/>
        </p:nvSpPr>
        <p:spPr bwMode="auto">
          <a:xfrm flipH="1">
            <a:off x="4999038" y="56118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216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138"/>
          </a:xfrm>
        </p:spPr>
        <p:txBody>
          <a:bodyPr/>
          <a:lstStyle/>
          <a:p>
            <a:r>
              <a:rPr lang="en-US" i="1"/>
              <a:t>Example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</a:pPr>
            <a:endParaRPr lang="en-US" dirty="0"/>
          </a:p>
          <a:p>
            <a:pPr marL="404813" indent="-404813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dirty="0"/>
              <a:t>Then we transform so that the coefficient of</a:t>
            </a:r>
            <a:r>
              <a:rPr lang="en-US" b="0" i="1" dirty="0">
                <a:solidFill>
                  <a:srgbClr val="FFFF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y</a:t>
            </a:r>
            <a:r>
              <a:rPr lang="en-US" dirty="0"/>
              <a:t> in the </a:t>
            </a:r>
            <a:r>
              <a:rPr lang="en-US" dirty="0">
                <a:solidFill>
                  <a:srgbClr val="00FF00"/>
                </a:solidFill>
              </a:rPr>
              <a:t>second equation</a:t>
            </a:r>
            <a:r>
              <a:rPr lang="en-US" dirty="0"/>
              <a:t> is </a:t>
            </a:r>
            <a:r>
              <a:rPr lang="en-US" b="0" dirty="0">
                <a:solidFill>
                  <a:srgbClr val="FF0000"/>
                </a:solidFill>
              </a:rPr>
              <a:t>1</a:t>
            </a:r>
            <a:r>
              <a:rPr lang="en-US" dirty="0"/>
              <a:t>:</a:t>
            </a:r>
          </a:p>
        </p:txBody>
      </p:sp>
      <p:graphicFrame>
        <p:nvGraphicFramePr>
          <p:cNvPr id="1248260" name="Object 4"/>
          <p:cNvGraphicFramePr>
            <a:graphicFrameLocks noChangeAspect="1"/>
          </p:cNvGraphicFramePr>
          <p:nvPr/>
        </p:nvGraphicFramePr>
        <p:xfrm>
          <a:off x="3565525" y="1439863"/>
          <a:ext cx="2254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117440" imgH="660240" progId="Equation.DSMT4">
                  <p:embed/>
                </p:oleObj>
              </mc:Choice>
              <mc:Fallback>
                <p:oleObj name="Equation" r:id="rId4" imgW="111744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439863"/>
                        <a:ext cx="2254250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261" name="Object 5"/>
          <p:cNvGraphicFramePr>
            <a:graphicFrameLocks noChangeAspect="1"/>
          </p:cNvGraphicFramePr>
          <p:nvPr/>
        </p:nvGraphicFramePr>
        <p:xfrm>
          <a:off x="2806700" y="4502150"/>
          <a:ext cx="21002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041120" imgH="660240" progId="Equation.DSMT4">
                  <p:embed/>
                </p:oleObj>
              </mc:Choice>
              <mc:Fallback>
                <p:oleObj name="Equation" r:id="rId6" imgW="10411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502150"/>
                        <a:ext cx="2100263" cy="1346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8262" name="Text Box 6"/>
          <p:cNvSpPr txBox="1">
            <a:spLocks noChangeArrowheads="1"/>
          </p:cNvSpPr>
          <p:nvPr/>
        </p:nvSpPr>
        <p:spPr bwMode="auto">
          <a:xfrm>
            <a:off x="5499100" y="4914900"/>
            <a:ext cx="25431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second equation by 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  <p:sp>
        <p:nvSpPr>
          <p:cNvPr id="1248263" name="Line 7"/>
          <p:cNvSpPr>
            <a:spLocks noChangeShapeType="1"/>
          </p:cNvSpPr>
          <p:nvPr/>
        </p:nvSpPr>
        <p:spPr bwMode="auto">
          <a:xfrm flipH="1">
            <a:off x="4987925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264" name="AutoShape 8"/>
          <p:cNvSpPr>
            <a:spLocks noChangeArrowheads="1"/>
          </p:cNvSpPr>
          <p:nvPr/>
        </p:nvSpPr>
        <p:spPr bwMode="auto">
          <a:xfrm>
            <a:off x="239713" y="4572000"/>
            <a:ext cx="2001837" cy="1196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C4B86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rgbClr val="C4B8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Toggle slides  back and forth to compare before  and changes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2" grpId="0"/>
      <p:bldP spid="124826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182</TotalTime>
  <Words>956</Words>
  <Application>Microsoft Office PowerPoint</Application>
  <PresentationFormat>On-screen Show (4:3)</PresentationFormat>
  <Paragraphs>227</Paragraphs>
  <Slides>23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Urban</vt:lpstr>
      <vt:lpstr>Equation</vt:lpstr>
      <vt:lpstr>Gauss Jordan Method</vt:lpstr>
      <vt:lpstr>The Gauss-Jordan Method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Exercises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77</cp:revision>
  <dcterms:created xsi:type="dcterms:W3CDTF">2015-05-14T17:34:47Z</dcterms:created>
  <dcterms:modified xsi:type="dcterms:W3CDTF">2018-10-07T03:39:27Z</dcterms:modified>
</cp:coreProperties>
</file>