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8" r:id="rId2"/>
    <p:sldId id="259" r:id="rId3"/>
    <p:sldId id="261" r:id="rId4"/>
    <p:sldId id="262" r:id="rId5"/>
    <p:sldId id="263" r:id="rId6"/>
    <p:sldId id="265" r:id="rId7"/>
    <p:sldId id="266" r:id="rId8"/>
    <p:sldId id="269" r:id="rId9"/>
    <p:sldId id="270" r:id="rId10"/>
    <p:sldId id="271" r:id="rId11"/>
    <p:sldId id="272" r:id="rId12"/>
    <p:sldId id="273" r:id="rId13"/>
    <p:sldId id="274" r:id="rId14"/>
    <p:sldId id="275" r:id="rId15"/>
    <p:sldId id="276" r:id="rId16"/>
    <p:sldId id="277" r:id="rId17"/>
    <p:sldId id="279" r:id="rId18"/>
    <p:sldId id="280" r:id="rId19"/>
    <p:sldId id="281" r:id="rId20"/>
    <p:sldId id="282" r:id="rId21"/>
    <p:sldId id="284" r:id="rId22"/>
    <p:sldId id="285" r:id="rId23"/>
    <p:sldId id="322" r:id="rId24"/>
    <p:sldId id="323" r:id="rId25"/>
    <p:sldId id="303" r:id="rId26"/>
    <p:sldId id="304" r:id="rId27"/>
    <p:sldId id="305" r:id="rId28"/>
    <p:sldId id="306" r:id="rId29"/>
    <p:sldId id="307" r:id="rId30"/>
    <p:sldId id="309" r:id="rId31"/>
    <p:sldId id="310" r:id="rId32"/>
    <p:sldId id="313" r:id="rId33"/>
    <p:sldId id="319" r:id="rId34"/>
    <p:sldId id="32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4" d="100"/>
          <a:sy n="74" d="100"/>
        </p:scale>
        <p:origin x="40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ECB4-80F5-4352-B08A-5B9BBE69B494}" type="datetimeFigureOut">
              <a:rPr lang="en-US" smtClean="0"/>
              <a:t>7/29/2018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01575-6702-4676-AA4F-84B9E6CCC053}" type="slidenum">
              <a:rPr lang="en-US" smtClean="0"/>
              <a:t>‹#›</a:t>
            </a:fld>
            <a:endParaRPr lang="en-US"/>
          </a:p>
        </p:txBody>
      </p:sp>
    </p:spTree>
    <p:extLst>
      <p:ext uri="{BB962C8B-B14F-4D97-AF65-F5344CB8AC3E}">
        <p14:creationId xmlns:p14="http://schemas.microsoft.com/office/powerpoint/2010/main" val="193488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D01575-6702-4676-AA4F-84B9E6CCC053}" type="slidenum">
              <a:rPr lang="en-US" smtClean="0"/>
              <a:t>34</a:t>
            </a:fld>
            <a:endParaRPr lang="en-US"/>
          </a:p>
        </p:txBody>
      </p:sp>
    </p:spTree>
    <p:extLst>
      <p:ext uri="{BB962C8B-B14F-4D97-AF65-F5344CB8AC3E}">
        <p14:creationId xmlns:p14="http://schemas.microsoft.com/office/powerpoint/2010/main" val="406080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9CEF2C-130D-4BD3-9D12-2F4E2473444E}"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
        <p:nvSpPr>
          <p:cNvPr id="6" name="Slide Number Placeholder 5"/>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378965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4318C-6D09-4E1A-9D3A-D986FFDC8E04}"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
        <p:nvSpPr>
          <p:cNvPr id="6" name="Slide Number Placeholder 5"/>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382049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1F1CE-4414-49A3-93CF-6C5B50F1DFAA}"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
        <p:nvSpPr>
          <p:cNvPr id="6" name="Slide Number Placeholder 5"/>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104098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96C3E-9832-48C9-AEB0-46855F9FB2D2}"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
        <p:nvSpPr>
          <p:cNvPr id="6" name="Slide Number Placeholder 5"/>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264367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E4322-FD63-44B0-BD1D-66EFA00478C6}"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
        <p:nvSpPr>
          <p:cNvPr id="6" name="Slide Number Placeholder 5"/>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189062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A1121-E23D-443F-AAA5-67B6E708511C}"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
        <p:nvSpPr>
          <p:cNvPr id="7" name="Slide Number Placeholder 6"/>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134108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84BEC7-5958-4BA1-975C-8227F1EE9370}" type="datetime1">
              <a:rPr lang="en-US" smtClean="0"/>
              <a:t>7/29/2018</a:t>
            </a:fld>
            <a:endParaRPr lang="en-US"/>
          </a:p>
        </p:txBody>
      </p:sp>
      <p:sp>
        <p:nvSpPr>
          <p:cNvPr id="8" name="Footer Placeholder 7"/>
          <p:cNvSpPr>
            <a:spLocks noGrp="1"/>
          </p:cNvSpPr>
          <p:nvPr>
            <p:ph type="ftr" sz="quarter" idx="11"/>
          </p:nvPr>
        </p:nvSpPr>
        <p:spPr/>
        <p:txBody>
          <a:bodyPr/>
          <a:lstStyle/>
          <a:p>
            <a:r>
              <a:rPr lang="en-US" smtClean="0"/>
              <a:t>Big Data </a:t>
            </a:r>
            <a:endParaRPr lang="en-US"/>
          </a:p>
        </p:txBody>
      </p:sp>
      <p:sp>
        <p:nvSpPr>
          <p:cNvPr id="9" name="Slide Number Placeholder 8"/>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101354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AC23-CD56-4546-BCA4-0B85221FCDC1}" type="datetime1">
              <a:rPr lang="en-US" smtClean="0"/>
              <a:t>7/29/2018</a:t>
            </a:fld>
            <a:endParaRPr lang="en-US"/>
          </a:p>
        </p:txBody>
      </p:sp>
      <p:sp>
        <p:nvSpPr>
          <p:cNvPr id="4" name="Footer Placeholder 3"/>
          <p:cNvSpPr>
            <a:spLocks noGrp="1"/>
          </p:cNvSpPr>
          <p:nvPr>
            <p:ph type="ftr" sz="quarter" idx="11"/>
          </p:nvPr>
        </p:nvSpPr>
        <p:spPr/>
        <p:txBody>
          <a:bodyPr/>
          <a:lstStyle/>
          <a:p>
            <a:r>
              <a:rPr lang="en-US" smtClean="0"/>
              <a:t>Big Data </a:t>
            </a:r>
            <a:endParaRPr lang="en-US"/>
          </a:p>
        </p:txBody>
      </p:sp>
      <p:sp>
        <p:nvSpPr>
          <p:cNvPr id="5" name="Slide Number Placeholder 4"/>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370897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DDB0A-3C97-4BC6-9C7D-D18A8F71B200}" type="datetime1">
              <a:rPr lang="en-US" smtClean="0"/>
              <a:t>7/29/2018</a:t>
            </a:fld>
            <a:endParaRPr lang="en-US"/>
          </a:p>
        </p:txBody>
      </p:sp>
      <p:sp>
        <p:nvSpPr>
          <p:cNvPr id="3" name="Footer Placeholder 2"/>
          <p:cNvSpPr>
            <a:spLocks noGrp="1"/>
          </p:cNvSpPr>
          <p:nvPr>
            <p:ph type="ftr" sz="quarter" idx="11"/>
          </p:nvPr>
        </p:nvSpPr>
        <p:spPr/>
        <p:txBody>
          <a:bodyPr/>
          <a:lstStyle/>
          <a:p>
            <a:r>
              <a:rPr lang="en-US" smtClean="0"/>
              <a:t>Big Data </a:t>
            </a:r>
            <a:endParaRPr lang="en-US"/>
          </a:p>
        </p:txBody>
      </p:sp>
      <p:sp>
        <p:nvSpPr>
          <p:cNvPr id="4" name="Slide Number Placeholder 3"/>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376924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7E963F-BAF3-4AA7-BF59-7892B5573D1E}"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
        <p:nvSpPr>
          <p:cNvPr id="7" name="Slide Number Placeholder 6"/>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163725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43D16-417B-4285-BC39-6E08FA67EE19}"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
        <p:nvSpPr>
          <p:cNvPr id="7" name="Slide Number Placeholder 6"/>
          <p:cNvSpPr>
            <a:spLocks noGrp="1"/>
          </p:cNvSpPr>
          <p:nvPr>
            <p:ph type="sldNum" sz="quarter" idx="12"/>
          </p:nvPr>
        </p:nvSpPr>
        <p:spPr/>
        <p:txBody>
          <a:bodyPr/>
          <a:lstStyle/>
          <a:p>
            <a:fld id="{9BA74E66-B883-44B8-B068-FB7FE1BABC47}" type="slidenum">
              <a:rPr lang="en-US" smtClean="0"/>
              <a:t>‹#›</a:t>
            </a:fld>
            <a:endParaRPr lang="en-US"/>
          </a:p>
        </p:txBody>
      </p:sp>
    </p:spTree>
    <p:extLst>
      <p:ext uri="{BB962C8B-B14F-4D97-AF65-F5344CB8AC3E}">
        <p14:creationId xmlns:p14="http://schemas.microsoft.com/office/powerpoint/2010/main" val="160594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1764A-2A02-44D8-B3B7-FF1D9546C103}" type="datetime1">
              <a:rPr lang="en-US" smtClean="0"/>
              <a:t>7/29/2018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Big Data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74E66-B883-44B8-B068-FB7FE1BABC47}" type="slidenum">
              <a:rPr lang="en-US" smtClean="0"/>
              <a:t>‹#›</a:t>
            </a:fld>
            <a:endParaRPr lang="en-US"/>
          </a:p>
        </p:txBody>
      </p:sp>
    </p:spTree>
    <p:extLst>
      <p:ext uri="{BB962C8B-B14F-4D97-AF65-F5344CB8AC3E}">
        <p14:creationId xmlns:p14="http://schemas.microsoft.com/office/powerpoint/2010/main" val="167203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21"/>
            <a:ext cx="10515600" cy="1325563"/>
          </a:xfrm>
        </p:spPr>
        <p:txBody>
          <a:bodyPr>
            <a:normAutofit/>
          </a:bodyPr>
          <a:lstStyle/>
          <a:p>
            <a:pPr algn="ctr"/>
            <a:r>
              <a:rPr lang="en-US" sz="6600" b="1" i="1" dirty="0" smtClean="0"/>
              <a:t>Today’s Topics</a:t>
            </a:r>
            <a:endParaRPr lang="en-US" sz="6600" b="1" i="1" dirty="0"/>
          </a:p>
        </p:txBody>
      </p:sp>
      <p:sp>
        <p:nvSpPr>
          <p:cNvPr id="4" name="Slide Number Placeholder 3"/>
          <p:cNvSpPr>
            <a:spLocks noGrp="1"/>
          </p:cNvSpPr>
          <p:nvPr>
            <p:ph type="sldNum" sz="quarter" idx="12"/>
          </p:nvPr>
        </p:nvSpPr>
        <p:spPr/>
        <p:txBody>
          <a:bodyPr/>
          <a:lstStyle/>
          <a:p>
            <a:fld id="{0D7E2D5B-DC3F-4EF1-B726-A1C88AE42538}" type="slidenum">
              <a:rPr lang="en-US" smtClean="0"/>
              <a:pPr/>
              <a:t>1</a:t>
            </a:fld>
            <a:endParaRPr lang="en-US"/>
          </a:p>
        </p:txBody>
      </p:sp>
      <p:pic>
        <p:nvPicPr>
          <p:cNvPr id="2050" name="Picture 2"/>
          <p:cNvPicPr>
            <a:picLocks noChangeAspect="1" noChangeArrowheads="1"/>
          </p:cNvPicPr>
          <p:nvPr/>
        </p:nvPicPr>
        <p:blipFill>
          <a:blip r:embed="rId2"/>
          <a:srcRect/>
          <a:stretch>
            <a:fillRect/>
          </a:stretch>
        </p:blipFill>
        <p:spPr bwMode="auto">
          <a:xfrm>
            <a:off x="3024752" y="1349084"/>
            <a:ext cx="6142495" cy="5372391"/>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D9663D31-7D4E-49EF-9751-54F41AEB146D}"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52815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Big Data life cycle management</a:t>
            </a:r>
            <a:endParaRPr lang="en-US" b="1" i="1" dirty="0"/>
          </a:p>
        </p:txBody>
      </p:sp>
      <p:pic>
        <p:nvPicPr>
          <p:cNvPr id="57346" name="Picture 2"/>
          <p:cNvPicPr>
            <a:picLocks noChangeAspect="1" noChangeArrowheads="1"/>
          </p:cNvPicPr>
          <p:nvPr/>
        </p:nvPicPr>
        <p:blipFill>
          <a:blip r:embed="rId2"/>
          <a:srcRect/>
          <a:stretch>
            <a:fillRect/>
          </a:stretch>
        </p:blipFill>
        <p:spPr bwMode="auto">
          <a:xfrm>
            <a:off x="2930383" y="1371600"/>
            <a:ext cx="5711582" cy="510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D7E2D5B-DC3F-4EF1-B726-A1C88AE42538}" type="slidenum">
              <a:rPr lang="en-US" smtClean="0"/>
              <a:pPr/>
              <a:t>10</a:t>
            </a:fld>
            <a:endParaRPr lang="en-US"/>
          </a:p>
        </p:txBody>
      </p:sp>
      <p:sp>
        <p:nvSpPr>
          <p:cNvPr id="3" name="Date Placeholder 2"/>
          <p:cNvSpPr>
            <a:spLocks noGrp="1"/>
          </p:cNvSpPr>
          <p:nvPr>
            <p:ph type="dt" sz="half" idx="10"/>
          </p:nvPr>
        </p:nvSpPr>
        <p:spPr/>
        <p:txBody>
          <a:bodyPr/>
          <a:lstStyle/>
          <a:p>
            <a:fld id="{3C2249F6-872D-4AB9-98B8-6F08F5AA6486}" type="datetime1">
              <a:rPr lang="en-US" smtClean="0"/>
              <a:t>7/29/2018</a:t>
            </a:fld>
            <a:endParaRPr lang="en-US"/>
          </a:p>
        </p:txBody>
      </p:sp>
      <p:sp>
        <p:nvSpPr>
          <p:cNvPr id="4" name="Footer Placeholder 3"/>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61282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6"/>
                                        </p:tgtEl>
                                        <p:attrNameLst>
                                          <p:attrName>style.visibility</p:attrName>
                                        </p:attrNameLst>
                                      </p:cBhvr>
                                      <p:to>
                                        <p:strVal val="visible"/>
                                      </p:to>
                                    </p:set>
                                    <p:anim calcmode="lin" valueType="num">
                                      <p:cBhvr additive="base">
                                        <p:cTn id="13" dur="500" fill="hold"/>
                                        <p:tgtEl>
                                          <p:spTgt spid="57346"/>
                                        </p:tgtEl>
                                        <p:attrNameLst>
                                          <p:attrName>ppt_x</p:attrName>
                                        </p:attrNameLst>
                                      </p:cBhvr>
                                      <p:tavLst>
                                        <p:tav tm="0">
                                          <p:val>
                                            <p:strVal val="#ppt_x"/>
                                          </p:val>
                                        </p:tav>
                                        <p:tav tm="100000">
                                          <p:val>
                                            <p:strVal val="#ppt_x"/>
                                          </p:val>
                                        </p:tav>
                                      </p:tavLst>
                                    </p:anim>
                                    <p:anim calcmode="lin" valueType="num">
                                      <p:cBhvr additive="base">
                                        <p:cTn id="14" dur="500" fill="hold"/>
                                        <p:tgtEl>
                                          <p:spTgt spid="57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Big Data </a:t>
            </a:r>
            <a:r>
              <a:rPr lang="en-US" b="1" i="1" dirty="0" smtClean="0"/>
              <a:t>Technologies</a:t>
            </a:r>
            <a:endParaRPr lang="en-US" b="1" i="1" dirty="0"/>
          </a:p>
        </p:txBody>
      </p:sp>
      <p:sp>
        <p:nvSpPr>
          <p:cNvPr id="3" name="Content Placeholder 2"/>
          <p:cNvSpPr>
            <a:spLocks noGrp="1"/>
          </p:cNvSpPr>
          <p:nvPr>
            <p:ph idx="1"/>
          </p:nvPr>
        </p:nvSpPr>
        <p:spPr>
          <a:xfrm>
            <a:off x="617995" y="1599071"/>
            <a:ext cx="10956010" cy="4351338"/>
          </a:xfrm>
        </p:spPr>
        <p:txBody>
          <a:bodyPr>
            <a:normAutofit/>
          </a:bodyPr>
          <a:lstStyle/>
          <a:p>
            <a:pPr algn="just"/>
            <a:r>
              <a:rPr lang="en-US" sz="2600" dirty="0"/>
              <a:t>To harness the power of big data, we would require an infrastructure that can </a:t>
            </a:r>
            <a:r>
              <a:rPr lang="en-US" sz="2600" dirty="0">
                <a:solidFill>
                  <a:srgbClr val="0033CC"/>
                </a:solidFill>
              </a:rPr>
              <a:t>manage and process huge volumes of structured and unstructured data in real time and can protect data privacy and security</a:t>
            </a:r>
            <a:r>
              <a:rPr lang="en-US" sz="2600" dirty="0"/>
              <a:t>.</a:t>
            </a:r>
          </a:p>
          <a:p>
            <a:pPr algn="just"/>
            <a:endParaRPr lang="en-US" sz="2600" dirty="0"/>
          </a:p>
          <a:p>
            <a:pPr algn="just"/>
            <a:r>
              <a:rPr lang="en-US" sz="2600" dirty="0"/>
              <a:t>There are various technologies in the market from different vendors including Amazon, IBM, Microsoft, etc., to handle big data. While looking into the technologies that handle big data, we examine the </a:t>
            </a:r>
            <a:r>
              <a:rPr lang="en-US" sz="2600" dirty="0">
                <a:solidFill>
                  <a:srgbClr val="0070C0"/>
                </a:solidFill>
              </a:rPr>
              <a:t>following two classes of technology</a:t>
            </a:r>
            <a:r>
              <a:rPr lang="en-US" sz="2600" dirty="0"/>
              <a:t>:</a:t>
            </a:r>
          </a:p>
        </p:txBody>
      </p:sp>
      <p:sp>
        <p:nvSpPr>
          <p:cNvPr id="4" name="Slide Number Placeholder 3"/>
          <p:cNvSpPr>
            <a:spLocks noGrp="1"/>
          </p:cNvSpPr>
          <p:nvPr>
            <p:ph type="sldNum" sz="quarter" idx="12"/>
          </p:nvPr>
        </p:nvSpPr>
        <p:spPr/>
        <p:txBody>
          <a:bodyPr/>
          <a:lstStyle/>
          <a:p>
            <a:fld id="{0D7E2D5B-DC3F-4EF1-B726-A1C88AE42538}" type="slidenum">
              <a:rPr lang="en-US" smtClean="0"/>
              <a:pPr/>
              <a:t>11</a:t>
            </a:fld>
            <a:endParaRPr lang="en-US"/>
          </a:p>
        </p:txBody>
      </p:sp>
      <p:sp>
        <p:nvSpPr>
          <p:cNvPr id="5" name="Date Placeholder 4"/>
          <p:cNvSpPr>
            <a:spLocks noGrp="1"/>
          </p:cNvSpPr>
          <p:nvPr>
            <p:ph type="dt" sz="half" idx="10"/>
          </p:nvPr>
        </p:nvSpPr>
        <p:spPr/>
        <p:txBody>
          <a:bodyPr/>
          <a:lstStyle/>
          <a:p>
            <a:fld id="{C8894301-A05B-45EF-90A6-0AA5C799C7DB}"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4518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Operational Big Data</a:t>
            </a:r>
          </a:p>
          <a:p>
            <a:pPr algn="just">
              <a:buNone/>
            </a:pPr>
            <a:r>
              <a:rPr lang="en-US" sz="2600" dirty="0"/>
              <a:t>	This include systems like </a:t>
            </a:r>
            <a:r>
              <a:rPr lang="en-US" sz="2600" b="1" dirty="0" err="1"/>
              <a:t>MongoDB</a:t>
            </a:r>
            <a:r>
              <a:rPr lang="en-US" sz="2600" dirty="0"/>
              <a:t> that provide operational capabilities for real-time, interactive workloads where data is primarily captured and stored.</a:t>
            </a:r>
          </a:p>
          <a:p>
            <a:pPr algn="just">
              <a:buNone/>
            </a:pPr>
            <a:endParaRPr lang="en-US" sz="2600" dirty="0"/>
          </a:p>
          <a:p>
            <a:pPr algn="just"/>
            <a:r>
              <a:rPr lang="en-US" sz="2600" dirty="0"/>
              <a:t>Analytical Big Data</a:t>
            </a:r>
          </a:p>
          <a:p>
            <a:pPr algn="just">
              <a:buNone/>
            </a:pPr>
            <a:r>
              <a:rPr lang="en-US" sz="2600" dirty="0"/>
              <a:t>	This includes systems like Massively Parallel Processing (MPP) database systems and </a:t>
            </a:r>
            <a:r>
              <a:rPr lang="en-US" sz="2600" b="1" dirty="0" err="1"/>
              <a:t>MapReduce</a:t>
            </a:r>
            <a:r>
              <a:rPr lang="en-US" sz="2600" dirty="0"/>
              <a:t> that provide analytical capabilities for retrospective and complex analysis that may touch most or all of the data.</a:t>
            </a:r>
          </a:p>
        </p:txBody>
      </p:sp>
      <p:sp>
        <p:nvSpPr>
          <p:cNvPr id="4" name="Slide Number Placeholder 3"/>
          <p:cNvSpPr>
            <a:spLocks noGrp="1"/>
          </p:cNvSpPr>
          <p:nvPr>
            <p:ph type="sldNum" sz="quarter" idx="12"/>
          </p:nvPr>
        </p:nvSpPr>
        <p:spPr/>
        <p:txBody>
          <a:bodyPr/>
          <a:lstStyle/>
          <a:p>
            <a:fld id="{0D7E2D5B-DC3F-4EF1-B726-A1C88AE42538}" type="slidenum">
              <a:rPr lang="en-US" smtClean="0"/>
              <a:pPr/>
              <a:t>12</a:t>
            </a:fld>
            <a:endParaRPr lang="en-US"/>
          </a:p>
        </p:txBody>
      </p:sp>
      <p:sp>
        <p:nvSpPr>
          <p:cNvPr id="5" name="Title 1"/>
          <p:cNvSpPr>
            <a:spLocks noGrp="1"/>
          </p:cNvSpPr>
          <p:nvPr>
            <p:ph type="title"/>
          </p:nvPr>
        </p:nvSpPr>
        <p:spPr>
          <a:xfrm>
            <a:off x="728420" y="274638"/>
            <a:ext cx="9482380" cy="1143000"/>
          </a:xfrm>
        </p:spPr>
        <p:txBody>
          <a:bodyPr>
            <a:normAutofit/>
          </a:bodyPr>
          <a:lstStyle/>
          <a:p>
            <a:r>
              <a:rPr lang="en-US" b="1" i="1" dirty="0"/>
              <a:t>Big Data </a:t>
            </a:r>
            <a:r>
              <a:rPr lang="en-US" b="1" i="1" dirty="0" smtClean="0"/>
              <a:t>Technologies</a:t>
            </a:r>
            <a:endParaRPr lang="en-US" b="1" i="1" dirty="0"/>
          </a:p>
        </p:txBody>
      </p:sp>
      <p:sp>
        <p:nvSpPr>
          <p:cNvPr id="2" name="Date Placeholder 1"/>
          <p:cNvSpPr>
            <a:spLocks noGrp="1"/>
          </p:cNvSpPr>
          <p:nvPr>
            <p:ph type="dt" sz="half" idx="10"/>
          </p:nvPr>
        </p:nvSpPr>
        <p:spPr/>
        <p:txBody>
          <a:bodyPr/>
          <a:lstStyle/>
          <a:p>
            <a:fld id="{5BA91E3D-EE97-46BF-BB29-9990B889BCC8}"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40542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908" y="1600201"/>
            <a:ext cx="9526292" cy="4525963"/>
          </a:xfrm>
        </p:spPr>
        <p:txBody>
          <a:bodyPr>
            <a:normAutofit/>
          </a:bodyPr>
          <a:lstStyle/>
          <a:p>
            <a:r>
              <a:rPr lang="en-US" sz="2600" dirty="0"/>
              <a:t>Different Big Data and Cloud Platforms Solutions available in the current market:</a:t>
            </a:r>
          </a:p>
          <a:p>
            <a:pPr>
              <a:buFont typeface="Wingdings" pitchFamily="2" charset="2"/>
              <a:buChar char="q"/>
            </a:pPr>
            <a:r>
              <a:rPr lang="en-US" sz="2600" dirty="0"/>
              <a:t>	</a:t>
            </a:r>
            <a:r>
              <a:rPr lang="en-US" sz="2600" dirty="0">
                <a:solidFill>
                  <a:srgbClr val="FF0000"/>
                </a:solidFill>
              </a:rPr>
              <a:t>Amazon Web Services (AWS), </a:t>
            </a:r>
          </a:p>
          <a:p>
            <a:pPr>
              <a:buFont typeface="Wingdings" pitchFamily="2" charset="2"/>
              <a:buChar char="q"/>
            </a:pPr>
            <a:r>
              <a:rPr lang="en-US" sz="2600" dirty="0">
                <a:solidFill>
                  <a:srgbClr val="FF0000"/>
                </a:solidFill>
              </a:rPr>
              <a:t>	Google Cloud Platform, </a:t>
            </a:r>
          </a:p>
          <a:p>
            <a:pPr>
              <a:buFont typeface="Wingdings" pitchFamily="2" charset="2"/>
              <a:buChar char="q"/>
            </a:pPr>
            <a:r>
              <a:rPr lang="en-US" sz="2600" dirty="0">
                <a:solidFill>
                  <a:srgbClr val="FF0000"/>
                </a:solidFill>
              </a:rPr>
              <a:t>	Microsoft Azure, </a:t>
            </a:r>
          </a:p>
          <a:p>
            <a:pPr>
              <a:buFont typeface="Wingdings" pitchFamily="2" charset="2"/>
              <a:buChar char="q"/>
            </a:pPr>
            <a:r>
              <a:rPr lang="en-US" sz="2600" dirty="0">
                <a:solidFill>
                  <a:srgbClr val="FF0000"/>
                </a:solidFill>
              </a:rPr>
              <a:t>	IBM </a:t>
            </a:r>
            <a:r>
              <a:rPr lang="en-US" sz="2600" dirty="0" err="1">
                <a:solidFill>
                  <a:srgbClr val="FF0000"/>
                </a:solidFill>
              </a:rPr>
              <a:t>Bluemix</a:t>
            </a:r>
            <a:r>
              <a:rPr lang="en-US" sz="2600" dirty="0">
                <a:solidFill>
                  <a:srgbClr val="FF0000"/>
                </a:solidFill>
              </a:rPr>
              <a:t>, </a:t>
            </a:r>
          </a:p>
          <a:p>
            <a:pPr>
              <a:buFont typeface="Wingdings" pitchFamily="2" charset="2"/>
              <a:buChar char="q"/>
            </a:pPr>
            <a:r>
              <a:rPr lang="en-US" sz="2600" dirty="0">
                <a:solidFill>
                  <a:srgbClr val="FF0000"/>
                </a:solidFill>
              </a:rPr>
              <a:t>	Pivotal Cloud Foundry, </a:t>
            </a:r>
          </a:p>
          <a:p>
            <a:pPr>
              <a:buFont typeface="Wingdings" pitchFamily="2" charset="2"/>
              <a:buChar char="q"/>
            </a:pPr>
            <a:r>
              <a:rPr lang="en-US" sz="2600" dirty="0">
                <a:solidFill>
                  <a:srgbClr val="FF0000"/>
                </a:solidFill>
              </a:rPr>
              <a:t>	Yahoo Cloud Platform etc.</a:t>
            </a:r>
          </a:p>
        </p:txBody>
      </p:sp>
      <p:sp>
        <p:nvSpPr>
          <p:cNvPr id="4" name="Slide Number Placeholder 3"/>
          <p:cNvSpPr>
            <a:spLocks noGrp="1"/>
          </p:cNvSpPr>
          <p:nvPr>
            <p:ph type="sldNum" sz="quarter" idx="12"/>
          </p:nvPr>
        </p:nvSpPr>
        <p:spPr/>
        <p:txBody>
          <a:bodyPr/>
          <a:lstStyle/>
          <a:p>
            <a:fld id="{0D7E2D5B-DC3F-4EF1-B726-A1C88AE42538}" type="slidenum">
              <a:rPr lang="en-US" smtClean="0"/>
              <a:pPr/>
              <a:t>13</a:t>
            </a:fld>
            <a:endParaRPr lang="en-US"/>
          </a:p>
        </p:txBody>
      </p:sp>
      <p:sp>
        <p:nvSpPr>
          <p:cNvPr id="5" name="Title 1"/>
          <p:cNvSpPr>
            <a:spLocks noGrp="1"/>
          </p:cNvSpPr>
          <p:nvPr>
            <p:ph type="title"/>
          </p:nvPr>
        </p:nvSpPr>
        <p:spPr>
          <a:xfrm>
            <a:off x="511444" y="274638"/>
            <a:ext cx="11050292" cy="1143000"/>
          </a:xfrm>
        </p:spPr>
        <p:txBody>
          <a:bodyPr>
            <a:normAutofit/>
          </a:bodyPr>
          <a:lstStyle/>
          <a:p>
            <a:r>
              <a:rPr lang="en-US" b="1" i="1" dirty="0"/>
              <a:t>Big Data </a:t>
            </a:r>
            <a:r>
              <a:rPr lang="en-US" b="1" i="1" dirty="0" smtClean="0"/>
              <a:t>Technologies</a:t>
            </a:r>
            <a:endParaRPr lang="en-US" b="1" i="1" dirty="0"/>
          </a:p>
        </p:txBody>
      </p:sp>
      <p:sp>
        <p:nvSpPr>
          <p:cNvPr id="2" name="Date Placeholder 1"/>
          <p:cNvSpPr>
            <a:spLocks noGrp="1"/>
          </p:cNvSpPr>
          <p:nvPr>
            <p:ph type="dt" sz="half" idx="10"/>
          </p:nvPr>
        </p:nvSpPr>
        <p:spPr/>
        <p:txBody>
          <a:bodyPr/>
          <a:lstStyle/>
          <a:p>
            <a:fld id="{B4491CAD-B7F4-494A-A5B7-29DBB9627D9B}"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12166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36" y="82914"/>
            <a:ext cx="9621864" cy="563562"/>
          </a:xfrm>
        </p:spPr>
        <p:txBody>
          <a:bodyPr>
            <a:normAutofit fontScale="90000"/>
          </a:bodyPr>
          <a:lstStyle/>
          <a:p>
            <a:r>
              <a:rPr lang="en-US" b="1" i="1" dirty="0" smtClean="0"/>
              <a:t>Big Data Challenges</a:t>
            </a:r>
            <a:endParaRPr lang="en-US" b="1" i="1" dirty="0"/>
          </a:p>
        </p:txBody>
      </p:sp>
      <p:pic>
        <p:nvPicPr>
          <p:cNvPr id="67586" name="Picture 2"/>
          <p:cNvPicPr>
            <a:picLocks noChangeAspect="1" noChangeArrowheads="1"/>
          </p:cNvPicPr>
          <p:nvPr/>
        </p:nvPicPr>
        <p:blipFill>
          <a:blip r:embed="rId2"/>
          <a:srcRect/>
          <a:stretch>
            <a:fillRect/>
          </a:stretch>
        </p:blipFill>
        <p:spPr bwMode="auto">
          <a:xfrm>
            <a:off x="418454" y="685801"/>
            <a:ext cx="11344760" cy="618125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D7E2D5B-DC3F-4EF1-B726-A1C88AE42538}" type="slidenum">
              <a:rPr lang="en-US" smtClean="0"/>
              <a:pPr/>
              <a:t>14</a:t>
            </a:fld>
            <a:endParaRPr lang="en-US"/>
          </a:p>
        </p:txBody>
      </p:sp>
      <p:sp>
        <p:nvSpPr>
          <p:cNvPr id="3" name="Date Placeholder 2"/>
          <p:cNvSpPr>
            <a:spLocks noGrp="1"/>
          </p:cNvSpPr>
          <p:nvPr>
            <p:ph type="dt" sz="half" idx="10"/>
          </p:nvPr>
        </p:nvSpPr>
        <p:spPr/>
        <p:txBody>
          <a:bodyPr/>
          <a:lstStyle/>
          <a:p>
            <a:fld id="{FE942FED-F232-4A38-8C40-E98401FB9C8A}"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84299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6"/>
                                        </p:tgtEl>
                                        <p:attrNameLst>
                                          <p:attrName>style.visibility</p:attrName>
                                        </p:attrNameLst>
                                      </p:cBhvr>
                                      <p:to>
                                        <p:strVal val="visible"/>
                                      </p:to>
                                    </p:set>
                                    <p:anim calcmode="lin" valueType="num">
                                      <p:cBhvr additive="base">
                                        <p:cTn id="13" dur="500" fill="hold"/>
                                        <p:tgtEl>
                                          <p:spTgt spid="67586"/>
                                        </p:tgtEl>
                                        <p:attrNameLst>
                                          <p:attrName>ppt_x</p:attrName>
                                        </p:attrNameLst>
                                      </p:cBhvr>
                                      <p:tavLst>
                                        <p:tav tm="0">
                                          <p:val>
                                            <p:strVal val="#ppt_x"/>
                                          </p:val>
                                        </p:tav>
                                        <p:tav tm="100000">
                                          <p:val>
                                            <p:strVal val="#ppt_x"/>
                                          </p:val>
                                        </p:tav>
                                      </p:tavLst>
                                    </p:anim>
                                    <p:anim calcmode="lin" valueType="num">
                                      <p:cBhvr additive="base">
                                        <p:cTn id="14"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6841"/>
            <a:ext cx="10515600" cy="4720122"/>
          </a:xfrm>
        </p:spPr>
        <p:txBody>
          <a:bodyPr>
            <a:noAutofit/>
          </a:bodyPr>
          <a:lstStyle/>
          <a:p>
            <a:r>
              <a:rPr lang="en-US" sz="2600" b="1" dirty="0"/>
              <a:t>Big Data Challenges</a:t>
            </a:r>
          </a:p>
          <a:p>
            <a:pPr algn="just">
              <a:buNone/>
            </a:pPr>
            <a:r>
              <a:rPr lang="en-US" sz="2600" dirty="0"/>
              <a:t>	The major challenges associated with big data are as follows:</a:t>
            </a:r>
          </a:p>
          <a:p>
            <a:pPr lvl="1"/>
            <a:r>
              <a:rPr lang="en-US" sz="2200" dirty="0"/>
              <a:t>Capturing data</a:t>
            </a:r>
          </a:p>
          <a:p>
            <a:pPr lvl="1"/>
            <a:r>
              <a:rPr lang="en-US" sz="2200" dirty="0" err="1"/>
              <a:t>Curation</a:t>
            </a:r>
            <a:endParaRPr lang="en-US" sz="2200" dirty="0"/>
          </a:p>
          <a:p>
            <a:pPr lvl="1"/>
            <a:r>
              <a:rPr lang="en-US" sz="2200" dirty="0"/>
              <a:t>Storage</a:t>
            </a:r>
          </a:p>
          <a:p>
            <a:pPr lvl="1"/>
            <a:r>
              <a:rPr lang="en-US" sz="2200" dirty="0"/>
              <a:t>Searching</a:t>
            </a:r>
          </a:p>
          <a:p>
            <a:pPr lvl="1"/>
            <a:r>
              <a:rPr lang="en-US" sz="2200" dirty="0"/>
              <a:t>Sharing</a:t>
            </a:r>
          </a:p>
          <a:p>
            <a:pPr lvl="1"/>
            <a:r>
              <a:rPr lang="en-US" sz="2200" dirty="0"/>
              <a:t>Transfer</a:t>
            </a:r>
          </a:p>
          <a:p>
            <a:pPr lvl="1"/>
            <a:r>
              <a:rPr lang="en-US" sz="2200" dirty="0"/>
              <a:t>Analysis</a:t>
            </a:r>
          </a:p>
          <a:p>
            <a:pPr lvl="1"/>
            <a:r>
              <a:rPr lang="en-US" sz="2200" dirty="0"/>
              <a:t>Presentation</a:t>
            </a:r>
          </a:p>
        </p:txBody>
      </p:sp>
      <p:sp>
        <p:nvSpPr>
          <p:cNvPr id="4" name="Slide Number Placeholder 3"/>
          <p:cNvSpPr>
            <a:spLocks noGrp="1"/>
          </p:cNvSpPr>
          <p:nvPr>
            <p:ph type="sldNum" sz="quarter" idx="12"/>
          </p:nvPr>
        </p:nvSpPr>
        <p:spPr/>
        <p:txBody>
          <a:bodyPr/>
          <a:lstStyle/>
          <a:p>
            <a:fld id="{0D7E2D5B-DC3F-4EF1-B726-A1C88AE42538}" type="slidenum">
              <a:rPr lang="en-US" smtClean="0"/>
              <a:pPr/>
              <a:t>15</a:t>
            </a:fld>
            <a:endParaRPr lang="en-US"/>
          </a:p>
        </p:txBody>
      </p:sp>
      <p:sp>
        <p:nvSpPr>
          <p:cNvPr id="5" name="Title 1"/>
          <p:cNvSpPr>
            <a:spLocks noGrp="1"/>
          </p:cNvSpPr>
          <p:nvPr>
            <p:ph type="title"/>
          </p:nvPr>
        </p:nvSpPr>
        <p:spPr>
          <a:xfrm>
            <a:off x="666427" y="318882"/>
            <a:ext cx="10538848" cy="755286"/>
          </a:xfrm>
        </p:spPr>
        <p:txBody>
          <a:bodyPr>
            <a:normAutofit/>
          </a:bodyPr>
          <a:lstStyle/>
          <a:p>
            <a:r>
              <a:rPr lang="en-US" b="1" i="1" dirty="0" smtClean="0"/>
              <a:t>Big Data Challenges</a:t>
            </a:r>
            <a:endParaRPr lang="en-US" b="1" i="1" dirty="0"/>
          </a:p>
        </p:txBody>
      </p:sp>
      <p:sp>
        <p:nvSpPr>
          <p:cNvPr id="2" name="Date Placeholder 1"/>
          <p:cNvSpPr>
            <a:spLocks noGrp="1"/>
          </p:cNvSpPr>
          <p:nvPr>
            <p:ph type="dt" sz="half" idx="10"/>
          </p:nvPr>
        </p:nvSpPr>
        <p:spPr/>
        <p:txBody>
          <a:bodyPr/>
          <a:lstStyle/>
          <a:p>
            <a:fld id="{F3DD83CA-59A6-419D-8DF7-780E1DB5D55B}"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79107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864" y="1437388"/>
            <a:ext cx="11236271" cy="5101524"/>
          </a:xfrm>
        </p:spPr>
        <p:txBody>
          <a:bodyPr>
            <a:normAutofit/>
          </a:bodyPr>
          <a:lstStyle/>
          <a:p>
            <a:pPr algn="just"/>
            <a:r>
              <a:rPr lang="en-US" sz="2500" dirty="0"/>
              <a:t>In this approach, an enterprise will have a computer to store and process big data. Here data will be stored in an RDBMS like Oracle Database, MS SQL Server or DB2 and sophisticated software can be written to interact with the database, process the required data and present it to the users for analysis purpose.</a:t>
            </a:r>
          </a:p>
        </p:txBody>
      </p:sp>
      <p:pic>
        <p:nvPicPr>
          <p:cNvPr id="1026" name="Picture 2"/>
          <p:cNvPicPr>
            <a:picLocks noChangeAspect="1" noChangeArrowheads="1"/>
          </p:cNvPicPr>
          <p:nvPr/>
        </p:nvPicPr>
        <p:blipFill>
          <a:blip r:embed="rId2"/>
          <a:srcRect/>
          <a:stretch>
            <a:fillRect/>
          </a:stretch>
        </p:blipFill>
        <p:spPr bwMode="auto">
          <a:xfrm>
            <a:off x="2971800" y="3810001"/>
            <a:ext cx="5715000" cy="174182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D7E2D5B-DC3F-4EF1-B726-A1C88AE42538}" type="slidenum">
              <a:rPr lang="en-US" smtClean="0"/>
              <a:pPr/>
              <a:t>16</a:t>
            </a:fld>
            <a:endParaRPr lang="en-US"/>
          </a:p>
        </p:txBody>
      </p:sp>
      <p:sp>
        <p:nvSpPr>
          <p:cNvPr id="5" name="Title 1"/>
          <p:cNvSpPr>
            <a:spLocks noGrp="1"/>
          </p:cNvSpPr>
          <p:nvPr>
            <p:ph type="title"/>
          </p:nvPr>
        </p:nvSpPr>
        <p:spPr>
          <a:xfrm>
            <a:off x="666427" y="228599"/>
            <a:ext cx="11047708" cy="1026225"/>
          </a:xfrm>
        </p:spPr>
        <p:txBody>
          <a:bodyPr>
            <a:normAutofit/>
          </a:bodyPr>
          <a:lstStyle/>
          <a:p>
            <a:r>
              <a:rPr lang="en-US" sz="3600" b="1" i="1" dirty="0"/>
              <a:t>Traditional Approach</a:t>
            </a:r>
          </a:p>
        </p:txBody>
      </p:sp>
      <p:sp>
        <p:nvSpPr>
          <p:cNvPr id="2" name="Date Placeholder 1"/>
          <p:cNvSpPr>
            <a:spLocks noGrp="1"/>
          </p:cNvSpPr>
          <p:nvPr>
            <p:ph type="dt" sz="half" idx="10"/>
          </p:nvPr>
        </p:nvSpPr>
        <p:spPr/>
        <p:txBody>
          <a:bodyPr/>
          <a:lstStyle/>
          <a:p>
            <a:fld id="{9AA41529-A92F-440E-97CB-2B105B2A0B0A}"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429246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54" y="274638"/>
            <a:ext cx="9792346" cy="792162"/>
          </a:xfrm>
        </p:spPr>
        <p:txBody>
          <a:bodyPr>
            <a:normAutofit/>
          </a:bodyPr>
          <a:lstStyle/>
          <a:p>
            <a:r>
              <a:rPr lang="en-US" sz="3600" b="1" i="1" dirty="0" err="1"/>
              <a:t>MapReduce</a:t>
            </a:r>
            <a:r>
              <a:rPr lang="en-US" sz="3600" b="1" i="1" dirty="0"/>
              <a:t> Algorithm </a:t>
            </a:r>
          </a:p>
        </p:txBody>
      </p:sp>
      <p:sp>
        <p:nvSpPr>
          <p:cNvPr id="4" name="Slide Number Placeholder 3"/>
          <p:cNvSpPr>
            <a:spLocks noGrp="1"/>
          </p:cNvSpPr>
          <p:nvPr>
            <p:ph type="sldNum" sz="quarter" idx="12"/>
          </p:nvPr>
        </p:nvSpPr>
        <p:spPr/>
        <p:txBody>
          <a:bodyPr/>
          <a:lstStyle/>
          <a:p>
            <a:fld id="{0D7E2D5B-DC3F-4EF1-B726-A1C88AE42538}" type="slidenum">
              <a:rPr lang="en-US" smtClean="0"/>
              <a:pPr/>
              <a:t>17</a:t>
            </a:fld>
            <a:endParaRPr lang="en-US"/>
          </a:p>
        </p:txBody>
      </p:sp>
      <p:pic>
        <p:nvPicPr>
          <p:cNvPr id="4099" name="Picture 3"/>
          <p:cNvPicPr>
            <a:picLocks noChangeAspect="1" noChangeArrowheads="1"/>
          </p:cNvPicPr>
          <p:nvPr/>
        </p:nvPicPr>
        <p:blipFill>
          <a:blip r:embed="rId2"/>
          <a:srcRect/>
          <a:stretch>
            <a:fillRect/>
          </a:stretch>
        </p:blipFill>
        <p:spPr bwMode="auto">
          <a:xfrm>
            <a:off x="4604290" y="2186178"/>
            <a:ext cx="6605587" cy="4352734"/>
          </a:xfrm>
          <a:prstGeom prst="rect">
            <a:avLst/>
          </a:prstGeom>
          <a:noFill/>
          <a:ln w="9525">
            <a:noFill/>
            <a:miter lim="800000"/>
            <a:headEnd/>
            <a:tailEnd/>
          </a:ln>
          <a:effectLst/>
        </p:spPr>
      </p:pic>
      <p:sp>
        <p:nvSpPr>
          <p:cNvPr id="7" name="Rectangle 6"/>
          <p:cNvSpPr/>
          <p:nvPr/>
        </p:nvSpPr>
        <p:spPr>
          <a:xfrm>
            <a:off x="418453" y="1143001"/>
            <a:ext cx="11205275" cy="907941"/>
          </a:xfrm>
          <a:prstGeom prst="rect">
            <a:avLst/>
          </a:prstGeom>
        </p:spPr>
        <p:txBody>
          <a:bodyPr wrap="square">
            <a:spAutoFit/>
          </a:bodyPr>
          <a:lstStyle/>
          <a:p>
            <a:pPr algn="just">
              <a:buNone/>
            </a:pPr>
            <a:r>
              <a:rPr lang="en-US" sz="2800" dirty="0"/>
              <a:t>Google’s Solution</a:t>
            </a:r>
            <a:r>
              <a:rPr lang="en-US" sz="2600" dirty="0"/>
              <a:t>:</a:t>
            </a:r>
          </a:p>
          <a:p>
            <a:pPr algn="just">
              <a:buNone/>
            </a:pPr>
            <a:r>
              <a:rPr lang="en-US" sz="2500" dirty="0" smtClean="0"/>
              <a:t>	Google </a:t>
            </a:r>
            <a:r>
              <a:rPr lang="en-US" sz="2500" dirty="0"/>
              <a:t>solved this problem using an algorithm called </a:t>
            </a:r>
            <a:r>
              <a:rPr lang="en-US" sz="2500" dirty="0">
                <a:solidFill>
                  <a:srgbClr val="FF0000"/>
                </a:solidFill>
              </a:rPr>
              <a:t>MapReduce</a:t>
            </a:r>
            <a:r>
              <a:rPr lang="en-US" sz="2500" dirty="0"/>
              <a:t>.</a:t>
            </a:r>
          </a:p>
        </p:txBody>
      </p:sp>
      <p:sp>
        <p:nvSpPr>
          <p:cNvPr id="3" name="Date Placeholder 2"/>
          <p:cNvSpPr>
            <a:spLocks noGrp="1"/>
          </p:cNvSpPr>
          <p:nvPr>
            <p:ph type="dt" sz="half" idx="10"/>
          </p:nvPr>
        </p:nvSpPr>
        <p:spPr/>
        <p:txBody>
          <a:bodyPr/>
          <a:lstStyle/>
          <a:p>
            <a:fld id="{66E1E32C-5D3B-42B1-8C32-12CF14BA6FFD}"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32991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922" y="990600"/>
            <a:ext cx="10972800" cy="5715000"/>
          </a:xfrm>
        </p:spPr>
        <p:txBody>
          <a:bodyPr>
            <a:noAutofit/>
          </a:bodyPr>
          <a:lstStyle/>
          <a:p>
            <a:pPr algn="just">
              <a:buNone/>
            </a:pPr>
            <a:r>
              <a:rPr lang="en-US" sz="2200" dirty="0"/>
              <a:t>Google’s Solution</a:t>
            </a:r>
          </a:p>
          <a:p>
            <a:pPr algn="just"/>
            <a:r>
              <a:rPr lang="en-US" sz="2200" dirty="0"/>
              <a:t>This algorithm divides the task into small parts and assigns those parts to many computers connected over the network, and collects the results to form the final result dataset.</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buNone/>
            </a:pPr>
            <a:endParaRPr lang="en-US" sz="2200" dirty="0" smtClean="0"/>
          </a:p>
          <a:p>
            <a:pPr algn="just">
              <a:buNone/>
            </a:pPr>
            <a:endParaRPr lang="en-US" sz="2200" dirty="0"/>
          </a:p>
          <a:p>
            <a:pPr algn="just"/>
            <a:r>
              <a:rPr lang="en-US" sz="2200" dirty="0"/>
              <a:t>Above diagram shows various commodity </a:t>
            </a:r>
            <a:r>
              <a:rPr lang="en-US" sz="2200" dirty="0" err="1"/>
              <a:t>hardwares</a:t>
            </a:r>
            <a:r>
              <a:rPr lang="en-US" sz="2200" dirty="0"/>
              <a:t> which could be single CPU machines or servers with higher capacity.</a:t>
            </a:r>
          </a:p>
        </p:txBody>
      </p:sp>
      <p:pic>
        <p:nvPicPr>
          <p:cNvPr id="2050" name="Picture 2"/>
          <p:cNvPicPr>
            <a:picLocks noChangeAspect="1" noChangeArrowheads="1"/>
          </p:cNvPicPr>
          <p:nvPr/>
        </p:nvPicPr>
        <p:blipFill>
          <a:blip r:embed="rId2"/>
          <a:srcRect/>
          <a:stretch>
            <a:fillRect/>
          </a:stretch>
        </p:blipFill>
        <p:spPr bwMode="auto">
          <a:xfrm>
            <a:off x="5186766" y="2278251"/>
            <a:ext cx="5662048" cy="348711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D7E2D5B-DC3F-4EF1-B726-A1C88AE42538}" type="slidenum">
              <a:rPr lang="en-US" smtClean="0"/>
              <a:pPr/>
              <a:t>18</a:t>
            </a:fld>
            <a:endParaRPr lang="en-US"/>
          </a:p>
        </p:txBody>
      </p:sp>
      <p:sp>
        <p:nvSpPr>
          <p:cNvPr id="6" name="Title 1"/>
          <p:cNvSpPr>
            <a:spLocks noGrp="1"/>
          </p:cNvSpPr>
          <p:nvPr>
            <p:ph type="title"/>
          </p:nvPr>
        </p:nvSpPr>
        <p:spPr>
          <a:xfrm>
            <a:off x="712922" y="274638"/>
            <a:ext cx="10972800" cy="715962"/>
          </a:xfrm>
        </p:spPr>
        <p:txBody>
          <a:bodyPr>
            <a:normAutofit/>
          </a:bodyPr>
          <a:lstStyle/>
          <a:p>
            <a:r>
              <a:rPr lang="en-US" b="1" i="1" dirty="0" err="1" smtClean="0"/>
              <a:t>MapReduce</a:t>
            </a:r>
            <a:r>
              <a:rPr lang="en-US" b="1" i="1" dirty="0" smtClean="0"/>
              <a:t> Algorithm </a:t>
            </a:r>
            <a:endParaRPr lang="en-US" b="1" i="1" dirty="0"/>
          </a:p>
        </p:txBody>
      </p:sp>
      <p:sp>
        <p:nvSpPr>
          <p:cNvPr id="2" name="Date Placeholder 1"/>
          <p:cNvSpPr>
            <a:spLocks noGrp="1"/>
          </p:cNvSpPr>
          <p:nvPr>
            <p:ph type="dt" sz="half" idx="10"/>
          </p:nvPr>
        </p:nvSpPr>
        <p:spPr/>
        <p:txBody>
          <a:bodyPr/>
          <a:lstStyle/>
          <a:p>
            <a:fld id="{1357A4FA-1374-4511-80F4-EBE852764A7B}" type="datetime1">
              <a:rPr lang="en-US" smtClean="0"/>
              <a:t>7/29/2018</a:t>
            </a:fld>
            <a:endParaRPr lang="en-US"/>
          </a:p>
        </p:txBody>
      </p:sp>
      <p:sp>
        <p:nvSpPr>
          <p:cNvPr id="4" name="Footer Placeholder 3"/>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42520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6217"/>
          </a:xfrm>
        </p:spPr>
        <p:txBody>
          <a:bodyPr>
            <a:normAutofit/>
          </a:bodyPr>
          <a:lstStyle/>
          <a:p>
            <a:r>
              <a:rPr lang="en-US" sz="3600" b="1" i="1" dirty="0" err="1"/>
              <a:t>MapReduce</a:t>
            </a:r>
            <a:endParaRPr lang="en-US" sz="3600" b="1" i="1" dirty="0"/>
          </a:p>
        </p:txBody>
      </p:sp>
      <p:sp>
        <p:nvSpPr>
          <p:cNvPr id="3" name="Content Placeholder 2"/>
          <p:cNvSpPr>
            <a:spLocks noGrp="1"/>
          </p:cNvSpPr>
          <p:nvPr>
            <p:ph idx="1"/>
          </p:nvPr>
        </p:nvSpPr>
        <p:spPr/>
        <p:txBody>
          <a:bodyPr>
            <a:normAutofit/>
          </a:bodyPr>
          <a:lstStyle/>
          <a:p>
            <a:pPr algn="just">
              <a:buNone/>
            </a:pPr>
            <a:r>
              <a:rPr lang="en-US" sz="2600" b="1" dirty="0" err="1"/>
              <a:t>MapReduce</a:t>
            </a:r>
            <a:endParaRPr lang="en-US" sz="2600" b="1" dirty="0"/>
          </a:p>
          <a:p>
            <a:pPr algn="just"/>
            <a:endParaRPr lang="en-US" sz="2600" dirty="0"/>
          </a:p>
          <a:p>
            <a:pPr algn="just"/>
            <a:r>
              <a:rPr lang="en-US" sz="2600" dirty="0"/>
              <a:t>While processing large set of data, we should definitely address scalability and efficiency in the application code that is processing the large amount of data.</a:t>
            </a:r>
          </a:p>
          <a:p>
            <a:pPr algn="just"/>
            <a:r>
              <a:rPr lang="en-US" sz="2600" dirty="0"/>
              <a:t>Map reduce algorithm (or flow) is highly effective in handling big data.</a:t>
            </a:r>
          </a:p>
          <a:p>
            <a:pPr algn="just">
              <a:buNone/>
            </a:pPr>
            <a:endParaRPr lang="en-US" sz="2600" dirty="0"/>
          </a:p>
        </p:txBody>
      </p:sp>
      <p:sp>
        <p:nvSpPr>
          <p:cNvPr id="4" name="Slide Number Placeholder 3"/>
          <p:cNvSpPr>
            <a:spLocks noGrp="1"/>
          </p:cNvSpPr>
          <p:nvPr>
            <p:ph type="sldNum" sz="quarter" idx="12"/>
          </p:nvPr>
        </p:nvSpPr>
        <p:spPr/>
        <p:txBody>
          <a:bodyPr/>
          <a:lstStyle/>
          <a:p>
            <a:fld id="{0D7E2D5B-DC3F-4EF1-B726-A1C88AE42538}" type="slidenum">
              <a:rPr lang="en-US" smtClean="0"/>
              <a:pPr/>
              <a:t>19</a:t>
            </a:fld>
            <a:endParaRPr lang="en-US"/>
          </a:p>
        </p:txBody>
      </p:sp>
      <p:sp>
        <p:nvSpPr>
          <p:cNvPr id="5" name="Date Placeholder 4"/>
          <p:cNvSpPr>
            <a:spLocks noGrp="1"/>
          </p:cNvSpPr>
          <p:nvPr>
            <p:ph type="dt" sz="half" idx="10"/>
          </p:nvPr>
        </p:nvSpPr>
        <p:spPr/>
        <p:txBody>
          <a:bodyPr/>
          <a:lstStyle/>
          <a:p>
            <a:fld id="{3FF248BC-EE1C-4CFB-8B6F-8A49BD07EAD9}"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8882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226590" y="701298"/>
            <a:ext cx="7614834" cy="5195343"/>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FCD47D6D-980D-4E96-8F87-FD5CBD157D3B}" type="datetime1">
              <a:rPr lang="en-US" smtClean="0"/>
              <a:t>7/29/2018</a:t>
            </a:fld>
            <a:endParaRPr lang="en-US"/>
          </a:p>
        </p:txBody>
      </p:sp>
      <p:sp>
        <p:nvSpPr>
          <p:cNvPr id="4" name="Footer Placeholder 3"/>
          <p:cNvSpPr>
            <a:spLocks noGrp="1"/>
          </p:cNvSpPr>
          <p:nvPr>
            <p:ph type="ftr" sz="quarter" idx="11"/>
          </p:nvPr>
        </p:nvSpPr>
        <p:spPr/>
        <p:txBody>
          <a:bodyPr/>
          <a:lstStyle/>
          <a:p>
            <a:r>
              <a:rPr lang="en-US" smtClean="0"/>
              <a:t>Big Data </a:t>
            </a:r>
            <a:endParaRPr lang="en-US"/>
          </a:p>
        </p:txBody>
      </p:sp>
      <p:sp>
        <p:nvSpPr>
          <p:cNvPr id="5" name="Slide Number Placeholder 4"/>
          <p:cNvSpPr>
            <a:spLocks noGrp="1"/>
          </p:cNvSpPr>
          <p:nvPr>
            <p:ph type="sldNum" sz="quarter" idx="12"/>
          </p:nvPr>
        </p:nvSpPr>
        <p:spPr/>
        <p:txBody>
          <a:bodyPr/>
          <a:lstStyle/>
          <a:p>
            <a:fld id="{9BA74E66-B883-44B8-B068-FB7FE1BABC47}" type="slidenum">
              <a:rPr lang="en-US" smtClean="0"/>
              <a:t>2</a:t>
            </a:fld>
            <a:endParaRPr lang="en-US"/>
          </a:p>
        </p:txBody>
      </p:sp>
    </p:spTree>
    <p:extLst>
      <p:ext uri="{BB962C8B-B14F-4D97-AF65-F5344CB8AC3E}">
        <p14:creationId xmlns:p14="http://schemas.microsoft.com/office/powerpoint/2010/main" val="128335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464" y="1219201"/>
            <a:ext cx="11866536" cy="5137149"/>
          </a:xfrm>
        </p:spPr>
        <p:txBody>
          <a:bodyPr>
            <a:noAutofit/>
          </a:bodyPr>
          <a:lstStyle/>
          <a:p>
            <a:pPr algn="just">
              <a:buNone/>
            </a:pPr>
            <a:endParaRPr lang="en-US" sz="2400" dirty="0"/>
          </a:p>
          <a:p>
            <a:pPr algn="just"/>
            <a:r>
              <a:rPr lang="en-US" sz="2400" dirty="0" err="1"/>
              <a:t>Hadoop</a:t>
            </a:r>
            <a:r>
              <a:rPr lang="en-US" sz="2400" dirty="0"/>
              <a:t> </a:t>
            </a:r>
            <a:r>
              <a:rPr lang="en-US" sz="2400" b="1" dirty="0" err="1"/>
              <a:t>MapReduce</a:t>
            </a:r>
            <a:r>
              <a:rPr lang="en-US" sz="2400" dirty="0"/>
              <a:t> is a software framework for easily writing applications which process big amounts of data in-parallel on large clusters (thousands of nodes) of commodity hardware in a reliable, fault-tolerant manner.</a:t>
            </a:r>
          </a:p>
          <a:p>
            <a:pPr algn="just"/>
            <a:r>
              <a:rPr lang="en-US" sz="2400" dirty="0"/>
              <a:t>The term </a:t>
            </a:r>
            <a:r>
              <a:rPr lang="en-US" sz="2400" dirty="0" err="1"/>
              <a:t>MapReduce</a:t>
            </a:r>
            <a:r>
              <a:rPr lang="en-US" sz="2400" dirty="0"/>
              <a:t> actually refers to the following two different tasks that </a:t>
            </a:r>
            <a:r>
              <a:rPr lang="en-US" sz="2400" dirty="0" err="1"/>
              <a:t>Hadoop</a:t>
            </a:r>
            <a:r>
              <a:rPr lang="en-US" sz="2400" dirty="0"/>
              <a:t> programs perform:</a:t>
            </a:r>
          </a:p>
          <a:p>
            <a:pPr algn="just"/>
            <a:r>
              <a:rPr lang="en-US" sz="2400" b="1" dirty="0"/>
              <a:t>The Map Task:</a:t>
            </a:r>
            <a:r>
              <a:rPr lang="en-US" sz="2400" dirty="0"/>
              <a:t> This is the first task, which takes input data and converts it into a set of data, where individual elements are broken down into </a:t>
            </a:r>
            <a:r>
              <a:rPr lang="en-US" sz="2400" dirty="0" err="1"/>
              <a:t>tuples</a:t>
            </a:r>
            <a:r>
              <a:rPr lang="en-US" sz="2400" dirty="0"/>
              <a:t> (key/value pairs).</a:t>
            </a:r>
          </a:p>
          <a:p>
            <a:pPr algn="just"/>
            <a:r>
              <a:rPr lang="en-US" sz="2400" b="1" dirty="0"/>
              <a:t>The Reduce Task:</a:t>
            </a:r>
            <a:r>
              <a:rPr lang="en-US" sz="2400" dirty="0"/>
              <a:t> This task takes the output from a map task as input and combines those data </a:t>
            </a:r>
            <a:r>
              <a:rPr lang="en-US" sz="2400" dirty="0" err="1"/>
              <a:t>tuples</a:t>
            </a:r>
            <a:r>
              <a:rPr lang="en-US" sz="2400" dirty="0"/>
              <a:t> into a smaller set of </a:t>
            </a:r>
            <a:r>
              <a:rPr lang="en-US" sz="2400" dirty="0" err="1"/>
              <a:t>tuples</a:t>
            </a:r>
            <a:r>
              <a:rPr lang="en-US" sz="2400" dirty="0"/>
              <a:t>. The reduce task is always performed after the map task.</a:t>
            </a:r>
          </a:p>
        </p:txBody>
      </p:sp>
      <p:sp>
        <p:nvSpPr>
          <p:cNvPr id="4" name="Slide Number Placeholder 3"/>
          <p:cNvSpPr>
            <a:spLocks noGrp="1"/>
          </p:cNvSpPr>
          <p:nvPr>
            <p:ph type="sldNum" sz="quarter" idx="12"/>
          </p:nvPr>
        </p:nvSpPr>
        <p:spPr/>
        <p:txBody>
          <a:bodyPr/>
          <a:lstStyle/>
          <a:p>
            <a:fld id="{0D7E2D5B-DC3F-4EF1-B726-A1C88AE42538}" type="slidenum">
              <a:rPr lang="en-US" smtClean="0"/>
              <a:pPr/>
              <a:t>20</a:t>
            </a:fld>
            <a:endParaRPr lang="en-US"/>
          </a:p>
        </p:txBody>
      </p:sp>
      <p:sp>
        <p:nvSpPr>
          <p:cNvPr id="5" name="Title 1"/>
          <p:cNvSpPr>
            <a:spLocks noGrp="1"/>
          </p:cNvSpPr>
          <p:nvPr>
            <p:ph type="title"/>
          </p:nvPr>
        </p:nvSpPr>
        <p:spPr>
          <a:xfrm>
            <a:off x="542441" y="274638"/>
            <a:ext cx="9668359" cy="1143000"/>
          </a:xfrm>
        </p:spPr>
        <p:txBody>
          <a:bodyPr>
            <a:normAutofit/>
          </a:bodyPr>
          <a:lstStyle/>
          <a:p>
            <a:r>
              <a:rPr lang="en-US" sz="3600" b="1" i="1" dirty="0"/>
              <a:t>Illustration of </a:t>
            </a:r>
            <a:r>
              <a:rPr lang="en-US" sz="3600" b="1" i="1" dirty="0" err="1"/>
              <a:t>MapReduce</a:t>
            </a:r>
            <a:r>
              <a:rPr lang="en-US" sz="3600" b="1" i="1" dirty="0"/>
              <a:t> </a:t>
            </a:r>
          </a:p>
        </p:txBody>
      </p:sp>
      <p:sp>
        <p:nvSpPr>
          <p:cNvPr id="2" name="Date Placeholder 1"/>
          <p:cNvSpPr>
            <a:spLocks noGrp="1"/>
          </p:cNvSpPr>
          <p:nvPr>
            <p:ph type="dt" sz="half" idx="10"/>
          </p:nvPr>
        </p:nvSpPr>
        <p:spPr/>
        <p:txBody>
          <a:bodyPr/>
          <a:lstStyle/>
          <a:p>
            <a:fld id="{A99FA34D-B875-4D21-A7DE-84F55FBFCC08}"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9706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448" y="1192079"/>
            <a:ext cx="11298264" cy="4697277"/>
          </a:xfrm>
        </p:spPr>
        <p:txBody>
          <a:bodyPr>
            <a:normAutofit/>
          </a:bodyPr>
          <a:lstStyle/>
          <a:p>
            <a:pPr algn="just"/>
            <a:r>
              <a:rPr lang="en-US" sz="2600" dirty="0"/>
              <a:t>The </a:t>
            </a:r>
            <a:r>
              <a:rPr lang="en-US" sz="2600" dirty="0" err="1"/>
              <a:t>MapReduce</a:t>
            </a:r>
            <a:r>
              <a:rPr lang="en-US" sz="2600" dirty="0"/>
              <a:t> algorithm contains two important tasks, namely Map and Reduce.</a:t>
            </a:r>
          </a:p>
          <a:p>
            <a:pPr algn="just">
              <a:buNone/>
            </a:pPr>
            <a:r>
              <a:rPr lang="en-US" sz="2600" dirty="0"/>
              <a:t>	1)The map task is done by means of </a:t>
            </a:r>
            <a:r>
              <a:rPr lang="en-US" sz="2600" dirty="0" err="1"/>
              <a:t>Mapper</a:t>
            </a:r>
            <a:r>
              <a:rPr lang="en-US" sz="2600" dirty="0"/>
              <a:t> Class.</a:t>
            </a:r>
          </a:p>
          <a:p>
            <a:pPr algn="just">
              <a:buNone/>
            </a:pPr>
            <a:r>
              <a:rPr lang="en-US" sz="2600" dirty="0"/>
              <a:t>	2) The reduce task is done by means of Reducer Class.</a:t>
            </a:r>
          </a:p>
          <a:p>
            <a:pPr algn="just"/>
            <a:r>
              <a:rPr lang="en-US" sz="2600" dirty="0" err="1"/>
              <a:t>Mapper</a:t>
            </a:r>
            <a:r>
              <a:rPr lang="en-US" sz="2600" dirty="0"/>
              <a:t> class takes the input, tokenizes it, maps and sorts it. The output of </a:t>
            </a:r>
            <a:r>
              <a:rPr lang="en-US" sz="2600" dirty="0" err="1"/>
              <a:t>Mapper</a:t>
            </a:r>
            <a:r>
              <a:rPr lang="en-US" sz="2600" dirty="0"/>
              <a:t> class is used as input by Reducer class, which in turn searches matching pairs and reduces them.</a:t>
            </a:r>
          </a:p>
        </p:txBody>
      </p:sp>
      <p:pic>
        <p:nvPicPr>
          <p:cNvPr id="1026" name="Picture 2"/>
          <p:cNvPicPr>
            <a:picLocks noChangeAspect="1" noChangeArrowheads="1"/>
          </p:cNvPicPr>
          <p:nvPr/>
        </p:nvPicPr>
        <p:blipFill>
          <a:blip r:embed="rId2"/>
          <a:srcRect/>
          <a:stretch>
            <a:fillRect/>
          </a:stretch>
        </p:blipFill>
        <p:spPr bwMode="auto">
          <a:xfrm>
            <a:off x="4800600" y="3879579"/>
            <a:ext cx="6373678" cy="233524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D7E2D5B-DC3F-4EF1-B726-A1C88AE42538}" type="slidenum">
              <a:rPr lang="en-US" smtClean="0"/>
              <a:pPr/>
              <a:t>21</a:t>
            </a:fld>
            <a:endParaRPr lang="en-US"/>
          </a:p>
        </p:txBody>
      </p:sp>
      <p:sp>
        <p:nvSpPr>
          <p:cNvPr id="6" name="Title 1"/>
          <p:cNvSpPr>
            <a:spLocks noGrp="1"/>
          </p:cNvSpPr>
          <p:nvPr>
            <p:ph type="title"/>
          </p:nvPr>
        </p:nvSpPr>
        <p:spPr>
          <a:xfrm>
            <a:off x="929898" y="198437"/>
            <a:ext cx="9280902" cy="852111"/>
          </a:xfrm>
        </p:spPr>
        <p:txBody>
          <a:bodyPr>
            <a:normAutofit/>
          </a:bodyPr>
          <a:lstStyle/>
          <a:p>
            <a:r>
              <a:rPr lang="en-US" sz="3600" b="1" i="1" dirty="0"/>
              <a:t>Illustration of </a:t>
            </a:r>
            <a:r>
              <a:rPr lang="en-US" sz="3600" b="1" i="1" dirty="0" err="1"/>
              <a:t>MapReduce</a:t>
            </a:r>
            <a:r>
              <a:rPr lang="en-US" sz="3600" b="1" i="1" dirty="0"/>
              <a:t> </a:t>
            </a:r>
          </a:p>
        </p:txBody>
      </p:sp>
      <p:sp>
        <p:nvSpPr>
          <p:cNvPr id="2" name="Date Placeholder 1"/>
          <p:cNvSpPr>
            <a:spLocks noGrp="1"/>
          </p:cNvSpPr>
          <p:nvPr>
            <p:ph type="dt" sz="half" idx="10"/>
          </p:nvPr>
        </p:nvSpPr>
        <p:spPr/>
        <p:txBody>
          <a:bodyPr/>
          <a:lstStyle/>
          <a:p>
            <a:fld id="{CC72B83F-3B6D-40DF-9848-565DDE85DE04}" type="datetime1">
              <a:rPr lang="en-US" smtClean="0"/>
              <a:t>7/29/2018</a:t>
            </a:fld>
            <a:endParaRPr lang="en-US"/>
          </a:p>
        </p:txBody>
      </p:sp>
      <p:sp>
        <p:nvSpPr>
          <p:cNvPr id="4" name="Footer Placeholder 3"/>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08556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err="1"/>
              <a:t>MapReduce</a:t>
            </a:r>
            <a:r>
              <a:rPr lang="en-US" sz="3600" b="1" i="1" dirty="0"/>
              <a:t> Algorithm Steps</a:t>
            </a:r>
          </a:p>
        </p:txBody>
      </p:sp>
      <p:sp>
        <p:nvSpPr>
          <p:cNvPr id="3" name="Content Placeholder 2"/>
          <p:cNvSpPr>
            <a:spLocks noGrp="1"/>
          </p:cNvSpPr>
          <p:nvPr>
            <p:ph idx="1"/>
          </p:nvPr>
        </p:nvSpPr>
        <p:spPr/>
        <p:txBody>
          <a:bodyPr>
            <a:normAutofit/>
          </a:bodyPr>
          <a:lstStyle/>
          <a:p>
            <a:pPr fontAlgn="base"/>
            <a:r>
              <a:rPr lang="en-US" sz="2600" dirty="0" err="1"/>
              <a:t>MapReduce</a:t>
            </a:r>
            <a:r>
              <a:rPr lang="en-US" sz="2600" dirty="0"/>
              <a:t> Algorithm uses the following three main steps:</a:t>
            </a:r>
          </a:p>
          <a:p>
            <a:pPr fontAlgn="base">
              <a:buNone/>
            </a:pPr>
            <a:r>
              <a:rPr lang="en-US" sz="2600" dirty="0"/>
              <a:t>	1) Map Function</a:t>
            </a:r>
          </a:p>
          <a:p>
            <a:pPr fontAlgn="base">
              <a:buNone/>
            </a:pPr>
            <a:r>
              <a:rPr lang="en-US" sz="2600" dirty="0"/>
              <a:t>	2) Shuffle Function</a:t>
            </a:r>
          </a:p>
          <a:p>
            <a:pPr fontAlgn="base">
              <a:buNone/>
            </a:pPr>
            <a:r>
              <a:rPr lang="en-US" sz="2600" dirty="0"/>
              <a:t>	3) Reduce Function</a:t>
            </a:r>
          </a:p>
          <a:p>
            <a:endParaRPr lang="en-US" sz="2600" dirty="0"/>
          </a:p>
        </p:txBody>
      </p:sp>
      <p:sp>
        <p:nvSpPr>
          <p:cNvPr id="4" name="Slide Number Placeholder 3"/>
          <p:cNvSpPr>
            <a:spLocks noGrp="1"/>
          </p:cNvSpPr>
          <p:nvPr>
            <p:ph type="sldNum" sz="quarter" idx="12"/>
          </p:nvPr>
        </p:nvSpPr>
        <p:spPr/>
        <p:txBody>
          <a:bodyPr/>
          <a:lstStyle/>
          <a:p>
            <a:fld id="{0D7E2D5B-DC3F-4EF1-B726-A1C88AE42538}" type="slidenum">
              <a:rPr lang="en-US" smtClean="0"/>
              <a:pPr/>
              <a:t>22</a:t>
            </a:fld>
            <a:endParaRPr lang="en-US"/>
          </a:p>
        </p:txBody>
      </p:sp>
      <p:sp>
        <p:nvSpPr>
          <p:cNvPr id="5" name="Date Placeholder 4"/>
          <p:cNvSpPr>
            <a:spLocks noGrp="1"/>
          </p:cNvSpPr>
          <p:nvPr>
            <p:ph type="dt" sz="half" idx="10"/>
          </p:nvPr>
        </p:nvSpPr>
        <p:spPr/>
        <p:txBody>
          <a:bodyPr/>
          <a:lstStyle/>
          <a:p>
            <a:fld id="{296585C6-216B-475D-B806-F2CE0D1B8CB4}"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24782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943" y="1295023"/>
            <a:ext cx="10957301" cy="2347079"/>
          </a:xfrm>
        </p:spPr>
        <p:txBody>
          <a:bodyPr>
            <a:noAutofit/>
          </a:bodyPr>
          <a:lstStyle/>
          <a:p>
            <a:pPr algn="ctr"/>
            <a:r>
              <a:rPr lang="en-US" sz="4800" b="1" i="1" u="sng" dirty="0" smtClean="0"/>
              <a:t>Example of MapReduce Problem Statement:</a:t>
            </a:r>
            <a:r>
              <a:rPr lang="en-US" sz="4800" b="1" i="1" dirty="0" smtClean="0"/>
              <a:t/>
            </a:r>
            <a:br>
              <a:rPr lang="en-US" sz="4800" b="1" i="1" dirty="0" smtClean="0"/>
            </a:br>
            <a:r>
              <a:rPr lang="en-US" sz="4800" b="1" i="1" dirty="0" smtClean="0"/>
              <a:t>Count the number of occurrences of each word available in a DataSet.</a:t>
            </a:r>
            <a:endParaRPr lang="en-US" sz="4800" dirty="0"/>
          </a:p>
        </p:txBody>
      </p:sp>
      <p:sp>
        <p:nvSpPr>
          <p:cNvPr id="5" name="Slide Number Placeholder 4"/>
          <p:cNvSpPr>
            <a:spLocks noGrp="1"/>
          </p:cNvSpPr>
          <p:nvPr>
            <p:ph type="sldNum" sz="quarter" idx="12"/>
          </p:nvPr>
        </p:nvSpPr>
        <p:spPr/>
        <p:txBody>
          <a:bodyPr/>
          <a:lstStyle/>
          <a:p>
            <a:fld id="{0D7E2D5B-DC3F-4EF1-B726-A1C88AE42538}" type="slidenum">
              <a:rPr lang="en-US" smtClean="0"/>
              <a:pPr/>
              <a:t>23</a:t>
            </a:fld>
            <a:endParaRPr lang="en-US"/>
          </a:p>
        </p:txBody>
      </p:sp>
      <p:sp>
        <p:nvSpPr>
          <p:cNvPr id="3" name="Date Placeholder 2"/>
          <p:cNvSpPr>
            <a:spLocks noGrp="1"/>
          </p:cNvSpPr>
          <p:nvPr>
            <p:ph type="dt" sz="half" idx="10"/>
          </p:nvPr>
        </p:nvSpPr>
        <p:spPr/>
        <p:txBody>
          <a:bodyPr/>
          <a:lstStyle/>
          <a:p>
            <a:fld id="{0E06F43B-88B0-4273-A136-8088351DA92B}" type="datetime1">
              <a:rPr lang="en-US" smtClean="0"/>
              <a:t>7/29/2018</a:t>
            </a:fld>
            <a:endParaRPr lang="en-US"/>
          </a:p>
        </p:txBody>
      </p:sp>
      <p:sp>
        <p:nvSpPr>
          <p:cNvPr id="4" name="Footer Placeholder 3"/>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624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478" y="2743193"/>
            <a:ext cx="1644779" cy="2355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Deer Bear River</a:t>
            </a:r>
          </a:p>
          <a:p>
            <a:pPr algn="ctr"/>
            <a:r>
              <a:rPr lang="en-US" dirty="0" smtClean="0"/>
              <a:t>Car </a:t>
            </a:r>
            <a:r>
              <a:rPr lang="en-US" dirty="0" err="1" smtClean="0"/>
              <a:t>Car</a:t>
            </a:r>
            <a:r>
              <a:rPr lang="en-US" dirty="0" smtClean="0"/>
              <a:t> River</a:t>
            </a:r>
          </a:p>
          <a:p>
            <a:pPr algn="ctr"/>
            <a:r>
              <a:rPr lang="en-US" dirty="0" smtClean="0"/>
              <a:t>Deer Car Bear</a:t>
            </a:r>
            <a:endParaRPr lang="en-US" dirty="0"/>
          </a:p>
        </p:txBody>
      </p:sp>
      <p:sp>
        <p:nvSpPr>
          <p:cNvPr id="3" name="Rectangle 2"/>
          <p:cNvSpPr/>
          <p:nvPr/>
        </p:nvSpPr>
        <p:spPr>
          <a:xfrm>
            <a:off x="2371235" y="1549828"/>
            <a:ext cx="2557221" cy="666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Deer Bear River</a:t>
            </a:r>
          </a:p>
        </p:txBody>
      </p:sp>
      <p:sp>
        <p:nvSpPr>
          <p:cNvPr id="4" name="Rectangle 3"/>
          <p:cNvSpPr/>
          <p:nvPr/>
        </p:nvSpPr>
        <p:spPr>
          <a:xfrm>
            <a:off x="2371236" y="3432871"/>
            <a:ext cx="2557221" cy="666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 </a:t>
            </a:r>
            <a:r>
              <a:rPr lang="en-US" dirty="0" err="1" smtClean="0"/>
              <a:t>Car</a:t>
            </a:r>
            <a:r>
              <a:rPr lang="en-US" dirty="0" smtClean="0"/>
              <a:t> River</a:t>
            </a:r>
          </a:p>
        </p:txBody>
      </p:sp>
      <p:sp>
        <p:nvSpPr>
          <p:cNvPr id="5" name="Rectangle 4"/>
          <p:cNvSpPr/>
          <p:nvPr/>
        </p:nvSpPr>
        <p:spPr>
          <a:xfrm>
            <a:off x="2371235" y="5315914"/>
            <a:ext cx="2557221" cy="666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Deer Car Bear</a:t>
            </a:r>
          </a:p>
        </p:txBody>
      </p:sp>
      <p:sp>
        <p:nvSpPr>
          <p:cNvPr id="6" name="Rectangle 5"/>
          <p:cNvSpPr/>
          <p:nvPr/>
        </p:nvSpPr>
        <p:spPr>
          <a:xfrm>
            <a:off x="6974220" y="1100378"/>
            <a:ext cx="1131378" cy="66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Bear, 1</a:t>
            </a:r>
          </a:p>
          <a:p>
            <a:pPr algn="ctr"/>
            <a:r>
              <a:rPr lang="en-US" dirty="0" smtClean="0"/>
              <a:t>Bear, 1</a:t>
            </a:r>
            <a:endParaRPr lang="en-US" dirty="0"/>
          </a:p>
        </p:txBody>
      </p:sp>
      <p:sp>
        <p:nvSpPr>
          <p:cNvPr id="7" name="Rectangle 6"/>
          <p:cNvSpPr/>
          <p:nvPr/>
        </p:nvSpPr>
        <p:spPr>
          <a:xfrm>
            <a:off x="7104006" y="5780863"/>
            <a:ext cx="1131378" cy="991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River, 1</a:t>
            </a:r>
          </a:p>
          <a:p>
            <a:pPr algn="ctr"/>
            <a:r>
              <a:rPr lang="en-US" dirty="0" smtClean="0"/>
              <a:t>River, 1</a:t>
            </a:r>
            <a:endParaRPr lang="en-US" dirty="0"/>
          </a:p>
        </p:txBody>
      </p:sp>
      <p:sp>
        <p:nvSpPr>
          <p:cNvPr id="8" name="Rectangle 7"/>
          <p:cNvSpPr/>
          <p:nvPr/>
        </p:nvSpPr>
        <p:spPr>
          <a:xfrm>
            <a:off x="7059465" y="2541722"/>
            <a:ext cx="1131378" cy="12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 1</a:t>
            </a:r>
          </a:p>
          <a:p>
            <a:pPr algn="ctr"/>
            <a:r>
              <a:rPr lang="en-US" dirty="0" smtClean="0"/>
              <a:t>Car, 1</a:t>
            </a:r>
          </a:p>
          <a:p>
            <a:pPr algn="ctr"/>
            <a:r>
              <a:rPr lang="en-US" dirty="0" smtClean="0"/>
              <a:t>Car, 1</a:t>
            </a:r>
            <a:endParaRPr lang="en-US" dirty="0"/>
          </a:p>
        </p:txBody>
      </p:sp>
      <p:sp>
        <p:nvSpPr>
          <p:cNvPr id="9" name="Rectangle 8"/>
          <p:cNvSpPr/>
          <p:nvPr/>
        </p:nvSpPr>
        <p:spPr>
          <a:xfrm>
            <a:off x="5385649" y="929896"/>
            <a:ext cx="1131378" cy="1286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Deer, 1</a:t>
            </a:r>
          </a:p>
          <a:p>
            <a:pPr algn="ctr"/>
            <a:r>
              <a:rPr lang="en-US" dirty="0" smtClean="0"/>
              <a:t>Bear, 1</a:t>
            </a:r>
          </a:p>
          <a:p>
            <a:pPr algn="ctr"/>
            <a:r>
              <a:rPr lang="en-US" dirty="0" smtClean="0"/>
              <a:t>River, 1</a:t>
            </a:r>
            <a:endParaRPr lang="en-US" dirty="0"/>
          </a:p>
        </p:txBody>
      </p:sp>
      <p:sp>
        <p:nvSpPr>
          <p:cNvPr id="10" name="Rectangle 9"/>
          <p:cNvSpPr/>
          <p:nvPr/>
        </p:nvSpPr>
        <p:spPr>
          <a:xfrm>
            <a:off x="5385649" y="5098936"/>
            <a:ext cx="1131378" cy="1348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Deer, 1</a:t>
            </a:r>
          </a:p>
          <a:p>
            <a:pPr algn="ctr"/>
            <a:r>
              <a:rPr lang="en-US" dirty="0" smtClean="0"/>
              <a:t>Car, 1</a:t>
            </a:r>
          </a:p>
          <a:p>
            <a:pPr algn="ctr"/>
            <a:r>
              <a:rPr lang="en-US" dirty="0" smtClean="0"/>
              <a:t>Bear, 1</a:t>
            </a:r>
          </a:p>
          <a:p>
            <a:pPr algn="ctr"/>
            <a:endParaRPr lang="en-US" dirty="0" smtClean="0"/>
          </a:p>
          <a:p>
            <a:pPr algn="ctr"/>
            <a:endParaRPr lang="en-US" dirty="0"/>
          </a:p>
        </p:txBody>
      </p:sp>
      <p:sp>
        <p:nvSpPr>
          <p:cNvPr id="11" name="Rectangle 10"/>
          <p:cNvSpPr/>
          <p:nvPr/>
        </p:nvSpPr>
        <p:spPr>
          <a:xfrm>
            <a:off x="5377904" y="3157777"/>
            <a:ext cx="1131378" cy="1305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Car, 1</a:t>
            </a:r>
          </a:p>
          <a:p>
            <a:pPr algn="ctr"/>
            <a:r>
              <a:rPr lang="en-US" dirty="0" smtClean="0"/>
              <a:t>Car, 1</a:t>
            </a:r>
          </a:p>
          <a:p>
            <a:pPr algn="ctr"/>
            <a:r>
              <a:rPr lang="en-US" dirty="0" smtClean="0"/>
              <a:t>River, 1</a:t>
            </a:r>
          </a:p>
          <a:p>
            <a:pPr algn="ctr"/>
            <a:endParaRPr lang="en-US" dirty="0"/>
          </a:p>
        </p:txBody>
      </p:sp>
      <p:sp>
        <p:nvSpPr>
          <p:cNvPr id="19" name="Rectangle 18"/>
          <p:cNvSpPr/>
          <p:nvPr/>
        </p:nvSpPr>
        <p:spPr>
          <a:xfrm>
            <a:off x="10321852" y="2789688"/>
            <a:ext cx="1766807" cy="2355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Bear, 2</a:t>
            </a:r>
          </a:p>
          <a:p>
            <a:pPr algn="ctr"/>
            <a:r>
              <a:rPr lang="en-US" dirty="0" smtClean="0"/>
              <a:t>Car, 3</a:t>
            </a:r>
          </a:p>
          <a:p>
            <a:pPr algn="ctr"/>
            <a:r>
              <a:rPr lang="en-US" dirty="0" smtClean="0"/>
              <a:t>Deer, 2</a:t>
            </a:r>
          </a:p>
          <a:p>
            <a:pPr algn="ctr"/>
            <a:r>
              <a:rPr lang="en-US" dirty="0" smtClean="0"/>
              <a:t>River, 2</a:t>
            </a:r>
            <a:endParaRPr lang="en-US" dirty="0"/>
          </a:p>
        </p:txBody>
      </p:sp>
      <p:sp>
        <p:nvSpPr>
          <p:cNvPr id="22" name="Rectangle 21"/>
          <p:cNvSpPr/>
          <p:nvPr/>
        </p:nvSpPr>
        <p:spPr>
          <a:xfrm>
            <a:off x="7104006" y="4339519"/>
            <a:ext cx="1131378" cy="97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Deer, 1</a:t>
            </a:r>
          </a:p>
          <a:p>
            <a:pPr algn="ctr"/>
            <a:r>
              <a:rPr lang="en-US" dirty="0" smtClean="0"/>
              <a:t>Deer, 1</a:t>
            </a:r>
          </a:p>
        </p:txBody>
      </p:sp>
      <p:sp>
        <p:nvSpPr>
          <p:cNvPr id="27" name="Rectangle 26"/>
          <p:cNvSpPr/>
          <p:nvPr/>
        </p:nvSpPr>
        <p:spPr>
          <a:xfrm>
            <a:off x="8611248" y="1100378"/>
            <a:ext cx="1131378" cy="66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Bear, 2</a:t>
            </a:r>
          </a:p>
        </p:txBody>
      </p:sp>
      <p:sp>
        <p:nvSpPr>
          <p:cNvPr id="28" name="Rectangle 27"/>
          <p:cNvSpPr/>
          <p:nvPr/>
        </p:nvSpPr>
        <p:spPr>
          <a:xfrm>
            <a:off x="8725536" y="5780863"/>
            <a:ext cx="1131378" cy="991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River, 2</a:t>
            </a:r>
          </a:p>
        </p:txBody>
      </p:sp>
      <p:sp>
        <p:nvSpPr>
          <p:cNvPr id="29" name="Rectangle 28"/>
          <p:cNvSpPr/>
          <p:nvPr/>
        </p:nvSpPr>
        <p:spPr>
          <a:xfrm>
            <a:off x="8680995" y="2541722"/>
            <a:ext cx="1299906" cy="89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 3</a:t>
            </a:r>
          </a:p>
        </p:txBody>
      </p:sp>
      <p:sp>
        <p:nvSpPr>
          <p:cNvPr id="30" name="Rectangle 29"/>
          <p:cNvSpPr/>
          <p:nvPr/>
        </p:nvSpPr>
        <p:spPr>
          <a:xfrm>
            <a:off x="8725536" y="4339519"/>
            <a:ext cx="1131378" cy="97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Deer, 2</a:t>
            </a:r>
          </a:p>
        </p:txBody>
      </p:sp>
      <p:cxnSp>
        <p:nvCxnSpPr>
          <p:cNvPr id="36" name="Straight Arrow Connector 35"/>
          <p:cNvCxnSpPr>
            <a:stCxn id="2" idx="3"/>
            <a:endCxn id="4" idx="1"/>
          </p:cNvCxnSpPr>
          <p:nvPr/>
        </p:nvCxnSpPr>
        <p:spPr>
          <a:xfrm flipV="1">
            <a:off x="1784257" y="3766085"/>
            <a:ext cx="586979" cy="154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 idx="2"/>
            <a:endCxn id="5" idx="1"/>
          </p:cNvCxnSpPr>
          <p:nvPr/>
        </p:nvCxnSpPr>
        <p:spPr>
          <a:xfrm>
            <a:off x="961868" y="5098936"/>
            <a:ext cx="1409367" cy="55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 idx="3"/>
            <a:endCxn id="9" idx="1"/>
          </p:cNvCxnSpPr>
          <p:nvPr/>
        </p:nvCxnSpPr>
        <p:spPr>
          <a:xfrm flipV="1">
            <a:off x="4928456" y="1573076"/>
            <a:ext cx="457193" cy="309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3"/>
            <a:endCxn id="11" idx="1"/>
          </p:cNvCxnSpPr>
          <p:nvPr/>
        </p:nvCxnSpPr>
        <p:spPr>
          <a:xfrm>
            <a:off x="4928457" y="3766085"/>
            <a:ext cx="449447" cy="4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a:endCxn id="10" idx="1"/>
          </p:cNvCxnSpPr>
          <p:nvPr/>
        </p:nvCxnSpPr>
        <p:spPr>
          <a:xfrm>
            <a:off x="4928456" y="5649128"/>
            <a:ext cx="457193" cy="12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3"/>
            <a:endCxn id="6" idx="1"/>
          </p:cNvCxnSpPr>
          <p:nvPr/>
        </p:nvCxnSpPr>
        <p:spPr>
          <a:xfrm flipV="1">
            <a:off x="6517027" y="1433592"/>
            <a:ext cx="457193" cy="139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517027" y="1766806"/>
            <a:ext cx="594724" cy="257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406592" y="2270502"/>
            <a:ext cx="712904" cy="3467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470544" y="2851683"/>
            <a:ext cx="488185" cy="47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547053" y="3177151"/>
            <a:ext cx="496914" cy="480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98847" y="4479006"/>
            <a:ext cx="712904" cy="1452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6517027" y="3678907"/>
            <a:ext cx="490152" cy="156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0" idx="3"/>
            <a:endCxn id="22" idx="1"/>
          </p:cNvCxnSpPr>
          <p:nvPr/>
        </p:nvCxnSpPr>
        <p:spPr>
          <a:xfrm flipV="1">
            <a:off x="6517027" y="4827716"/>
            <a:ext cx="586979" cy="94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6414337" y="1800706"/>
            <a:ext cx="712904" cy="329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 idx="3"/>
            <a:endCxn id="27" idx="1"/>
          </p:cNvCxnSpPr>
          <p:nvPr/>
        </p:nvCxnSpPr>
        <p:spPr>
          <a:xfrm>
            <a:off x="8105598" y="1433592"/>
            <a:ext cx="505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8" idx="3"/>
          </p:cNvCxnSpPr>
          <p:nvPr/>
        </p:nvCxnSpPr>
        <p:spPr>
          <a:xfrm flipV="1">
            <a:off x="8190843" y="3157777"/>
            <a:ext cx="490152" cy="1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2" idx="3"/>
            <a:endCxn id="30" idx="1"/>
          </p:cNvCxnSpPr>
          <p:nvPr/>
        </p:nvCxnSpPr>
        <p:spPr>
          <a:xfrm>
            <a:off x="8235384" y="4827716"/>
            <a:ext cx="490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 idx="3"/>
            <a:endCxn id="28" idx="1"/>
          </p:cNvCxnSpPr>
          <p:nvPr/>
        </p:nvCxnSpPr>
        <p:spPr>
          <a:xfrm>
            <a:off x="8235384" y="6276810"/>
            <a:ext cx="490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p:cNvCxnSpPr>
          <p:nvPr/>
        </p:nvCxnSpPr>
        <p:spPr>
          <a:xfrm>
            <a:off x="9742626" y="1433592"/>
            <a:ext cx="873713" cy="130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9980901" y="3231395"/>
            <a:ext cx="340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9856914" y="4461571"/>
            <a:ext cx="464938" cy="63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8" idx="3"/>
          </p:cNvCxnSpPr>
          <p:nvPr/>
        </p:nvCxnSpPr>
        <p:spPr>
          <a:xfrm flipV="1">
            <a:off x="9856914" y="5191926"/>
            <a:ext cx="679980" cy="108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 idx="0"/>
          </p:cNvCxnSpPr>
          <p:nvPr/>
        </p:nvCxnSpPr>
        <p:spPr>
          <a:xfrm flipV="1">
            <a:off x="961868" y="1883042"/>
            <a:ext cx="1335714" cy="86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139478" y="1332849"/>
            <a:ext cx="1774564" cy="3719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Input</a:t>
            </a:r>
            <a:endParaRPr lang="en-US" dirty="0"/>
          </a:p>
        </p:txBody>
      </p:sp>
      <p:sp>
        <p:nvSpPr>
          <p:cNvPr id="93" name="Rounded Rectangle 92"/>
          <p:cNvSpPr/>
          <p:nvPr/>
        </p:nvSpPr>
        <p:spPr>
          <a:xfrm>
            <a:off x="2495207" y="557937"/>
            <a:ext cx="1774564" cy="3719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Splitting</a:t>
            </a:r>
            <a:endParaRPr lang="en-US" dirty="0"/>
          </a:p>
        </p:txBody>
      </p:sp>
      <p:sp>
        <p:nvSpPr>
          <p:cNvPr id="94" name="Rounded Rectangle 93"/>
          <p:cNvSpPr/>
          <p:nvPr/>
        </p:nvSpPr>
        <p:spPr>
          <a:xfrm>
            <a:off x="4695980" y="371957"/>
            <a:ext cx="1774564" cy="3719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Mapping </a:t>
            </a:r>
            <a:endParaRPr lang="en-US" dirty="0"/>
          </a:p>
        </p:txBody>
      </p:sp>
      <p:sp>
        <p:nvSpPr>
          <p:cNvPr id="95" name="Rounded Rectangle 94"/>
          <p:cNvSpPr/>
          <p:nvPr/>
        </p:nvSpPr>
        <p:spPr>
          <a:xfrm>
            <a:off x="6789221" y="368081"/>
            <a:ext cx="1774564" cy="3719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Shuffling</a:t>
            </a:r>
            <a:endParaRPr lang="en-US" dirty="0"/>
          </a:p>
        </p:txBody>
      </p:sp>
      <p:sp>
        <p:nvSpPr>
          <p:cNvPr id="96" name="Rounded Rectangle 95"/>
          <p:cNvSpPr/>
          <p:nvPr/>
        </p:nvSpPr>
        <p:spPr>
          <a:xfrm>
            <a:off x="8762330" y="614115"/>
            <a:ext cx="1774564" cy="3719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Reducing </a:t>
            </a:r>
            <a:endParaRPr lang="en-US" dirty="0"/>
          </a:p>
        </p:txBody>
      </p:sp>
      <p:sp>
        <p:nvSpPr>
          <p:cNvPr id="97" name="Rounded Rectangle 96"/>
          <p:cNvSpPr/>
          <p:nvPr/>
        </p:nvSpPr>
        <p:spPr>
          <a:xfrm>
            <a:off x="10314095" y="1726118"/>
            <a:ext cx="1774564" cy="3719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Final Result</a:t>
            </a:r>
            <a:endParaRPr lang="en-US" dirty="0"/>
          </a:p>
        </p:txBody>
      </p:sp>
      <p:sp>
        <p:nvSpPr>
          <p:cNvPr id="12" name="Date Placeholder 11"/>
          <p:cNvSpPr>
            <a:spLocks noGrp="1"/>
          </p:cNvSpPr>
          <p:nvPr>
            <p:ph type="dt" sz="half" idx="10"/>
          </p:nvPr>
        </p:nvSpPr>
        <p:spPr/>
        <p:txBody>
          <a:bodyPr/>
          <a:lstStyle/>
          <a:p>
            <a:fld id="{E8492738-A614-4EF1-B51A-9D9A8378D2C9}" type="datetime1">
              <a:rPr lang="en-US" smtClean="0"/>
              <a:t>7/29/2018</a:t>
            </a:fld>
            <a:endParaRPr lang="en-US"/>
          </a:p>
        </p:txBody>
      </p:sp>
      <p:sp>
        <p:nvSpPr>
          <p:cNvPr id="13" name="Footer Placeholder 12"/>
          <p:cNvSpPr>
            <a:spLocks noGrp="1"/>
          </p:cNvSpPr>
          <p:nvPr>
            <p:ph type="ftr" sz="quarter" idx="11"/>
          </p:nvPr>
        </p:nvSpPr>
        <p:spPr/>
        <p:txBody>
          <a:bodyPr/>
          <a:lstStyle/>
          <a:p>
            <a:r>
              <a:rPr lang="en-US" smtClean="0"/>
              <a:t>Big Data </a:t>
            </a:r>
            <a:endParaRPr lang="en-US"/>
          </a:p>
        </p:txBody>
      </p:sp>
      <p:sp>
        <p:nvSpPr>
          <p:cNvPr id="14" name="Slide Number Placeholder 13"/>
          <p:cNvSpPr>
            <a:spLocks noGrp="1"/>
          </p:cNvSpPr>
          <p:nvPr>
            <p:ph type="sldNum" sz="quarter" idx="12"/>
          </p:nvPr>
        </p:nvSpPr>
        <p:spPr/>
        <p:txBody>
          <a:bodyPr/>
          <a:lstStyle/>
          <a:p>
            <a:fld id="{9BA74E66-B883-44B8-B068-FB7FE1BABC47}" type="slidenum">
              <a:rPr lang="en-US" smtClean="0"/>
              <a:t>24</a:t>
            </a:fld>
            <a:endParaRPr lang="en-US"/>
          </a:p>
        </p:txBody>
      </p:sp>
    </p:spTree>
    <p:extLst>
      <p:ext uri="{BB962C8B-B14F-4D97-AF65-F5344CB8AC3E}">
        <p14:creationId xmlns:p14="http://schemas.microsoft.com/office/powerpoint/2010/main" val="10384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arn(inVertical)">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barn(inVertical)">
                                      <p:cBhvr>
                                        <p:cTn id="23" dur="500"/>
                                        <p:tgtEl>
                                          <p:spTgt spid="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barn(inVertical)">
                                      <p:cBhvr>
                                        <p:cTn id="28" dur="500"/>
                                        <p:tgtEl>
                                          <p:spTgt spid="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2" fill="hold" nodeType="clickEffect">
                                  <p:stCondLst>
                                    <p:cond delay="0"/>
                                  </p:stCondLst>
                                  <p:childTnLst>
                                    <p:set>
                                      <p:cBhvr>
                                        <p:cTn id="37" dur="1" fill="hold">
                                          <p:stCondLst>
                                            <p:cond delay="0"/>
                                          </p:stCondLst>
                                        </p:cTn>
                                        <p:tgtEl>
                                          <p:spTgt spid="91"/>
                                        </p:tgtEl>
                                        <p:attrNameLst>
                                          <p:attrName>style.visibility</p:attrName>
                                        </p:attrNameLst>
                                      </p:cBhvr>
                                      <p:to>
                                        <p:strVal val="visible"/>
                                      </p:to>
                                    </p:set>
                                    <p:anim calcmode="lin" valueType="num">
                                      <p:cBhvr additive="base">
                                        <p:cTn id="38" dur="500" fill="hold"/>
                                        <p:tgtEl>
                                          <p:spTgt spid="91"/>
                                        </p:tgtEl>
                                        <p:attrNameLst>
                                          <p:attrName>ppt_x</p:attrName>
                                        </p:attrNameLst>
                                      </p:cBhvr>
                                      <p:tavLst>
                                        <p:tav tm="0">
                                          <p:val>
                                            <p:strVal val="0-#ppt_w/2"/>
                                          </p:val>
                                        </p:tav>
                                        <p:tav tm="100000">
                                          <p:val>
                                            <p:strVal val="#ppt_x"/>
                                          </p:val>
                                        </p:tav>
                                      </p:tavLst>
                                    </p:anim>
                                    <p:anim calcmode="lin" valueType="num">
                                      <p:cBhvr additive="base">
                                        <p:cTn id="39"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ppt_x"/>
                                          </p:val>
                                        </p:tav>
                                        <p:tav tm="100000">
                                          <p:val>
                                            <p:strVal val="#ppt_x"/>
                                          </p:val>
                                        </p:tav>
                                      </p:tavLst>
                                    </p:anim>
                                    <p:anim calcmode="lin" valueType="num">
                                      <p:cBhvr additive="base">
                                        <p:cTn id="4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12"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0-#ppt_w/2"/>
                                          </p:val>
                                        </p:tav>
                                        <p:tav tm="100000">
                                          <p:val>
                                            <p:strVal val="#ppt_x"/>
                                          </p:val>
                                        </p:tav>
                                      </p:tavLst>
                                    </p:anim>
                                    <p:anim calcmode="lin" valueType="num">
                                      <p:cBhvr additive="base">
                                        <p:cTn id="63"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fill="hold"/>
                                        <p:tgtEl>
                                          <p:spTgt spid="5"/>
                                        </p:tgtEl>
                                        <p:attrNameLst>
                                          <p:attrName>ppt_x</p:attrName>
                                        </p:attrNameLst>
                                      </p:cBhvr>
                                      <p:tavLst>
                                        <p:tav tm="0">
                                          <p:val>
                                            <p:strVal val="#ppt_x"/>
                                          </p:val>
                                        </p:tav>
                                        <p:tav tm="100000">
                                          <p:val>
                                            <p:strVal val="#ppt_x"/>
                                          </p:val>
                                        </p:tav>
                                      </p:tavLst>
                                    </p:anim>
                                    <p:anim calcmode="lin" valueType="num">
                                      <p:cBhvr additive="base">
                                        <p:cTn id="6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4"/>
                                        </p:tgtEl>
                                        <p:attrNameLst>
                                          <p:attrName>style.visibility</p:attrName>
                                        </p:attrNameLst>
                                      </p:cBhvr>
                                      <p:to>
                                        <p:strVal val="visible"/>
                                      </p:to>
                                    </p:set>
                                    <p:animEffect transition="in" filter="fade">
                                      <p:cBhvr>
                                        <p:cTn id="74" dur="500"/>
                                        <p:tgtEl>
                                          <p:spTgt spid="94"/>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12"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0-#ppt_w/2"/>
                                          </p:val>
                                        </p:tav>
                                        <p:tav tm="100000">
                                          <p:val>
                                            <p:strVal val="#ppt_x"/>
                                          </p:val>
                                        </p:tav>
                                      </p:tavLst>
                                    </p:anim>
                                    <p:anim calcmode="lin" valueType="num">
                                      <p:cBhvr additive="base">
                                        <p:cTn id="8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fill="hold"/>
                                        <p:tgtEl>
                                          <p:spTgt spid="43"/>
                                        </p:tgtEl>
                                        <p:attrNameLst>
                                          <p:attrName>ppt_x</p:attrName>
                                        </p:attrNameLst>
                                      </p:cBhvr>
                                      <p:tavLst>
                                        <p:tav tm="0">
                                          <p:val>
                                            <p:strVal val="0-#ppt_w/2"/>
                                          </p:val>
                                        </p:tav>
                                        <p:tav tm="100000">
                                          <p:val>
                                            <p:strVal val="#ppt_x"/>
                                          </p:val>
                                        </p:tav>
                                      </p:tavLst>
                                    </p:anim>
                                    <p:anim calcmode="lin" valueType="num">
                                      <p:cBhvr additive="base">
                                        <p:cTn id="9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9" fill="hold" nodeType="click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fill="hold"/>
                                        <p:tgtEl>
                                          <p:spTgt spid="46"/>
                                        </p:tgtEl>
                                        <p:attrNameLst>
                                          <p:attrName>ppt_x</p:attrName>
                                        </p:attrNameLst>
                                      </p:cBhvr>
                                      <p:tavLst>
                                        <p:tav tm="0">
                                          <p:val>
                                            <p:strVal val="0-#ppt_w/2"/>
                                          </p:val>
                                        </p:tav>
                                        <p:tav tm="100000">
                                          <p:val>
                                            <p:strVal val="#ppt_x"/>
                                          </p:val>
                                        </p:tav>
                                      </p:tavLst>
                                    </p:anim>
                                    <p:anim calcmode="lin" valueType="num">
                                      <p:cBhvr additive="base">
                                        <p:cTn id="104"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95"/>
                                        </p:tgtEl>
                                        <p:attrNameLst>
                                          <p:attrName>style.visibility</p:attrName>
                                        </p:attrNameLst>
                                      </p:cBhvr>
                                      <p:to>
                                        <p:strVal val="visible"/>
                                      </p:to>
                                    </p:set>
                                    <p:animEffect transition="in" filter="fade">
                                      <p:cBhvr>
                                        <p:cTn id="115" dur="500"/>
                                        <p:tgtEl>
                                          <p:spTgt spid="95"/>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nodeType="clickEffect">
                                  <p:stCondLst>
                                    <p:cond delay="0"/>
                                  </p:stCondLst>
                                  <p:childTnLst>
                                    <p:set>
                                      <p:cBhvr>
                                        <p:cTn id="119" dur="1" fill="hold">
                                          <p:stCondLst>
                                            <p:cond delay="0"/>
                                          </p:stCondLst>
                                        </p:cTn>
                                        <p:tgtEl>
                                          <p:spTgt spid="48"/>
                                        </p:tgtEl>
                                        <p:attrNameLst>
                                          <p:attrName>style.visibility</p:attrName>
                                        </p:attrNameLst>
                                      </p:cBhvr>
                                      <p:to>
                                        <p:strVal val="visible"/>
                                      </p:to>
                                    </p:set>
                                    <p:anim calcmode="lin" valueType="num">
                                      <p:cBhvr additive="base">
                                        <p:cTn id="120" dur="500" fill="hold"/>
                                        <p:tgtEl>
                                          <p:spTgt spid="48"/>
                                        </p:tgtEl>
                                        <p:attrNameLst>
                                          <p:attrName>ppt_x</p:attrName>
                                        </p:attrNameLst>
                                      </p:cBhvr>
                                      <p:tavLst>
                                        <p:tav tm="0">
                                          <p:val>
                                            <p:strVal val="0-#ppt_w/2"/>
                                          </p:val>
                                        </p:tav>
                                        <p:tav tm="100000">
                                          <p:val>
                                            <p:strVal val="#ppt_x"/>
                                          </p:val>
                                        </p:tav>
                                      </p:tavLst>
                                    </p:anim>
                                    <p:anim calcmode="lin" valueType="num">
                                      <p:cBhvr additive="base">
                                        <p:cTn id="121"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6"/>
                                        </p:tgtEl>
                                        <p:attrNameLst>
                                          <p:attrName>style.visibility</p:attrName>
                                        </p:attrNameLst>
                                      </p:cBhvr>
                                      <p:to>
                                        <p:strVal val="visible"/>
                                      </p:to>
                                    </p:set>
                                    <p:anim calcmode="lin" valueType="num">
                                      <p:cBhvr additive="base">
                                        <p:cTn id="126" dur="500" fill="hold"/>
                                        <p:tgtEl>
                                          <p:spTgt spid="6"/>
                                        </p:tgtEl>
                                        <p:attrNameLst>
                                          <p:attrName>ppt_x</p:attrName>
                                        </p:attrNameLst>
                                      </p:cBhvr>
                                      <p:tavLst>
                                        <p:tav tm="0">
                                          <p:val>
                                            <p:strVal val="#ppt_x"/>
                                          </p:val>
                                        </p:tav>
                                        <p:tav tm="100000">
                                          <p:val>
                                            <p:strVal val="#ppt_x"/>
                                          </p:val>
                                        </p:tav>
                                      </p:tavLst>
                                    </p:anim>
                                    <p:anim calcmode="lin" valueType="num">
                                      <p:cBhvr additive="base">
                                        <p:cTn id="1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6">
                                            <p:txEl>
                                              <p:pRg st="0" end="0"/>
                                            </p:txEl>
                                          </p:spTgt>
                                        </p:tgtEl>
                                        <p:attrNameLst>
                                          <p:attrName>style.visibility</p:attrName>
                                        </p:attrNameLst>
                                      </p:cBhvr>
                                      <p:to>
                                        <p:strVal val="visible"/>
                                      </p:to>
                                    </p:set>
                                    <p:animEffect transition="in" filter="barn(inVertical)">
                                      <p:cBhvr>
                                        <p:cTn id="132" dur="500"/>
                                        <p:tgtEl>
                                          <p:spTgt spid="6">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9" fill="hold" nodeType="clickEffect">
                                  <p:stCondLst>
                                    <p:cond delay="0"/>
                                  </p:stCondLst>
                                  <p:childTnLst>
                                    <p:set>
                                      <p:cBhvr>
                                        <p:cTn id="136" dur="1" fill="hold">
                                          <p:stCondLst>
                                            <p:cond delay="0"/>
                                          </p:stCondLst>
                                        </p:cTn>
                                        <p:tgtEl>
                                          <p:spTgt spid="51"/>
                                        </p:tgtEl>
                                        <p:attrNameLst>
                                          <p:attrName>style.visibility</p:attrName>
                                        </p:attrNameLst>
                                      </p:cBhvr>
                                      <p:to>
                                        <p:strVal val="visible"/>
                                      </p:to>
                                    </p:set>
                                    <p:anim calcmode="lin" valueType="num">
                                      <p:cBhvr additive="base">
                                        <p:cTn id="137" dur="500" fill="hold"/>
                                        <p:tgtEl>
                                          <p:spTgt spid="51"/>
                                        </p:tgtEl>
                                        <p:attrNameLst>
                                          <p:attrName>ppt_x</p:attrName>
                                        </p:attrNameLst>
                                      </p:cBhvr>
                                      <p:tavLst>
                                        <p:tav tm="0">
                                          <p:val>
                                            <p:strVal val="0-#ppt_w/2"/>
                                          </p:val>
                                        </p:tav>
                                        <p:tav tm="100000">
                                          <p:val>
                                            <p:strVal val="#ppt_x"/>
                                          </p:val>
                                        </p:tav>
                                      </p:tavLst>
                                    </p:anim>
                                    <p:anim calcmode="lin" valueType="num">
                                      <p:cBhvr additive="base">
                                        <p:cTn id="138"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nodeType="clickEffect">
                                  <p:stCondLst>
                                    <p:cond delay="0"/>
                                  </p:stCondLst>
                                  <p:childTnLst>
                                    <p:set>
                                      <p:cBhvr>
                                        <p:cTn id="148" dur="1" fill="hold">
                                          <p:stCondLst>
                                            <p:cond delay="0"/>
                                          </p:stCondLst>
                                        </p:cTn>
                                        <p:tgtEl>
                                          <p:spTgt spid="22">
                                            <p:txEl>
                                              <p:pRg st="0" end="0"/>
                                            </p:txEl>
                                          </p:spTgt>
                                        </p:tgtEl>
                                        <p:attrNameLst>
                                          <p:attrName>style.visibility</p:attrName>
                                        </p:attrNameLst>
                                      </p:cBhvr>
                                      <p:to>
                                        <p:strVal val="visible"/>
                                      </p:to>
                                    </p:set>
                                    <p:animEffect transition="in" filter="barn(inVertical)">
                                      <p:cBhvr>
                                        <p:cTn id="149" dur="500"/>
                                        <p:tgtEl>
                                          <p:spTgt spid="22">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ntr" presetSubtype="9" fill="hold" nodeType="clickEffect">
                                  <p:stCondLst>
                                    <p:cond delay="0"/>
                                  </p:stCondLst>
                                  <p:childTnLst>
                                    <p:set>
                                      <p:cBhvr>
                                        <p:cTn id="153" dur="1" fill="hold">
                                          <p:stCondLst>
                                            <p:cond delay="0"/>
                                          </p:stCondLst>
                                        </p:cTn>
                                        <p:tgtEl>
                                          <p:spTgt spid="55"/>
                                        </p:tgtEl>
                                        <p:attrNameLst>
                                          <p:attrName>style.visibility</p:attrName>
                                        </p:attrNameLst>
                                      </p:cBhvr>
                                      <p:to>
                                        <p:strVal val="visible"/>
                                      </p:to>
                                    </p:set>
                                    <p:anim calcmode="lin" valueType="num">
                                      <p:cBhvr additive="base">
                                        <p:cTn id="154" dur="500" fill="hold"/>
                                        <p:tgtEl>
                                          <p:spTgt spid="55"/>
                                        </p:tgtEl>
                                        <p:attrNameLst>
                                          <p:attrName>ppt_x</p:attrName>
                                        </p:attrNameLst>
                                      </p:cBhvr>
                                      <p:tavLst>
                                        <p:tav tm="0">
                                          <p:val>
                                            <p:strVal val="0-#ppt_w/2"/>
                                          </p:val>
                                        </p:tav>
                                        <p:tav tm="100000">
                                          <p:val>
                                            <p:strVal val="#ppt_x"/>
                                          </p:val>
                                        </p:tav>
                                      </p:tavLst>
                                    </p:anim>
                                    <p:anim calcmode="lin" valueType="num">
                                      <p:cBhvr additive="base">
                                        <p:cTn id="155"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7"/>
                                        </p:tgtEl>
                                        <p:attrNameLst>
                                          <p:attrName>style.visibility</p:attrName>
                                        </p:attrNameLst>
                                      </p:cBhvr>
                                      <p:to>
                                        <p:strVal val="visible"/>
                                      </p:to>
                                    </p:set>
                                    <p:anim calcmode="lin" valueType="num">
                                      <p:cBhvr additive="base">
                                        <p:cTn id="160" dur="500" fill="hold"/>
                                        <p:tgtEl>
                                          <p:spTgt spid="7"/>
                                        </p:tgtEl>
                                        <p:attrNameLst>
                                          <p:attrName>ppt_x</p:attrName>
                                        </p:attrNameLst>
                                      </p:cBhvr>
                                      <p:tavLst>
                                        <p:tav tm="0">
                                          <p:val>
                                            <p:strVal val="#ppt_x"/>
                                          </p:val>
                                        </p:tav>
                                        <p:tav tm="100000">
                                          <p:val>
                                            <p:strVal val="#ppt_x"/>
                                          </p:val>
                                        </p:tav>
                                      </p:tavLst>
                                    </p:anim>
                                    <p:anim calcmode="lin" valueType="num">
                                      <p:cBhvr additive="base">
                                        <p:cTn id="16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6" presetClass="entr" presetSubtype="21" fill="hold" nodeType="clickEffect">
                                  <p:stCondLst>
                                    <p:cond delay="0"/>
                                  </p:stCondLst>
                                  <p:childTnLst>
                                    <p:set>
                                      <p:cBhvr>
                                        <p:cTn id="165" dur="1" fill="hold">
                                          <p:stCondLst>
                                            <p:cond delay="0"/>
                                          </p:stCondLst>
                                        </p:cTn>
                                        <p:tgtEl>
                                          <p:spTgt spid="7">
                                            <p:txEl>
                                              <p:pRg st="0" end="0"/>
                                            </p:txEl>
                                          </p:spTgt>
                                        </p:tgtEl>
                                        <p:attrNameLst>
                                          <p:attrName>style.visibility</p:attrName>
                                        </p:attrNameLst>
                                      </p:cBhvr>
                                      <p:to>
                                        <p:strVal val="visible"/>
                                      </p:to>
                                    </p:set>
                                    <p:animEffect transition="in" filter="barn(inVertical)">
                                      <p:cBhvr>
                                        <p:cTn id="166" dur="500"/>
                                        <p:tgtEl>
                                          <p:spTgt spid="7">
                                            <p:txEl>
                                              <p:pRg st="0" end="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2" presetClass="entr" presetSubtype="12"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anim calcmode="lin" valueType="num">
                                      <p:cBhvr additive="base">
                                        <p:cTn id="171" dur="500" fill="hold"/>
                                        <p:tgtEl>
                                          <p:spTgt spid="59"/>
                                        </p:tgtEl>
                                        <p:attrNameLst>
                                          <p:attrName>ppt_x</p:attrName>
                                        </p:attrNameLst>
                                      </p:cBhvr>
                                      <p:tavLst>
                                        <p:tav tm="0">
                                          <p:val>
                                            <p:strVal val="0-#ppt_w/2"/>
                                          </p:val>
                                        </p:tav>
                                        <p:tav tm="100000">
                                          <p:val>
                                            <p:strVal val="#ppt_x"/>
                                          </p:val>
                                        </p:tav>
                                      </p:tavLst>
                                    </p:anim>
                                    <p:anim calcmode="lin" valueType="num">
                                      <p:cBhvr additive="base">
                                        <p:cTn id="17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ppt_x"/>
                                          </p:val>
                                        </p:tav>
                                        <p:tav tm="100000">
                                          <p:val>
                                            <p:strVal val="#ppt_x"/>
                                          </p:val>
                                        </p:tav>
                                      </p:tavLst>
                                    </p:anim>
                                    <p:anim calcmode="lin" valueType="num">
                                      <p:cBhvr additive="base">
                                        <p:cTn id="1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nodeType="clickEffect">
                                  <p:stCondLst>
                                    <p:cond delay="0"/>
                                  </p:stCondLst>
                                  <p:childTnLst>
                                    <p:set>
                                      <p:cBhvr>
                                        <p:cTn id="182" dur="1" fill="hold">
                                          <p:stCondLst>
                                            <p:cond delay="0"/>
                                          </p:stCondLst>
                                        </p:cTn>
                                        <p:tgtEl>
                                          <p:spTgt spid="8">
                                            <p:txEl>
                                              <p:pRg st="0" end="0"/>
                                            </p:txEl>
                                          </p:spTgt>
                                        </p:tgtEl>
                                        <p:attrNameLst>
                                          <p:attrName>style.visibility</p:attrName>
                                        </p:attrNameLst>
                                      </p:cBhvr>
                                      <p:to>
                                        <p:strVal val="visible"/>
                                      </p:to>
                                    </p:set>
                                    <p:animEffect transition="in" filter="barn(inVertical)">
                                      <p:cBhvr>
                                        <p:cTn id="183" dur="500"/>
                                        <p:tgtEl>
                                          <p:spTgt spid="8">
                                            <p:txEl>
                                              <p:pRg st="0" end="0"/>
                                            </p:txEl>
                                          </p:spTgt>
                                        </p:tgtEl>
                                      </p:cBhvr>
                                    </p:animEffect>
                                  </p:childTnLst>
                                </p:cTn>
                              </p:par>
                            </p:childTnLst>
                          </p:cTn>
                        </p:par>
                      </p:childTnLst>
                    </p:cTn>
                  </p:par>
                  <p:par>
                    <p:cTn id="184" fill="hold">
                      <p:stCondLst>
                        <p:cond delay="indefinite"/>
                      </p:stCondLst>
                      <p:childTnLst>
                        <p:par>
                          <p:cTn id="185" fill="hold">
                            <p:stCondLst>
                              <p:cond delay="0"/>
                            </p:stCondLst>
                            <p:childTnLst>
                              <p:par>
                                <p:cTn id="186" presetID="2" presetClass="entr" presetSubtype="12" fill="hold" nodeType="clickEffect">
                                  <p:stCondLst>
                                    <p:cond delay="0"/>
                                  </p:stCondLst>
                                  <p:childTnLst>
                                    <p:set>
                                      <p:cBhvr>
                                        <p:cTn id="187" dur="1" fill="hold">
                                          <p:stCondLst>
                                            <p:cond delay="0"/>
                                          </p:stCondLst>
                                        </p:cTn>
                                        <p:tgtEl>
                                          <p:spTgt spid="61"/>
                                        </p:tgtEl>
                                        <p:attrNameLst>
                                          <p:attrName>style.visibility</p:attrName>
                                        </p:attrNameLst>
                                      </p:cBhvr>
                                      <p:to>
                                        <p:strVal val="visible"/>
                                      </p:to>
                                    </p:set>
                                    <p:anim calcmode="lin" valueType="num">
                                      <p:cBhvr additive="base">
                                        <p:cTn id="188" dur="500" fill="hold"/>
                                        <p:tgtEl>
                                          <p:spTgt spid="61"/>
                                        </p:tgtEl>
                                        <p:attrNameLst>
                                          <p:attrName>ppt_x</p:attrName>
                                        </p:attrNameLst>
                                      </p:cBhvr>
                                      <p:tavLst>
                                        <p:tav tm="0">
                                          <p:val>
                                            <p:strVal val="0-#ppt_w/2"/>
                                          </p:val>
                                        </p:tav>
                                        <p:tav tm="100000">
                                          <p:val>
                                            <p:strVal val="#ppt_x"/>
                                          </p:val>
                                        </p:tav>
                                      </p:tavLst>
                                    </p:anim>
                                    <p:anim calcmode="lin" valueType="num">
                                      <p:cBhvr additive="base">
                                        <p:cTn id="189"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16" presetClass="entr" presetSubtype="21" fill="hold" nodeType="clickEffect">
                                  <p:stCondLst>
                                    <p:cond delay="0"/>
                                  </p:stCondLst>
                                  <p:childTnLst>
                                    <p:set>
                                      <p:cBhvr>
                                        <p:cTn id="193" dur="1" fill="hold">
                                          <p:stCondLst>
                                            <p:cond delay="0"/>
                                          </p:stCondLst>
                                        </p:cTn>
                                        <p:tgtEl>
                                          <p:spTgt spid="8">
                                            <p:txEl>
                                              <p:pRg st="1" end="1"/>
                                            </p:txEl>
                                          </p:spTgt>
                                        </p:tgtEl>
                                        <p:attrNameLst>
                                          <p:attrName>style.visibility</p:attrName>
                                        </p:attrNameLst>
                                      </p:cBhvr>
                                      <p:to>
                                        <p:strVal val="visible"/>
                                      </p:to>
                                    </p:set>
                                    <p:animEffect transition="in" filter="barn(inVertical)">
                                      <p:cBhvr>
                                        <p:cTn id="194" dur="500"/>
                                        <p:tgtEl>
                                          <p:spTgt spid="8">
                                            <p:txEl>
                                              <p:pRg st="1" end="1"/>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2" presetClass="entr" presetSubtype="9" fill="hold" nodeType="clickEffect">
                                  <p:stCondLst>
                                    <p:cond delay="0"/>
                                  </p:stCondLst>
                                  <p:childTnLst>
                                    <p:set>
                                      <p:cBhvr>
                                        <p:cTn id="198" dur="1" fill="hold">
                                          <p:stCondLst>
                                            <p:cond delay="0"/>
                                          </p:stCondLst>
                                        </p:cTn>
                                        <p:tgtEl>
                                          <p:spTgt spid="63"/>
                                        </p:tgtEl>
                                        <p:attrNameLst>
                                          <p:attrName>style.visibility</p:attrName>
                                        </p:attrNameLst>
                                      </p:cBhvr>
                                      <p:to>
                                        <p:strVal val="visible"/>
                                      </p:to>
                                    </p:set>
                                    <p:anim calcmode="lin" valueType="num">
                                      <p:cBhvr additive="base">
                                        <p:cTn id="199" dur="500" fill="hold"/>
                                        <p:tgtEl>
                                          <p:spTgt spid="63"/>
                                        </p:tgtEl>
                                        <p:attrNameLst>
                                          <p:attrName>ppt_x</p:attrName>
                                        </p:attrNameLst>
                                      </p:cBhvr>
                                      <p:tavLst>
                                        <p:tav tm="0">
                                          <p:val>
                                            <p:strVal val="0-#ppt_w/2"/>
                                          </p:val>
                                        </p:tav>
                                        <p:tav tm="100000">
                                          <p:val>
                                            <p:strVal val="#ppt_x"/>
                                          </p:val>
                                        </p:tav>
                                      </p:tavLst>
                                    </p:anim>
                                    <p:anim calcmode="lin" valueType="num">
                                      <p:cBhvr additive="base">
                                        <p:cTn id="200"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6" presetClass="entr" presetSubtype="21" fill="hold" nodeType="clickEffect">
                                  <p:stCondLst>
                                    <p:cond delay="0"/>
                                  </p:stCondLst>
                                  <p:childTnLst>
                                    <p:set>
                                      <p:cBhvr>
                                        <p:cTn id="204" dur="1" fill="hold">
                                          <p:stCondLst>
                                            <p:cond delay="0"/>
                                          </p:stCondLst>
                                        </p:cTn>
                                        <p:tgtEl>
                                          <p:spTgt spid="7">
                                            <p:txEl>
                                              <p:pRg st="1" end="1"/>
                                            </p:txEl>
                                          </p:spTgt>
                                        </p:tgtEl>
                                        <p:attrNameLst>
                                          <p:attrName>style.visibility</p:attrName>
                                        </p:attrNameLst>
                                      </p:cBhvr>
                                      <p:to>
                                        <p:strVal val="visible"/>
                                      </p:to>
                                    </p:set>
                                    <p:animEffect transition="in" filter="barn(inVertical)">
                                      <p:cBhvr>
                                        <p:cTn id="205" dur="500"/>
                                        <p:tgtEl>
                                          <p:spTgt spid="7">
                                            <p:txEl>
                                              <p:pRg st="1" end="1"/>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 presetClass="entr" presetSubtype="12" fill="hold" nodeType="clickEffect">
                                  <p:stCondLst>
                                    <p:cond delay="0"/>
                                  </p:stCondLst>
                                  <p:childTnLst>
                                    <p:set>
                                      <p:cBhvr>
                                        <p:cTn id="209" dur="1" fill="hold">
                                          <p:stCondLst>
                                            <p:cond delay="0"/>
                                          </p:stCondLst>
                                        </p:cTn>
                                        <p:tgtEl>
                                          <p:spTgt spid="69"/>
                                        </p:tgtEl>
                                        <p:attrNameLst>
                                          <p:attrName>style.visibility</p:attrName>
                                        </p:attrNameLst>
                                      </p:cBhvr>
                                      <p:to>
                                        <p:strVal val="visible"/>
                                      </p:to>
                                    </p:set>
                                    <p:anim calcmode="lin" valueType="num">
                                      <p:cBhvr additive="base">
                                        <p:cTn id="210" dur="500" fill="hold"/>
                                        <p:tgtEl>
                                          <p:spTgt spid="69"/>
                                        </p:tgtEl>
                                        <p:attrNameLst>
                                          <p:attrName>ppt_x</p:attrName>
                                        </p:attrNameLst>
                                      </p:cBhvr>
                                      <p:tavLst>
                                        <p:tav tm="0">
                                          <p:val>
                                            <p:strVal val="0-#ppt_w/2"/>
                                          </p:val>
                                        </p:tav>
                                        <p:tav tm="100000">
                                          <p:val>
                                            <p:strVal val="#ppt_x"/>
                                          </p:val>
                                        </p:tav>
                                      </p:tavLst>
                                    </p:anim>
                                    <p:anim calcmode="lin" valueType="num">
                                      <p:cBhvr additive="base">
                                        <p:cTn id="21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16" presetClass="entr" presetSubtype="21" fill="hold" nodeType="clickEffect">
                                  <p:stCondLst>
                                    <p:cond delay="0"/>
                                  </p:stCondLst>
                                  <p:childTnLst>
                                    <p:set>
                                      <p:cBhvr>
                                        <p:cTn id="215" dur="1" fill="hold">
                                          <p:stCondLst>
                                            <p:cond delay="0"/>
                                          </p:stCondLst>
                                        </p:cTn>
                                        <p:tgtEl>
                                          <p:spTgt spid="6">
                                            <p:txEl>
                                              <p:pRg st="1" end="1"/>
                                            </p:txEl>
                                          </p:spTgt>
                                        </p:tgtEl>
                                        <p:attrNameLst>
                                          <p:attrName>style.visibility</p:attrName>
                                        </p:attrNameLst>
                                      </p:cBhvr>
                                      <p:to>
                                        <p:strVal val="visible"/>
                                      </p:to>
                                    </p:set>
                                    <p:animEffect transition="in" filter="barn(inVertical)">
                                      <p:cBhvr>
                                        <p:cTn id="216" dur="500"/>
                                        <p:tgtEl>
                                          <p:spTgt spid="6">
                                            <p:txEl>
                                              <p:pRg st="1" end="1"/>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2" presetClass="entr" presetSubtype="12" fill="hold" nodeType="clickEffect">
                                  <p:stCondLst>
                                    <p:cond delay="0"/>
                                  </p:stCondLst>
                                  <p:childTnLst>
                                    <p:set>
                                      <p:cBhvr>
                                        <p:cTn id="220" dur="1" fill="hold">
                                          <p:stCondLst>
                                            <p:cond delay="0"/>
                                          </p:stCondLst>
                                        </p:cTn>
                                        <p:tgtEl>
                                          <p:spTgt spid="65"/>
                                        </p:tgtEl>
                                        <p:attrNameLst>
                                          <p:attrName>style.visibility</p:attrName>
                                        </p:attrNameLst>
                                      </p:cBhvr>
                                      <p:to>
                                        <p:strVal val="visible"/>
                                      </p:to>
                                    </p:set>
                                    <p:anim calcmode="lin" valueType="num">
                                      <p:cBhvr additive="base">
                                        <p:cTn id="221" dur="500" fill="hold"/>
                                        <p:tgtEl>
                                          <p:spTgt spid="65"/>
                                        </p:tgtEl>
                                        <p:attrNameLst>
                                          <p:attrName>ppt_x</p:attrName>
                                        </p:attrNameLst>
                                      </p:cBhvr>
                                      <p:tavLst>
                                        <p:tav tm="0">
                                          <p:val>
                                            <p:strVal val="0-#ppt_w/2"/>
                                          </p:val>
                                        </p:tav>
                                        <p:tav tm="100000">
                                          <p:val>
                                            <p:strVal val="#ppt_x"/>
                                          </p:val>
                                        </p:tav>
                                      </p:tavLst>
                                    </p:anim>
                                    <p:anim calcmode="lin" valueType="num">
                                      <p:cBhvr additive="base">
                                        <p:cTn id="22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6" presetClass="entr" presetSubtype="21" fill="hold" nodeType="clickEffect">
                                  <p:stCondLst>
                                    <p:cond delay="0"/>
                                  </p:stCondLst>
                                  <p:childTnLst>
                                    <p:set>
                                      <p:cBhvr>
                                        <p:cTn id="226" dur="1" fill="hold">
                                          <p:stCondLst>
                                            <p:cond delay="0"/>
                                          </p:stCondLst>
                                        </p:cTn>
                                        <p:tgtEl>
                                          <p:spTgt spid="8">
                                            <p:txEl>
                                              <p:pRg st="2" end="2"/>
                                            </p:txEl>
                                          </p:spTgt>
                                        </p:tgtEl>
                                        <p:attrNameLst>
                                          <p:attrName>style.visibility</p:attrName>
                                        </p:attrNameLst>
                                      </p:cBhvr>
                                      <p:to>
                                        <p:strVal val="visible"/>
                                      </p:to>
                                    </p:set>
                                    <p:animEffect transition="in" filter="barn(inVertical)">
                                      <p:cBhvr>
                                        <p:cTn id="227" dur="500"/>
                                        <p:tgtEl>
                                          <p:spTgt spid="8">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12" fill="hold" nodeType="clickEffect">
                                  <p:stCondLst>
                                    <p:cond delay="0"/>
                                  </p:stCondLst>
                                  <p:childTnLst>
                                    <p:set>
                                      <p:cBhvr>
                                        <p:cTn id="231" dur="1" fill="hold">
                                          <p:stCondLst>
                                            <p:cond delay="0"/>
                                          </p:stCondLst>
                                        </p:cTn>
                                        <p:tgtEl>
                                          <p:spTgt spid="67"/>
                                        </p:tgtEl>
                                        <p:attrNameLst>
                                          <p:attrName>style.visibility</p:attrName>
                                        </p:attrNameLst>
                                      </p:cBhvr>
                                      <p:to>
                                        <p:strVal val="visible"/>
                                      </p:to>
                                    </p:set>
                                    <p:anim calcmode="lin" valueType="num">
                                      <p:cBhvr additive="base">
                                        <p:cTn id="232" dur="500" fill="hold"/>
                                        <p:tgtEl>
                                          <p:spTgt spid="67"/>
                                        </p:tgtEl>
                                        <p:attrNameLst>
                                          <p:attrName>ppt_x</p:attrName>
                                        </p:attrNameLst>
                                      </p:cBhvr>
                                      <p:tavLst>
                                        <p:tav tm="0">
                                          <p:val>
                                            <p:strVal val="0-#ppt_w/2"/>
                                          </p:val>
                                        </p:tav>
                                        <p:tav tm="100000">
                                          <p:val>
                                            <p:strVal val="#ppt_x"/>
                                          </p:val>
                                        </p:tav>
                                      </p:tavLst>
                                    </p:anim>
                                    <p:anim calcmode="lin" valueType="num">
                                      <p:cBhvr additive="base">
                                        <p:cTn id="233"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16" presetClass="entr" presetSubtype="21" fill="hold" nodeType="clickEffect">
                                  <p:stCondLst>
                                    <p:cond delay="0"/>
                                  </p:stCondLst>
                                  <p:childTnLst>
                                    <p:set>
                                      <p:cBhvr>
                                        <p:cTn id="237" dur="1" fill="hold">
                                          <p:stCondLst>
                                            <p:cond delay="0"/>
                                          </p:stCondLst>
                                        </p:cTn>
                                        <p:tgtEl>
                                          <p:spTgt spid="22">
                                            <p:txEl>
                                              <p:pRg st="1" end="1"/>
                                            </p:txEl>
                                          </p:spTgt>
                                        </p:tgtEl>
                                        <p:attrNameLst>
                                          <p:attrName>style.visibility</p:attrName>
                                        </p:attrNameLst>
                                      </p:cBhvr>
                                      <p:to>
                                        <p:strVal val="visible"/>
                                      </p:to>
                                    </p:set>
                                    <p:animEffect transition="in" filter="barn(inVertical)">
                                      <p:cBhvr>
                                        <p:cTn id="238" dur="500"/>
                                        <p:tgtEl>
                                          <p:spTgt spid="22">
                                            <p:txEl>
                                              <p:pRg st="1" end="1"/>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96"/>
                                        </p:tgtEl>
                                        <p:attrNameLst>
                                          <p:attrName>style.visibility</p:attrName>
                                        </p:attrNameLst>
                                      </p:cBhvr>
                                      <p:to>
                                        <p:strVal val="visible"/>
                                      </p:to>
                                    </p:set>
                                    <p:animEffect transition="in" filter="fade">
                                      <p:cBhvr>
                                        <p:cTn id="243" dur="500"/>
                                        <p:tgtEl>
                                          <p:spTgt spid="96"/>
                                        </p:tgtEl>
                                      </p:cBhvr>
                                    </p:animEffect>
                                  </p:childTnLst>
                                </p:cTn>
                              </p:par>
                            </p:childTnLst>
                          </p:cTn>
                        </p:par>
                      </p:childTnLst>
                    </p:cTn>
                  </p:par>
                  <p:par>
                    <p:cTn id="244" fill="hold">
                      <p:stCondLst>
                        <p:cond delay="indefinite"/>
                      </p:stCondLst>
                      <p:childTnLst>
                        <p:par>
                          <p:cTn id="245" fill="hold">
                            <p:stCondLst>
                              <p:cond delay="0"/>
                            </p:stCondLst>
                            <p:childTnLst>
                              <p:par>
                                <p:cTn id="246" presetID="2" presetClass="entr" presetSubtype="8" fill="hold" nodeType="clickEffect">
                                  <p:stCondLst>
                                    <p:cond delay="0"/>
                                  </p:stCondLst>
                                  <p:childTnLst>
                                    <p:set>
                                      <p:cBhvr>
                                        <p:cTn id="247" dur="1" fill="hold">
                                          <p:stCondLst>
                                            <p:cond delay="0"/>
                                          </p:stCondLst>
                                        </p:cTn>
                                        <p:tgtEl>
                                          <p:spTgt spid="71"/>
                                        </p:tgtEl>
                                        <p:attrNameLst>
                                          <p:attrName>style.visibility</p:attrName>
                                        </p:attrNameLst>
                                      </p:cBhvr>
                                      <p:to>
                                        <p:strVal val="visible"/>
                                      </p:to>
                                    </p:set>
                                    <p:anim calcmode="lin" valueType="num">
                                      <p:cBhvr additive="base">
                                        <p:cTn id="248" dur="500" fill="hold"/>
                                        <p:tgtEl>
                                          <p:spTgt spid="71"/>
                                        </p:tgtEl>
                                        <p:attrNameLst>
                                          <p:attrName>ppt_x</p:attrName>
                                        </p:attrNameLst>
                                      </p:cBhvr>
                                      <p:tavLst>
                                        <p:tav tm="0">
                                          <p:val>
                                            <p:strVal val="0-#ppt_w/2"/>
                                          </p:val>
                                        </p:tav>
                                        <p:tav tm="100000">
                                          <p:val>
                                            <p:strVal val="#ppt_x"/>
                                          </p:val>
                                        </p:tav>
                                      </p:tavLst>
                                    </p:anim>
                                    <p:anim calcmode="lin" valueType="num">
                                      <p:cBhvr additive="base">
                                        <p:cTn id="249"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2" presetClass="entr" presetSubtype="4" fill="hold" grpId="0" nodeType="clickEffect">
                                  <p:stCondLst>
                                    <p:cond delay="0"/>
                                  </p:stCondLst>
                                  <p:childTnLst>
                                    <p:set>
                                      <p:cBhvr>
                                        <p:cTn id="253" dur="1" fill="hold">
                                          <p:stCondLst>
                                            <p:cond delay="0"/>
                                          </p:stCondLst>
                                        </p:cTn>
                                        <p:tgtEl>
                                          <p:spTgt spid="27"/>
                                        </p:tgtEl>
                                        <p:attrNameLst>
                                          <p:attrName>style.visibility</p:attrName>
                                        </p:attrNameLst>
                                      </p:cBhvr>
                                      <p:to>
                                        <p:strVal val="visible"/>
                                      </p:to>
                                    </p:set>
                                    <p:anim calcmode="lin" valueType="num">
                                      <p:cBhvr additive="base">
                                        <p:cTn id="254" dur="500" fill="hold"/>
                                        <p:tgtEl>
                                          <p:spTgt spid="27"/>
                                        </p:tgtEl>
                                        <p:attrNameLst>
                                          <p:attrName>ppt_x</p:attrName>
                                        </p:attrNameLst>
                                      </p:cBhvr>
                                      <p:tavLst>
                                        <p:tav tm="0">
                                          <p:val>
                                            <p:strVal val="#ppt_x"/>
                                          </p:val>
                                        </p:tav>
                                        <p:tav tm="100000">
                                          <p:val>
                                            <p:strVal val="#ppt_x"/>
                                          </p:val>
                                        </p:tav>
                                      </p:tavLst>
                                    </p:anim>
                                    <p:anim calcmode="lin" valueType="num">
                                      <p:cBhvr additive="base">
                                        <p:cTn id="25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2" presetClass="entr" presetSubtype="8" fill="hold" nodeType="clickEffect">
                                  <p:stCondLst>
                                    <p:cond delay="0"/>
                                  </p:stCondLst>
                                  <p:childTnLst>
                                    <p:set>
                                      <p:cBhvr>
                                        <p:cTn id="259" dur="1" fill="hold">
                                          <p:stCondLst>
                                            <p:cond delay="0"/>
                                          </p:stCondLst>
                                        </p:cTn>
                                        <p:tgtEl>
                                          <p:spTgt spid="73"/>
                                        </p:tgtEl>
                                        <p:attrNameLst>
                                          <p:attrName>style.visibility</p:attrName>
                                        </p:attrNameLst>
                                      </p:cBhvr>
                                      <p:to>
                                        <p:strVal val="visible"/>
                                      </p:to>
                                    </p:set>
                                    <p:anim calcmode="lin" valueType="num">
                                      <p:cBhvr additive="base">
                                        <p:cTn id="260" dur="500" fill="hold"/>
                                        <p:tgtEl>
                                          <p:spTgt spid="73"/>
                                        </p:tgtEl>
                                        <p:attrNameLst>
                                          <p:attrName>ppt_x</p:attrName>
                                        </p:attrNameLst>
                                      </p:cBhvr>
                                      <p:tavLst>
                                        <p:tav tm="0">
                                          <p:val>
                                            <p:strVal val="0-#ppt_w/2"/>
                                          </p:val>
                                        </p:tav>
                                        <p:tav tm="100000">
                                          <p:val>
                                            <p:strVal val="#ppt_x"/>
                                          </p:val>
                                        </p:tav>
                                      </p:tavLst>
                                    </p:anim>
                                    <p:anim calcmode="lin" valueType="num">
                                      <p:cBhvr additive="base">
                                        <p:cTn id="261"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2" presetClass="entr" presetSubtype="4" fill="hold" grpId="0" nodeType="clickEffect">
                                  <p:stCondLst>
                                    <p:cond delay="0"/>
                                  </p:stCondLst>
                                  <p:childTnLst>
                                    <p:set>
                                      <p:cBhvr>
                                        <p:cTn id="265" dur="1" fill="hold">
                                          <p:stCondLst>
                                            <p:cond delay="0"/>
                                          </p:stCondLst>
                                        </p:cTn>
                                        <p:tgtEl>
                                          <p:spTgt spid="29"/>
                                        </p:tgtEl>
                                        <p:attrNameLst>
                                          <p:attrName>style.visibility</p:attrName>
                                        </p:attrNameLst>
                                      </p:cBhvr>
                                      <p:to>
                                        <p:strVal val="visible"/>
                                      </p:to>
                                    </p:set>
                                    <p:anim calcmode="lin" valueType="num">
                                      <p:cBhvr additive="base">
                                        <p:cTn id="266" dur="500" fill="hold"/>
                                        <p:tgtEl>
                                          <p:spTgt spid="29"/>
                                        </p:tgtEl>
                                        <p:attrNameLst>
                                          <p:attrName>ppt_x</p:attrName>
                                        </p:attrNameLst>
                                      </p:cBhvr>
                                      <p:tavLst>
                                        <p:tav tm="0">
                                          <p:val>
                                            <p:strVal val="#ppt_x"/>
                                          </p:val>
                                        </p:tav>
                                        <p:tav tm="100000">
                                          <p:val>
                                            <p:strVal val="#ppt_x"/>
                                          </p:val>
                                        </p:tav>
                                      </p:tavLst>
                                    </p:anim>
                                    <p:anim calcmode="lin" valueType="num">
                                      <p:cBhvr additive="base">
                                        <p:cTn id="26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2" presetClass="entr" presetSubtype="8" fill="hold" nodeType="clickEffect">
                                  <p:stCondLst>
                                    <p:cond delay="0"/>
                                  </p:stCondLst>
                                  <p:childTnLst>
                                    <p:set>
                                      <p:cBhvr>
                                        <p:cTn id="271" dur="1" fill="hold">
                                          <p:stCondLst>
                                            <p:cond delay="0"/>
                                          </p:stCondLst>
                                        </p:cTn>
                                        <p:tgtEl>
                                          <p:spTgt spid="75"/>
                                        </p:tgtEl>
                                        <p:attrNameLst>
                                          <p:attrName>style.visibility</p:attrName>
                                        </p:attrNameLst>
                                      </p:cBhvr>
                                      <p:to>
                                        <p:strVal val="visible"/>
                                      </p:to>
                                    </p:set>
                                    <p:anim calcmode="lin" valueType="num">
                                      <p:cBhvr additive="base">
                                        <p:cTn id="272" dur="500" fill="hold"/>
                                        <p:tgtEl>
                                          <p:spTgt spid="75"/>
                                        </p:tgtEl>
                                        <p:attrNameLst>
                                          <p:attrName>ppt_x</p:attrName>
                                        </p:attrNameLst>
                                      </p:cBhvr>
                                      <p:tavLst>
                                        <p:tav tm="0">
                                          <p:val>
                                            <p:strVal val="0-#ppt_w/2"/>
                                          </p:val>
                                        </p:tav>
                                        <p:tav tm="100000">
                                          <p:val>
                                            <p:strVal val="#ppt_x"/>
                                          </p:val>
                                        </p:tav>
                                      </p:tavLst>
                                    </p:anim>
                                    <p:anim calcmode="lin" valueType="num">
                                      <p:cBhvr additive="base">
                                        <p:cTn id="273"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274" fill="hold">
                      <p:stCondLst>
                        <p:cond delay="indefinite"/>
                      </p:stCondLst>
                      <p:childTnLst>
                        <p:par>
                          <p:cTn id="275" fill="hold">
                            <p:stCondLst>
                              <p:cond delay="0"/>
                            </p:stCondLst>
                            <p:childTnLst>
                              <p:par>
                                <p:cTn id="276" presetID="2" presetClass="entr" presetSubtype="4" fill="hold" grpId="0" nodeType="clickEffect">
                                  <p:stCondLst>
                                    <p:cond delay="0"/>
                                  </p:stCondLst>
                                  <p:childTnLst>
                                    <p:set>
                                      <p:cBhvr>
                                        <p:cTn id="277" dur="1" fill="hold">
                                          <p:stCondLst>
                                            <p:cond delay="0"/>
                                          </p:stCondLst>
                                        </p:cTn>
                                        <p:tgtEl>
                                          <p:spTgt spid="30"/>
                                        </p:tgtEl>
                                        <p:attrNameLst>
                                          <p:attrName>style.visibility</p:attrName>
                                        </p:attrNameLst>
                                      </p:cBhvr>
                                      <p:to>
                                        <p:strVal val="visible"/>
                                      </p:to>
                                    </p:set>
                                    <p:anim calcmode="lin" valueType="num">
                                      <p:cBhvr additive="base">
                                        <p:cTn id="278" dur="500" fill="hold"/>
                                        <p:tgtEl>
                                          <p:spTgt spid="30"/>
                                        </p:tgtEl>
                                        <p:attrNameLst>
                                          <p:attrName>ppt_x</p:attrName>
                                        </p:attrNameLst>
                                      </p:cBhvr>
                                      <p:tavLst>
                                        <p:tav tm="0">
                                          <p:val>
                                            <p:strVal val="#ppt_x"/>
                                          </p:val>
                                        </p:tav>
                                        <p:tav tm="100000">
                                          <p:val>
                                            <p:strVal val="#ppt_x"/>
                                          </p:val>
                                        </p:tav>
                                      </p:tavLst>
                                    </p:anim>
                                    <p:anim calcmode="lin" valueType="num">
                                      <p:cBhvr additive="base">
                                        <p:cTn id="27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 presetClass="entr" presetSubtype="8" fill="hold" nodeType="clickEffect">
                                  <p:stCondLst>
                                    <p:cond delay="0"/>
                                  </p:stCondLst>
                                  <p:childTnLst>
                                    <p:set>
                                      <p:cBhvr>
                                        <p:cTn id="283" dur="1" fill="hold">
                                          <p:stCondLst>
                                            <p:cond delay="0"/>
                                          </p:stCondLst>
                                        </p:cTn>
                                        <p:tgtEl>
                                          <p:spTgt spid="77"/>
                                        </p:tgtEl>
                                        <p:attrNameLst>
                                          <p:attrName>style.visibility</p:attrName>
                                        </p:attrNameLst>
                                      </p:cBhvr>
                                      <p:to>
                                        <p:strVal val="visible"/>
                                      </p:to>
                                    </p:set>
                                    <p:anim calcmode="lin" valueType="num">
                                      <p:cBhvr additive="base">
                                        <p:cTn id="284" dur="500" fill="hold"/>
                                        <p:tgtEl>
                                          <p:spTgt spid="77"/>
                                        </p:tgtEl>
                                        <p:attrNameLst>
                                          <p:attrName>ppt_x</p:attrName>
                                        </p:attrNameLst>
                                      </p:cBhvr>
                                      <p:tavLst>
                                        <p:tav tm="0">
                                          <p:val>
                                            <p:strVal val="0-#ppt_w/2"/>
                                          </p:val>
                                        </p:tav>
                                        <p:tav tm="100000">
                                          <p:val>
                                            <p:strVal val="#ppt_x"/>
                                          </p:val>
                                        </p:tav>
                                      </p:tavLst>
                                    </p:anim>
                                    <p:anim calcmode="lin" valueType="num">
                                      <p:cBhvr additive="base">
                                        <p:cTn id="285"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 presetClass="entr" presetSubtype="4" fill="hold" grpId="0" nodeType="clickEffect">
                                  <p:stCondLst>
                                    <p:cond delay="0"/>
                                  </p:stCondLst>
                                  <p:childTnLst>
                                    <p:set>
                                      <p:cBhvr>
                                        <p:cTn id="289" dur="1" fill="hold">
                                          <p:stCondLst>
                                            <p:cond delay="0"/>
                                          </p:stCondLst>
                                        </p:cTn>
                                        <p:tgtEl>
                                          <p:spTgt spid="28"/>
                                        </p:tgtEl>
                                        <p:attrNameLst>
                                          <p:attrName>style.visibility</p:attrName>
                                        </p:attrNameLst>
                                      </p:cBhvr>
                                      <p:to>
                                        <p:strVal val="visible"/>
                                      </p:to>
                                    </p:set>
                                    <p:anim calcmode="lin" valueType="num">
                                      <p:cBhvr additive="base">
                                        <p:cTn id="290" dur="500" fill="hold"/>
                                        <p:tgtEl>
                                          <p:spTgt spid="28"/>
                                        </p:tgtEl>
                                        <p:attrNameLst>
                                          <p:attrName>ppt_x</p:attrName>
                                        </p:attrNameLst>
                                      </p:cBhvr>
                                      <p:tavLst>
                                        <p:tav tm="0">
                                          <p:val>
                                            <p:strVal val="#ppt_x"/>
                                          </p:val>
                                        </p:tav>
                                        <p:tav tm="100000">
                                          <p:val>
                                            <p:strVal val="#ppt_x"/>
                                          </p:val>
                                        </p:tav>
                                      </p:tavLst>
                                    </p:anim>
                                    <p:anim calcmode="lin" valueType="num">
                                      <p:cBhvr additive="base">
                                        <p:cTn id="29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97"/>
                                        </p:tgtEl>
                                        <p:attrNameLst>
                                          <p:attrName>style.visibility</p:attrName>
                                        </p:attrNameLst>
                                      </p:cBhvr>
                                      <p:to>
                                        <p:strVal val="visible"/>
                                      </p:to>
                                    </p:set>
                                    <p:animEffect transition="in" filter="fade">
                                      <p:cBhvr>
                                        <p:cTn id="296" dur="500"/>
                                        <p:tgtEl>
                                          <p:spTgt spid="97"/>
                                        </p:tgtEl>
                                      </p:cBhvr>
                                    </p:animEffect>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19"/>
                                        </p:tgtEl>
                                        <p:attrNameLst>
                                          <p:attrName>style.visibility</p:attrName>
                                        </p:attrNameLst>
                                      </p:cBhvr>
                                      <p:to>
                                        <p:strVal val="visible"/>
                                      </p:to>
                                    </p:set>
                                    <p:anim calcmode="lin" valueType="num">
                                      <p:cBhvr additive="base">
                                        <p:cTn id="301" dur="500" fill="hold"/>
                                        <p:tgtEl>
                                          <p:spTgt spid="19"/>
                                        </p:tgtEl>
                                        <p:attrNameLst>
                                          <p:attrName>ppt_x</p:attrName>
                                        </p:attrNameLst>
                                      </p:cBhvr>
                                      <p:tavLst>
                                        <p:tav tm="0">
                                          <p:val>
                                            <p:strVal val="#ppt_x"/>
                                          </p:val>
                                        </p:tav>
                                        <p:tav tm="100000">
                                          <p:val>
                                            <p:strVal val="#ppt_x"/>
                                          </p:val>
                                        </p:tav>
                                      </p:tavLst>
                                    </p:anim>
                                    <p:anim calcmode="lin" valueType="num">
                                      <p:cBhvr additive="base">
                                        <p:cTn id="30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9" fill="hold" nodeType="clickEffect">
                                  <p:stCondLst>
                                    <p:cond delay="0"/>
                                  </p:stCondLst>
                                  <p:childTnLst>
                                    <p:set>
                                      <p:cBhvr>
                                        <p:cTn id="306" dur="1" fill="hold">
                                          <p:stCondLst>
                                            <p:cond delay="0"/>
                                          </p:stCondLst>
                                        </p:cTn>
                                        <p:tgtEl>
                                          <p:spTgt spid="79"/>
                                        </p:tgtEl>
                                        <p:attrNameLst>
                                          <p:attrName>style.visibility</p:attrName>
                                        </p:attrNameLst>
                                      </p:cBhvr>
                                      <p:to>
                                        <p:strVal val="visible"/>
                                      </p:to>
                                    </p:set>
                                    <p:anim calcmode="lin" valueType="num">
                                      <p:cBhvr additive="base">
                                        <p:cTn id="307" dur="500" fill="hold"/>
                                        <p:tgtEl>
                                          <p:spTgt spid="79"/>
                                        </p:tgtEl>
                                        <p:attrNameLst>
                                          <p:attrName>ppt_x</p:attrName>
                                        </p:attrNameLst>
                                      </p:cBhvr>
                                      <p:tavLst>
                                        <p:tav tm="0">
                                          <p:val>
                                            <p:strVal val="0-#ppt_w/2"/>
                                          </p:val>
                                        </p:tav>
                                        <p:tav tm="100000">
                                          <p:val>
                                            <p:strVal val="#ppt_x"/>
                                          </p:val>
                                        </p:tav>
                                      </p:tavLst>
                                    </p:anim>
                                    <p:anim calcmode="lin" valueType="num">
                                      <p:cBhvr additive="base">
                                        <p:cTn id="308" dur="500" fill="hold"/>
                                        <p:tgtEl>
                                          <p:spTgt spid="79"/>
                                        </p:tgtEl>
                                        <p:attrNameLst>
                                          <p:attrName>ppt_y</p:attrName>
                                        </p:attrNameLst>
                                      </p:cBhvr>
                                      <p:tavLst>
                                        <p:tav tm="0">
                                          <p:val>
                                            <p:strVal val="0-#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16" presetClass="entr" presetSubtype="21" fill="hold" nodeType="clickEffect">
                                  <p:stCondLst>
                                    <p:cond delay="0"/>
                                  </p:stCondLst>
                                  <p:childTnLst>
                                    <p:set>
                                      <p:cBhvr>
                                        <p:cTn id="312" dur="1" fill="hold">
                                          <p:stCondLst>
                                            <p:cond delay="0"/>
                                          </p:stCondLst>
                                        </p:cTn>
                                        <p:tgtEl>
                                          <p:spTgt spid="19">
                                            <p:txEl>
                                              <p:pRg st="0" end="0"/>
                                            </p:txEl>
                                          </p:spTgt>
                                        </p:tgtEl>
                                        <p:attrNameLst>
                                          <p:attrName>style.visibility</p:attrName>
                                        </p:attrNameLst>
                                      </p:cBhvr>
                                      <p:to>
                                        <p:strVal val="visible"/>
                                      </p:to>
                                    </p:set>
                                    <p:animEffect transition="in" filter="barn(inVertical)">
                                      <p:cBhvr>
                                        <p:cTn id="313" dur="500"/>
                                        <p:tgtEl>
                                          <p:spTgt spid="19">
                                            <p:txEl>
                                              <p:pRg st="0" end="0"/>
                                            </p:txEl>
                                          </p:spTgt>
                                        </p:tgtEl>
                                      </p:cBhvr>
                                    </p:animEffect>
                                  </p:childTnLst>
                                </p:cTn>
                              </p:par>
                            </p:childTnLst>
                          </p:cTn>
                        </p:par>
                      </p:childTnLst>
                    </p:cTn>
                  </p:par>
                  <p:par>
                    <p:cTn id="314" fill="hold">
                      <p:stCondLst>
                        <p:cond delay="indefinite"/>
                      </p:stCondLst>
                      <p:childTnLst>
                        <p:par>
                          <p:cTn id="315" fill="hold">
                            <p:stCondLst>
                              <p:cond delay="0"/>
                            </p:stCondLst>
                            <p:childTnLst>
                              <p:par>
                                <p:cTn id="316" presetID="2" presetClass="entr" presetSubtype="8" fill="hold" nodeType="clickEffect">
                                  <p:stCondLst>
                                    <p:cond delay="0"/>
                                  </p:stCondLst>
                                  <p:childTnLst>
                                    <p:set>
                                      <p:cBhvr>
                                        <p:cTn id="317" dur="1" fill="hold">
                                          <p:stCondLst>
                                            <p:cond delay="0"/>
                                          </p:stCondLst>
                                        </p:cTn>
                                        <p:tgtEl>
                                          <p:spTgt spid="81"/>
                                        </p:tgtEl>
                                        <p:attrNameLst>
                                          <p:attrName>style.visibility</p:attrName>
                                        </p:attrNameLst>
                                      </p:cBhvr>
                                      <p:to>
                                        <p:strVal val="visible"/>
                                      </p:to>
                                    </p:set>
                                    <p:anim calcmode="lin" valueType="num">
                                      <p:cBhvr additive="base">
                                        <p:cTn id="318" dur="500" fill="hold"/>
                                        <p:tgtEl>
                                          <p:spTgt spid="81"/>
                                        </p:tgtEl>
                                        <p:attrNameLst>
                                          <p:attrName>ppt_x</p:attrName>
                                        </p:attrNameLst>
                                      </p:cBhvr>
                                      <p:tavLst>
                                        <p:tav tm="0">
                                          <p:val>
                                            <p:strVal val="0-#ppt_w/2"/>
                                          </p:val>
                                        </p:tav>
                                        <p:tav tm="100000">
                                          <p:val>
                                            <p:strVal val="#ppt_x"/>
                                          </p:val>
                                        </p:tav>
                                      </p:tavLst>
                                    </p:anim>
                                    <p:anim calcmode="lin" valueType="num">
                                      <p:cBhvr additive="base">
                                        <p:cTn id="319"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16" presetClass="entr" presetSubtype="21" fill="hold" nodeType="clickEffect">
                                  <p:stCondLst>
                                    <p:cond delay="0"/>
                                  </p:stCondLst>
                                  <p:childTnLst>
                                    <p:set>
                                      <p:cBhvr>
                                        <p:cTn id="323" dur="1" fill="hold">
                                          <p:stCondLst>
                                            <p:cond delay="0"/>
                                          </p:stCondLst>
                                        </p:cTn>
                                        <p:tgtEl>
                                          <p:spTgt spid="19">
                                            <p:txEl>
                                              <p:pRg st="1" end="1"/>
                                            </p:txEl>
                                          </p:spTgt>
                                        </p:tgtEl>
                                        <p:attrNameLst>
                                          <p:attrName>style.visibility</p:attrName>
                                        </p:attrNameLst>
                                      </p:cBhvr>
                                      <p:to>
                                        <p:strVal val="visible"/>
                                      </p:to>
                                    </p:set>
                                    <p:animEffect transition="in" filter="barn(inVertical)">
                                      <p:cBhvr>
                                        <p:cTn id="324" dur="500"/>
                                        <p:tgtEl>
                                          <p:spTgt spid="19">
                                            <p:txEl>
                                              <p:pRg st="1" end="1"/>
                                            </p:txEl>
                                          </p:spTgt>
                                        </p:tgtEl>
                                      </p:cBhvr>
                                    </p:animEffect>
                                  </p:childTnLst>
                                </p:cTn>
                              </p:par>
                            </p:childTnLst>
                          </p:cTn>
                        </p:par>
                      </p:childTnLst>
                    </p:cTn>
                  </p:par>
                  <p:par>
                    <p:cTn id="325" fill="hold">
                      <p:stCondLst>
                        <p:cond delay="indefinite"/>
                      </p:stCondLst>
                      <p:childTnLst>
                        <p:par>
                          <p:cTn id="326" fill="hold">
                            <p:stCondLst>
                              <p:cond delay="0"/>
                            </p:stCondLst>
                            <p:childTnLst>
                              <p:par>
                                <p:cTn id="327" presetID="2" presetClass="entr" presetSubtype="12" fill="hold" nodeType="clickEffect">
                                  <p:stCondLst>
                                    <p:cond delay="0"/>
                                  </p:stCondLst>
                                  <p:childTnLst>
                                    <p:set>
                                      <p:cBhvr>
                                        <p:cTn id="328" dur="1" fill="hold">
                                          <p:stCondLst>
                                            <p:cond delay="0"/>
                                          </p:stCondLst>
                                        </p:cTn>
                                        <p:tgtEl>
                                          <p:spTgt spid="83"/>
                                        </p:tgtEl>
                                        <p:attrNameLst>
                                          <p:attrName>style.visibility</p:attrName>
                                        </p:attrNameLst>
                                      </p:cBhvr>
                                      <p:to>
                                        <p:strVal val="visible"/>
                                      </p:to>
                                    </p:set>
                                    <p:anim calcmode="lin" valueType="num">
                                      <p:cBhvr additive="base">
                                        <p:cTn id="329" dur="500" fill="hold"/>
                                        <p:tgtEl>
                                          <p:spTgt spid="83"/>
                                        </p:tgtEl>
                                        <p:attrNameLst>
                                          <p:attrName>ppt_x</p:attrName>
                                        </p:attrNameLst>
                                      </p:cBhvr>
                                      <p:tavLst>
                                        <p:tav tm="0">
                                          <p:val>
                                            <p:strVal val="0-#ppt_w/2"/>
                                          </p:val>
                                        </p:tav>
                                        <p:tav tm="100000">
                                          <p:val>
                                            <p:strVal val="#ppt_x"/>
                                          </p:val>
                                        </p:tav>
                                      </p:tavLst>
                                    </p:anim>
                                    <p:anim calcmode="lin" valueType="num">
                                      <p:cBhvr additive="base">
                                        <p:cTn id="33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16" presetClass="entr" presetSubtype="21" fill="hold" nodeType="clickEffect">
                                  <p:stCondLst>
                                    <p:cond delay="0"/>
                                  </p:stCondLst>
                                  <p:childTnLst>
                                    <p:set>
                                      <p:cBhvr>
                                        <p:cTn id="334" dur="1" fill="hold">
                                          <p:stCondLst>
                                            <p:cond delay="0"/>
                                          </p:stCondLst>
                                        </p:cTn>
                                        <p:tgtEl>
                                          <p:spTgt spid="19">
                                            <p:txEl>
                                              <p:pRg st="2" end="2"/>
                                            </p:txEl>
                                          </p:spTgt>
                                        </p:tgtEl>
                                        <p:attrNameLst>
                                          <p:attrName>style.visibility</p:attrName>
                                        </p:attrNameLst>
                                      </p:cBhvr>
                                      <p:to>
                                        <p:strVal val="visible"/>
                                      </p:to>
                                    </p:set>
                                    <p:animEffect transition="in" filter="barn(inVertical)">
                                      <p:cBhvr>
                                        <p:cTn id="335" dur="500"/>
                                        <p:tgtEl>
                                          <p:spTgt spid="19">
                                            <p:txEl>
                                              <p:pRg st="2" end="2"/>
                                            </p:txEl>
                                          </p:spTgt>
                                        </p:tgtEl>
                                      </p:cBhvr>
                                    </p:animEffect>
                                  </p:childTnLst>
                                </p:cTn>
                              </p:par>
                            </p:childTnLst>
                          </p:cTn>
                        </p:par>
                      </p:childTnLst>
                    </p:cTn>
                  </p:par>
                  <p:par>
                    <p:cTn id="336" fill="hold">
                      <p:stCondLst>
                        <p:cond delay="indefinite"/>
                      </p:stCondLst>
                      <p:childTnLst>
                        <p:par>
                          <p:cTn id="337" fill="hold">
                            <p:stCondLst>
                              <p:cond delay="0"/>
                            </p:stCondLst>
                            <p:childTnLst>
                              <p:par>
                                <p:cTn id="338" presetID="2" presetClass="entr" presetSubtype="12" fill="hold" nodeType="clickEffect">
                                  <p:stCondLst>
                                    <p:cond delay="0"/>
                                  </p:stCondLst>
                                  <p:childTnLst>
                                    <p:set>
                                      <p:cBhvr>
                                        <p:cTn id="339" dur="1" fill="hold">
                                          <p:stCondLst>
                                            <p:cond delay="0"/>
                                          </p:stCondLst>
                                        </p:cTn>
                                        <p:tgtEl>
                                          <p:spTgt spid="85"/>
                                        </p:tgtEl>
                                        <p:attrNameLst>
                                          <p:attrName>style.visibility</p:attrName>
                                        </p:attrNameLst>
                                      </p:cBhvr>
                                      <p:to>
                                        <p:strVal val="visible"/>
                                      </p:to>
                                    </p:set>
                                    <p:anim calcmode="lin" valueType="num">
                                      <p:cBhvr additive="base">
                                        <p:cTn id="340" dur="500" fill="hold"/>
                                        <p:tgtEl>
                                          <p:spTgt spid="85"/>
                                        </p:tgtEl>
                                        <p:attrNameLst>
                                          <p:attrName>ppt_x</p:attrName>
                                        </p:attrNameLst>
                                      </p:cBhvr>
                                      <p:tavLst>
                                        <p:tav tm="0">
                                          <p:val>
                                            <p:strVal val="0-#ppt_w/2"/>
                                          </p:val>
                                        </p:tav>
                                        <p:tav tm="100000">
                                          <p:val>
                                            <p:strVal val="#ppt_x"/>
                                          </p:val>
                                        </p:tav>
                                      </p:tavLst>
                                    </p:anim>
                                    <p:anim calcmode="lin" valueType="num">
                                      <p:cBhvr additive="base">
                                        <p:cTn id="341"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42" fill="hold">
                      <p:stCondLst>
                        <p:cond delay="indefinite"/>
                      </p:stCondLst>
                      <p:childTnLst>
                        <p:par>
                          <p:cTn id="343" fill="hold">
                            <p:stCondLst>
                              <p:cond delay="0"/>
                            </p:stCondLst>
                            <p:childTnLst>
                              <p:par>
                                <p:cTn id="344" presetID="16" presetClass="entr" presetSubtype="21" fill="hold" nodeType="clickEffect">
                                  <p:stCondLst>
                                    <p:cond delay="0"/>
                                  </p:stCondLst>
                                  <p:childTnLst>
                                    <p:set>
                                      <p:cBhvr>
                                        <p:cTn id="345" dur="1" fill="hold">
                                          <p:stCondLst>
                                            <p:cond delay="0"/>
                                          </p:stCondLst>
                                        </p:cTn>
                                        <p:tgtEl>
                                          <p:spTgt spid="19">
                                            <p:txEl>
                                              <p:pRg st="3" end="3"/>
                                            </p:txEl>
                                          </p:spTgt>
                                        </p:tgtEl>
                                        <p:attrNameLst>
                                          <p:attrName>style.visibility</p:attrName>
                                        </p:attrNameLst>
                                      </p:cBhvr>
                                      <p:to>
                                        <p:strVal val="visible"/>
                                      </p:to>
                                    </p:set>
                                    <p:animEffect transition="in" filter="barn(inVertical)">
                                      <p:cBhvr>
                                        <p:cTn id="346"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9" grpId="0" animBg="1"/>
      <p:bldP spid="22" grpId="0" animBg="1"/>
      <p:bldP spid="27" grpId="0" animBg="1"/>
      <p:bldP spid="28" grpId="0" animBg="1"/>
      <p:bldP spid="29" grpId="0" animBg="1"/>
      <p:bldP spid="30" grpId="0" animBg="1"/>
      <p:bldP spid="92" grpId="0" animBg="1"/>
      <p:bldP spid="93" grpId="0" animBg="1"/>
      <p:bldP spid="94" grpId="0" animBg="1"/>
      <p:bldP spid="95" grpId="0" animBg="1"/>
      <p:bldP spid="96"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78" y="274638"/>
            <a:ext cx="11577234" cy="1143000"/>
          </a:xfrm>
        </p:spPr>
        <p:txBody>
          <a:bodyPr>
            <a:noAutofit/>
          </a:bodyPr>
          <a:lstStyle/>
          <a:p>
            <a:pPr algn="ctr"/>
            <a:r>
              <a:rPr lang="en-US" sz="2600" b="1" i="1" dirty="0"/>
              <a:t>Example of </a:t>
            </a:r>
            <a:r>
              <a:rPr lang="en-US" sz="2600" b="1" i="1" dirty="0" smtClean="0"/>
              <a:t>MapReduce Problem </a:t>
            </a:r>
            <a:r>
              <a:rPr lang="en-US" sz="2600" b="1" i="1" dirty="0"/>
              <a:t>Statement:</a:t>
            </a:r>
            <a:br>
              <a:rPr lang="en-US" sz="2600" b="1" i="1" dirty="0"/>
            </a:br>
            <a:r>
              <a:rPr lang="en-US" sz="2600" b="1" i="1" dirty="0"/>
              <a:t>Count the number of occurrences of each word available in a DataSet.</a:t>
            </a:r>
          </a:p>
        </p:txBody>
      </p:sp>
      <p:sp>
        <p:nvSpPr>
          <p:cNvPr id="3" name="Content Placeholder 2"/>
          <p:cNvSpPr>
            <a:spLocks noGrp="1"/>
          </p:cNvSpPr>
          <p:nvPr>
            <p:ph idx="1"/>
          </p:nvPr>
        </p:nvSpPr>
        <p:spPr>
          <a:xfrm>
            <a:off x="511444" y="1417638"/>
            <a:ext cx="10842356" cy="4759325"/>
          </a:xfrm>
        </p:spPr>
        <p:txBody>
          <a:bodyPr>
            <a:normAutofit/>
          </a:bodyPr>
          <a:lstStyle/>
          <a:p>
            <a:r>
              <a:rPr lang="en-US" sz="2600" b="1" dirty="0" err="1"/>
              <a:t>MapReduce</a:t>
            </a:r>
            <a:r>
              <a:rPr lang="en-US" sz="2600" b="1" dirty="0"/>
              <a:t> – Map Function (Split Step)</a:t>
            </a:r>
            <a:endParaRPr lang="en-US" sz="2600" dirty="0"/>
          </a:p>
        </p:txBody>
      </p:sp>
      <p:pic>
        <p:nvPicPr>
          <p:cNvPr id="8194" name="Picture 2"/>
          <p:cNvPicPr>
            <a:picLocks noChangeAspect="1" noChangeArrowheads="1"/>
          </p:cNvPicPr>
          <p:nvPr/>
        </p:nvPicPr>
        <p:blipFill>
          <a:blip r:embed="rId2"/>
          <a:srcRect/>
          <a:stretch>
            <a:fillRect/>
          </a:stretch>
        </p:blipFill>
        <p:spPr bwMode="auto">
          <a:xfrm>
            <a:off x="1363257" y="2378075"/>
            <a:ext cx="8999943" cy="4343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D7E2D5B-DC3F-4EF1-B726-A1C88AE42538}" type="slidenum">
              <a:rPr lang="en-US" smtClean="0"/>
              <a:pPr/>
              <a:t>25</a:t>
            </a:fld>
            <a:endParaRPr lang="en-US"/>
          </a:p>
        </p:txBody>
      </p:sp>
      <p:sp>
        <p:nvSpPr>
          <p:cNvPr id="4" name="Date Placeholder 3"/>
          <p:cNvSpPr>
            <a:spLocks noGrp="1"/>
          </p:cNvSpPr>
          <p:nvPr>
            <p:ph type="dt" sz="half" idx="10"/>
          </p:nvPr>
        </p:nvSpPr>
        <p:spPr/>
        <p:txBody>
          <a:bodyPr/>
          <a:lstStyle/>
          <a:p>
            <a:fld id="{6530E18E-F8F8-4262-B529-1C010C81B4EE}"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5565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gtEl>
                                        <p:attrNameLst>
                                          <p:attrName>style.visibility</p:attrName>
                                        </p:attrNameLst>
                                      </p:cBhvr>
                                      <p:to>
                                        <p:strVal val="visible"/>
                                      </p:to>
                                    </p:set>
                                    <p:anim calcmode="lin" valueType="num">
                                      <p:cBhvr additive="base">
                                        <p:cTn id="19" dur="500" fill="hold"/>
                                        <p:tgtEl>
                                          <p:spTgt spid="8194"/>
                                        </p:tgtEl>
                                        <p:attrNameLst>
                                          <p:attrName>ppt_x</p:attrName>
                                        </p:attrNameLst>
                                      </p:cBhvr>
                                      <p:tavLst>
                                        <p:tav tm="0">
                                          <p:val>
                                            <p:strVal val="#ppt_x"/>
                                          </p:val>
                                        </p:tav>
                                        <p:tav tm="100000">
                                          <p:val>
                                            <p:strVal val="#ppt_x"/>
                                          </p:val>
                                        </p:tav>
                                      </p:tavLst>
                                    </p:anim>
                                    <p:anim calcmode="lin" valueType="num">
                                      <p:cBhvr additive="base">
                                        <p:cTn id="20"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09599" y="714484"/>
            <a:ext cx="10611173" cy="5641866"/>
          </a:xfrm>
          <a:prstGeom prst="rect">
            <a:avLst/>
          </a:prstGeom>
          <a:noFill/>
          <a:ln w="9525">
            <a:noFill/>
            <a:miter lim="800000"/>
            <a:headEnd/>
            <a:tailEnd/>
          </a:ln>
          <a:effectLst/>
        </p:spPr>
      </p:pic>
      <p:sp>
        <p:nvSpPr>
          <p:cNvPr id="6" name="Content Placeholder 2"/>
          <p:cNvSpPr>
            <a:spLocks noGrp="1"/>
          </p:cNvSpPr>
          <p:nvPr>
            <p:ph idx="1"/>
          </p:nvPr>
        </p:nvSpPr>
        <p:spPr>
          <a:xfrm>
            <a:off x="247973" y="228600"/>
            <a:ext cx="9505627" cy="609600"/>
          </a:xfrm>
        </p:spPr>
        <p:txBody>
          <a:bodyPr>
            <a:normAutofit/>
          </a:bodyPr>
          <a:lstStyle/>
          <a:p>
            <a:r>
              <a:rPr lang="en-US" sz="2600" b="1" dirty="0" err="1"/>
              <a:t>MapReduce</a:t>
            </a:r>
            <a:r>
              <a:rPr lang="en-US" sz="2600" b="1" dirty="0"/>
              <a:t> – Map Function (Mapping Step)</a:t>
            </a:r>
            <a:endParaRPr lang="en-US" sz="2600" dirty="0"/>
          </a:p>
        </p:txBody>
      </p:sp>
      <p:sp>
        <p:nvSpPr>
          <p:cNvPr id="4" name="Slide Number Placeholder 3"/>
          <p:cNvSpPr>
            <a:spLocks noGrp="1"/>
          </p:cNvSpPr>
          <p:nvPr>
            <p:ph type="sldNum" sz="quarter" idx="12"/>
          </p:nvPr>
        </p:nvSpPr>
        <p:spPr/>
        <p:txBody>
          <a:bodyPr/>
          <a:lstStyle/>
          <a:p>
            <a:fld id="{0D7E2D5B-DC3F-4EF1-B726-A1C88AE42538}" type="slidenum">
              <a:rPr lang="en-US" smtClean="0"/>
              <a:pPr/>
              <a:t>26</a:t>
            </a:fld>
            <a:endParaRPr lang="en-US"/>
          </a:p>
        </p:txBody>
      </p:sp>
      <p:sp>
        <p:nvSpPr>
          <p:cNvPr id="2" name="Date Placeholder 1"/>
          <p:cNvSpPr>
            <a:spLocks noGrp="1"/>
          </p:cNvSpPr>
          <p:nvPr>
            <p:ph type="dt" sz="half" idx="10"/>
          </p:nvPr>
        </p:nvSpPr>
        <p:spPr/>
        <p:txBody>
          <a:bodyPr/>
          <a:lstStyle/>
          <a:p>
            <a:fld id="{72CCB6C2-85BD-4137-BEC9-6190C0A36A9F}" type="datetime1">
              <a:rPr lang="en-US" smtClean="0"/>
              <a:t>7/29/2018</a:t>
            </a:fld>
            <a:endParaRPr lang="en-US"/>
          </a:p>
        </p:txBody>
      </p:sp>
      <p:sp>
        <p:nvSpPr>
          <p:cNvPr id="3" name="Footer Placeholder 2"/>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55134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 calcmode="lin" valueType="num">
                                      <p:cBhvr additive="base">
                                        <p:cTn id="13" dur="500" fill="hold"/>
                                        <p:tgtEl>
                                          <p:spTgt spid="9218"/>
                                        </p:tgtEl>
                                        <p:attrNameLst>
                                          <p:attrName>ppt_x</p:attrName>
                                        </p:attrNameLst>
                                      </p:cBhvr>
                                      <p:tavLst>
                                        <p:tav tm="0">
                                          <p:val>
                                            <p:strVal val="#ppt_x"/>
                                          </p:val>
                                        </p:tav>
                                        <p:tav tm="100000">
                                          <p:val>
                                            <p:strVal val="#ppt_x"/>
                                          </p:val>
                                        </p:tav>
                                      </p:tavLst>
                                    </p:anim>
                                    <p:anim calcmode="lin" valueType="num">
                                      <p:cBhvr additive="base">
                                        <p:cTn id="14"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471" y="304801"/>
            <a:ext cx="9947329" cy="5821363"/>
          </a:xfrm>
        </p:spPr>
        <p:txBody>
          <a:bodyPr>
            <a:normAutofit/>
          </a:bodyPr>
          <a:lstStyle/>
          <a:p>
            <a:r>
              <a:rPr lang="en-US" sz="2600" b="1" dirty="0" err="1"/>
              <a:t>MapReduce</a:t>
            </a:r>
            <a:r>
              <a:rPr lang="en-US" sz="2600" b="1" dirty="0"/>
              <a:t> – Shuffle Function (Merge Step)</a:t>
            </a:r>
            <a:endParaRPr lang="en-US" sz="2600" dirty="0"/>
          </a:p>
        </p:txBody>
      </p:sp>
      <p:pic>
        <p:nvPicPr>
          <p:cNvPr id="10242" name="Picture 2"/>
          <p:cNvPicPr>
            <a:picLocks noChangeAspect="1" noChangeArrowheads="1"/>
          </p:cNvPicPr>
          <p:nvPr/>
        </p:nvPicPr>
        <p:blipFill>
          <a:blip r:embed="rId2"/>
          <a:srcRect/>
          <a:stretch>
            <a:fillRect/>
          </a:stretch>
        </p:blipFill>
        <p:spPr bwMode="auto">
          <a:xfrm>
            <a:off x="515213" y="840182"/>
            <a:ext cx="10705560" cy="569873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D7E2D5B-DC3F-4EF1-B726-A1C88AE42538}" type="slidenum">
              <a:rPr lang="en-US" smtClean="0"/>
              <a:pPr/>
              <a:t>27</a:t>
            </a:fld>
            <a:endParaRPr lang="en-US"/>
          </a:p>
        </p:txBody>
      </p:sp>
      <p:sp>
        <p:nvSpPr>
          <p:cNvPr id="2" name="Date Placeholder 1"/>
          <p:cNvSpPr>
            <a:spLocks noGrp="1"/>
          </p:cNvSpPr>
          <p:nvPr>
            <p:ph type="dt" sz="half" idx="10"/>
          </p:nvPr>
        </p:nvSpPr>
        <p:spPr/>
        <p:txBody>
          <a:bodyPr/>
          <a:lstStyle/>
          <a:p>
            <a:fld id="{17CE2466-67E0-4F3C-BBA3-93121C36FF0A}"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92413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451" y="526942"/>
            <a:ext cx="10904349" cy="5650021"/>
          </a:xfrm>
        </p:spPr>
        <p:txBody>
          <a:bodyPr>
            <a:normAutofit/>
          </a:bodyPr>
          <a:lstStyle/>
          <a:p>
            <a:r>
              <a:rPr lang="en-US" sz="2600" b="1" dirty="0" err="1"/>
              <a:t>MapReduce</a:t>
            </a:r>
            <a:r>
              <a:rPr lang="en-US" sz="2600" b="1" dirty="0"/>
              <a:t> – Shuffle Function (Sorting Step)</a:t>
            </a:r>
          </a:p>
        </p:txBody>
      </p:sp>
      <p:pic>
        <p:nvPicPr>
          <p:cNvPr id="11266" name="Picture 2"/>
          <p:cNvPicPr>
            <a:picLocks noChangeAspect="1" noChangeArrowheads="1"/>
          </p:cNvPicPr>
          <p:nvPr/>
        </p:nvPicPr>
        <p:blipFill>
          <a:blip r:embed="rId2"/>
          <a:srcRect/>
          <a:stretch>
            <a:fillRect/>
          </a:stretch>
        </p:blipFill>
        <p:spPr bwMode="auto">
          <a:xfrm>
            <a:off x="938940" y="1647138"/>
            <a:ext cx="10662833" cy="340962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D7E2D5B-DC3F-4EF1-B726-A1C88AE42538}" type="slidenum">
              <a:rPr lang="en-US" smtClean="0"/>
              <a:pPr/>
              <a:t>28</a:t>
            </a:fld>
            <a:endParaRPr lang="en-US"/>
          </a:p>
        </p:txBody>
      </p:sp>
      <p:sp>
        <p:nvSpPr>
          <p:cNvPr id="4" name="Date Placeholder 3"/>
          <p:cNvSpPr>
            <a:spLocks noGrp="1"/>
          </p:cNvSpPr>
          <p:nvPr>
            <p:ph type="dt" sz="half" idx="10"/>
          </p:nvPr>
        </p:nvSpPr>
        <p:spPr/>
        <p:txBody>
          <a:bodyPr/>
          <a:lstStyle/>
          <a:p>
            <a:fld id="{780C7C71-EA4C-43FE-ACC3-E5500F8C0897}"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287416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424" y="449451"/>
            <a:ext cx="10656376" cy="5727512"/>
          </a:xfrm>
        </p:spPr>
        <p:txBody>
          <a:bodyPr>
            <a:normAutofit/>
          </a:bodyPr>
          <a:lstStyle/>
          <a:p>
            <a:r>
              <a:rPr lang="en-US" sz="2600" b="1" dirty="0" err="1"/>
              <a:t>MapReduce</a:t>
            </a:r>
            <a:r>
              <a:rPr lang="en-US" sz="2600" b="1" dirty="0"/>
              <a:t> – Reduce Function (Reduce Step)</a:t>
            </a:r>
            <a:endParaRPr lang="en-US" sz="2600" dirty="0"/>
          </a:p>
        </p:txBody>
      </p:sp>
      <p:pic>
        <p:nvPicPr>
          <p:cNvPr id="12290" name="Picture 2"/>
          <p:cNvPicPr>
            <a:picLocks noChangeAspect="1" noChangeArrowheads="1"/>
          </p:cNvPicPr>
          <p:nvPr/>
        </p:nvPicPr>
        <p:blipFill>
          <a:blip r:embed="rId2"/>
          <a:srcRect/>
          <a:stretch>
            <a:fillRect/>
          </a:stretch>
        </p:blipFill>
        <p:spPr bwMode="auto">
          <a:xfrm>
            <a:off x="449116" y="1580827"/>
            <a:ext cx="11121661" cy="359560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D7E2D5B-DC3F-4EF1-B726-A1C88AE42538}" type="slidenum">
              <a:rPr lang="en-US" smtClean="0"/>
              <a:pPr/>
              <a:t>29</a:t>
            </a:fld>
            <a:endParaRPr lang="en-US"/>
          </a:p>
        </p:txBody>
      </p:sp>
      <p:sp>
        <p:nvSpPr>
          <p:cNvPr id="4" name="Date Placeholder 3"/>
          <p:cNvSpPr>
            <a:spLocks noGrp="1"/>
          </p:cNvSpPr>
          <p:nvPr>
            <p:ph type="dt" sz="half" idx="10"/>
          </p:nvPr>
        </p:nvSpPr>
        <p:spPr/>
        <p:txBody>
          <a:bodyPr/>
          <a:lstStyle/>
          <a:p>
            <a:fld id="{8FA3D031-30A7-4BBD-8979-19E2E1D134F4}"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97364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220" y="272137"/>
            <a:ext cx="10515600" cy="1029722"/>
          </a:xfrm>
        </p:spPr>
        <p:txBody>
          <a:bodyPr/>
          <a:lstStyle/>
          <a:p>
            <a:r>
              <a:rPr lang="en-US" b="1" i="1" dirty="0"/>
              <a:t>What does Raw Data mean</a:t>
            </a:r>
            <a:r>
              <a:rPr lang="en-US" b="1" i="1" dirty="0" smtClean="0"/>
              <a:t>?</a:t>
            </a:r>
            <a:endParaRPr lang="en-US" i="1" dirty="0"/>
          </a:p>
        </p:txBody>
      </p:sp>
      <p:sp>
        <p:nvSpPr>
          <p:cNvPr id="3" name="Content Placeholder 2"/>
          <p:cNvSpPr>
            <a:spLocks noGrp="1"/>
          </p:cNvSpPr>
          <p:nvPr>
            <p:ph idx="1"/>
          </p:nvPr>
        </p:nvSpPr>
        <p:spPr>
          <a:xfrm>
            <a:off x="526942" y="1301859"/>
            <a:ext cx="10826858" cy="4875104"/>
          </a:xfrm>
        </p:spPr>
        <p:txBody>
          <a:bodyPr/>
          <a:lstStyle/>
          <a:p>
            <a:pPr marL="0" indent="0" algn="just">
              <a:buNone/>
            </a:pPr>
            <a:endParaRPr lang="en-US" dirty="0" smtClean="0"/>
          </a:p>
          <a:p>
            <a:pPr marL="0" indent="0" algn="just">
              <a:buNone/>
            </a:pPr>
            <a:r>
              <a:rPr lang="en-US" dirty="0" smtClean="0"/>
              <a:t>Raw </a:t>
            </a:r>
            <a:r>
              <a:rPr lang="en-US" dirty="0"/>
              <a:t>data refers to any data object that hasn’t undergone thorough processing, either manually or through automated computer software. Raw data may be gathered from various processes and IT resources.</a:t>
            </a:r>
          </a:p>
          <a:p>
            <a:pPr marL="0" indent="0" algn="just">
              <a:buNone/>
            </a:pPr>
            <a:r>
              <a:rPr lang="en-US" dirty="0"/>
              <a:t>Raw data is also known as source data, primary data or atomic data.</a:t>
            </a:r>
          </a:p>
          <a:p>
            <a:pPr marL="0" indent="0" algn="just">
              <a:buNone/>
            </a:pPr>
            <a:endParaRPr lang="en-US" dirty="0"/>
          </a:p>
        </p:txBody>
      </p:sp>
      <p:sp>
        <p:nvSpPr>
          <p:cNvPr id="5" name="Date Placeholder 4"/>
          <p:cNvSpPr>
            <a:spLocks noGrp="1"/>
          </p:cNvSpPr>
          <p:nvPr>
            <p:ph type="dt" sz="half" idx="10"/>
          </p:nvPr>
        </p:nvSpPr>
        <p:spPr/>
        <p:txBody>
          <a:bodyPr/>
          <a:lstStyle/>
          <a:p>
            <a:fld id="{A23837CC-2FF3-4266-A9D8-9B06F43A0D8C}"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
        <p:nvSpPr>
          <p:cNvPr id="7" name="Slide Number Placeholder 6"/>
          <p:cNvSpPr>
            <a:spLocks noGrp="1"/>
          </p:cNvSpPr>
          <p:nvPr>
            <p:ph type="sldNum" sz="quarter" idx="12"/>
          </p:nvPr>
        </p:nvSpPr>
        <p:spPr/>
        <p:txBody>
          <a:bodyPr/>
          <a:lstStyle/>
          <a:p>
            <a:fld id="{9BA74E66-B883-44B8-B068-FB7FE1BABC47}" type="slidenum">
              <a:rPr lang="en-US" smtClean="0"/>
              <a:t>3</a:t>
            </a:fld>
            <a:endParaRPr lang="en-US"/>
          </a:p>
        </p:txBody>
      </p:sp>
    </p:spTree>
    <p:extLst>
      <p:ext uri="{BB962C8B-B14F-4D97-AF65-F5344CB8AC3E}">
        <p14:creationId xmlns:p14="http://schemas.microsoft.com/office/powerpoint/2010/main" val="111028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5221"/>
          </a:xfrm>
        </p:spPr>
        <p:txBody>
          <a:bodyPr>
            <a:normAutofit/>
          </a:bodyPr>
          <a:lstStyle/>
          <a:p>
            <a:r>
              <a:rPr lang="en-US" sz="3600" b="1" i="1" dirty="0" err="1"/>
              <a:t>Hadoop</a:t>
            </a:r>
            <a:r>
              <a:rPr lang="en-US" sz="3600" b="1" i="1" dirty="0"/>
              <a:t>- Big Data Solutions</a:t>
            </a:r>
          </a:p>
        </p:txBody>
      </p:sp>
      <p:sp>
        <p:nvSpPr>
          <p:cNvPr id="3" name="Content Placeholder 2"/>
          <p:cNvSpPr>
            <a:spLocks noGrp="1"/>
          </p:cNvSpPr>
          <p:nvPr>
            <p:ph idx="1"/>
          </p:nvPr>
        </p:nvSpPr>
        <p:spPr/>
        <p:txBody>
          <a:bodyPr>
            <a:noAutofit/>
          </a:bodyPr>
          <a:lstStyle/>
          <a:p>
            <a:pPr algn="just"/>
            <a:r>
              <a:rPr lang="en-US" sz="2600" dirty="0"/>
              <a:t>Map reduce algorithm was used to develop an open-source framework  called </a:t>
            </a:r>
            <a:r>
              <a:rPr lang="en-US" sz="2600" dirty="0" err="1">
                <a:solidFill>
                  <a:srgbClr val="FF0000"/>
                </a:solidFill>
              </a:rPr>
              <a:t>Hadoop</a:t>
            </a:r>
            <a:r>
              <a:rPr lang="en-US" sz="2600" dirty="0"/>
              <a:t> is that allows to store and process big data in a distributed environment across clusters of computers using simple programming models.</a:t>
            </a:r>
          </a:p>
          <a:p>
            <a:pPr algn="just"/>
            <a:endParaRPr lang="en-US" sz="2600" dirty="0"/>
          </a:p>
          <a:p>
            <a:pPr algn="just"/>
            <a:r>
              <a:rPr lang="en-US" sz="2600" dirty="0"/>
              <a:t> It is designed to scale up from single servers to thousands of machines, each offering local computation and storage.</a:t>
            </a:r>
          </a:p>
          <a:p>
            <a:pPr algn="just"/>
            <a:endParaRPr lang="en-US" sz="2600" dirty="0"/>
          </a:p>
          <a:p>
            <a:pPr algn="just"/>
            <a:r>
              <a:rPr lang="en-US" sz="2600" dirty="0" err="1"/>
              <a:t>Hadoop</a:t>
            </a:r>
            <a:r>
              <a:rPr lang="en-US" sz="2600" dirty="0"/>
              <a:t> is an Open Source framework from Apache Software Foundation to solve </a:t>
            </a:r>
            <a:r>
              <a:rPr lang="en-US" sz="2600" dirty="0" err="1"/>
              <a:t>BigData</a:t>
            </a:r>
            <a:r>
              <a:rPr lang="en-US" sz="2600" dirty="0"/>
              <a:t> Problems. It is completely written in Java Programming Language.</a:t>
            </a:r>
          </a:p>
          <a:p>
            <a:pPr algn="just"/>
            <a:endParaRPr lang="en-US" sz="2600" dirty="0"/>
          </a:p>
        </p:txBody>
      </p:sp>
      <p:sp>
        <p:nvSpPr>
          <p:cNvPr id="4" name="Slide Number Placeholder 3"/>
          <p:cNvSpPr>
            <a:spLocks noGrp="1"/>
          </p:cNvSpPr>
          <p:nvPr>
            <p:ph type="sldNum" sz="quarter" idx="12"/>
          </p:nvPr>
        </p:nvSpPr>
        <p:spPr/>
        <p:txBody>
          <a:bodyPr/>
          <a:lstStyle/>
          <a:p>
            <a:fld id="{0D7E2D5B-DC3F-4EF1-B726-A1C88AE42538}" type="slidenum">
              <a:rPr lang="en-US" smtClean="0"/>
              <a:pPr/>
              <a:t>30</a:t>
            </a:fld>
            <a:endParaRPr lang="en-US"/>
          </a:p>
        </p:txBody>
      </p:sp>
      <p:sp>
        <p:nvSpPr>
          <p:cNvPr id="5" name="Date Placeholder 4"/>
          <p:cNvSpPr>
            <a:spLocks noGrp="1"/>
          </p:cNvSpPr>
          <p:nvPr>
            <p:ph type="dt" sz="half" idx="10"/>
          </p:nvPr>
        </p:nvSpPr>
        <p:spPr/>
        <p:txBody>
          <a:bodyPr/>
          <a:lstStyle/>
          <a:p>
            <a:fld id="{1735AEF3-3026-4553-8115-94E9C9893BDB}"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9054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447" y="1068388"/>
            <a:ext cx="10873353" cy="5108576"/>
          </a:xfrm>
        </p:spPr>
        <p:txBody>
          <a:bodyPr>
            <a:normAutofit/>
          </a:bodyPr>
          <a:lstStyle/>
          <a:p>
            <a:pPr algn="just"/>
            <a:r>
              <a:rPr lang="en-US" sz="2600" dirty="0" err="1"/>
              <a:t>Hadoop</a:t>
            </a:r>
            <a:r>
              <a:rPr lang="en-US" sz="2600" dirty="0"/>
              <a:t> is an open-source software framework for storing data and running applications on clusters of commodity hardware. It provides massive storage for any kind of data, enormous processing power and the ability to handle virtually limitless concurrent tasks or jobs.</a:t>
            </a:r>
          </a:p>
        </p:txBody>
      </p:sp>
      <p:sp>
        <p:nvSpPr>
          <p:cNvPr id="4" name="Slide Number Placeholder 3"/>
          <p:cNvSpPr>
            <a:spLocks noGrp="1"/>
          </p:cNvSpPr>
          <p:nvPr>
            <p:ph type="sldNum" sz="quarter" idx="12"/>
          </p:nvPr>
        </p:nvSpPr>
        <p:spPr/>
        <p:txBody>
          <a:bodyPr/>
          <a:lstStyle/>
          <a:p>
            <a:fld id="{0D7E2D5B-DC3F-4EF1-B726-A1C88AE42538}" type="slidenum">
              <a:rPr lang="en-US" smtClean="0"/>
              <a:pPr/>
              <a:t>31</a:t>
            </a:fld>
            <a:endParaRPr lang="en-US"/>
          </a:p>
        </p:txBody>
      </p:sp>
      <p:sp>
        <p:nvSpPr>
          <p:cNvPr id="5" name="Title 1"/>
          <p:cNvSpPr>
            <a:spLocks noGrp="1"/>
          </p:cNvSpPr>
          <p:nvPr>
            <p:ph type="title"/>
          </p:nvPr>
        </p:nvSpPr>
        <p:spPr>
          <a:xfrm>
            <a:off x="838200" y="274638"/>
            <a:ext cx="9372600" cy="614364"/>
          </a:xfrm>
        </p:spPr>
        <p:txBody>
          <a:bodyPr>
            <a:normAutofit/>
          </a:bodyPr>
          <a:lstStyle/>
          <a:p>
            <a:r>
              <a:rPr lang="en-US" sz="3600" b="1" dirty="0" err="1"/>
              <a:t>Hadoop</a:t>
            </a:r>
            <a:r>
              <a:rPr lang="en-US" sz="3600" b="1" dirty="0"/>
              <a:t>- Big Data Solutions</a:t>
            </a:r>
          </a:p>
        </p:txBody>
      </p:sp>
      <p:pic>
        <p:nvPicPr>
          <p:cNvPr id="6146" name="Picture 2"/>
          <p:cNvPicPr>
            <a:picLocks noChangeAspect="1" noChangeArrowheads="1"/>
          </p:cNvPicPr>
          <p:nvPr/>
        </p:nvPicPr>
        <p:blipFill>
          <a:blip r:embed="rId2"/>
          <a:srcRect/>
          <a:stretch>
            <a:fillRect/>
          </a:stretch>
        </p:blipFill>
        <p:spPr bwMode="auto">
          <a:xfrm>
            <a:off x="480448" y="2721246"/>
            <a:ext cx="5253926" cy="1908734"/>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6356889" y="2566262"/>
            <a:ext cx="5257800" cy="1908734"/>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4050688" y="4825242"/>
            <a:ext cx="5275384" cy="1896233"/>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1A30540C-BC5F-4867-9956-E6222CCE0082}" type="datetime1">
              <a:rPr lang="en-US" smtClean="0"/>
              <a:t>7/29/2018</a:t>
            </a:fld>
            <a:endParaRPr lang="en-US"/>
          </a:p>
        </p:txBody>
      </p:sp>
      <p:sp>
        <p:nvSpPr>
          <p:cNvPr id="8" name="Footer Placeholder 7"/>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82461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85981" y="968187"/>
            <a:ext cx="5621740" cy="340233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D7E2D5B-DC3F-4EF1-B726-A1C88AE42538}" type="slidenum">
              <a:rPr lang="en-US" smtClean="0"/>
              <a:pPr/>
              <a:t>32</a:t>
            </a:fld>
            <a:endParaRPr lang="en-US"/>
          </a:p>
        </p:txBody>
      </p:sp>
      <p:sp>
        <p:nvSpPr>
          <p:cNvPr id="6" name="Title 1"/>
          <p:cNvSpPr>
            <a:spLocks noGrp="1"/>
          </p:cNvSpPr>
          <p:nvPr>
            <p:ph type="title"/>
          </p:nvPr>
        </p:nvSpPr>
        <p:spPr>
          <a:xfrm>
            <a:off x="371960" y="108489"/>
            <a:ext cx="9869837" cy="997138"/>
          </a:xfrm>
        </p:spPr>
        <p:txBody>
          <a:bodyPr>
            <a:normAutofit/>
          </a:bodyPr>
          <a:lstStyle/>
          <a:p>
            <a:r>
              <a:rPr lang="en-US" sz="3600" b="1" i="1" dirty="0" err="1"/>
              <a:t>Hadoop</a:t>
            </a:r>
            <a:r>
              <a:rPr lang="en-US" sz="3600" b="1" i="1" dirty="0"/>
              <a:t>- Big Data Solutions</a:t>
            </a:r>
          </a:p>
        </p:txBody>
      </p:sp>
      <p:pic>
        <p:nvPicPr>
          <p:cNvPr id="7" name="Picture 3"/>
          <p:cNvPicPr>
            <a:picLocks noChangeAspect="1" noChangeArrowheads="1"/>
          </p:cNvPicPr>
          <p:nvPr/>
        </p:nvPicPr>
        <p:blipFill>
          <a:blip r:embed="rId3"/>
          <a:srcRect/>
          <a:stretch>
            <a:fillRect/>
          </a:stretch>
        </p:blipFill>
        <p:spPr bwMode="auto">
          <a:xfrm>
            <a:off x="5966849" y="2249837"/>
            <a:ext cx="6027949" cy="3980481"/>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00970F6F-755F-4166-933A-F62E52AABEB2}" type="datetime1">
              <a:rPr lang="en-US" smtClean="0"/>
              <a:t>7/29/2018</a:t>
            </a:fld>
            <a:endParaRPr lang="en-US"/>
          </a:p>
        </p:txBody>
      </p:sp>
      <p:sp>
        <p:nvSpPr>
          <p:cNvPr id="3" name="Footer Placeholder 2"/>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315480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1676400" y="1159646"/>
            <a:ext cx="9677400" cy="3624307"/>
          </a:xfrm>
          <a:prstGeom prst="rect">
            <a:avLst/>
          </a:prstGeom>
          <a:noFill/>
          <a:ln w="9525">
            <a:noFill/>
            <a:miter lim="800000"/>
            <a:headEnd/>
            <a:tailEnd/>
          </a:ln>
          <a:effectLst/>
        </p:spPr>
      </p:pic>
      <p:sp>
        <p:nvSpPr>
          <p:cNvPr id="5" name="Title 1"/>
          <p:cNvSpPr>
            <a:spLocks noGrp="1"/>
          </p:cNvSpPr>
          <p:nvPr>
            <p:ph type="title"/>
          </p:nvPr>
        </p:nvSpPr>
        <p:spPr>
          <a:xfrm>
            <a:off x="247973" y="274638"/>
            <a:ext cx="9962827" cy="715962"/>
          </a:xfrm>
        </p:spPr>
        <p:txBody>
          <a:bodyPr>
            <a:normAutofit/>
          </a:bodyPr>
          <a:lstStyle/>
          <a:p>
            <a:r>
              <a:rPr lang="en-US" b="1" i="1" dirty="0" err="1" smtClean="0"/>
              <a:t>Hadoop</a:t>
            </a:r>
            <a:r>
              <a:rPr lang="en-US" b="1" i="1" dirty="0" smtClean="0"/>
              <a:t> Architecture</a:t>
            </a:r>
            <a:endParaRPr lang="en-US" b="1" i="1" dirty="0"/>
          </a:p>
        </p:txBody>
      </p:sp>
      <p:sp>
        <p:nvSpPr>
          <p:cNvPr id="6" name="Rectangle 5"/>
          <p:cNvSpPr/>
          <p:nvPr/>
        </p:nvSpPr>
        <p:spPr>
          <a:xfrm>
            <a:off x="464949" y="4953000"/>
            <a:ext cx="11205275" cy="1446550"/>
          </a:xfrm>
          <a:prstGeom prst="rect">
            <a:avLst/>
          </a:prstGeom>
        </p:spPr>
        <p:txBody>
          <a:bodyPr wrap="square">
            <a:spAutoFit/>
          </a:bodyPr>
          <a:lstStyle/>
          <a:p>
            <a:pPr algn="just"/>
            <a:r>
              <a:rPr lang="en-US" sz="2200" dirty="0"/>
              <a:t>HDFS comprises of 2 important components-</a:t>
            </a:r>
            <a:r>
              <a:rPr lang="en-US" sz="2200" dirty="0" err="1"/>
              <a:t>NameNode</a:t>
            </a:r>
            <a:r>
              <a:rPr lang="en-US" sz="2200" dirty="0"/>
              <a:t>, and </a:t>
            </a:r>
            <a:r>
              <a:rPr lang="en-US" sz="2200" dirty="0" err="1"/>
              <a:t>DataNode</a:t>
            </a:r>
            <a:r>
              <a:rPr lang="en-US" sz="2200" dirty="0"/>
              <a:t>. HDFS operates on a Master-Slave architecture model where the </a:t>
            </a:r>
            <a:r>
              <a:rPr lang="en-US" sz="2200" dirty="0" err="1"/>
              <a:t>NameNode</a:t>
            </a:r>
            <a:r>
              <a:rPr lang="en-US" sz="2200" dirty="0"/>
              <a:t> acts as the master node for keeping a track of the storage cluster and the </a:t>
            </a:r>
            <a:r>
              <a:rPr lang="en-US" sz="2200" dirty="0" err="1"/>
              <a:t>DataNode</a:t>
            </a:r>
            <a:r>
              <a:rPr lang="en-US" sz="2200" dirty="0"/>
              <a:t> acts as a slave node summing up to the various systems within a </a:t>
            </a:r>
            <a:r>
              <a:rPr lang="en-US" sz="2200" dirty="0" err="1"/>
              <a:t>Hadoop</a:t>
            </a:r>
            <a:r>
              <a:rPr lang="en-US" sz="2200" dirty="0"/>
              <a:t> cluster.</a:t>
            </a:r>
          </a:p>
        </p:txBody>
      </p:sp>
      <p:sp>
        <p:nvSpPr>
          <p:cNvPr id="7" name="Slide Number Placeholder 6"/>
          <p:cNvSpPr>
            <a:spLocks noGrp="1"/>
          </p:cNvSpPr>
          <p:nvPr>
            <p:ph type="sldNum" sz="quarter" idx="12"/>
          </p:nvPr>
        </p:nvSpPr>
        <p:spPr/>
        <p:txBody>
          <a:bodyPr/>
          <a:lstStyle/>
          <a:p>
            <a:fld id="{0D7E2D5B-DC3F-4EF1-B726-A1C88AE42538}" type="slidenum">
              <a:rPr lang="en-US" smtClean="0"/>
              <a:pPr/>
              <a:t>33</a:t>
            </a:fld>
            <a:endParaRPr lang="en-US"/>
          </a:p>
        </p:txBody>
      </p:sp>
      <p:sp>
        <p:nvSpPr>
          <p:cNvPr id="2" name="Date Placeholder 1"/>
          <p:cNvSpPr>
            <a:spLocks noGrp="1"/>
          </p:cNvSpPr>
          <p:nvPr>
            <p:ph type="dt" sz="half" idx="10"/>
          </p:nvPr>
        </p:nvSpPr>
        <p:spPr/>
        <p:txBody>
          <a:bodyPr/>
          <a:lstStyle/>
          <a:p>
            <a:fld id="{782CA90E-6E74-45B3-867B-A917D8417A27}" type="datetime1">
              <a:rPr lang="en-US" smtClean="0"/>
              <a:t>7/29/2018</a:t>
            </a:fld>
            <a:endParaRPr lang="en-US"/>
          </a:p>
        </p:txBody>
      </p:sp>
      <p:sp>
        <p:nvSpPr>
          <p:cNvPr id="3" name="Footer Placeholder 2"/>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19307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2"/>
                                        </p:tgtEl>
                                        <p:attrNameLst>
                                          <p:attrName>style.visibility</p:attrName>
                                        </p:attrNameLst>
                                      </p:cBhvr>
                                      <p:to>
                                        <p:strVal val="visible"/>
                                      </p:to>
                                    </p:set>
                                    <p:anim calcmode="lin" valueType="num">
                                      <p:cBhvr additive="base">
                                        <p:cTn id="13" dur="500" fill="hold"/>
                                        <p:tgtEl>
                                          <p:spTgt spid="71682"/>
                                        </p:tgtEl>
                                        <p:attrNameLst>
                                          <p:attrName>ppt_x</p:attrName>
                                        </p:attrNameLst>
                                      </p:cBhvr>
                                      <p:tavLst>
                                        <p:tav tm="0">
                                          <p:val>
                                            <p:strVal val="#ppt_x"/>
                                          </p:val>
                                        </p:tav>
                                        <p:tav tm="100000">
                                          <p:val>
                                            <p:strVal val="#ppt_x"/>
                                          </p:val>
                                        </p:tav>
                                      </p:tavLst>
                                    </p:anim>
                                    <p:anim calcmode="lin" valueType="num">
                                      <p:cBhvr additive="base">
                                        <p:cTn id="14"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081" y="2273324"/>
            <a:ext cx="3839706" cy="4256352"/>
          </a:xfrm>
          <a:prstGeom prst="rect">
            <a:avLst/>
          </a:prstGeom>
        </p:spPr>
      </p:pic>
      <p:sp>
        <p:nvSpPr>
          <p:cNvPr id="5" name="TextBox 4"/>
          <p:cNvSpPr txBox="1"/>
          <p:nvPr/>
        </p:nvSpPr>
        <p:spPr>
          <a:xfrm>
            <a:off x="542441" y="1580827"/>
            <a:ext cx="5423344" cy="1384995"/>
          </a:xfrm>
          <a:prstGeom prst="rect">
            <a:avLst/>
          </a:prstGeom>
          <a:noFill/>
        </p:spPr>
        <p:txBody>
          <a:bodyPr wrap="none" rtlCol="0">
            <a:spAutoFit/>
          </a:bodyPr>
          <a:lstStyle/>
          <a:p>
            <a:r>
              <a:rPr lang="en-US" sz="6600" b="1" i="1" dirty="0" smtClean="0"/>
              <a:t>Thank You……. </a:t>
            </a:r>
            <a:r>
              <a:rPr lang="en-US" b="1" i="1" dirty="0" smtClean="0"/>
              <a:t/>
            </a:r>
            <a:br>
              <a:rPr lang="en-US" b="1" i="1" dirty="0" smtClean="0"/>
            </a:br>
            <a:r>
              <a:rPr lang="en-US" b="1" i="1" dirty="0" smtClean="0"/>
              <a:t>		</a:t>
            </a:r>
            <a:endParaRPr lang="en-US" dirty="0"/>
          </a:p>
        </p:txBody>
      </p:sp>
      <p:sp>
        <p:nvSpPr>
          <p:cNvPr id="6" name="TextBox 5"/>
          <p:cNvSpPr txBox="1"/>
          <p:nvPr/>
        </p:nvSpPr>
        <p:spPr>
          <a:xfrm>
            <a:off x="1820719" y="2727702"/>
            <a:ext cx="5817362" cy="1015663"/>
          </a:xfrm>
          <a:prstGeom prst="rect">
            <a:avLst/>
          </a:prstGeom>
          <a:noFill/>
        </p:spPr>
        <p:txBody>
          <a:bodyPr wrap="none" rtlCol="0">
            <a:spAutoFit/>
          </a:bodyPr>
          <a:lstStyle/>
          <a:p>
            <a:r>
              <a:rPr lang="en-US" sz="6000" b="1" i="1" dirty="0" smtClean="0"/>
              <a:t>Any Questions???</a:t>
            </a:r>
            <a:endParaRPr lang="en-US" sz="6000" dirty="0"/>
          </a:p>
        </p:txBody>
      </p:sp>
      <p:sp>
        <p:nvSpPr>
          <p:cNvPr id="7" name="Date Placeholder 6"/>
          <p:cNvSpPr>
            <a:spLocks noGrp="1"/>
          </p:cNvSpPr>
          <p:nvPr>
            <p:ph type="dt" sz="half" idx="10"/>
          </p:nvPr>
        </p:nvSpPr>
        <p:spPr/>
        <p:txBody>
          <a:bodyPr/>
          <a:lstStyle/>
          <a:p>
            <a:fld id="{2A487A8C-1A94-4B8D-ADA0-6269F71F74F0}" type="datetime1">
              <a:rPr lang="en-US" smtClean="0"/>
              <a:t>7/29/2018</a:t>
            </a:fld>
            <a:endParaRPr lang="en-US"/>
          </a:p>
        </p:txBody>
      </p:sp>
      <p:sp>
        <p:nvSpPr>
          <p:cNvPr id="8" name="Footer Placeholder 7"/>
          <p:cNvSpPr>
            <a:spLocks noGrp="1"/>
          </p:cNvSpPr>
          <p:nvPr>
            <p:ph type="ftr" sz="quarter" idx="11"/>
          </p:nvPr>
        </p:nvSpPr>
        <p:spPr/>
        <p:txBody>
          <a:bodyPr/>
          <a:lstStyle/>
          <a:p>
            <a:r>
              <a:rPr lang="en-US" smtClean="0"/>
              <a:t>Big Data </a:t>
            </a:r>
            <a:endParaRPr lang="en-US"/>
          </a:p>
        </p:txBody>
      </p:sp>
      <p:sp>
        <p:nvSpPr>
          <p:cNvPr id="9" name="Slide Number Placeholder 8"/>
          <p:cNvSpPr>
            <a:spLocks noGrp="1"/>
          </p:cNvSpPr>
          <p:nvPr>
            <p:ph type="sldNum" sz="quarter" idx="12"/>
          </p:nvPr>
        </p:nvSpPr>
        <p:spPr/>
        <p:txBody>
          <a:bodyPr/>
          <a:lstStyle/>
          <a:p>
            <a:fld id="{9BA74E66-B883-44B8-B068-FB7FE1BABC47}" type="slidenum">
              <a:rPr lang="en-US" smtClean="0"/>
              <a:t>34</a:t>
            </a:fld>
            <a:endParaRPr lang="en-US"/>
          </a:p>
        </p:txBody>
      </p:sp>
    </p:spTree>
    <p:extLst>
      <p:ext uri="{BB962C8B-B14F-4D97-AF65-F5344CB8AC3E}">
        <p14:creationId xmlns:p14="http://schemas.microsoft.com/office/powerpoint/2010/main" val="10666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3"/>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nodeType="clickEffect">
                                  <p:stCondLst>
                                    <p:cond delay="0"/>
                                  </p:stCondLst>
                                  <p:childTnLst>
                                    <p:animRot by="120000">
                                      <p:cBhvr>
                                        <p:cTn id="15" dur="100" fill="hold">
                                          <p:stCondLst>
                                            <p:cond delay="0"/>
                                          </p:stCondLst>
                                        </p:cTn>
                                        <p:tgtEl>
                                          <p:spTgt spid="3"/>
                                        </p:tgtEl>
                                        <p:attrNameLst>
                                          <p:attrName>r</p:attrName>
                                        </p:attrNameLst>
                                      </p:cBhvr>
                                    </p:animRot>
                                    <p:animRot by="-240000">
                                      <p:cBhvr>
                                        <p:cTn id="16" dur="200" fill="hold">
                                          <p:stCondLst>
                                            <p:cond delay="200"/>
                                          </p:stCondLst>
                                        </p:cTn>
                                        <p:tgtEl>
                                          <p:spTgt spid="3"/>
                                        </p:tgtEl>
                                        <p:attrNameLst>
                                          <p:attrName>r</p:attrName>
                                        </p:attrNameLst>
                                      </p:cBhvr>
                                    </p:animRot>
                                    <p:animRot by="240000">
                                      <p:cBhvr>
                                        <p:cTn id="17" dur="200" fill="hold">
                                          <p:stCondLst>
                                            <p:cond delay="400"/>
                                          </p:stCondLst>
                                        </p:cTn>
                                        <p:tgtEl>
                                          <p:spTgt spid="3"/>
                                        </p:tgtEl>
                                        <p:attrNameLst>
                                          <p:attrName>r</p:attrName>
                                        </p:attrNameLst>
                                      </p:cBhvr>
                                    </p:animRot>
                                    <p:animRot by="-240000">
                                      <p:cBhvr>
                                        <p:cTn id="18" dur="200" fill="hold">
                                          <p:stCondLst>
                                            <p:cond delay="600"/>
                                          </p:stCondLst>
                                        </p:cTn>
                                        <p:tgtEl>
                                          <p:spTgt spid="3"/>
                                        </p:tgtEl>
                                        <p:attrNameLst>
                                          <p:attrName>r</p:attrName>
                                        </p:attrNameLst>
                                      </p:cBhvr>
                                    </p:animRot>
                                    <p:animRot by="120000">
                                      <p:cBhvr>
                                        <p:cTn id="19" dur="200" fill="hold">
                                          <p:stCondLst>
                                            <p:cond delay="800"/>
                                          </p:stCondLst>
                                        </p:cTn>
                                        <p:tgtEl>
                                          <p:spTgt spid="3"/>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80">
                                          <p:stCondLst>
                                            <p:cond delay="0"/>
                                          </p:stCondLst>
                                        </p:cTn>
                                        <p:tgtEl>
                                          <p:spTgt spid="5"/>
                                        </p:tgtEl>
                                      </p:cBhvr>
                                    </p:animEffect>
                                    <p:anim calcmode="lin" valueType="num">
                                      <p:cBhvr>
                                        <p:cTn id="2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0" dur="26">
                                          <p:stCondLst>
                                            <p:cond delay="650"/>
                                          </p:stCondLst>
                                        </p:cTn>
                                        <p:tgtEl>
                                          <p:spTgt spid="5"/>
                                        </p:tgtEl>
                                      </p:cBhvr>
                                      <p:to x="100000" y="60000"/>
                                    </p:animScale>
                                    <p:animScale>
                                      <p:cBhvr>
                                        <p:cTn id="31" dur="166" decel="50000">
                                          <p:stCondLst>
                                            <p:cond delay="676"/>
                                          </p:stCondLst>
                                        </p:cTn>
                                        <p:tgtEl>
                                          <p:spTgt spid="5"/>
                                        </p:tgtEl>
                                      </p:cBhvr>
                                      <p:to x="100000" y="100000"/>
                                    </p:animScale>
                                    <p:animScale>
                                      <p:cBhvr>
                                        <p:cTn id="32" dur="26">
                                          <p:stCondLst>
                                            <p:cond delay="1312"/>
                                          </p:stCondLst>
                                        </p:cTn>
                                        <p:tgtEl>
                                          <p:spTgt spid="5"/>
                                        </p:tgtEl>
                                      </p:cBhvr>
                                      <p:to x="100000" y="80000"/>
                                    </p:animScale>
                                    <p:animScale>
                                      <p:cBhvr>
                                        <p:cTn id="33" dur="166" decel="50000">
                                          <p:stCondLst>
                                            <p:cond delay="1338"/>
                                          </p:stCondLst>
                                        </p:cTn>
                                        <p:tgtEl>
                                          <p:spTgt spid="5"/>
                                        </p:tgtEl>
                                      </p:cBhvr>
                                      <p:to x="100000" y="100000"/>
                                    </p:animScale>
                                    <p:animScale>
                                      <p:cBhvr>
                                        <p:cTn id="34" dur="26">
                                          <p:stCondLst>
                                            <p:cond delay="1642"/>
                                          </p:stCondLst>
                                        </p:cTn>
                                        <p:tgtEl>
                                          <p:spTgt spid="5"/>
                                        </p:tgtEl>
                                      </p:cBhvr>
                                      <p:to x="100000" y="90000"/>
                                    </p:animScale>
                                    <p:animScale>
                                      <p:cBhvr>
                                        <p:cTn id="35" dur="166" decel="50000">
                                          <p:stCondLst>
                                            <p:cond delay="1668"/>
                                          </p:stCondLst>
                                        </p:cTn>
                                        <p:tgtEl>
                                          <p:spTgt spid="5"/>
                                        </p:tgtEl>
                                      </p:cBhvr>
                                      <p:to x="100000" y="100000"/>
                                    </p:animScale>
                                    <p:animScale>
                                      <p:cBhvr>
                                        <p:cTn id="36" dur="26">
                                          <p:stCondLst>
                                            <p:cond delay="1808"/>
                                          </p:stCondLst>
                                        </p:cTn>
                                        <p:tgtEl>
                                          <p:spTgt spid="5"/>
                                        </p:tgtEl>
                                      </p:cBhvr>
                                      <p:to x="100000" y="95000"/>
                                    </p:animScale>
                                    <p:animScale>
                                      <p:cBhvr>
                                        <p:cTn id="3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2231"/>
          </a:xfrm>
        </p:spPr>
        <p:txBody>
          <a:bodyPr/>
          <a:lstStyle/>
          <a:p>
            <a:r>
              <a:rPr lang="en-US" b="1" i="1" dirty="0" smtClean="0"/>
              <a:t>What do You mean by Data? </a:t>
            </a:r>
            <a:endParaRPr lang="en-US" b="1" i="1" dirty="0"/>
          </a:p>
        </p:txBody>
      </p:sp>
      <p:sp>
        <p:nvSpPr>
          <p:cNvPr id="3" name="Content Placeholder 2"/>
          <p:cNvSpPr>
            <a:spLocks noGrp="1"/>
          </p:cNvSpPr>
          <p:nvPr>
            <p:ph idx="1"/>
          </p:nvPr>
        </p:nvSpPr>
        <p:spPr>
          <a:xfrm>
            <a:off x="838200" y="1441342"/>
            <a:ext cx="10515600" cy="4735621"/>
          </a:xfrm>
        </p:spPr>
        <p:txBody>
          <a:bodyPr>
            <a:normAutofit fontScale="85000" lnSpcReduction="10000"/>
          </a:bodyPr>
          <a:lstStyle/>
          <a:p>
            <a:pPr algn="just"/>
            <a:r>
              <a:rPr lang="en-US" dirty="0"/>
              <a:t>In computing, data is information that has been translated into a form that is efficient for movement or processing. Relative to today's computers and transmission media, data is information converted into binary digital form. It is acceptable for data to be used as a singular subject or a plural subject. Raw data is a term used to describe data in its most basic digital format.</a:t>
            </a:r>
          </a:p>
          <a:p>
            <a:pPr algn="just"/>
            <a:endParaRPr lang="en-US" dirty="0"/>
          </a:p>
          <a:p>
            <a:pPr algn="just"/>
            <a:r>
              <a:rPr lang="en-US" dirty="0"/>
              <a:t>Data is distinct pieces of information, usually formatted in a special way. All software is divided into two general categories: data and programs. Programs are collections of instructions for manipulating data.</a:t>
            </a:r>
          </a:p>
          <a:p>
            <a:pPr marL="0" indent="0" algn="just">
              <a:buNone/>
            </a:pPr>
            <a:endParaRPr lang="en-US" dirty="0"/>
          </a:p>
          <a:p>
            <a:pPr algn="just"/>
            <a:r>
              <a:rPr lang="en-US" dirty="0"/>
              <a:t>Data can exist in a variety of forms as numbers or text on pieces of paper, as bits and bytes stored in electronic memory, or as facts stored in a person's mind. Since the mid-1900s, people have used the word data to mean computer information that is transmitted or stored.</a:t>
            </a:r>
          </a:p>
          <a:p>
            <a:pPr algn="just"/>
            <a:endParaRPr lang="en-US" dirty="0"/>
          </a:p>
        </p:txBody>
      </p:sp>
      <p:sp>
        <p:nvSpPr>
          <p:cNvPr id="4" name="Date Placeholder 3"/>
          <p:cNvSpPr>
            <a:spLocks noGrp="1"/>
          </p:cNvSpPr>
          <p:nvPr>
            <p:ph type="dt" sz="half" idx="10"/>
          </p:nvPr>
        </p:nvSpPr>
        <p:spPr/>
        <p:txBody>
          <a:bodyPr/>
          <a:lstStyle/>
          <a:p>
            <a:fld id="{16F0E954-0A9C-47B8-AA9F-0AA7B77EED66}" type="datetime1">
              <a:rPr lang="en-US" smtClean="0"/>
              <a:t>7/29/2018</a:t>
            </a:fld>
            <a:endParaRPr lang="en-US"/>
          </a:p>
        </p:txBody>
      </p:sp>
      <p:sp>
        <p:nvSpPr>
          <p:cNvPr id="5" name="Footer Placeholder 4"/>
          <p:cNvSpPr>
            <a:spLocks noGrp="1"/>
          </p:cNvSpPr>
          <p:nvPr>
            <p:ph type="ftr" sz="quarter" idx="11"/>
          </p:nvPr>
        </p:nvSpPr>
        <p:spPr/>
        <p:txBody>
          <a:bodyPr/>
          <a:lstStyle/>
          <a:p>
            <a:r>
              <a:rPr lang="en-US" smtClean="0"/>
              <a:t>Big Data </a:t>
            </a:r>
            <a:endParaRPr lang="en-US"/>
          </a:p>
        </p:txBody>
      </p:sp>
      <p:sp>
        <p:nvSpPr>
          <p:cNvPr id="6" name="Slide Number Placeholder 5"/>
          <p:cNvSpPr>
            <a:spLocks noGrp="1"/>
          </p:cNvSpPr>
          <p:nvPr>
            <p:ph type="sldNum" sz="quarter" idx="12"/>
          </p:nvPr>
        </p:nvSpPr>
        <p:spPr/>
        <p:txBody>
          <a:bodyPr/>
          <a:lstStyle/>
          <a:p>
            <a:fld id="{9BA74E66-B883-44B8-B068-FB7FE1BABC47}" type="slidenum">
              <a:rPr lang="en-US" smtClean="0"/>
              <a:t>4</a:t>
            </a:fld>
            <a:endParaRPr lang="en-US"/>
          </a:p>
        </p:txBody>
      </p:sp>
    </p:spTree>
    <p:extLst>
      <p:ext uri="{BB962C8B-B14F-4D97-AF65-F5344CB8AC3E}">
        <p14:creationId xmlns:p14="http://schemas.microsoft.com/office/powerpoint/2010/main" val="116029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942" y="914400"/>
            <a:ext cx="11174278" cy="5638800"/>
          </a:xfrm>
        </p:spPr>
        <p:txBody>
          <a:bodyPr>
            <a:noAutofit/>
          </a:bodyPr>
          <a:lstStyle/>
          <a:p>
            <a:pPr marL="0" indent="0" algn="just">
              <a:buNone/>
            </a:pPr>
            <a:r>
              <a:rPr lang="en-US" sz="2400" b="1" u="sng" dirty="0" smtClean="0"/>
              <a:t>The </a:t>
            </a:r>
            <a:r>
              <a:rPr lang="en-US" sz="2400" b="1" u="sng" dirty="0"/>
              <a:t>data in it will be of three </a:t>
            </a:r>
            <a:r>
              <a:rPr lang="en-US" sz="2400" b="1" u="sng" dirty="0" smtClean="0"/>
              <a:t>types:</a:t>
            </a:r>
            <a:endParaRPr lang="en-US" sz="2400" b="1" u="sng" dirty="0"/>
          </a:p>
          <a:p>
            <a:pPr algn="just"/>
            <a:r>
              <a:rPr lang="en-US" sz="2400" b="1" dirty="0"/>
              <a:t>Structured data</a:t>
            </a:r>
            <a:r>
              <a:rPr lang="en-US" sz="2400" dirty="0"/>
              <a:t> : Structured Data means Data that is in the form of Rows and Columns. So it is very easy to store even in Relational Databases.</a:t>
            </a:r>
          </a:p>
          <a:p>
            <a:pPr algn="just">
              <a:buNone/>
            </a:pPr>
            <a:r>
              <a:rPr lang="en-US" sz="2400" dirty="0"/>
              <a:t>	</a:t>
            </a:r>
            <a:r>
              <a:rPr lang="en-US" sz="2400" dirty="0">
                <a:solidFill>
                  <a:srgbClr val="FF0000"/>
                </a:solidFill>
              </a:rPr>
              <a:t>Example:  </a:t>
            </a:r>
            <a:r>
              <a:rPr lang="en-US" sz="2400" dirty="0"/>
              <a:t>Relational data.</a:t>
            </a:r>
          </a:p>
          <a:p>
            <a:pPr algn="just"/>
            <a:r>
              <a:rPr lang="en-US" sz="2400" b="1" dirty="0"/>
              <a:t>Semi Structured data</a:t>
            </a:r>
            <a:r>
              <a:rPr lang="en-US" sz="2400" dirty="0"/>
              <a:t> : Semi-Structured Data means Data that is formatted in some way. But it is not formatted in the form of Rows and Columns. </a:t>
            </a:r>
          </a:p>
          <a:p>
            <a:pPr algn="just">
              <a:buNone/>
            </a:pPr>
            <a:r>
              <a:rPr lang="en-US" sz="2400" dirty="0"/>
              <a:t>	</a:t>
            </a:r>
            <a:r>
              <a:rPr lang="en-US" sz="2400" dirty="0">
                <a:solidFill>
                  <a:srgbClr val="FF0000"/>
                </a:solidFill>
              </a:rPr>
              <a:t>Example: </a:t>
            </a:r>
            <a:r>
              <a:rPr lang="en-US" sz="2400" dirty="0"/>
              <a:t>XML data.</a:t>
            </a:r>
          </a:p>
          <a:p>
            <a:pPr algn="just"/>
            <a:r>
              <a:rPr lang="en-US" sz="2400" b="1" dirty="0"/>
              <a:t>Unstructured data</a:t>
            </a:r>
            <a:r>
              <a:rPr lang="en-US" sz="2400" dirty="0"/>
              <a:t> : Un-Structured Data means Data that is not formatted in any way. It is not possible to store data in Relational Databases.</a:t>
            </a:r>
          </a:p>
          <a:p>
            <a:pPr algn="just">
              <a:buNone/>
            </a:pPr>
            <a:r>
              <a:rPr lang="en-US" sz="2400" dirty="0"/>
              <a:t>	</a:t>
            </a:r>
            <a:r>
              <a:rPr lang="en-US" sz="2400" dirty="0">
                <a:solidFill>
                  <a:srgbClr val="FF0000"/>
                </a:solidFill>
              </a:rPr>
              <a:t>Example:  </a:t>
            </a:r>
            <a:r>
              <a:rPr lang="en-US" sz="2400" dirty="0"/>
              <a:t>Audio files, Videos, Photos, Sensor Data, Web Data</a:t>
            </a:r>
            <a:r>
              <a:rPr lang="en-US" sz="2400" dirty="0" smtClean="0"/>
              <a:t>, Mobile </a:t>
            </a:r>
            <a:r>
              <a:rPr lang="en-US" sz="2400" dirty="0"/>
              <a:t>Data</a:t>
            </a:r>
            <a:r>
              <a:rPr lang="en-US" sz="2400" dirty="0" smtClean="0"/>
              <a:t>, GPS </a:t>
            </a:r>
            <a:r>
              <a:rPr lang="en-US" sz="2400" dirty="0"/>
              <a:t>Data.</a:t>
            </a:r>
          </a:p>
          <a:p>
            <a:pPr algn="just"/>
            <a:endParaRPr lang="en-US" sz="2400" dirty="0"/>
          </a:p>
        </p:txBody>
      </p:sp>
      <p:sp>
        <p:nvSpPr>
          <p:cNvPr id="4" name="Slide Number Placeholder 3"/>
          <p:cNvSpPr>
            <a:spLocks noGrp="1"/>
          </p:cNvSpPr>
          <p:nvPr>
            <p:ph type="sldNum" sz="quarter" idx="12"/>
          </p:nvPr>
        </p:nvSpPr>
        <p:spPr/>
        <p:txBody>
          <a:bodyPr/>
          <a:lstStyle/>
          <a:p>
            <a:fld id="{0D7E2D5B-DC3F-4EF1-B726-A1C88AE42538}" type="slidenum">
              <a:rPr lang="en-US" smtClean="0"/>
              <a:pPr/>
              <a:t>5</a:t>
            </a:fld>
            <a:endParaRPr lang="en-US"/>
          </a:p>
        </p:txBody>
      </p:sp>
      <p:sp>
        <p:nvSpPr>
          <p:cNvPr id="5" name="Title 1"/>
          <p:cNvSpPr>
            <a:spLocks noGrp="1"/>
          </p:cNvSpPr>
          <p:nvPr>
            <p:ph type="title"/>
          </p:nvPr>
        </p:nvSpPr>
        <p:spPr>
          <a:xfrm>
            <a:off x="728420" y="132732"/>
            <a:ext cx="9482380" cy="639762"/>
          </a:xfrm>
        </p:spPr>
        <p:txBody>
          <a:bodyPr>
            <a:normAutofit fontScale="90000"/>
          </a:bodyPr>
          <a:lstStyle/>
          <a:p>
            <a:r>
              <a:rPr lang="en-US" b="1" i="1" dirty="0" smtClean="0"/>
              <a:t>Types of Data</a:t>
            </a:r>
            <a:endParaRPr lang="en-US" b="1" i="1" dirty="0"/>
          </a:p>
        </p:txBody>
      </p:sp>
      <p:pic>
        <p:nvPicPr>
          <p:cNvPr id="6" name="Picture 4" descr="multi-structure-data"/>
          <p:cNvPicPr>
            <a:picLocks noChangeAspect="1" noChangeArrowheads="1"/>
          </p:cNvPicPr>
          <p:nvPr/>
        </p:nvPicPr>
        <p:blipFill>
          <a:blip r:embed="rId2"/>
          <a:srcRect/>
          <a:stretch>
            <a:fillRect/>
          </a:stretch>
        </p:blipFill>
        <p:spPr bwMode="auto">
          <a:xfrm>
            <a:off x="3075122" y="5157474"/>
            <a:ext cx="5535478" cy="1537632"/>
          </a:xfrm>
          <a:prstGeom prst="rect">
            <a:avLst/>
          </a:prstGeom>
          <a:noFill/>
        </p:spPr>
      </p:pic>
      <p:sp>
        <p:nvSpPr>
          <p:cNvPr id="2" name="Date Placeholder 1"/>
          <p:cNvSpPr>
            <a:spLocks noGrp="1"/>
          </p:cNvSpPr>
          <p:nvPr>
            <p:ph type="dt" sz="half" idx="10"/>
          </p:nvPr>
        </p:nvSpPr>
        <p:spPr/>
        <p:txBody>
          <a:bodyPr/>
          <a:lstStyle/>
          <a:p>
            <a:fld id="{9A68F9E2-C876-45B1-B0F6-CD3DDCDAA201}" type="datetime1">
              <a:rPr lang="en-US" smtClean="0"/>
              <a:t>7/29/2018</a:t>
            </a:fld>
            <a:endParaRPr lang="en-US"/>
          </a:p>
        </p:txBody>
      </p:sp>
      <p:sp>
        <p:nvSpPr>
          <p:cNvPr id="7" name="Footer Placeholder 6"/>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1161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srcRect/>
          <a:stretch>
            <a:fillRect/>
          </a:stretch>
        </p:blipFill>
        <p:spPr bwMode="auto">
          <a:xfrm>
            <a:off x="712922" y="1403350"/>
            <a:ext cx="10786820" cy="4953000"/>
          </a:xfrm>
          <a:prstGeom prst="rect">
            <a:avLst/>
          </a:prstGeom>
          <a:noFill/>
          <a:ln w="9525">
            <a:noFill/>
            <a:miter lim="800000"/>
            <a:headEnd/>
            <a:tailEnd/>
          </a:ln>
          <a:effectLst/>
        </p:spPr>
      </p:pic>
      <p:sp>
        <p:nvSpPr>
          <p:cNvPr id="5" name="Title 1"/>
          <p:cNvSpPr>
            <a:spLocks noGrp="1"/>
          </p:cNvSpPr>
          <p:nvPr>
            <p:ph type="title"/>
          </p:nvPr>
        </p:nvSpPr>
        <p:spPr>
          <a:xfrm>
            <a:off x="712922" y="274638"/>
            <a:ext cx="10640878" cy="965226"/>
          </a:xfrm>
        </p:spPr>
        <p:txBody>
          <a:bodyPr>
            <a:normAutofit/>
          </a:bodyPr>
          <a:lstStyle/>
          <a:p>
            <a:r>
              <a:rPr lang="en-US" b="1" i="1" dirty="0"/>
              <a:t>What is Big Data</a:t>
            </a:r>
            <a:r>
              <a:rPr lang="en-US" b="1" i="1" dirty="0" smtClean="0"/>
              <a:t>?</a:t>
            </a:r>
            <a:endParaRPr lang="en-US" b="1" i="1" dirty="0"/>
          </a:p>
        </p:txBody>
      </p:sp>
      <p:sp>
        <p:nvSpPr>
          <p:cNvPr id="6" name="Slide Number Placeholder 5"/>
          <p:cNvSpPr>
            <a:spLocks noGrp="1"/>
          </p:cNvSpPr>
          <p:nvPr>
            <p:ph type="sldNum" sz="quarter" idx="12"/>
          </p:nvPr>
        </p:nvSpPr>
        <p:spPr/>
        <p:txBody>
          <a:bodyPr/>
          <a:lstStyle/>
          <a:p>
            <a:fld id="{0D7E2D5B-DC3F-4EF1-B726-A1C88AE42538}" type="slidenum">
              <a:rPr lang="en-US" smtClean="0"/>
              <a:pPr/>
              <a:t>6</a:t>
            </a:fld>
            <a:endParaRPr lang="en-US"/>
          </a:p>
        </p:txBody>
      </p:sp>
      <p:sp>
        <p:nvSpPr>
          <p:cNvPr id="2" name="Date Placeholder 1"/>
          <p:cNvSpPr>
            <a:spLocks noGrp="1"/>
          </p:cNvSpPr>
          <p:nvPr>
            <p:ph type="dt" sz="half" idx="10"/>
          </p:nvPr>
        </p:nvSpPr>
        <p:spPr/>
        <p:txBody>
          <a:bodyPr/>
          <a:lstStyle/>
          <a:p>
            <a:fld id="{5959E5F8-33A8-4B5E-BF4E-BAACFFAB11DE}" type="datetime1">
              <a:rPr lang="en-US" smtClean="0"/>
              <a:t>7/29/2018</a:t>
            </a:fld>
            <a:endParaRPr lang="en-US"/>
          </a:p>
        </p:txBody>
      </p:sp>
      <p:sp>
        <p:nvSpPr>
          <p:cNvPr id="3" name="Footer Placeholder 2"/>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223987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0"/>
                                        </p:tgtEl>
                                        <p:attrNameLst>
                                          <p:attrName>style.visibility</p:attrName>
                                        </p:attrNameLst>
                                      </p:cBhvr>
                                      <p:to>
                                        <p:strVal val="visible"/>
                                      </p:to>
                                    </p:set>
                                    <p:anim calcmode="lin" valueType="num">
                                      <p:cBhvr additive="base">
                                        <p:cTn id="13" dur="500" fill="hold"/>
                                        <p:tgtEl>
                                          <p:spTgt spid="68610"/>
                                        </p:tgtEl>
                                        <p:attrNameLst>
                                          <p:attrName>ppt_x</p:attrName>
                                        </p:attrNameLst>
                                      </p:cBhvr>
                                      <p:tavLst>
                                        <p:tav tm="0">
                                          <p:val>
                                            <p:strVal val="#ppt_x"/>
                                          </p:val>
                                        </p:tav>
                                        <p:tav tm="100000">
                                          <p:val>
                                            <p:strVal val="#ppt_x"/>
                                          </p:val>
                                        </p:tav>
                                      </p:tavLst>
                                    </p:anim>
                                    <p:anim calcmode="lin" valueType="num">
                                      <p:cBhvr additive="base">
                                        <p:cTn id="14"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859241"/>
          </a:xfrm>
        </p:spPr>
        <p:txBody>
          <a:bodyPr>
            <a:normAutofit/>
          </a:bodyPr>
          <a:lstStyle/>
          <a:p>
            <a:r>
              <a:rPr lang="en-US" b="1" i="1" dirty="0"/>
              <a:t>What is Big Data</a:t>
            </a:r>
            <a:r>
              <a:rPr lang="en-US" b="1" i="1" dirty="0" smtClean="0"/>
              <a:t>?</a:t>
            </a:r>
            <a:endParaRPr lang="en-US" b="1" i="1" dirty="0"/>
          </a:p>
        </p:txBody>
      </p:sp>
      <p:sp>
        <p:nvSpPr>
          <p:cNvPr id="3" name="Content Placeholder 2"/>
          <p:cNvSpPr>
            <a:spLocks noGrp="1"/>
          </p:cNvSpPr>
          <p:nvPr>
            <p:ph idx="1"/>
          </p:nvPr>
        </p:nvSpPr>
        <p:spPr>
          <a:xfrm>
            <a:off x="542441" y="1022888"/>
            <a:ext cx="11267267" cy="5333462"/>
          </a:xfrm>
        </p:spPr>
        <p:txBody>
          <a:bodyPr>
            <a:normAutofit lnSpcReduction="10000"/>
          </a:bodyPr>
          <a:lstStyle/>
          <a:p>
            <a:pPr algn="just"/>
            <a:r>
              <a:rPr lang="en-US" sz="2600" dirty="0"/>
              <a:t>Big data means really a big data, it is a collection of large datasets that cannot be processed using traditional computing techniques. </a:t>
            </a:r>
          </a:p>
          <a:p>
            <a:pPr algn="just"/>
            <a:r>
              <a:rPr lang="en-US" sz="2600" dirty="0" smtClean="0">
                <a:solidFill>
                  <a:srgbClr val="FF0000"/>
                </a:solidFill>
              </a:rPr>
              <a:t>Big </a:t>
            </a:r>
            <a:r>
              <a:rPr lang="en-US" sz="2600" dirty="0">
                <a:solidFill>
                  <a:srgbClr val="FF0000"/>
                </a:solidFill>
              </a:rPr>
              <a:t>data is not merely a data</a:t>
            </a:r>
            <a:r>
              <a:rPr lang="en-US" sz="2600" dirty="0"/>
              <a:t>, rather it has become a complete subject, </a:t>
            </a:r>
            <a:r>
              <a:rPr lang="en-US" sz="2600" dirty="0" smtClean="0"/>
              <a:t>which </a:t>
            </a:r>
            <a:r>
              <a:rPr lang="en-US" sz="2600" dirty="0"/>
              <a:t>involves various tools, techniques and frameworks</a:t>
            </a:r>
            <a:r>
              <a:rPr lang="en-US" sz="2600" dirty="0" smtClean="0"/>
              <a:t>.</a:t>
            </a:r>
          </a:p>
          <a:p>
            <a:pPr algn="just"/>
            <a:endParaRPr lang="en-US" sz="2600" dirty="0" smtClean="0"/>
          </a:p>
          <a:p>
            <a:pPr algn="just" fontAlgn="base"/>
            <a:r>
              <a:rPr lang="en-US" sz="2600" dirty="0" smtClean="0"/>
              <a:t>In Simple Words, Big Data is a technique to solve data problems that are not solvable using Traditional Databases and Tools.</a:t>
            </a:r>
          </a:p>
          <a:p>
            <a:pPr algn="just" fontAlgn="base"/>
            <a:r>
              <a:rPr lang="en-US" sz="2600" dirty="0" smtClean="0"/>
              <a:t>In other way, </a:t>
            </a:r>
            <a:r>
              <a:rPr lang="en-US" sz="2600" dirty="0" err="1" smtClean="0"/>
              <a:t>BigData</a:t>
            </a:r>
            <a:r>
              <a:rPr lang="en-US" sz="2600" dirty="0" smtClean="0"/>
              <a:t> means not just huge amount of Data. </a:t>
            </a:r>
            <a:r>
              <a:rPr lang="en-US" sz="2600" dirty="0" err="1" smtClean="0"/>
              <a:t>BigData</a:t>
            </a:r>
            <a:r>
              <a:rPr lang="en-US" sz="2600" dirty="0" smtClean="0"/>
              <a:t> means huge amount of data generating at very fast rate in different formats.</a:t>
            </a:r>
          </a:p>
          <a:p>
            <a:pPr marL="0" indent="0" algn="just" fontAlgn="base">
              <a:buNone/>
            </a:pPr>
            <a:endParaRPr lang="en-US" sz="2600" dirty="0" smtClean="0"/>
          </a:p>
          <a:p>
            <a:pPr algn="just" fontAlgn="base"/>
            <a:r>
              <a:rPr lang="en-US" sz="2600" dirty="0" smtClean="0"/>
              <a:t>Big Data is a Technique to “Store, Process, Manage, Analysis and Report” a huge amount of variety data, at the required speed, and within the required time to allow Real-time Analysis and Reaction.</a:t>
            </a:r>
          </a:p>
          <a:p>
            <a:pPr algn="just"/>
            <a:endParaRPr lang="en-US" sz="2600" dirty="0"/>
          </a:p>
        </p:txBody>
      </p:sp>
      <p:sp>
        <p:nvSpPr>
          <p:cNvPr id="4" name="Slide Number Placeholder 3"/>
          <p:cNvSpPr>
            <a:spLocks noGrp="1"/>
          </p:cNvSpPr>
          <p:nvPr>
            <p:ph type="sldNum" sz="quarter" idx="12"/>
          </p:nvPr>
        </p:nvSpPr>
        <p:spPr/>
        <p:txBody>
          <a:bodyPr/>
          <a:lstStyle/>
          <a:p>
            <a:fld id="{0D7E2D5B-DC3F-4EF1-B726-A1C88AE42538}" type="slidenum">
              <a:rPr lang="en-US" smtClean="0"/>
              <a:pPr/>
              <a:t>7</a:t>
            </a:fld>
            <a:endParaRPr lang="en-US"/>
          </a:p>
        </p:txBody>
      </p:sp>
      <p:sp>
        <p:nvSpPr>
          <p:cNvPr id="5" name="Date Placeholder 4"/>
          <p:cNvSpPr>
            <a:spLocks noGrp="1"/>
          </p:cNvSpPr>
          <p:nvPr>
            <p:ph type="dt" sz="half" idx="10"/>
          </p:nvPr>
        </p:nvSpPr>
        <p:spPr/>
        <p:txBody>
          <a:bodyPr/>
          <a:lstStyle/>
          <a:p>
            <a:fld id="{AEF7538F-6D7B-4C63-A8F6-A459C2701861}"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7929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956" y="1066801"/>
            <a:ext cx="11298264" cy="5059363"/>
          </a:xfrm>
        </p:spPr>
        <p:txBody>
          <a:bodyPr>
            <a:normAutofit/>
          </a:bodyPr>
          <a:lstStyle/>
          <a:p>
            <a:pPr algn="just"/>
            <a:r>
              <a:rPr lang="en-US" sz="2400" b="1" dirty="0" smtClean="0">
                <a:solidFill>
                  <a:srgbClr val="006600"/>
                </a:solidFill>
              </a:rPr>
              <a:t>Extremely Large Volumes of Data:</a:t>
            </a:r>
            <a:r>
              <a:rPr lang="en-US" sz="2400" dirty="0" smtClean="0">
                <a:solidFill>
                  <a:srgbClr val="006600"/>
                </a:solidFill>
              </a:rPr>
              <a:t> </a:t>
            </a:r>
            <a:r>
              <a:rPr lang="en-US" sz="2400" dirty="0" smtClean="0"/>
              <a:t>Very </a:t>
            </a:r>
            <a:r>
              <a:rPr lang="en-US" sz="2400" dirty="0"/>
              <a:t>vast amount of Data say </a:t>
            </a:r>
            <a:r>
              <a:rPr lang="en-US" sz="2400" dirty="0">
                <a:solidFill>
                  <a:srgbClr val="0070C0"/>
                </a:solidFill>
              </a:rPr>
              <a:t>TB(</a:t>
            </a:r>
            <a:r>
              <a:rPr lang="en-US" sz="2400" dirty="0" err="1">
                <a:solidFill>
                  <a:srgbClr val="0070C0"/>
                </a:solidFill>
              </a:rPr>
              <a:t>Tera</a:t>
            </a:r>
            <a:r>
              <a:rPr lang="en-US" sz="2400" dirty="0">
                <a:solidFill>
                  <a:srgbClr val="0070C0"/>
                </a:solidFill>
              </a:rPr>
              <a:t> Bytes) </a:t>
            </a:r>
            <a:r>
              <a:rPr lang="en-US" sz="2400" dirty="0"/>
              <a:t>to </a:t>
            </a:r>
            <a:r>
              <a:rPr lang="en-US" sz="2400" dirty="0">
                <a:solidFill>
                  <a:srgbClr val="0070C0"/>
                </a:solidFill>
              </a:rPr>
              <a:t>PB(</a:t>
            </a:r>
            <a:r>
              <a:rPr lang="en-US" sz="2400" dirty="0" err="1">
                <a:solidFill>
                  <a:srgbClr val="0070C0"/>
                </a:solidFill>
              </a:rPr>
              <a:t>Peta</a:t>
            </a:r>
            <a:r>
              <a:rPr lang="en-US" sz="2400" dirty="0">
                <a:solidFill>
                  <a:srgbClr val="0070C0"/>
                </a:solidFill>
              </a:rPr>
              <a:t> Bytes)</a:t>
            </a:r>
            <a:r>
              <a:rPr lang="en-US" sz="2400" dirty="0"/>
              <a:t> to </a:t>
            </a:r>
            <a:r>
              <a:rPr lang="en-US" sz="2400" dirty="0" err="1">
                <a:solidFill>
                  <a:srgbClr val="0070C0"/>
                </a:solidFill>
              </a:rPr>
              <a:t>Exa</a:t>
            </a:r>
            <a:r>
              <a:rPr lang="en-US" sz="2400" dirty="0">
                <a:solidFill>
                  <a:srgbClr val="0070C0"/>
                </a:solidFill>
              </a:rPr>
              <a:t> Byte(EB) </a:t>
            </a:r>
            <a:r>
              <a:rPr lang="en-US" sz="2400" dirty="0"/>
              <a:t>and more</a:t>
            </a:r>
          </a:p>
          <a:p>
            <a:pPr algn="just"/>
            <a:endParaRPr lang="en-US" sz="2400" dirty="0"/>
          </a:p>
          <a:p>
            <a:pPr algn="just"/>
            <a:endParaRPr lang="en-US" sz="2400" dirty="0"/>
          </a:p>
          <a:p>
            <a:pPr algn="just"/>
            <a:r>
              <a:rPr lang="en-US" sz="2400" b="1" dirty="0" smtClean="0">
                <a:solidFill>
                  <a:srgbClr val="FF0000"/>
                </a:solidFill>
              </a:rPr>
              <a:t>Extremely High Velocity of Data:</a:t>
            </a:r>
            <a:r>
              <a:rPr lang="en-US" sz="2400" dirty="0" smtClean="0">
                <a:solidFill>
                  <a:srgbClr val="FF0000"/>
                </a:solidFill>
              </a:rPr>
              <a:t> </a:t>
            </a:r>
            <a:r>
              <a:rPr lang="en-US" sz="2400" dirty="0" smtClean="0"/>
              <a:t>Velocity </a:t>
            </a:r>
            <a:r>
              <a:rPr lang="en-US" sz="2400" dirty="0"/>
              <a:t>means “How fast produce Data”. </a:t>
            </a:r>
          </a:p>
          <a:p>
            <a:pPr algn="just"/>
            <a:endParaRPr lang="en-US" sz="2400" dirty="0"/>
          </a:p>
          <a:p>
            <a:pPr algn="just"/>
            <a:endParaRPr lang="en-US" sz="2400" dirty="0"/>
          </a:p>
          <a:p>
            <a:pPr algn="just"/>
            <a:endParaRPr lang="en-US" sz="2400" dirty="0"/>
          </a:p>
          <a:p>
            <a:pPr algn="just"/>
            <a:r>
              <a:rPr lang="en-US" sz="2400" b="1" dirty="0" smtClean="0">
                <a:solidFill>
                  <a:srgbClr val="006600"/>
                </a:solidFill>
              </a:rPr>
              <a:t>Extremely Wide Variety of Data: </a:t>
            </a:r>
            <a:r>
              <a:rPr lang="en-US" sz="2400" dirty="0" smtClean="0"/>
              <a:t>Variety </a:t>
            </a:r>
            <a:r>
              <a:rPr lang="en-US" sz="2400" dirty="0"/>
              <a:t>means “Different forms of Data”.</a:t>
            </a:r>
          </a:p>
          <a:p>
            <a:pPr algn="just">
              <a:buNone/>
            </a:pPr>
            <a:endParaRPr lang="en-US" sz="2400" dirty="0"/>
          </a:p>
          <a:p>
            <a:pPr algn="just"/>
            <a:endParaRPr lang="en-US" sz="2400" dirty="0"/>
          </a:p>
          <a:p>
            <a:pPr algn="just"/>
            <a:endParaRPr lang="en-US" sz="2400" dirty="0"/>
          </a:p>
          <a:p>
            <a:pPr algn="just"/>
            <a:endParaRPr lang="en-US" sz="2400" dirty="0"/>
          </a:p>
        </p:txBody>
      </p:sp>
      <p:pic>
        <p:nvPicPr>
          <p:cNvPr id="1026" name="Picture 2" descr="bigdata-3vs-volume"/>
          <p:cNvPicPr>
            <a:picLocks noChangeAspect="1" noChangeArrowheads="1"/>
          </p:cNvPicPr>
          <p:nvPr/>
        </p:nvPicPr>
        <p:blipFill>
          <a:blip r:embed="rId2"/>
          <a:srcRect/>
          <a:stretch>
            <a:fillRect/>
          </a:stretch>
        </p:blipFill>
        <p:spPr bwMode="auto">
          <a:xfrm>
            <a:off x="6231232" y="1500108"/>
            <a:ext cx="4812632" cy="1219200"/>
          </a:xfrm>
          <a:prstGeom prst="rect">
            <a:avLst/>
          </a:prstGeom>
          <a:noFill/>
        </p:spPr>
      </p:pic>
      <p:pic>
        <p:nvPicPr>
          <p:cNvPr id="1028" name="Picture 4" descr="bigdata-3vs-velocity"/>
          <p:cNvPicPr>
            <a:picLocks noChangeAspect="1" noChangeArrowheads="1"/>
          </p:cNvPicPr>
          <p:nvPr/>
        </p:nvPicPr>
        <p:blipFill>
          <a:blip r:embed="rId3"/>
          <a:srcRect/>
          <a:stretch>
            <a:fillRect/>
          </a:stretch>
        </p:blipFill>
        <p:spPr bwMode="auto">
          <a:xfrm>
            <a:off x="6231232" y="3152615"/>
            <a:ext cx="4812632" cy="1219200"/>
          </a:xfrm>
          <a:prstGeom prst="rect">
            <a:avLst/>
          </a:prstGeom>
          <a:noFill/>
        </p:spPr>
      </p:pic>
      <p:pic>
        <p:nvPicPr>
          <p:cNvPr id="1030" name="Picture 6" descr="bigdata-3vs-variety"/>
          <p:cNvPicPr>
            <a:picLocks noChangeAspect="1" noChangeArrowheads="1"/>
          </p:cNvPicPr>
          <p:nvPr/>
        </p:nvPicPr>
        <p:blipFill>
          <a:blip r:embed="rId4"/>
          <a:srcRect/>
          <a:stretch>
            <a:fillRect/>
          </a:stretch>
        </p:blipFill>
        <p:spPr bwMode="auto">
          <a:xfrm>
            <a:off x="6231232" y="5167312"/>
            <a:ext cx="4812632" cy="1371600"/>
          </a:xfrm>
          <a:prstGeom prst="rect">
            <a:avLst/>
          </a:prstGeom>
          <a:noFill/>
        </p:spPr>
      </p:pic>
      <p:sp>
        <p:nvSpPr>
          <p:cNvPr id="7" name="Slide Number Placeholder 6"/>
          <p:cNvSpPr>
            <a:spLocks noGrp="1"/>
          </p:cNvSpPr>
          <p:nvPr>
            <p:ph type="sldNum" sz="quarter" idx="12"/>
          </p:nvPr>
        </p:nvSpPr>
        <p:spPr/>
        <p:txBody>
          <a:bodyPr/>
          <a:lstStyle/>
          <a:p>
            <a:fld id="{0D7E2D5B-DC3F-4EF1-B726-A1C88AE42538}" type="slidenum">
              <a:rPr lang="en-US" smtClean="0"/>
              <a:pPr/>
              <a:t>8</a:t>
            </a:fld>
            <a:endParaRPr lang="en-US"/>
          </a:p>
        </p:txBody>
      </p:sp>
      <p:sp>
        <p:nvSpPr>
          <p:cNvPr id="8" name="Title 1"/>
          <p:cNvSpPr>
            <a:spLocks noGrp="1"/>
          </p:cNvSpPr>
          <p:nvPr>
            <p:ph type="title"/>
          </p:nvPr>
        </p:nvSpPr>
        <p:spPr>
          <a:xfrm>
            <a:off x="604434" y="89656"/>
            <a:ext cx="9637363" cy="715962"/>
          </a:xfrm>
        </p:spPr>
        <p:txBody>
          <a:bodyPr>
            <a:normAutofit/>
          </a:bodyPr>
          <a:lstStyle/>
          <a:p>
            <a:r>
              <a:rPr lang="en-US" b="1" i="1" dirty="0" smtClean="0"/>
              <a:t>Characteristics of Big Data</a:t>
            </a:r>
            <a:endParaRPr lang="en-US" b="1" i="1" dirty="0"/>
          </a:p>
        </p:txBody>
      </p:sp>
      <p:sp>
        <p:nvSpPr>
          <p:cNvPr id="2" name="Date Placeholder 1"/>
          <p:cNvSpPr>
            <a:spLocks noGrp="1"/>
          </p:cNvSpPr>
          <p:nvPr>
            <p:ph type="dt" sz="half" idx="10"/>
          </p:nvPr>
        </p:nvSpPr>
        <p:spPr/>
        <p:txBody>
          <a:bodyPr/>
          <a:lstStyle/>
          <a:p>
            <a:fld id="{39F22A9D-354A-457D-88D1-9F4BEF3BA9E3}" type="datetime1">
              <a:rPr lang="en-US" smtClean="0"/>
              <a:t>7/29/2018</a:t>
            </a:fld>
            <a:endParaRPr lang="en-US"/>
          </a:p>
        </p:txBody>
      </p:sp>
      <p:sp>
        <p:nvSpPr>
          <p:cNvPr id="4" name="Footer Placeholder 3"/>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426928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 calcmode="lin" valueType="num">
                                      <p:cBhvr additive="base">
                                        <p:cTn id="31" dur="500" fill="hold"/>
                                        <p:tgtEl>
                                          <p:spTgt spid="1028"/>
                                        </p:tgtEl>
                                        <p:attrNameLst>
                                          <p:attrName>ppt_x</p:attrName>
                                        </p:attrNameLst>
                                      </p:cBhvr>
                                      <p:tavLst>
                                        <p:tav tm="0">
                                          <p:val>
                                            <p:strVal val="#ppt_x"/>
                                          </p:val>
                                        </p:tav>
                                        <p:tav tm="100000">
                                          <p:val>
                                            <p:strVal val="#ppt_x"/>
                                          </p:val>
                                        </p:tav>
                                      </p:tavLst>
                                    </p:anim>
                                    <p:anim calcmode="lin" valueType="num">
                                      <p:cBhvr additive="base">
                                        <p:cTn id="3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30"/>
                                        </p:tgtEl>
                                        <p:attrNameLst>
                                          <p:attrName>style.visibility</p:attrName>
                                        </p:attrNameLst>
                                      </p:cBhvr>
                                      <p:to>
                                        <p:strVal val="visible"/>
                                      </p:to>
                                    </p:set>
                                    <p:anim calcmode="lin" valueType="num">
                                      <p:cBhvr additive="base">
                                        <p:cTn id="43" dur="500" fill="hold"/>
                                        <p:tgtEl>
                                          <p:spTgt spid="1030"/>
                                        </p:tgtEl>
                                        <p:attrNameLst>
                                          <p:attrName>ppt_x</p:attrName>
                                        </p:attrNameLst>
                                      </p:cBhvr>
                                      <p:tavLst>
                                        <p:tav tm="0">
                                          <p:val>
                                            <p:strVal val="#ppt_x"/>
                                          </p:val>
                                        </p:tav>
                                        <p:tav tm="100000">
                                          <p:val>
                                            <p:strVal val="#ppt_x"/>
                                          </p:val>
                                        </p:tav>
                                      </p:tavLst>
                                    </p:anim>
                                    <p:anim calcmode="lin" valueType="num">
                                      <p:cBhvr additive="base">
                                        <p:cTn id="4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417" y="108488"/>
            <a:ext cx="9451382" cy="792162"/>
          </a:xfrm>
        </p:spPr>
        <p:txBody>
          <a:bodyPr>
            <a:normAutofit/>
          </a:bodyPr>
          <a:lstStyle/>
          <a:p>
            <a:r>
              <a:rPr lang="en-US" b="1" i="1" dirty="0"/>
              <a:t>What Comes Under Big Data</a:t>
            </a:r>
            <a:r>
              <a:rPr lang="en-US" b="1" i="1" dirty="0" smtClean="0"/>
              <a:t>?</a:t>
            </a:r>
            <a:endParaRPr lang="en-US" b="1" i="1" dirty="0"/>
          </a:p>
        </p:txBody>
      </p:sp>
      <p:sp>
        <p:nvSpPr>
          <p:cNvPr id="3" name="Content Placeholder 2"/>
          <p:cNvSpPr>
            <a:spLocks noGrp="1"/>
          </p:cNvSpPr>
          <p:nvPr>
            <p:ph idx="1"/>
          </p:nvPr>
        </p:nvSpPr>
        <p:spPr>
          <a:xfrm>
            <a:off x="377125" y="1126588"/>
            <a:ext cx="11437749" cy="5594887"/>
          </a:xfrm>
        </p:spPr>
        <p:txBody>
          <a:bodyPr>
            <a:noAutofit/>
          </a:bodyPr>
          <a:lstStyle/>
          <a:p>
            <a:pPr algn="just"/>
            <a:r>
              <a:rPr lang="en-US" sz="2400" dirty="0"/>
              <a:t>Big data involves the data produced by different devices and applications. Given below are some of the fields that come under the umbrella of Big Data.</a:t>
            </a:r>
          </a:p>
          <a:p>
            <a:pPr algn="just"/>
            <a:r>
              <a:rPr lang="en-US" sz="2400" b="1" dirty="0"/>
              <a:t>Black Box Data</a:t>
            </a:r>
            <a:r>
              <a:rPr lang="en-US" sz="2400" dirty="0"/>
              <a:t> : It is a component of helicopter, airplanes, and jets, etc. It captures voices of the flight crew, recordings of microphones and earphones, and the performance information of the aircraft.</a:t>
            </a:r>
          </a:p>
          <a:p>
            <a:pPr algn="just"/>
            <a:r>
              <a:rPr lang="en-US" sz="2400" b="1" dirty="0"/>
              <a:t>Social Media Data</a:t>
            </a:r>
            <a:r>
              <a:rPr lang="en-US" sz="2400" dirty="0"/>
              <a:t> : Social media such as </a:t>
            </a:r>
            <a:r>
              <a:rPr lang="en-US" sz="2400" dirty="0" err="1"/>
              <a:t>Facebook</a:t>
            </a:r>
            <a:r>
              <a:rPr lang="en-US" sz="2400" dirty="0"/>
              <a:t> and Twitter hold information and the views posted by millions of people across the globe.</a:t>
            </a:r>
          </a:p>
          <a:p>
            <a:pPr algn="just"/>
            <a:r>
              <a:rPr lang="en-US" sz="2400" b="1" dirty="0"/>
              <a:t>Stock Exchange Data</a:t>
            </a:r>
            <a:r>
              <a:rPr lang="en-US" sz="2400" dirty="0"/>
              <a:t> : The stock exchange data holds information about the ‘buy’ and ‘sell’ decisions made on a share of different companies made by the customers.</a:t>
            </a:r>
          </a:p>
          <a:p>
            <a:pPr algn="just"/>
            <a:r>
              <a:rPr lang="en-US" sz="2400" b="1" dirty="0"/>
              <a:t>Power Grid Data</a:t>
            </a:r>
            <a:r>
              <a:rPr lang="en-US" sz="2400" dirty="0"/>
              <a:t> : The power grid data holds information consumed by a particular node with respect to a base station.</a:t>
            </a:r>
          </a:p>
          <a:p>
            <a:pPr algn="just"/>
            <a:r>
              <a:rPr lang="en-US" sz="2400" b="1" dirty="0"/>
              <a:t>Transport Data</a:t>
            </a:r>
            <a:r>
              <a:rPr lang="en-US" sz="2400" dirty="0"/>
              <a:t> : Transport data includes model, capacity, distance and availability of a vehicle.</a:t>
            </a:r>
          </a:p>
          <a:p>
            <a:pPr algn="just"/>
            <a:r>
              <a:rPr lang="en-US" sz="2400" b="1" dirty="0"/>
              <a:t>Search Engine Data</a:t>
            </a:r>
            <a:r>
              <a:rPr lang="en-US" sz="2400" dirty="0"/>
              <a:t> : Search engines retrieve lots of data from different databases.</a:t>
            </a:r>
          </a:p>
        </p:txBody>
      </p:sp>
      <p:sp>
        <p:nvSpPr>
          <p:cNvPr id="4" name="Slide Number Placeholder 3"/>
          <p:cNvSpPr>
            <a:spLocks noGrp="1"/>
          </p:cNvSpPr>
          <p:nvPr>
            <p:ph type="sldNum" sz="quarter" idx="12"/>
          </p:nvPr>
        </p:nvSpPr>
        <p:spPr/>
        <p:txBody>
          <a:bodyPr/>
          <a:lstStyle/>
          <a:p>
            <a:fld id="{0D7E2D5B-DC3F-4EF1-B726-A1C88AE42538}" type="slidenum">
              <a:rPr lang="en-US" smtClean="0"/>
              <a:pPr/>
              <a:t>9</a:t>
            </a:fld>
            <a:endParaRPr lang="en-US"/>
          </a:p>
        </p:txBody>
      </p:sp>
      <p:sp>
        <p:nvSpPr>
          <p:cNvPr id="5" name="Date Placeholder 4"/>
          <p:cNvSpPr>
            <a:spLocks noGrp="1"/>
          </p:cNvSpPr>
          <p:nvPr>
            <p:ph type="dt" sz="half" idx="10"/>
          </p:nvPr>
        </p:nvSpPr>
        <p:spPr/>
        <p:txBody>
          <a:bodyPr/>
          <a:lstStyle/>
          <a:p>
            <a:fld id="{69EC4BB6-3C15-46E9-8A7D-748D41AE8451}" type="datetime1">
              <a:rPr lang="en-US" smtClean="0"/>
              <a:t>7/29/2018</a:t>
            </a:fld>
            <a:endParaRPr lang="en-US"/>
          </a:p>
        </p:txBody>
      </p:sp>
      <p:sp>
        <p:nvSpPr>
          <p:cNvPr id="6" name="Footer Placeholder 5"/>
          <p:cNvSpPr>
            <a:spLocks noGrp="1"/>
          </p:cNvSpPr>
          <p:nvPr>
            <p:ph type="ftr" sz="quarter" idx="11"/>
          </p:nvPr>
        </p:nvSpPr>
        <p:spPr/>
        <p:txBody>
          <a:bodyPr/>
          <a:lstStyle/>
          <a:p>
            <a:r>
              <a:rPr lang="en-US" smtClean="0"/>
              <a:t>Big Data </a:t>
            </a:r>
            <a:endParaRPr lang="en-US"/>
          </a:p>
        </p:txBody>
      </p:sp>
    </p:spTree>
    <p:extLst>
      <p:ext uri="{BB962C8B-B14F-4D97-AF65-F5344CB8AC3E}">
        <p14:creationId xmlns:p14="http://schemas.microsoft.com/office/powerpoint/2010/main" val="280397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1111</Words>
  <Application>Microsoft Office PowerPoint</Application>
  <PresentationFormat>Widescreen</PresentationFormat>
  <Paragraphs>281</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Today’s Topics</vt:lpstr>
      <vt:lpstr>PowerPoint Presentation</vt:lpstr>
      <vt:lpstr>What does Raw Data mean?</vt:lpstr>
      <vt:lpstr>What do You mean by Data? </vt:lpstr>
      <vt:lpstr>Types of Data</vt:lpstr>
      <vt:lpstr>What is Big Data?</vt:lpstr>
      <vt:lpstr>What is Big Data?</vt:lpstr>
      <vt:lpstr>Characteristics of Big Data</vt:lpstr>
      <vt:lpstr>What Comes Under Big Data?</vt:lpstr>
      <vt:lpstr>Big Data life cycle management</vt:lpstr>
      <vt:lpstr>Big Data Technologies</vt:lpstr>
      <vt:lpstr>Big Data Technologies</vt:lpstr>
      <vt:lpstr>Big Data Technologies</vt:lpstr>
      <vt:lpstr>Big Data Challenges</vt:lpstr>
      <vt:lpstr>Big Data Challenges</vt:lpstr>
      <vt:lpstr>Traditional Approach</vt:lpstr>
      <vt:lpstr>MapReduce Algorithm </vt:lpstr>
      <vt:lpstr>MapReduce Algorithm </vt:lpstr>
      <vt:lpstr>MapReduce</vt:lpstr>
      <vt:lpstr>Illustration of MapReduce </vt:lpstr>
      <vt:lpstr>Illustration of MapReduce </vt:lpstr>
      <vt:lpstr>MapReduce Algorithm Steps</vt:lpstr>
      <vt:lpstr>Example of MapReduce Problem Statement: Count the number of occurrences of each word available in a DataSet.</vt:lpstr>
      <vt:lpstr>PowerPoint Presentation</vt:lpstr>
      <vt:lpstr>Example of MapReduce Problem Statement: Count the number of occurrences of each word available in a DataSet.</vt:lpstr>
      <vt:lpstr>PowerPoint Presentation</vt:lpstr>
      <vt:lpstr>PowerPoint Presentation</vt:lpstr>
      <vt:lpstr>PowerPoint Presentation</vt:lpstr>
      <vt:lpstr>PowerPoint Presentation</vt:lpstr>
      <vt:lpstr>Hadoop- Big Data Solutions</vt:lpstr>
      <vt:lpstr>Hadoop- Big Data Solutions</vt:lpstr>
      <vt:lpstr>Hadoop- Big Data Solutions</vt:lpstr>
      <vt:lpstr>Hadoop Architecture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DIU</cp:lastModifiedBy>
  <cp:revision>25</cp:revision>
  <dcterms:created xsi:type="dcterms:W3CDTF">2017-11-25T13:46:53Z</dcterms:created>
  <dcterms:modified xsi:type="dcterms:W3CDTF">2018-07-29T05:31:43Z</dcterms:modified>
</cp:coreProperties>
</file>