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2" r:id="rId4"/>
    <p:sldId id="276" r:id="rId5"/>
    <p:sldId id="273" r:id="rId6"/>
    <p:sldId id="275" r:id="rId7"/>
    <p:sldId id="257" r:id="rId8"/>
    <p:sldId id="258" r:id="rId9"/>
    <p:sldId id="262" r:id="rId10"/>
    <p:sldId id="259" r:id="rId11"/>
    <p:sldId id="268" r:id="rId12"/>
    <p:sldId id="263" r:id="rId13"/>
    <p:sldId id="261" r:id="rId14"/>
    <p:sldId id="264" r:id="rId15"/>
    <p:sldId id="267" r:id="rId16"/>
    <p:sldId id="266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397A-9449-4469-95B1-4E7D226CA60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89059-3964-43E9-BBBF-A4FA83BBE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89059-3964-43E9-BBBF-A4FA83BBEA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89059-3964-43E9-BBBF-A4FA83BBEA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F25A-E61E-441F-9CDF-6B0DCAAE2944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9175-8C55-4BEC-8F8E-28A0ECECE3D1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35D4-ADBC-4E1C-A5F8-F5CBD573E42E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1ADC-2A55-4CC5-BDBA-A2B7B4D929E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870-507A-4C1C-B9F1-FFB7F6041AC6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C3C1-C4D1-46AC-8942-1AC8ADA02C07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8BC1-8E84-4999-A872-49EB44BE1E16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D5BF-F7E3-4DD4-9C5F-00A9D93EEDD3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60E-82B2-4340-8B30-4C34D8A5A714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13FB-C14F-4EE8-A8C6-11309A189C65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38B6-C15B-44C6-8AED-60219E9F2833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2A06-6CC4-48B1-AA5A-BCD1E04D5C50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0055-5BF3-44F3-B240-5AA596253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7654"/>
          </a:xfrm>
        </p:spPr>
        <p:txBody>
          <a:bodyPr/>
          <a:lstStyle/>
          <a:p>
            <a:r>
              <a:rPr lang="en-US" b="1" dirty="0" smtClean="0"/>
              <a:t>Data Mining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71989"/>
            <a:ext cx="9513194" cy="198334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Association </a:t>
            </a:r>
          </a:p>
          <a:p>
            <a:r>
              <a:rPr lang="en-US" sz="3600" b="1" dirty="0" smtClean="0"/>
              <a:t>&amp;</a:t>
            </a:r>
          </a:p>
          <a:p>
            <a:r>
              <a:rPr lang="en-US" sz="3600" b="1" dirty="0" smtClean="0"/>
              <a:t>Classification [Decision Tree]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4FED-E5DC-4BF5-9A37-8C1763E7592F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r>
              <a:rPr lang="en-US" b="1" i="1" dirty="0"/>
              <a:t>Decision </a:t>
            </a:r>
            <a:r>
              <a:rPr lang="en-US" b="1" i="1" dirty="0" smtClean="0"/>
              <a:t>Tree Algorithm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/>
          <a:lstStyle/>
          <a:p>
            <a:r>
              <a:rPr lang="en-US" dirty="0" smtClean="0"/>
              <a:t>There are many Decision Tree Algorithm. Like as..</a:t>
            </a:r>
          </a:p>
          <a:p>
            <a:pPr lvl="1"/>
            <a:r>
              <a:rPr lang="en-US" dirty="0" smtClean="0"/>
              <a:t>Hunt’s Algorithm [for Binary Splitting]</a:t>
            </a:r>
          </a:p>
          <a:p>
            <a:pPr lvl="1"/>
            <a:r>
              <a:rPr lang="en-US" dirty="0" smtClean="0"/>
              <a:t>Tertiary Tree [</a:t>
            </a:r>
            <a:r>
              <a:rPr lang="en-US" dirty="0" err="1" smtClean="0"/>
              <a:t>Multiway</a:t>
            </a:r>
            <a:r>
              <a:rPr lang="en-US" dirty="0" smtClean="0"/>
              <a:t> Splitting]</a:t>
            </a:r>
          </a:p>
          <a:p>
            <a:pPr lvl="1"/>
            <a:r>
              <a:rPr lang="en-US" dirty="0" smtClean="0"/>
              <a:t>CART</a:t>
            </a:r>
          </a:p>
          <a:p>
            <a:pPr lvl="1"/>
            <a:r>
              <a:rPr lang="en-US" dirty="0"/>
              <a:t>ID3, </a:t>
            </a:r>
            <a:r>
              <a:rPr lang="en-US" dirty="0" smtClean="0"/>
              <a:t>C4.5</a:t>
            </a:r>
          </a:p>
          <a:p>
            <a:pPr lvl="1"/>
            <a:r>
              <a:rPr lang="en-US" dirty="0"/>
              <a:t>SLIQ,SPRINT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459C-E272-496F-B757-BF6DCF2B8DE6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365126"/>
            <a:ext cx="10903039" cy="858368"/>
          </a:xfrm>
        </p:spPr>
        <p:txBody>
          <a:bodyPr/>
          <a:lstStyle/>
          <a:p>
            <a:r>
              <a:rPr lang="en-US" b="1" i="1" dirty="0" smtClean="0"/>
              <a:t>Hunt’s Algorithm [for Binary Splitting]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8" y="1223494"/>
            <a:ext cx="4348095" cy="521154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68896"/>
              </p:ext>
            </p:extLst>
          </p:nvPr>
        </p:nvGraphicFramePr>
        <p:xfrm>
          <a:off x="5844146" y="2728768"/>
          <a:ext cx="5785476" cy="18045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33172"/>
                <a:gridCol w="1648496"/>
                <a:gridCol w="1734192"/>
                <a:gridCol w="1369616"/>
              </a:tblGrid>
              <a:tr h="5711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Taxable</a:t>
                      </a:r>
                      <a:r>
                        <a:rPr lang="en-US" baseline="0" dirty="0" smtClean="0"/>
                        <a:t> Income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Cheat</a:t>
                      </a:r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Divorced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6271" y="4868214"/>
            <a:ext cx="1331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Test Set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02F1-063E-40F0-A184-22987986E697}" type="datetime1">
              <a:rPr lang="en-US" smtClean="0"/>
              <a:t>3/29/2018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" y="159063"/>
            <a:ext cx="10774251" cy="858368"/>
          </a:xfrm>
        </p:spPr>
        <p:txBody>
          <a:bodyPr/>
          <a:lstStyle/>
          <a:p>
            <a:r>
              <a:rPr lang="en-US" b="1" i="1" dirty="0" smtClean="0"/>
              <a:t>Attributes of Training Set 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64" y="1017431"/>
            <a:ext cx="5654900" cy="518767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AD79-B382-4EC2-BE8E-9476452A24DD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9" y="107548"/>
            <a:ext cx="10515600" cy="768215"/>
          </a:xfrm>
        </p:spPr>
        <p:txBody>
          <a:bodyPr/>
          <a:lstStyle/>
          <a:p>
            <a:r>
              <a:rPr lang="en-US" b="1" i="1" dirty="0" smtClean="0"/>
              <a:t>Create Decision tree for Training Set 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5" y="1159098"/>
            <a:ext cx="5654900" cy="51876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26598" y="1468183"/>
            <a:ext cx="1700011" cy="437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00349" y="2968566"/>
            <a:ext cx="1700011" cy="437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Marital Status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6389" y="4278992"/>
            <a:ext cx="1700011" cy="437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Taxable Income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85287" y="2936372"/>
            <a:ext cx="746974" cy="43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174309" y="3406448"/>
            <a:ext cx="537156" cy="87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32937" y="4716874"/>
            <a:ext cx="581428" cy="84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354632" y="4749065"/>
            <a:ext cx="586528" cy="81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567673" y="3419324"/>
            <a:ext cx="746974" cy="85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9131121" y="1906065"/>
            <a:ext cx="419234" cy="106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478197" y="1906065"/>
            <a:ext cx="876435" cy="103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35135" y="22080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67974" y="219562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560820" y="356826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Married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06571" y="3619876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{Single, Divorced 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84386" y="491970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&lt;= 80 K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707378" y="491970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80 K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368836" y="4272534"/>
            <a:ext cx="746974" cy="43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605503" y="5595859"/>
            <a:ext cx="746974" cy="43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03725" y="5534657"/>
            <a:ext cx="746974" cy="43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92428" y="3071598"/>
            <a:ext cx="1571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20484" y="3419324"/>
            <a:ext cx="850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5307" y="4101908"/>
            <a:ext cx="1571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546243" y="4101908"/>
            <a:ext cx="850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2427" y="5104373"/>
            <a:ext cx="1571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20484" y="5104373"/>
            <a:ext cx="85000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532586" y="1249251"/>
            <a:ext cx="0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01532" y="1236363"/>
            <a:ext cx="0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786389" y="1249251"/>
            <a:ext cx="0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2426" y="3419324"/>
            <a:ext cx="28346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92427" y="4749065"/>
            <a:ext cx="28346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5307" y="5750361"/>
            <a:ext cx="28346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46243" y="4742609"/>
            <a:ext cx="850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520484" y="5753545"/>
            <a:ext cx="850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546243" y="3071598"/>
            <a:ext cx="850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2427" y="4385240"/>
            <a:ext cx="393192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8564" y="5428429"/>
            <a:ext cx="393192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96935" y="6059503"/>
            <a:ext cx="393192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46243" y="4385240"/>
            <a:ext cx="850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46243" y="5428429"/>
            <a:ext cx="85000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46243" y="6053047"/>
            <a:ext cx="85000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ate Placeholder 7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19BD-DE9E-4841-B45A-D45813A3F6C0}" type="datetime1">
              <a:rPr lang="en-US" smtClean="0"/>
              <a:t>3/29/2018</a:t>
            </a:fld>
            <a:endParaRPr lang="en-US"/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8" grpId="0"/>
      <p:bldP spid="39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28" y="72277"/>
            <a:ext cx="10864403" cy="793974"/>
          </a:xfrm>
        </p:spPr>
        <p:txBody>
          <a:bodyPr/>
          <a:lstStyle/>
          <a:p>
            <a:r>
              <a:rPr lang="en-US" b="1" i="1" dirty="0" smtClean="0"/>
              <a:t>Implement Test Set on this Tree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72" y="1034536"/>
            <a:ext cx="5076825" cy="49434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05004"/>
              </p:ext>
            </p:extLst>
          </p:nvPr>
        </p:nvGraphicFramePr>
        <p:xfrm>
          <a:off x="6075965" y="1595428"/>
          <a:ext cx="5785476" cy="18045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33172"/>
                <a:gridCol w="1648496"/>
                <a:gridCol w="1734192"/>
                <a:gridCol w="1369616"/>
              </a:tblGrid>
              <a:tr h="5711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Taxable</a:t>
                      </a:r>
                      <a:r>
                        <a:rPr lang="en-US" baseline="0" dirty="0" smtClean="0"/>
                        <a:t> Income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Cheat</a:t>
                      </a:r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Divorced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20296"/>
              </p:ext>
            </p:extLst>
          </p:nvPr>
        </p:nvGraphicFramePr>
        <p:xfrm>
          <a:off x="6075965" y="4096141"/>
          <a:ext cx="5785476" cy="18045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33172"/>
                <a:gridCol w="1648496"/>
                <a:gridCol w="1734192"/>
                <a:gridCol w="1369616"/>
              </a:tblGrid>
              <a:tr h="5711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Taxable</a:t>
                      </a:r>
                      <a:r>
                        <a:rPr lang="en-US" baseline="0" dirty="0" smtClean="0"/>
                        <a:t> Income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Cheat</a:t>
                      </a:r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1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Divorced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306096" y="2395470"/>
            <a:ext cx="769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5400000">
            <a:off x="2697943" y="1070881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4302169">
            <a:off x="3305172" y="2393507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409158">
            <a:off x="4276334" y="3660583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033078" y="468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2805301" y="1082220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4302169">
            <a:off x="3223772" y="2199462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033078" y="5108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8020524">
            <a:off x="3176109" y="3688238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7524765">
            <a:off x="1683848" y="4926253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06096" y="2730697"/>
            <a:ext cx="769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06096" y="3155700"/>
            <a:ext cx="769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5400000">
            <a:off x="2908359" y="1070881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4302169">
            <a:off x="3223773" y="2393507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020524">
            <a:off x="3289401" y="3660583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3429723">
            <a:off x="2588592" y="4923893"/>
            <a:ext cx="45720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033078" y="552960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038D-713B-4C1B-B768-D3BB39DF9660}" type="datetime1">
              <a:rPr lang="en-US" smtClean="0"/>
              <a:t>3/29/2018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7" grpId="0"/>
      <p:bldP spid="18" grpId="0" animBg="1"/>
      <p:bldP spid="19" grpId="0" animBg="1"/>
      <p:bldP spid="21" grpId="0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13" y="365125"/>
            <a:ext cx="10812887" cy="78109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b="1" i="1" dirty="0" smtClean="0">
                <a:latin typeface="+mn-lt"/>
              </a:rPr>
              <a:t>Tertiary Tree [</a:t>
            </a:r>
            <a:r>
              <a:rPr lang="en-US" sz="3600" b="1" i="1" dirty="0" err="1" smtClean="0">
                <a:latin typeface="+mn-lt"/>
              </a:rPr>
              <a:t>Multiway</a:t>
            </a:r>
            <a:r>
              <a:rPr lang="en-US" sz="3600" b="1" i="1" dirty="0" smtClean="0">
                <a:latin typeface="+mn-lt"/>
              </a:rPr>
              <a:t> Splitting]</a:t>
            </a:r>
            <a:endParaRPr lang="en-US" sz="3600" b="1" i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57" y="1482143"/>
            <a:ext cx="5335812" cy="4378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05" y="2713931"/>
            <a:ext cx="4114800" cy="191452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1967-33CE-4B81-90EF-C985C89D3DB1}" type="datetime1">
              <a:rPr lang="en-US" smtClean="0"/>
              <a:t>3/29/2018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249217"/>
            <a:ext cx="10864403" cy="806851"/>
          </a:xfrm>
        </p:spPr>
        <p:txBody>
          <a:bodyPr/>
          <a:lstStyle/>
          <a:p>
            <a:r>
              <a:rPr lang="en-US" b="1" i="1" dirty="0" smtClean="0"/>
              <a:t>Create Decision tree for Training Set 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0" y="1469266"/>
            <a:ext cx="3940935" cy="43262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98520" y="1469266"/>
            <a:ext cx="1751527" cy="346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10659" y="2757154"/>
            <a:ext cx="1751527" cy="346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69734" y="4274446"/>
            <a:ext cx="1751527" cy="346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02045" y="2744272"/>
            <a:ext cx="1335378" cy="34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Play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62413" y="4274446"/>
            <a:ext cx="1335378" cy="34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Play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446776" y="4274446"/>
            <a:ext cx="1335378" cy="34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Don’t Play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72239" y="5829036"/>
            <a:ext cx="1335378" cy="34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Don’t Play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90436" y="5829036"/>
            <a:ext cx="1335378" cy="34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Play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34893" y="1814714"/>
            <a:ext cx="1227520" cy="94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34893" y="3102601"/>
            <a:ext cx="1056070" cy="120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 flipH="1">
            <a:off x="8886420" y="3103809"/>
            <a:ext cx="3" cy="117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60914" y="3122458"/>
            <a:ext cx="1377038" cy="115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63795" y="4649075"/>
            <a:ext cx="596854" cy="117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37404" y="4635088"/>
            <a:ext cx="625524" cy="119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2" idx="0"/>
          </p:cNvCxnSpPr>
          <p:nvPr/>
        </p:nvCxnSpPr>
        <p:spPr>
          <a:xfrm flipH="1">
            <a:off x="5769734" y="1817027"/>
            <a:ext cx="590915" cy="92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87727" y="2049350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Overcast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58125" y="2030432"/>
            <a:ext cx="15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{Sunny, Rainy}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37404" y="344771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33960" y="346119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30577" y="3547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743" y="507850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13535" y="511781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A34A-E082-4593-89DA-1945800EF852}" type="datetime1">
              <a:rPr lang="en-US" smtClean="0"/>
              <a:t>3/29/2018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184821"/>
            <a:ext cx="10825766" cy="909883"/>
          </a:xfrm>
        </p:spPr>
        <p:txBody>
          <a:bodyPr/>
          <a:lstStyle/>
          <a:p>
            <a:r>
              <a:rPr lang="en-US" b="1" i="1" dirty="0" smtClean="0"/>
              <a:t>Implement Test Set on this Tree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7" y="1275008"/>
            <a:ext cx="4564488" cy="21237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3650"/>
              </p:ext>
            </p:extLst>
          </p:nvPr>
        </p:nvGraphicFramePr>
        <p:xfrm>
          <a:off x="5844146" y="4308646"/>
          <a:ext cx="6184724" cy="18582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6181"/>
                <a:gridCol w="1546181"/>
                <a:gridCol w="1546181"/>
                <a:gridCol w="1546181"/>
              </a:tblGrid>
              <a:tr h="464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Temperature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Humidity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Don’t Play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Rainy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Don’t Play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Overcast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3" y="965915"/>
            <a:ext cx="5592046" cy="534576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2FFA-48EB-43BB-A968-8B632B2B2D3E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580" y="2086378"/>
            <a:ext cx="6300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dirty="0" smtClean="0"/>
              <a:t>Any Questions? </a:t>
            </a:r>
            <a:endParaRPr lang="en-US" sz="7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129566" y="3477297"/>
            <a:ext cx="5789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dirty="0" smtClean="0"/>
              <a:t>Thank You.....  </a:t>
            </a:r>
            <a:endParaRPr lang="en-US" sz="7200" b="1" i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98BC-1266-4A74-BE05-1E207F6AEF96}" type="datetime1">
              <a:rPr lang="en-US" smtClean="0"/>
              <a:t>3/29/2018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smtClean="0"/>
              <a:t>Data 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8"/>
            <a:ext cx="10515600" cy="4889075"/>
          </a:xfrm>
        </p:spPr>
        <p:txBody>
          <a:bodyPr>
            <a:normAutofit/>
          </a:bodyPr>
          <a:lstStyle/>
          <a:p>
            <a:r>
              <a:rPr lang="en-US" dirty="0"/>
              <a:t>Data Mining (DM) is a knowledge </a:t>
            </a:r>
            <a:r>
              <a:rPr lang="en-US" dirty="0" smtClean="0"/>
              <a:t>discovery process </a:t>
            </a:r>
            <a:r>
              <a:rPr lang="en-US" dirty="0"/>
              <a:t>of automated extraction of </a:t>
            </a:r>
            <a:r>
              <a:rPr lang="en-US" dirty="0" smtClean="0"/>
              <a:t>hidden predictive </a:t>
            </a:r>
            <a:r>
              <a:rPr lang="en-US" dirty="0"/>
              <a:t>information from large databases</a:t>
            </a:r>
            <a:r>
              <a:rPr lang="en-US" dirty="0" smtClean="0"/>
              <a:t>.</a:t>
            </a:r>
          </a:p>
          <a:p>
            <a:r>
              <a:rPr lang="en-US" dirty="0"/>
              <a:t>DM is a powerful new technology with </a:t>
            </a:r>
            <a:r>
              <a:rPr lang="en-US" dirty="0" smtClean="0"/>
              <a:t>huge potential </a:t>
            </a:r>
            <a:r>
              <a:rPr lang="en-US" dirty="0"/>
              <a:t>to help </a:t>
            </a:r>
            <a:r>
              <a:rPr lang="en-US" dirty="0" smtClean="0"/>
              <a:t>organizations </a:t>
            </a:r>
            <a:r>
              <a:rPr lang="en-US" dirty="0"/>
              <a:t>focus on </a:t>
            </a:r>
            <a:r>
              <a:rPr lang="en-US" dirty="0" smtClean="0"/>
              <a:t>the most </a:t>
            </a:r>
            <a:r>
              <a:rPr lang="en-US" dirty="0"/>
              <a:t>important information in their </a:t>
            </a:r>
            <a:r>
              <a:rPr lang="en-US" dirty="0" smtClean="0"/>
              <a:t>data warehouses</a:t>
            </a:r>
            <a:r>
              <a:rPr lang="en-US" dirty="0"/>
              <a:t>.</a:t>
            </a:r>
          </a:p>
          <a:p>
            <a:r>
              <a:rPr lang="en-US" dirty="0"/>
              <a:t>DM tools sift through large amounts of </a:t>
            </a:r>
            <a:r>
              <a:rPr lang="en-US" dirty="0" smtClean="0"/>
              <a:t>data to </a:t>
            </a:r>
            <a:r>
              <a:rPr lang="en-US" dirty="0"/>
              <a:t>discover meaningful new correlations </a:t>
            </a:r>
            <a:r>
              <a:rPr lang="en-US" dirty="0" smtClean="0"/>
              <a:t>and hidden </a:t>
            </a:r>
            <a:r>
              <a:rPr lang="en-US" dirty="0"/>
              <a:t>patterns.</a:t>
            </a:r>
          </a:p>
          <a:p>
            <a:r>
              <a:rPr lang="en-US" dirty="0"/>
              <a:t>DM tools predict future trends </a:t>
            </a:r>
            <a:r>
              <a:rPr lang="en-US" dirty="0" smtClean="0"/>
              <a:t>and behaviors, </a:t>
            </a:r>
            <a:r>
              <a:rPr lang="en-US" dirty="0"/>
              <a:t>allowing businesses to </a:t>
            </a:r>
            <a:r>
              <a:rPr lang="en-US" dirty="0" smtClean="0"/>
              <a:t>make proactive</a:t>
            </a:r>
            <a:r>
              <a:rPr lang="en-US" dirty="0"/>
              <a:t>, knowledge-driven decisions.</a:t>
            </a:r>
          </a:p>
          <a:p>
            <a:r>
              <a:rPr lang="en-US" dirty="0"/>
              <a:t>DM is a </a:t>
            </a:r>
            <a:r>
              <a:rPr lang="en-US" i="1" dirty="0"/>
              <a:t>process </a:t>
            </a:r>
            <a:r>
              <a:rPr lang="en-US" dirty="0"/>
              <a:t>or </a:t>
            </a:r>
            <a:r>
              <a:rPr lang="en-US" i="1" dirty="0"/>
              <a:t>methodology</a:t>
            </a:r>
            <a:r>
              <a:rPr lang="en-US" dirty="0"/>
              <a:t>, not a </a:t>
            </a:r>
            <a:r>
              <a:rPr lang="en-US" dirty="0" smtClean="0"/>
              <a:t>single analytical </a:t>
            </a:r>
            <a:r>
              <a:rPr lang="en-US" dirty="0"/>
              <a:t>technique or tool.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1ADC-2A55-4CC5-BDBA-A2B7B4D929E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US" dirty="0"/>
              <a:t>Objects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r>
              <a:rPr lang="en-US" dirty="0" smtClean="0"/>
              <a:t>Knowledge discovery process</a:t>
            </a:r>
          </a:p>
          <a:p>
            <a:r>
              <a:rPr lang="en-US" dirty="0" smtClean="0"/>
              <a:t>Automated </a:t>
            </a:r>
            <a:r>
              <a:rPr lang="en-US" dirty="0"/>
              <a:t>prediction </a:t>
            </a:r>
            <a:r>
              <a:rPr lang="en-US" dirty="0" smtClean="0"/>
              <a:t>of trends </a:t>
            </a:r>
            <a:r>
              <a:rPr lang="en-US" dirty="0"/>
              <a:t>and </a:t>
            </a:r>
            <a:r>
              <a:rPr lang="en-US" dirty="0" smtClean="0"/>
              <a:t>behaviors</a:t>
            </a:r>
            <a:endParaRPr lang="en-US" dirty="0"/>
          </a:p>
          <a:p>
            <a:r>
              <a:rPr lang="en-US" dirty="0"/>
              <a:t>Automated discovery </a:t>
            </a:r>
            <a:r>
              <a:rPr lang="en-US" dirty="0" smtClean="0"/>
              <a:t>of previously unknown patterns</a:t>
            </a:r>
            <a:endParaRPr lang="en-US" dirty="0"/>
          </a:p>
          <a:p>
            <a:r>
              <a:rPr lang="en-US" dirty="0"/>
              <a:t>Results used to </a:t>
            </a:r>
            <a:r>
              <a:rPr lang="en-US" dirty="0" smtClean="0"/>
              <a:t>make better </a:t>
            </a:r>
            <a:r>
              <a:rPr lang="en-US" dirty="0"/>
              <a:t>business </a:t>
            </a:r>
            <a:r>
              <a:rPr lang="en-US" dirty="0" smtClean="0"/>
              <a:t>decisions and </a:t>
            </a:r>
            <a:r>
              <a:rPr lang="en-US" dirty="0"/>
              <a:t>to gain a </a:t>
            </a:r>
            <a:r>
              <a:rPr lang="en-US" dirty="0" smtClean="0"/>
              <a:t>competitive advantage</a:t>
            </a:r>
          </a:p>
          <a:p>
            <a:r>
              <a:rPr lang="en-US" dirty="0" smtClean="0"/>
              <a:t>Find hidden predictive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1ADC-2A55-4CC5-BDBA-A2B7B4D929E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dirty="0" smtClean="0"/>
              <a:t>Common Data Mining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/>
          <a:lstStyle/>
          <a:p>
            <a:r>
              <a:rPr lang="en-US" dirty="0"/>
              <a:t>Association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Sequential patterns</a:t>
            </a:r>
          </a:p>
          <a:p>
            <a:r>
              <a:rPr lang="en-US" dirty="0"/>
              <a:t>Patterns with time series</a:t>
            </a:r>
          </a:p>
          <a:p>
            <a:r>
              <a:rPr lang="en-US" dirty="0" smtClean="0"/>
              <a:t>Categorization and segmentation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1ADC-2A55-4CC5-BDBA-A2B7B4D929E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US" b="1" dirty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Find all the association rules with support and confidence higher than </a:t>
            </a:r>
            <a:r>
              <a:rPr lang="en-US" i="1" dirty="0" smtClean="0"/>
              <a:t>specified values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Association </a:t>
            </a:r>
            <a:r>
              <a:rPr lang="en-US" dirty="0"/>
              <a:t>rules discover regular patterns within large data sets, such as </a:t>
            </a:r>
            <a:r>
              <a:rPr lang="en-US" dirty="0" smtClean="0"/>
              <a:t>the presence </a:t>
            </a:r>
            <a:r>
              <a:rPr lang="en-US" dirty="0"/>
              <a:t>of two items within a group of tuples.</a:t>
            </a:r>
          </a:p>
          <a:p>
            <a:r>
              <a:rPr lang="en-US" dirty="0" smtClean="0"/>
              <a:t>Rules </a:t>
            </a:r>
            <a:r>
              <a:rPr lang="en-US" dirty="0"/>
              <a:t>discover situations in which the presence of an item in a transaction </a:t>
            </a:r>
            <a:r>
              <a:rPr lang="en-US" dirty="0" smtClean="0"/>
              <a:t>is linked </a:t>
            </a:r>
            <a:r>
              <a:rPr lang="en-US" dirty="0"/>
              <a:t>to the presence of another item with a high probability.</a:t>
            </a:r>
          </a:p>
          <a:p>
            <a:r>
              <a:rPr lang="en-US" dirty="0" smtClean="0"/>
              <a:t>An </a:t>
            </a:r>
            <a:r>
              <a:rPr lang="en-US" dirty="0"/>
              <a:t>association rule consists of a </a:t>
            </a:r>
            <a:r>
              <a:rPr lang="en-US" i="1" dirty="0"/>
              <a:t>premise </a:t>
            </a:r>
            <a:r>
              <a:rPr lang="en-US" dirty="0"/>
              <a:t>and a </a:t>
            </a:r>
            <a:r>
              <a:rPr lang="en-US" i="1" dirty="0"/>
              <a:t>consequence. </a:t>
            </a:r>
            <a:r>
              <a:rPr lang="en-US" dirty="0"/>
              <a:t>Both </a:t>
            </a:r>
            <a:r>
              <a:rPr lang="en-US" dirty="0" smtClean="0"/>
              <a:t>premise and </a:t>
            </a:r>
            <a:r>
              <a:rPr lang="en-US" dirty="0"/>
              <a:t>consequence can be single items or groups of items.</a:t>
            </a:r>
          </a:p>
          <a:p>
            <a:r>
              <a:rPr lang="en-US" dirty="0" smtClean="0"/>
              <a:t>Quality </a:t>
            </a:r>
            <a:r>
              <a:rPr lang="en-US" dirty="0"/>
              <a:t>of association rules can be measured precisely, by defining </a:t>
            </a:r>
            <a:r>
              <a:rPr lang="en-US" dirty="0" smtClean="0"/>
              <a:t>the properties </a:t>
            </a:r>
            <a:r>
              <a:rPr lang="en-US" dirty="0"/>
              <a:t>of </a:t>
            </a:r>
            <a:r>
              <a:rPr lang="en-US" i="1" dirty="0"/>
              <a:t>support </a:t>
            </a:r>
            <a:r>
              <a:rPr lang="en-US" dirty="0"/>
              <a:t>and </a:t>
            </a:r>
            <a:r>
              <a:rPr lang="en-US" i="1" dirty="0"/>
              <a:t>confidence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1ADC-2A55-4CC5-BDBA-A2B7B4D929E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365126"/>
            <a:ext cx="10915918" cy="948520"/>
          </a:xfrm>
        </p:spPr>
        <p:txBody>
          <a:bodyPr/>
          <a:lstStyle/>
          <a:p>
            <a:r>
              <a:rPr lang="en-US" dirty="0" smtClean="0"/>
              <a:t>Example of Association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550244"/>
              </p:ext>
            </p:extLst>
          </p:nvPr>
        </p:nvGraphicFramePr>
        <p:xfrm>
          <a:off x="7237927" y="1918953"/>
          <a:ext cx="4624587" cy="3850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4829"/>
                <a:gridCol w="3809758"/>
              </a:tblGrid>
              <a:tr h="48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SLNo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ITEMS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Chicken Fries, Drinks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Burger, French Fries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Pizza, Drinks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Chicken Fries, Drinks, French Fries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</a:rPr>
                        <a:t>Chicken Fries, French Fries, Burger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Burgers, Drinks, French Fries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Chicken Fries, Pizza, Drinks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1ADC-2A55-4CC5-BDBA-A2B7B4D929E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4452" y="1489273"/>
            <a:ext cx="675389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Set: </a:t>
            </a:r>
          </a:p>
          <a:p>
            <a:pPr marL="342900" indent="-342900">
              <a:buAutoNum type="arabicPeriod"/>
            </a:pPr>
            <a:r>
              <a:rPr lang="en-US" dirty="0" smtClean="0"/>
              <a:t>{Chicken </a:t>
            </a:r>
            <a:r>
              <a:rPr lang="en-US" dirty="0"/>
              <a:t>Fries, </a:t>
            </a:r>
            <a:r>
              <a:rPr lang="en-US" dirty="0" smtClean="0"/>
              <a:t>Drinks} -&gt; 3</a:t>
            </a:r>
          </a:p>
          <a:p>
            <a:pPr marL="342900" indent="-342900">
              <a:buAutoNum type="arabicPeriod"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{Burger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French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Fries} -&gt; 3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{Pizza</a:t>
            </a:r>
            <a:r>
              <a:rPr lang="en-US" dirty="0"/>
              <a:t>, </a:t>
            </a:r>
            <a:r>
              <a:rPr lang="en-US" dirty="0" smtClean="0"/>
              <a:t>Drinks} -&gt; 2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{Chicken </a:t>
            </a:r>
            <a:r>
              <a:rPr lang="en-US" dirty="0"/>
              <a:t>Fries, Drinks, French </a:t>
            </a:r>
            <a:r>
              <a:rPr lang="en-US" dirty="0" smtClean="0"/>
              <a:t>Fries} -&gt;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{Chicken </a:t>
            </a:r>
            <a:r>
              <a:rPr lang="en-US" dirty="0"/>
              <a:t>Fries, French Fries, </a:t>
            </a:r>
            <a:r>
              <a:rPr lang="en-US" dirty="0" smtClean="0"/>
              <a:t>Burger} -&gt;1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{Burgers</a:t>
            </a:r>
            <a:r>
              <a:rPr lang="en-US" dirty="0"/>
              <a:t>, Drinks, French </a:t>
            </a:r>
            <a:r>
              <a:rPr lang="en-US" dirty="0" smtClean="0"/>
              <a:t>Fries} -&gt;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{Chicken </a:t>
            </a:r>
            <a:r>
              <a:rPr lang="en-US" dirty="0"/>
              <a:t>Fries, Pizza, </a:t>
            </a:r>
            <a:r>
              <a:rPr lang="en-US" dirty="0" smtClean="0"/>
              <a:t>Drinks} -&gt; 1 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Max Data set :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/>
              <a:t>{Chicken Fries, Drinks</a:t>
            </a:r>
            <a:r>
              <a:rPr lang="en-US" dirty="0" smtClean="0"/>
              <a:t>}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{Burger, French Fries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So we can predict that if any one buy </a:t>
            </a:r>
            <a:r>
              <a:rPr lang="en-US" dirty="0"/>
              <a:t>Chicken </a:t>
            </a:r>
            <a:r>
              <a:rPr lang="en-US" dirty="0" smtClean="0"/>
              <a:t>Fries then he will buy Drinks. Or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that if any one buy Burger</a:t>
            </a:r>
            <a:r>
              <a:rPr lang="en-US" dirty="0" smtClean="0"/>
              <a:t> </a:t>
            </a:r>
            <a:r>
              <a:rPr lang="en-US" dirty="0"/>
              <a:t>then he will buy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French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Fries.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b="1" i="1" dirty="0"/>
              <a:t>Classify a phenomenon in a predefined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r>
              <a:rPr lang="en-US" dirty="0"/>
              <a:t>The phenomenon is usually presented in the form of an observation </a:t>
            </a:r>
            <a:r>
              <a:rPr lang="en-US" dirty="0" smtClean="0"/>
              <a:t>record(tuple</a:t>
            </a:r>
            <a:r>
              <a:rPr lang="en-US" dirty="0"/>
              <a:t>).</a:t>
            </a:r>
          </a:p>
          <a:p>
            <a:r>
              <a:rPr lang="en-US" dirty="0" smtClean="0"/>
              <a:t>The </a:t>
            </a:r>
            <a:r>
              <a:rPr lang="en-US" dirty="0"/>
              <a:t>classifier is an algorithm that carries out the classification, and </a:t>
            </a:r>
            <a:r>
              <a:rPr lang="en-US" dirty="0" smtClean="0"/>
              <a:t>the classifiers are typically presented as decision trees. In these trees the nodes are </a:t>
            </a:r>
            <a:r>
              <a:rPr lang="en-US" dirty="0"/>
              <a:t>labelled by conditions that allow the decision </a:t>
            </a:r>
            <a:r>
              <a:rPr lang="en-US" dirty="0" smtClean="0"/>
              <a:t>making. </a:t>
            </a:r>
          </a:p>
          <a:p>
            <a:r>
              <a:rPr lang="en-US" dirty="0"/>
              <a:t>There are two typical methods of classification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Decision trees </a:t>
            </a:r>
          </a:p>
          <a:p>
            <a:pPr lvl="1"/>
            <a:r>
              <a:rPr lang="en-US" dirty="0" smtClean="0"/>
              <a:t>Neural </a:t>
            </a:r>
            <a:r>
              <a:rPr lang="en-US" dirty="0"/>
              <a:t>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42E7-FDA7-4811-9547-E4BBD69ED43B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b="1" i="1" dirty="0" smtClean="0"/>
              <a:t>Decision trees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/>
          <a:lstStyle/>
          <a:p>
            <a:pPr algn="just"/>
            <a:r>
              <a:rPr lang="en-US" dirty="0"/>
              <a:t>A decision tree is a structure that includes a root node, branches, and leaf nodes. Each internal node denotes a test on an attribute, each branch denotes the outcome of a test, and each leaf node holds a </a:t>
            </a:r>
            <a:r>
              <a:rPr lang="en-US" dirty="0" smtClean="0"/>
              <a:t>class </a:t>
            </a:r>
            <a:r>
              <a:rPr lang="en-US" dirty="0"/>
              <a:t>label. The topmost node in the tree is the root node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dirty="0"/>
              <a:t>The benefits of having a decision tree are as follows −</a:t>
            </a:r>
          </a:p>
          <a:p>
            <a:pPr lvl="1"/>
            <a:r>
              <a:rPr lang="en-US" dirty="0"/>
              <a:t>It does not require any domain knowledge.</a:t>
            </a:r>
          </a:p>
          <a:p>
            <a:pPr lvl="1"/>
            <a:r>
              <a:rPr lang="en-US" dirty="0"/>
              <a:t>It is easy to comprehend.</a:t>
            </a:r>
          </a:p>
          <a:p>
            <a:pPr lvl="1"/>
            <a:r>
              <a:rPr lang="en-US" dirty="0"/>
              <a:t>The learning and classification steps of a decision tree are simple and fast.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E467-2EA8-4D62-AAF9-8E5954B96E58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Structure of Decision Tree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33" y="1360398"/>
            <a:ext cx="7519317" cy="49013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883-B7D1-4A12-AE51-35970B513B4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Decision Tree [Data Mining]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055-5BF3-44F3-B240-5AA596253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937</Words>
  <Application>Microsoft Office PowerPoint</Application>
  <PresentationFormat>Widescreen</PresentationFormat>
  <Paragraphs>241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Data Mining </vt:lpstr>
      <vt:lpstr>Data Mining </vt:lpstr>
      <vt:lpstr>Objects and Benefits</vt:lpstr>
      <vt:lpstr>Common Data Mining Techniques</vt:lpstr>
      <vt:lpstr>Association</vt:lpstr>
      <vt:lpstr>Example of Association</vt:lpstr>
      <vt:lpstr>Classify a phenomenon in a predefined class</vt:lpstr>
      <vt:lpstr>Decision trees</vt:lpstr>
      <vt:lpstr>Structure of Decision Tree</vt:lpstr>
      <vt:lpstr>Decision Tree Algorithm </vt:lpstr>
      <vt:lpstr>Hunt’s Algorithm [for Binary Splitting]</vt:lpstr>
      <vt:lpstr>Attributes of Training Set </vt:lpstr>
      <vt:lpstr>Create Decision tree for Training Set </vt:lpstr>
      <vt:lpstr>Implement Test Set on this Tree</vt:lpstr>
      <vt:lpstr>Tertiary Tree [Multiway Splitting]</vt:lpstr>
      <vt:lpstr>Create Decision tree for Training Set </vt:lpstr>
      <vt:lpstr>Implement Test Set on this Tree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User</dc:creator>
  <cp:lastModifiedBy>DIU</cp:lastModifiedBy>
  <cp:revision>34</cp:revision>
  <dcterms:created xsi:type="dcterms:W3CDTF">2017-12-04T07:06:03Z</dcterms:created>
  <dcterms:modified xsi:type="dcterms:W3CDTF">2018-03-29T08:30:10Z</dcterms:modified>
</cp:coreProperties>
</file>