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60" r:id="rId5"/>
    <p:sldId id="269" r:id="rId6"/>
    <p:sldId id="267" r:id="rId7"/>
    <p:sldId id="268" r:id="rId8"/>
    <p:sldId id="276" r:id="rId9"/>
    <p:sldId id="277" r:id="rId10"/>
    <p:sldId id="271" r:id="rId11"/>
    <p:sldId id="272" r:id="rId12"/>
    <p:sldId id="273" r:id="rId13"/>
    <p:sldId id="27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01F36-AC73-4672-8DD1-F8A0DA0E99AC}" type="datetimeFigureOut">
              <a:rPr lang="en-US" smtClean="0"/>
              <a:t>9/20/2018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13E70-05AA-41D0-9C38-B8BE873283E3}" type="slidenum">
              <a:rPr lang="en-US" smtClean="0"/>
              <a:t>‹#›</a:t>
            </a:fld>
            <a:endParaRPr lang="en-US"/>
          </a:p>
        </p:txBody>
      </p:sp>
    </p:spTree>
    <p:extLst>
      <p:ext uri="{BB962C8B-B14F-4D97-AF65-F5344CB8AC3E}">
        <p14:creationId xmlns:p14="http://schemas.microsoft.com/office/powerpoint/2010/main" val="311937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C47988-7AED-4494-8532-4CAFF5D6213D}" type="slidenum">
              <a:rPr lang="en-US" smtClean="0">
                <a:solidFill>
                  <a:prstClr val="black"/>
                </a:solidFill>
              </a:rPr>
              <a:pPr/>
              <a:t>1</a:t>
            </a:fld>
            <a:endParaRPr lang="en-US" smtClean="0">
              <a:solidFill>
                <a:prstClr val="black"/>
              </a:solidFill>
            </a:endParaRPr>
          </a:p>
        </p:txBody>
      </p:sp>
    </p:spTree>
    <p:extLst>
      <p:ext uri="{BB962C8B-B14F-4D97-AF65-F5344CB8AC3E}">
        <p14:creationId xmlns:p14="http://schemas.microsoft.com/office/powerpoint/2010/main" val="231966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D13E70-05AA-41D0-9C38-B8BE873283E3}" type="slidenum">
              <a:rPr lang="en-US" smtClean="0"/>
              <a:t>14</a:t>
            </a:fld>
            <a:endParaRPr lang="en-US"/>
          </a:p>
        </p:txBody>
      </p:sp>
    </p:spTree>
    <p:extLst>
      <p:ext uri="{BB962C8B-B14F-4D97-AF65-F5344CB8AC3E}">
        <p14:creationId xmlns:p14="http://schemas.microsoft.com/office/powerpoint/2010/main" val="3709074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AEBA7-2AB8-4530-9877-B95DB4AD4402}"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58161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CBD499-DCBE-47A4-93AC-5984A2CE18C7}"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92726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D0124F-E564-46F9-9E53-750F7544E93F}"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913157-805E-401D-BFC0-12A6EFC1FD9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0921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CF7DD72-F90C-4A96-B953-44D502BDB5F3}"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4063785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621EDE1-0BE8-4209-99E7-1E8E3412BE8E}"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913157-805E-401D-BFC0-12A6EFC1FD9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4656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E96E352-D223-4134-B56E-80D21F404EC7}"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1962199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053BBF-ABDC-4413-A2D1-8F7DF8418445}"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1110573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1EF9C7-A5B9-4D89-9E53-6E437310622A}"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131506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6BC41-DB8F-4EF7-AEA9-19F02B49E2D3}"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340576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6C80D-36D9-435A-8174-AF989951ED7E}"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356722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AE5363-D926-4E0C-816A-489CFFA131E1}"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127069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DB01A8-5CED-4440-99EF-40E21776E1EB}" type="datetime1">
              <a:rPr lang="en-US" smtClean="0"/>
              <a:t>9/20/2018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213940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AE0218-112F-48D7-808A-E0C4110E7A9C}" type="datetime1">
              <a:rPr lang="en-US" smtClean="0"/>
              <a:t>9/20/2018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63503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7EED8-8E45-4575-8933-1B5DD8C7EAB8}" type="datetime1">
              <a:rPr lang="en-US" smtClean="0"/>
              <a:t>9/20/2018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178401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3600E0-FC5F-46AA-A4AD-7AD33DB966DC}"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93652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1D1E5-0FC0-46D0-B0D2-8ABC1401ED74}"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913157-805E-401D-BFC0-12A6EFC1FD97}" type="slidenum">
              <a:rPr lang="en-US" smtClean="0"/>
              <a:t>‹#›</a:t>
            </a:fld>
            <a:endParaRPr lang="en-US"/>
          </a:p>
        </p:txBody>
      </p:sp>
    </p:spTree>
    <p:extLst>
      <p:ext uri="{BB962C8B-B14F-4D97-AF65-F5344CB8AC3E}">
        <p14:creationId xmlns:p14="http://schemas.microsoft.com/office/powerpoint/2010/main" val="419941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EC05EC6-A678-4532-9D15-20263948EF60}" type="datetime1">
              <a:rPr lang="en-US" smtClean="0"/>
              <a:t>9/20/2018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913157-805E-401D-BFC0-12A6EFC1FD97}" type="slidenum">
              <a:rPr lang="en-US" smtClean="0"/>
              <a:t>‹#›</a:t>
            </a:fld>
            <a:endParaRPr lang="en-US"/>
          </a:p>
        </p:txBody>
      </p:sp>
    </p:spTree>
    <p:extLst>
      <p:ext uri="{BB962C8B-B14F-4D97-AF65-F5344CB8AC3E}">
        <p14:creationId xmlns:p14="http://schemas.microsoft.com/office/powerpoint/2010/main" val="41071027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981200" y="1219201"/>
            <a:ext cx="8229600" cy="1465263"/>
          </a:xfrm>
        </p:spPr>
        <p:txBody>
          <a:bodyPr>
            <a:normAutofit fontScale="90000"/>
          </a:bodyPr>
          <a:lstStyle/>
          <a:p>
            <a:pPr eaLnBrk="1" hangingPunct="1"/>
            <a:r>
              <a:rPr dirty="0" smtClean="0"/>
              <a:t/>
            </a:r>
            <a:br>
              <a:rPr dirty="0" smtClean="0"/>
            </a:br>
            <a:r>
              <a:rPr sz="4400" b="1" dirty="0">
                <a:latin typeface="Times New Roman" panose="02020603050405020304" pitchFamily="18" charset="0"/>
                <a:cs typeface="Times New Roman" panose="02020603050405020304" pitchFamily="18" charset="0"/>
              </a:rPr>
              <a:t>SWE 425: Telecommunication   </a:t>
            </a:r>
            <a:r>
              <a:rPr sz="4400" b="1" dirty="0" smtClean="0">
                <a:latin typeface="Times New Roman" panose="02020603050405020304" pitchFamily="18" charset="0"/>
                <a:cs typeface="Times New Roman" panose="02020603050405020304" pitchFamily="18" charset="0"/>
              </a:rPr>
              <a:t>Engineering</a:t>
            </a:r>
            <a:r>
              <a:rPr lang="en-US" sz="4400" b="1" dirty="0" smtClean="0">
                <a:latin typeface="Times New Roman" panose="02020603050405020304" pitchFamily="18" charset="0"/>
                <a:cs typeface="Times New Roman" panose="02020603050405020304" pitchFamily="18" charset="0"/>
              </a:rPr>
              <a:t> with Lab</a:t>
            </a:r>
            <a:endParaRPr sz="4400" b="1" dirty="0">
              <a:latin typeface="Times New Roman" panose="02020603050405020304" pitchFamily="18" charset="0"/>
              <a:cs typeface="Times New Roman" panose="02020603050405020304" pitchFamily="18" charset="0"/>
            </a:endParaRPr>
          </a:p>
        </p:txBody>
      </p:sp>
      <p:sp>
        <p:nvSpPr>
          <p:cNvPr id="6146" name="Subtitle 2"/>
          <p:cNvSpPr>
            <a:spLocks noGrp="1"/>
          </p:cNvSpPr>
          <p:nvPr>
            <p:ph type="subTitle" idx="1"/>
          </p:nvPr>
        </p:nvSpPr>
        <p:spPr>
          <a:xfrm>
            <a:off x="2819400" y="3200400"/>
            <a:ext cx="6400800" cy="2743200"/>
          </a:xfrm>
        </p:spPr>
        <p:txBody>
          <a:bodyPr/>
          <a:lstStyle/>
          <a:p>
            <a:pPr eaLnBrk="1" hangingPunct="1"/>
            <a:r>
              <a:rPr lang="en-US" sz="3200" b="1" i="1" dirty="0" smtClean="0">
                <a:latin typeface="Times New Roman" panose="02020603050405020304" pitchFamily="18" charset="0"/>
                <a:cs typeface="Times New Roman" panose="02020603050405020304" pitchFamily="18" charset="0"/>
              </a:rPr>
              <a:t>Md. </a:t>
            </a:r>
            <a:r>
              <a:rPr lang="en-US" sz="3200" b="1" i="1" dirty="0" err="1" smtClean="0">
                <a:latin typeface="Times New Roman" panose="02020603050405020304" pitchFamily="18" charset="0"/>
                <a:cs typeface="Times New Roman" panose="02020603050405020304" pitchFamily="18" charset="0"/>
              </a:rPr>
              <a:t>Habibur</a:t>
            </a:r>
            <a:r>
              <a:rPr lang="en-US" sz="3200" b="1" i="1" dirty="0" smtClean="0">
                <a:latin typeface="Times New Roman" panose="02020603050405020304" pitchFamily="18" charset="0"/>
                <a:cs typeface="Times New Roman" panose="02020603050405020304" pitchFamily="18" charset="0"/>
              </a:rPr>
              <a:t> Rahman</a:t>
            </a:r>
            <a:endParaRPr lang="en-US" sz="3400" b="1" i="1" dirty="0">
              <a:solidFill>
                <a:srgbClr val="002060"/>
              </a:solidFill>
              <a:latin typeface="Times New Roman" panose="02020603050405020304" pitchFamily="18" charset="0"/>
              <a:cs typeface="Times New Roman" panose="02020603050405020304" pitchFamily="18" charset="0"/>
            </a:endParaRPr>
          </a:p>
          <a:p>
            <a:pPr eaLnBrk="1" hangingPunct="1"/>
            <a:r>
              <a:rPr lang="en-US" sz="3200" i="1" dirty="0">
                <a:solidFill>
                  <a:srgbClr val="0070C0"/>
                </a:solidFill>
                <a:latin typeface="Times New Roman" panose="02020603050405020304" pitchFamily="18" charset="0"/>
                <a:cs typeface="Times New Roman" panose="02020603050405020304" pitchFamily="18" charset="0"/>
              </a:rPr>
              <a:t>Lecturer, </a:t>
            </a:r>
            <a:endParaRPr lang="en-US" sz="3200" i="1" dirty="0" smtClean="0">
              <a:solidFill>
                <a:srgbClr val="0070C0"/>
              </a:solidFill>
              <a:latin typeface="Times New Roman" panose="02020603050405020304" pitchFamily="18" charset="0"/>
              <a:cs typeface="Times New Roman" panose="02020603050405020304" pitchFamily="18" charset="0"/>
            </a:endParaRPr>
          </a:p>
          <a:p>
            <a:pPr eaLnBrk="1" hangingPunct="1"/>
            <a:r>
              <a:rPr lang="en-US" sz="3200" i="1" dirty="0" smtClean="0">
                <a:solidFill>
                  <a:srgbClr val="0070C0"/>
                </a:solidFill>
                <a:latin typeface="Times New Roman" panose="02020603050405020304" pitchFamily="18" charset="0"/>
                <a:cs typeface="Times New Roman" panose="02020603050405020304" pitchFamily="18" charset="0"/>
              </a:rPr>
              <a:t>Department </a:t>
            </a:r>
            <a:r>
              <a:rPr lang="en-US" sz="3200" i="1" dirty="0">
                <a:solidFill>
                  <a:srgbClr val="0070C0"/>
                </a:solidFill>
                <a:latin typeface="Times New Roman" panose="02020603050405020304" pitchFamily="18" charset="0"/>
                <a:cs typeface="Times New Roman" panose="02020603050405020304" pitchFamily="18" charset="0"/>
              </a:rPr>
              <a:t>of Software Engineering </a:t>
            </a:r>
          </a:p>
          <a:p>
            <a:pPr eaLnBrk="1" hangingPunct="1"/>
            <a:endParaRPr lang="en-US" i="1" dirty="0" smtClean="0"/>
          </a:p>
          <a:p>
            <a:pPr eaLnBrk="1" hangingPunct="1"/>
            <a:endParaRPr lang="en-US" i="1" dirty="0" smtClean="0"/>
          </a:p>
        </p:txBody>
      </p:sp>
      <p:pic>
        <p:nvPicPr>
          <p:cNvPr id="6148" name="Picture 5" descr="C:\Users\Sony\Desktop\DIU\diulogo.png"/>
          <p:cNvPicPr>
            <a:picLocks noChangeAspect="1" noChangeArrowheads="1"/>
          </p:cNvPicPr>
          <p:nvPr/>
        </p:nvPicPr>
        <p:blipFill>
          <a:blip r:embed="rId3" cstate="print"/>
          <a:srcRect/>
          <a:stretch>
            <a:fillRect/>
          </a:stretch>
        </p:blipFill>
        <p:spPr bwMode="auto">
          <a:xfrm>
            <a:off x="4661848" y="5668961"/>
            <a:ext cx="3124200" cy="7905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6C913157-805E-401D-BFC0-12A6EFC1FD97}" type="slidenum">
              <a:rPr lang="en-US" smtClean="0"/>
              <a:t>1</a:t>
            </a:fld>
            <a:endParaRPr lang="en-US"/>
          </a:p>
        </p:txBody>
      </p:sp>
    </p:spTree>
    <p:extLst>
      <p:ext uri="{BB962C8B-B14F-4D97-AF65-F5344CB8AC3E}">
        <p14:creationId xmlns:p14="http://schemas.microsoft.com/office/powerpoint/2010/main" val="219780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695" y="147337"/>
            <a:ext cx="8911687" cy="1280890"/>
          </a:xfrm>
        </p:spPr>
        <p:txBody>
          <a:bodyPr/>
          <a:lstStyle/>
          <a:p>
            <a:r>
              <a:rPr lang="en-US" b="1" dirty="0" smtClean="0">
                <a:latin typeface="Times New Roman" panose="02020603050405020304" pitchFamily="18" charset="0"/>
                <a:cs typeface="Times New Roman" panose="02020603050405020304" pitchFamily="18" charset="0"/>
              </a:rPr>
              <a:t>Private Branch Exchange (PBX)</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55695" y="970344"/>
            <a:ext cx="8915400" cy="5713862"/>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For corporate or enterprise use, a private telephone exchange is often referred to as a private branch exchange (PBX), when it has connections to the public switched telephone network.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PBX is installed in enterprise facilities, typically collocated with large office spaces or within an organizational campus to serve the local private telephone system and any private leased line circuits. Smaller installations might deploy a PBX or key telephone system in the office of a receptionist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 private branch exchange is a telephony exchange or switching system that serves a private organization.</a:t>
            </a:r>
          </a:p>
          <a:p>
            <a:r>
              <a:rPr lang="en-US" sz="2400" dirty="0" smtClean="0">
                <a:latin typeface="Times New Roman" panose="02020603050405020304" pitchFamily="18" charset="0"/>
                <a:cs typeface="Times New Roman" panose="02020603050405020304" pitchFamily="18" charset="0"/>
              </a:rPr>
              <a:t>It performs the concentration of central office lines or trunks and provides intercommunication between large number of telephone stations in the organization.</a:t>
            </a:r>
          </a:p>
          <a:p>
            <a:r>
              <a:rPr lang="en-US" sz="2400" dirty="0" smtClean="0">
                <a:latin typeface="Times New Roman" panose="02020603050405020304" pitchFamily="18" charset="0"/>
                <a:cs typeface="Times New Roman" panose="02020603050405020304" pitchFamily="18" charset="0"/>
              </a:rPr>
              <a:t>There are two types of PBX:</a:t>
            </a:r>
          </a:p>
          <a:p>
            <a:pPr lvl="1"/>
            <a:r>
              <a:rPr lang="en-US" sz="2200" dirty="0" smtClean="0">
                <a:latin typeface="Times New Roman" panose="02020603050405020304" pitchFamily="18" charset="0"/>
                <a:cs typeface="Times New Roman" panose="02020603050405020304" pitchFamily="18" charset="0"/>
              </a:rPr>
              <a:t>Private Automatic </a:t>
            </a:r>
            <a:r>
              <a:rPr lang="en-US" sz="2200" dirty="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ranch Exchange (PABX)</a:t>
            </a:r>
          </a:p>
          <a:p>
            <a:pPr lvl="1"/>
            <a:r>
              <a:rPr lang="en-US" sz="2200" dirty="0" smtClean="0">
                <a:latin typeface="Times New Roman" panose="02020603050405020304" pitchFamily="18" charset="0"/>
                <a:cs typeface="Times New Roman" panose="02020603050405020304" pitchFamily="18" charset="0"/>
              </a:rPr>
              <a:t>Private Manual Branch Exchange (PMBX)</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C913157-805E-401D-BFC0-12A6EFC1FD97}" type="slidenum">
              <a:rPr lang="en-US" smtClean="0"/>
              <a:t>10</a:t>
            </a:fld>
            <a:endParaRPr lang="en-US"/>
          </a:p>
        </p:txBody>
      </p:sp>
    </p:spTree>
    <p:extLst>
      <p:ext uri="{BB962C8B-B14F-4D97-AF65-F5344CB8AC3E}">
        <p14:creationId xmlns:p14="http://schemas.microsoft.com/office/powerpoint/2010/main" val="4038385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322" y="146439"/>
            <a:ext cx="8911687" cy="1280890"/>
          </a:xfrm>
        </p:spPr>
        <p:txBody>
          <a:bodyPr/>
          <a:lstStyle/>
          <a:p>
            <a:r>
              <a:rPr lang="en-US" b="1" dirty="0">
                <a:latin typeface="Times New Roman" panose="02020603050405020304" pitchFamily="18" charset="0"/>
                <a:cs typeface="Times New Roman" panose="02020603050405020304" pitchFamily="18" charset="0"/>
              </a:rPr>
              <a:t>Private Branch Exchange </a:t>
            </a:r>
            <a:r>
              <a:rPr lang="en-US" b="1" dirty="0" smtClean="0">
                <a:latin typeface="Times New Roman" panose="02020603050405020304" pitchFamily="18" charset="0"/>
                <a:cs typeface="Times New Roman" panose="02020603050405020304" pitchFamily="18" charset="0"/>
              </a:rPr>
              <a:t>Functions</a:t>
            </a:r>
            <a:endParaRPr lang="en-US" dirty="0"/>
          </a:p>
        </p:txBody>
      </p:sp>
      <p:sp>
        <p:nvSpPr>
          <p:cNvPr id="3" name="Content Placeholder 2"/>
          <p:cNvSpPr>
            <a:spLocks noGrp="1"/>
          </p:cNvSpPr>
          <p:nvPr>
            <p:ph idx="1"/>
          </p:nvPr>
        </p:nvSpPr>
        <p:spPr>
          <a:xfrm>
            <a:off x="1473959" y="701209"/>
            <a:ext cx="10304057" cy="5593445"/>
          </a:xfrm>
        </p:spPr>
        <p:txBody>
          <a:bodyPr>
            <a:noAutofit/>
          </a:bodyPr>
          <a:lstStyle/>
          <a:p>
            <a:pPr algn="just"/>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Private Branch Exchange interconnects devices and allows them to make internal calls without using the public switched telephone network.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These </a:t>
            </a:r>
            <a:r>
              <a:rPr lang="en-US" sz="2800" dirty="0">
                <a:latin typeface="Times New Roman" panose="02020603050405020304" pitchFamily="18" charset="0"/>
                <a:cs typeface="Times New Roman" panose="02020603050405020304" pitchFamily="18" charset="0"/>
              </a:rPr>
              <a:t>internal calls are free of charge.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has the advantage of not requiring a separate connection to the public switched telephone network for each phone. The existing lines can therefore be used quite efficiently.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maximum number of parallel calls which can be made depends on the number of exchange </a:t>
            </a:r>
            <a:r>
              <a:rPr lang="en-US" sz="2800" dirty="0" smtClean="0">
                <a:latin typeface="Times New Roman" panose="02020603050405020304" pitchFamily="18" charset="0"/>
                <a:cs typeface="Times New Roman" panose="02020603050405020304" pitchFamily="18" charset="0"/>
              </a:rPr>
              <a:t>lines.</a:t>
            </a:r>
          </a:p>
          <a:p>
            <a:pPr marL="0" indent="0" algn="just">
              <a:buNone/>
            </a:pPr>
            <a:endParaRPr lang="en-US" sz="2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C913157-805E-401D-BFC0-12A6EFC1FD97}" type="slidenum">
              <a:rPr lang="en-US" smtClean="0"/>
              <a:t>11</a:t>
            </a:fld>
            <a:endParaRPr lang="en-US"/>
          </a:p>
        </p:txBody>
      </p:sp>
    </p:spTree>
    <p:extLst>
      <p:ext uri="{BB962C8B-B14F-4D97-AF65-F5344CB8AC3E}">
        <p14:creationId xmlns:p14="http://schemas.microsoft.com/office/powerpoint/2010/main" val="223604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59312"/>
            <a:ext cx="8911687" cy="1280890"/>
          </a:xfrm>
        </p:spPr>
        <p:txBody>
          <a:bodyPr/>
          <a:lstStyle/>
          <a:p>
            <a:r>
              <a:rPr lang="en-US" b="1" dirty="0">
                <a:latin typeface="Times New Roman" panose="02020603050405020304" pitchFamily="18" charset="0"/>
                <a:cs typeface="Times New Roman" panose="02020603050405020304" pitchFamily="18" charset="0"/>
              </a:rPr>
              <a:t>Private Branch Exchange </a:t>
            </a:r>
            <a:r>
              <a:rPr lang="en-US" b="1" dirty="0" smtClean="0">
                <a:latin typeface="Times New Roman" panose="02020603050405020304" pitchFamily="18" charset="0"/>
                <a:cs typeface="Times New Roman" panose="02020603050405020304" pitchFamily="18" charset="0"/>
              </a:rPr>
              <a:t>Functions</a:t>
            </a:r>
            <a:endParaRPr lang="en-US" dirty="0"/>
          </a:p>
        </p:txBody>
      </p:sp>
      <p:sp>
        <p:nvSpPr>
          <p:cNvPr id="3" name="Content Placeholder 2"/>
          <p:cNvSpPr>
            <a:spLocks noGrp="1"/>
          </p:cNvSpPr>
          <p:nvPr>
            <p:ph idx="1"/>
          </p:nvPr>
        </p:nvSpPr>
        <p:spPr>
          <a:xfrm>
            <a:off x="1879529" y="970344"/>
            <a:ext cx="8915400" cy="3777622"/>
          </a:xfrm>
        </p:spPr>
        <p:txBody>
          <a:bodyPr>
            <a:noAutofit/>
          </a:bodyPr>
          <a:lstStyle/>
          <a:p>
            <a:pPr lvl="0" algn="just">
              <a:buClr>
                <a:srgbClr val="0F6FC6"/>
              </a:buClr>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From outside, the extensions on the telephone system can either be called via an extension suffix to the main number or a central switchboard. </a:t>
            </a:r>
          </a:p>
          <a:p>
            <a:pPr lvl="0" algn="just">
              <a:buClr>
                <a:srgbClr val="0F6FC6"/>
              </a:buClr>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Call centers often use the queue function of a telephone system. This will hold a call in a queue until an agent connected to the telephone system is available and then transfers the call.</a:t>
            </a:r>
          </a:p>
          <a:p>
            <a:pPr lvl="0" algn="just">
              <a:buClr>
                <a:srgbClr val="0F6FC6"/>
              </a:buClr>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Many telephone systems are able to record a large volume of data and statistics to precisely analyze a company’s call volume. </a:t>
            </a:r>
          </a:p>
          <a:p>
            <a:pPr lvl="0" algn="just">
              <a:buClr>
                <a:srgbClr val="0F6FC6"/>
              </a:buClr>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Some telephone systems allow the system administrator to assign different rights to different extensions, for instance for outward dialing. So expensive international calls, for example, can only be placed from specific extensions.</a:t>
            </a:r>
          </a:p>
        </p:txBody>
      </p:sp>
      <p:sp>
        <p:nvSpPr>
          <p:cNvPr id="4" name="Slide Number Placeholder 3"/>
          <p:cNvSpPr>
            <a:spLocks noGrp="1"/>
          </p:cNvSpPr>
          <p:nvPr>
            <p:ph type="sldNum" sz="quarter" idx="12"/>
          </p:nvPr>
        </p:nvSpPr>
        <p:spPr/>
        <p:txBody>
          <a:bodyPr/>
          <a:lstStyle/>
          <a:p>
            <a:fld id="{6C913157-805E-401D-BFC0-12A6EFC1FD97}" type="slidenum">
              <a:rPr lang="en-US" smtClean="0"/>
              <a:t>12</a:t>
            </a:fld>
            <a:endParaRPr lang="en-US"/>
          </a:p>
        </p:txBody>
      </p:sp>
    </p:spTree>
    <p:extLst>
      <p:ext uri="{BB962C8B-B14F-4D97-AF65-F5344CB8AC3E}">
        <p14:creationId xmlns:p14="http://schemas.microsoft.com/office/powerpoint/2010/main" val="176214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343" y="512462"/>
            <a:ext cx="8911687" cy="1280890"/>
          </a:xfrm>
        </p:spPr>
        <p:txBody>
          <a:bodyPr/>
          <a:lstStyle/>
          <a:p>
            <a:r>
              <a:rPr lang="en-US" b="1" dirty="0" smtClean="0">
                <a:latin typeface="Times New Roman" panose="02020603050405020304" pitchFamily="18" charset="0"/>
                <a:cs typeface="Times New Roman" panose="02020603050405020304" pitchFamily="18" charset="0"/>
              </a:rPr>
              <a:t>Advantages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using a </a:t>
            </a:r>
            <a:r>
              <a:rPr lang="en-US" b="1" dirty="0">
                <a:latin typeface="Times New Roman" panose="02020603050405020304" pitchFamily="18" charset="0"/>
                <a:cs typeface="Times New Roman" panose="02020603050405020304" pitchFamily="18" charset="0"/>
              </a:rPr>
              <a:t>PBX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39086" y="1410268"/>
            <a:ext cx="8915400" cy="3777622"/>
          </a:xfrm>
        </p:spPr>
        <p:txBody>
          <a:bodyPr>
            <a:noAutofit/>
          </a:bodyPr>
          <a:lstStyle/>
          <a:p>
            <a:r>
              <a:rPr lang="en-US" sz="2800" b="1" dirty="0" smtClean="0">
                <a:latin typeface="Times New Roman" panose="02020603050405020304" pitchFamily="18" charset="0"/>
                <a:cs typeface="Times New Roman" panose="02020603050405020304" pitchFamily="18" charset="0"/>
              </a:rPr>
              <a:t>Internal Communications</a:t>
            </a:r>
          </a:p>
          <a:p>
            <a:r>
              <a:rPr lang="en-US" sz="2800" b="1" dirty="0">
                <a:latin typeface="Times New Roman" panose="02020603050405020304" pitchFamily="18" charset="0"/>
                <a:cs typeface="Times New Roman" panose="02020603050405020304" pitchFamily="18" charset="0"/>
              </a:rPr>
              <a:t>Save Money</a:t>
            </a:r>
          </a:p>
          <a:p>
            <a:r>
              <a:rPr lang="en-US" sz="2800" b="1" dirty="0" smtClean="0">
                <a:latin typeface="Times New Roman" panose="02020603050405020304" pitchFamily="18" charset="0"/>
                <a:cs typeface="Times New Roman" panose="02020603050405020304" pitchFamily="18" charset="0"/>
              </a:rPr>
              <a:t>Centralized Control</a:t>
            </a:r>
          </a:p>
          <a:p>
            <a:r>
              <a:rPr lang="en-US" sz="2800" b="1" dirty="0" smtClean="0">
                <a:latin typeface="Times New Roman" panose="02020603050405020304" pitchFamily="18" charset="0"/>
                <a:cs typeface="Times New Roman" panose="02020603050405020304" pitchFamily="18" charset="0"/>
              </a:rPr>
              <a:t>Automation</a:t>
            </a:r>
          </a:p>
          <a:p>
            <a:r>
              <a:rPr lang="en-US" sz="2800" b="1" dirty="0">
                <a:latin typeface="Times New Roman" panose="02020603050405020304" pitchFamily="18" charset="0"/>
                <a:cs typeface="Times New Roman" panose="02020603050405020304" pitchFamily="18" charset="0"/>
              </a:rPr>
              <a:t>Flexible Call </a:t>
            </a:r>
            <a:r>
              <a:rPr lang="en-US" sz="2800" b="1" dirty="0" smtClean="0">
                <a:latin typeface="Times New Roman" panose="02020603050405020304" pitchFamily="18" charset="0"/>
                <a:cs typeface="Times New Roman" panose="02020603050405020304" pitchFamily="18" charset="0"/>
              </a:rPr>
              <a:t>Routing</a:t>
            </a:r>
          </a:p>
          <a:p>
            <a:r>
              <a:rPr lang="en-US" sz="2800" b="1" dirty="0">
                <a:latin typeface="Times New Roman" panose="02020603050405020304" pitchFamily="18" charset="0"/>
                <a:cs typeface="Times New Roman" panose="02020603050405020304" pitchFamily="18" charset="0"/>
              </a:rPr>
              <a:t>Variable </a:t>
            </a:r>
            <a:r>
              <a:rPr lang="en-US" sz="2800" b="1" dirty="0" smtClean="0">
                <a:latin typeface="Times New Roman" panose="02020603050405020304" pitchFamily="18" charset="0"/>
                <a:cs typeface="Times New Roman" panose="02020603050405020304" pitchFamily="18" charset="0"/>
              </a:rPr>
              <a:t>Access</a:t>
            </a:r>
          </a:p>
          <a:p>
            <a:r>
              <a:rPr lang="en-US" sz="2800" b="1" dirty="0">
                <a:latin typeface="Times New Roman" panose="02020603050405020304" pitchFamily="18" charset="0"/>
                <a:cs typeface="Times New Roman" panose="02020603050405020304" pitchFamily="18" charset="0"/>
              </a:rPr>
              <a:t>Cost </a:t>
            </a:r>
            <a:r>
              <a:rPr lang="en-US" sz="2800" b="1" dirty="0" smtClean="0">
                <a:latin typeface="Times New Roman" panose="02020603050405020304" pitchFamily="18" charset="0"/>
                <a:cs typeface="Times New Roman" panose="02020603050405020304" pitchFamily="18" charset="0"/>
              </a:rPr>
              <a:t>Monitoring</a:t>
            </a:r>
          </a:p>
          <a:p>
            <a:pPr marL="0" indent="0">
              <a:buNone/>
            </a:pPr>
            <a:endParaRPr lang="en-US"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C913157-805E-401D-BFC0-12A6EFC1FD97}" type="slidenum">
              <a:rPr lang="en-US" smtClean="0"/>
              <a:t>13</a:t>
            </a:fld>
            <a:endParaRPr lang="en-US"/>
          </a:p>
        </p:txBody>
      </p:sp>
    </p:spTree>
    <p:extLst>
      <p:ext uri="{BB962C8B-B14F-4D97-AF65-F5344CB8AC3E}">
        <p14:creationId xmlns:p14="http://schemas.microsoft.com/office/powerpoint/2010/main" val="389135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sz="quarter" idx="1"/>
          </p:nvPr>
        </p:nvSpPr>
        <p:spPr>
          <a:xfrm>
            <a:off x="2438400" y="2286000"/>
            <a:ext cx="7772400" cy="3962400"/>
          </a:xfrm>
        </p:spPr>
        <p:txBody>
          <a:bodyPr/>
          <a:lstStyle/>
          <a:p>
            <a:pPr algn="ctr">
              <a:buFont typeface="Wingdings 2" pitchFamily="18" charset="2"/>
              <a:buNone/>
            </a:pPr>
            <a:r>
              <a:rPr lang="en-US" sz="6600" b="1"/>
              <a:t>Thank You !!!</a:t>
            </a:r>
          </a:p>
          <a:p>
            <a:pPr algn="ctr">
              <a:buFont typeface="Wingdings 2" pitchFamily="18" charset="2"/>
              <a:buNone/>
            </a:pPr>
            <a:r>
              <a:rPr lang="en-US" sz="6600" b="1"/>
              <a:t>Any Questions ???</a:t>
            </a:r>
          </a:p>
        </p:txBody>
      </p:sp>
      <p:sp>
        <p:nvSpPr>
          <p:cNvPr id="4" name="Slide Number Placeholder 3"/>
          <p:cNvSpPr>
            <a:spLocks noGrp="1"/>
          </p:cNvSpPr>
          <p:nvPr>
            <p:ph type="sldNum" sz="quarter" idx="12"/>
          </p:nvPr>
        </p:nvSpPr>
        <p:spPr/>
        <p:txBody>
          <a:bodyPr/>
          <a:lstStyle/>
          <a:p>
            <a:pPr>
              <a:defRPr/>
            </a:pPr>
            <a:fld id="{167D0B19-61EE-49E1-8A1F-6179F1A1E0A6}" type="slidenum">
              <a:rPr lang="en-US" smtClean="0"/>
              <a:pPr>
                <a:defRPr/>
              </a:pPr>
              <a:t>14</a:t>
            </a:fld>
            <a:endParaRPr lang="en-US" dirty="0"/>
          </a:p>
        </p:txBody>
      </p:sp>
    </p:spTree>
    <p:extLst>
      <p:ext uri="{BB962C8B-B14F-4D97-AF65-F5344CB8AC3E}">
        <p14:creationId xmlns:p14="http://schemas.microsoft.com/office/powerpoint/2010/main" val="309928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4119" y="1584140"/>
            <a:ext cx="8911687" cy="1280890"/>
          </a:xfrm>
        </p:spPr>
        <p:txBody>
          <a:bodyPr/>
          <a:lstStyle/>
          <a:p>
            <a:r>
              <a:rPr lang="en-US" b="1" dirty="0" smtClean="0"/>
              <a:t>+88 – 02 – 9138234/ 113</a:t>
            </a:r>
            <a:endParaRPr lang="en-US" b="1" dirty="0"/>
          </a:p>
        </p:txBody>
      </p:sp>
      <p:sp>
        <p:nvSpPr>
          <p:cNvPr id="4" name="TextBox 3"/>
          <p:cNvSpPr txBox="1"/>
          <p:nvPr/>
        </p:nvSpPr>
        <p:spPr>
          <a:xfrm>
            <a:off x="1746914" y="2865030"/>
            <a:ext cx="2361062" cy="461665"/>
          </a:xfrm>
          <a:prstGeom prst="rect">
            <a:avLst/>
          </a:prstGeom>
          <a:noFill/>
        </p:spPr>
        <p:txBody>
          <a:bodyPr wrap="square" rtlCol="0">
            <a:spAutoFit/>
          </a:bodyPr>
          <a:lstStyle/>
          <a:p>
            <a:r>
              <a:rPr lang="en-US" sz="2400" b="1" dirty="0" smtClean="0"/>
              <a:t>Country Code</a:t>
            </a:r>
            <a:endParaRPr lang="en-US" sz="2400" b="1" dirty="0"/>
          </a:p>
        </p:txBody>
      </p:sp>
      <p:sp>
        <p:nvSpPr>
          <p:cNvPr id="5" name="TextBox 4"/>
          <p:cNvSpPr txBox="1"/>
          <p:nvPr/>
        </p:nvSpPr>
        <p:spPr>
          <a:xfrm>
            <a:off x="3305034" y="3522397"/>
            <a:ext cx="2361062" cy="461665"/>
          </a:xfrm>
          <a:prstGeom prst="rect">
            <a:avLst/>
          </a:prstGeom>
          <a:noFill/>
        </p:spPr>
        <p:txBody>
          <a:bodyPr wrap="square" rtlCol="0">
            <a:spAutoFit/>
          </a:bodyPr>
          <a:lstStyle/>
          <a:p>
            <a:r>
              <a:rPr lang="en-US" sz="2400" b="1" dirty="0"/>
              <a:t>T</a:t>
            </a:r>
            <a:r>
              <a:rPr lang="en-US" sz="2400" b="1" dirty="0" smtClean="0"/>
              <a:t>runk Code</a:t>
            </a:r>
            <a:endParaRPr lang="en-US" sz="2400" b="1" dirty="0"/>
          </a:p>
        </p:txBody>
      </p:sp>
      <p:sp>
        <p:nvSpPr>
          <p:cNvPr id="6" name="TextBox 5"/>
          <p:cNvSpPr txBox="1"/>
          <p:nvPr/>
        </p:nvSpPr>
        <p:spPr>
          <a:xfrm>
            <a:off x="7430981" y="3522397"/>
            <a:ext cx="2875127" cy="461665"/>
          </a:xfrm>
          <a:prstGeom prst="rect">
            <a:avLst/>
          </a:prstGeom>
          <a:noFill/>
        </p:spPr>
        <p:txBody>
          <a:bodyPr wrap="square" rtlCol="0">
            <a:spAutoFit/>
          </a:bodyPr>
          <a:lstStyle/>
          <a:p>
            <a:r>
              <a:rPr lang="en-US" sz="2400" b="1" dirty="0" smtClean="0"/>
              <a:t>Extension Code</a:t>
            </a:r>
            <a:endParaRPr lang="en-US" sz="2400" b="1" dirty="0"/>
          </a:p>
        </p:txBody>
      </p:sp>
      <p:sp>
        <p:nvSpPr>
          <p:cNvPr id="7" name="TextBox 6"/>
          <p:cNvSpPr txBox="1"/>
          <p:nvPr/>
        </p:nvSpPr>
        <p:spPr>
          <a:xfrm>
            <a:off x="5338399" y="2859439"/>
            <a:ext cx="2361062" cy="461665"/>
          </a:xfrm>
          <a:prstGeom prst="rect">
            <a:avLst/>
          </a:prstGeom>
          <a:noFill/>
        </p:spPr>
        <p:txBody>
          <a:bodyPr wrap="square" rtlCol="0">
            <a:spAutoFit/>
          </a:bodyPr>
          <a:lstStyle/>
          <a:p>
            <a:r>
              <a:rPr lang="en-US" sz="2400" b="1" dirty="0" smtClean="0"/>
              <a:t>Line Code</a:t>
            </a:r>
            <a:endParaRPr lang="en-US" sz="2400" b="1" dirty="0"/>
          </a:p>
        </p:txBody>
      </p:sp>
      <p:cxnSp>
        <p:nvCxnSpPr>
          <p:cNvPr id="9" name="Straight Arrow Connector 8"/>
          <p:cNvCxnSpPr>
            <a:endCxn id="4" idx="0"/>
          </p:cNvCxnSpPr>
          <p:nvPr/>
        </p:nvCxnSpPr>
        <p:spPr>
          <a:xfrm flipH="1">
            <a:off x="2927445" y="2088107"/>
            <a:ext cx="614149" cy="77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321716" y="2088107"/>
            <a:ext cx="236560" cy="1434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305266" y="2197290"/>
            <a:ext cx="150125" cy="662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924536" y="2088107"/>
            <a:ext cx="555009" cy="1434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6C913157-805E-401D-BFC0-12A6EFC1FD97}" type="slidenum">
              <a:rPr lang="en-US" smtClean="0"/>
              <a:t>2</a:t>
            </a:fld>
            <a:endParaRPr lang="en-US"/>
          </a:p>
        </p:txBody>
      </p:sp>
    </p:spTree>
    <p:extLst>
      <p:ext uri="{BB962C8B-B14F-4D97-AF65-F5344CB8AC3E}">
        <p14:creationId xmlns:p14="http://schemas.microsoft.com/office/powerpoint/2010/main" val="345088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C913157-805E-401D-BFC0-12A6EFC1FD97}" type="slidenum">
              <a:rPr lang="en-US" smtClean="0"/>
              <a:t>3</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663" y="-272955"/>
            <a:ext cx="9294126" cy="6621969"/>
          </a:xfrm>
        </p:spPr>
      </p:pic>
    </p:spTree>
    <p:extLst>
      <p:ext uri="{BB962C8B-B14F-4D97-AF65-F5344CB8AC3E}">
        <p14:creationId xmlns:p14="http://schemas.microsoft.com/office/powerpoint/2010/main" val="1366737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789" y="272954"/>
            <a:ext cx="10595211" cy="6585045"/>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Lines and trunks are basically the same thing, but they're used in different situations. </a:t>
            </a:r>
          </a:p>
          <a:p>
            <a:r>
              <a:rPr lang="en-US" sz="2800" b="1" dirty="0">
                <a:latin typeface="Times New Roman" panose="02020603050405020304" pitchFamily="18" charset="0"/>
                <a:cs typeface="Times New Roman" panose="02020603050405020304" pitchFamily="18" charset="0"/>
              </a:rPr>
              <a:t>Line: </a:t>
            </a:r>
            <a:r>
              <a:rPr lang="en-US" sz="2800" dirty="0">
                <a:latin typeface="Times New Roman" panose="02020603050405020304" pitchFamily="18" charset="0"/>
                <a:cs typeface="Times New Roman" panose="02020603050405020304" pitchFamily="18" charset="0"/>
              </a:rPr>
              <a:t>A line is a connection that is configured to support a normal calling load generated by one individual. </a:t>
            </a:r>
          </a:p>
          <a:p>
            <a:r>
              <a:rPr lang="en-US" sz="2800" b="1" dirty="0">
                <a:latin typeface="Times New Roman" panose="02020603050405020304" pitchFamily="18" charset="0"/>
                <a:cs typeface="Times New Roman" panose="02020603050405020304" pitchFamily="18" charset="0"/>
              </a:rPr>
              <a:t>Trunk : </a:t>
            </a:r>
            <a:r>
              <a:rPr lang="en-US" sz="2800" dirty="0">
                <a:latin typeface="Times New Roman" panose="02020603050405020304" pitchFamily="18" charset="0"/>
                <a:cs typeface="Times New Roman" panose="02020603050405020304" pitchFamily="18" charset="0"/>
              </a:rPr>
              <a:t>A trunk is a circuit that is configured to support the calling loads generated by a group of users; it is the transmission facility that ties together switching systems. </a:t>
            </a:r>
          </a:p>
          <a:p>
            <a:r>
              <a:rPr lang="en-US" sz="2800" b="1" dirty="0">
                <a:latin typeface="Times New Roman" panose="02020603050405020304" pitchFamily="18" charset="0"/>
                <a:cs typeface="Times New Roman" panose="02020603050405020304" pitchFamily="18" charset="0"/>
              </a:rPr>
              <a:t>Switching System : </a:t>
            </a:r>
            <a:r>
              <a:rPr lang="en-US" sz="2800" dirty="0">
                <a:latin typeface="Times New Roman" panose="02020603050405020304" pitchFamily="18" charset="0"/>
                <a:cs typeface="Times New Roman" panose="02020603050405020304" pitchFamily="18" charset="0"/>
              </a:rPr>
              <a:t>A switching system is a device that connects two transmission lines together.</a:t>
            </a:r>
          </a:p>
          <a:p>
            <a:r>
              <a:rPr lang="en-US" sz="2800" b="1" dirty="0" smtClean="0">
                <a:latin typeface="Times New Roman" panose="02020603050405020304" pitchFamily="18" charset="0"/>
                <a:cs typeface="Times New Roman" panose="02020603050405020304" pitchFamily="18" charset="0"/>
              </a:rPr>
              <a:t>Tandem </a:t>
            </a:r>
            <a:r>
              <a:rPr lang="en-US" sz="2800" b="1" dirty="0">
                <a:latin typeface="Times New Roman" panose="02020603050405020304" pitchFamily="18" charset="0"/>
                <a:cs typeface="Times New Roman" panose="02020603050405020304" pitchFamily="18" charset="0"/>
              </a:rPr>
              <a:t>Exchange: </a:t>
            </a:r>
            <a:r>
              <a:rPr lang="en-US" sz="2800" dirty="0">
                <a:latin typeface="Times New Roman" panose="02020603050405020304" pitchFamily="18" charset="0"/>
                <a:cs typeface="Times New Roman" panose="02020603050405020304" pitchFamily="18" charset="0"/>
              </a:rPr>
              <a:t>It connects a few local exchange situated in small cities and the tandem exchange is placed in a large city.</a:t>
            </a:r>
          </a:p>
          <a:p>
            <a:r>
              <a:rPr lang="en-US" sz="2800" b="1" dirty="0" smtClean="0">
                <a:latin typeface="Times New Roman" panose="02020603050405020304" pitchFamily="18" charset="0"/>
                <a:cs typeface="Times New Roman" panose="02020603050405020304" pitchFamily="18" charset="0"/>
              </a:rPr>
              <a:t>Core network: </a:t>
            </a:r>
            <a:r>
              <a:rPr lang="en-US" sz="2800" dirty="0" smtClean="0">
                <a:latin typeface="Times New Roman" panose="02020603050405020304" pitchFamily="18" charset="0"/>
                <a:cs typeface="Times New Roman" panose="02020603050405020304" pitchFamily="18" charset="0"/>
              </a:rPr>
              <a:t>The network which has no direct connection with subscribers is called core network</a:t>
            </a:r>
          </a:p>
          <a:p>
            <a:r>
              <a:rPr lang="en-US" sz="2800" b="1" dirty="0" smtClean="0">
                <a:latin typeface="Times New Roman" panose="02020603050405020304" pitchFamily="18" charset="0"/>
                <a:cs typeface="Times New Roman" panose="02020603050405020304" pitchFamily="18" charset="0"/>
              </a:rPr>
              <a:t>International Gateway Exchange: </a:t>
            </a:r>
            <a:r>
              <a:rPr lang="en-US" sz="2800" dirty="0" smtClean="0">
                <a:latin typeface="Times New Roman" panose="02020603050405020304" pitchFamily="18" charset="0"/>
                <a:cs typeface="Times New Roman" panose="02020603050405020304" pitchFamily="18" charset="0"/>
              </a:rPr>
              <a:t>To make an international call or to receive an international call, the exchange which is used to establish connection is called international gateway exchange or IGX.</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C913157-805E-401D-BFC0-12A6EFC1FD97}" type="slidenum">
              <a:rPr lang="en-US" smtClean="0"/>
              <a:t>4</a:t>
            </a:fld>
            <a:endParaRPr lang="en-US"/>
          </a:p>
        </p:txBody>
      </p:sp>
    </p:spTree>
    <p:extLst>
      <p:ext uri="{BB962C8B-B14F-4D97-AF65-F5344CB8AC3E}">
        <p14:creationId xmlns:p14="http://schemas.microsoft.com/office/powerpoint/2010/main" val="3114980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512462"/>
            <a:ext cx="8911687" cy="1280890"/>
          </a:xfrm>
        </p:spPr>
        <p:txBody>
          <a:bodyPr/>
          <a:lstStyle/>
          <a:p>
            <a:r>
              <a:rPr lang="en-US" b="1" dirty="0"/>
              <a:t>Subscriber Loop </a:t>
            </a:r>
            <a:r>
              <a:rPr lang="en-US" b="1" dirty="0" smtClean="0"/>
              <a:t>Design</a:t>
            </a:r>
            <a:endParaRPr lang="en-US" dirty="0"/>
          </a:p>
        </p:txBody>
      </p:sp>
      <p:sp>
        <p:nvSpPr>
          <p:cNvPr id="3" name="Content Placeholder 2"/>
          <p:cNvSpPr>
            <a:spLocks noGrp="1"/>
          </p:cNvSpPr>
          <p:nvPr>
            <p:ph idx="1"/>
          </p:nvPr>
        </p:nvSpPr>
        <p:spPr>
          <a:xfrm>
            <a:off x="1633868" y="1205550"/>
            <a:ext cx="10116853" cy="5304430"/>
          </a:xfrm>
        </p:spPr>
        <p:txBody>
          <a:bodyPr>
            <a:noAutofit/>
          </a:bodyPr>
          <a:lstStyle/>
          <a:p>
            <a:r>
              <a:rPr lang="en-US" sz="2800" dirty="0">
                <a:latin typeface="Times New Roman" panose="02020603050405020304" pitchFamily="18" charset="0"/>
                <a:cs typeface="Times New Roman" panose="02020603050405020304" pitchFamily="18" charset="0"/>
              </a:rPr>
              <a:t>The cables that connect the telephone handsets or other devices to the local switching office or end office is referred as subscriber loop or local loop. Every </a:t>
            </a:r>
            <a:r>
              <a:rPr lang="en-US" sz="2800" dirty="0" smtClean="0">
                <a:latin typeface="Times New Roman" panose="02020603050405020304" pitchFamily="18" charset="0"/>
                <a:cs typeface="Times New Roman" panose="02020603050405020304" pitchFamily="18" charset="0"/>
              </a:rPr>
              <a:t>subscriber </a:t>
            </a:r>
            <a:r>
              <a:rPr lang="en-US" sz="2800" dirty="0">
                <a:latin typeface="Times New Roman" panose="02020603050405020304" pitchFamily="18" charset="0"/>
                <a:cs typeface="Times New Roman" panose="02020603050405020304" pitchFamily="18" charset="0"/>
              </a:rPr>
              <a:t>has his own pair of wires to the local switching office.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One </a:t>
            </a:r>
            <a:r>
              <a:rPr lang="en-US" sz="2800" dirty="0">
                <a:latin typeface="Times New Roman" panose="02020603050405020304" pitchFamily="18" charset="0"/>
                <a:cs typeface="Times New Roman" panose="02020603050405020304" pitchFamily="18" charset="0"/>
              </a:rPr>
              <a:t>end of each subscriber loop is terminated on a Main Distribution Frame (MDF) at the exchange.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drop wires (DW) from the telephones are connected to the distribution point (DP) which is located near the subscriber's premises.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distribution points at various locations are connected together by a distribution cables (DC) and terminated to the feeder points (FD). The DC carries 10-500 pair of wires. </a:t>
            </a:r>
            <a:endParaRPr lang="en-US" sz="2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C913157-805E-401D-BFC0-12A6EFC1FD97}" type="slidenum">
              <a:rPr lang="en-US" smtClean="0"/>
              <a:t>5</a:t>
            </a:fld>
            <a:endParaRPr lang="en-US"/>
          </a:p>
        </p:txBody>
      </p:sp>
    </p:spTree>
    <p:extLst>
      <p:ext uri="{BB962C8B-B14F-4D97-AF65-F5344CB8AC3E}">
        <p14:creationId xmlns:p14="http://schemas.microsoft.com/office/powerpoint/2010/main" val="394409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512462"/>
            <a:ext cx="8911687" cy="1280890"/>
          </a:xfrm>
        </p:spPr>
        <p:txBody>
          <a:bodyPr/>
          <a:lstStyle/>
          <a:p>
            <a:r>
              <a:rPr lang="en-US" b="1" dirty="0"/>
              <a:t>Subscriber Loop </a:t>
            </a:r>
            <a:r>
              <a:rPr lang="en-US" b="1" dirty="0" smtClean="0"/>
              <a:t>Design</a:t>
            </a:r>
            <a:endParaRPr lang="en-US" dirty="0"/>
          </a:p>
        </p:txBody>
      </p:sp>
      <p:sp>
        <p:nvSpPr>
          <p:cNvPr id="3" name="Content Placeholder 2"/>
          <p:cNvSpPr>
            <a:spLocks noGrp="1"/>
          </p:cNvSpPr>
          <p:nvPr>
            <p:ph idx="1"/>
          </p:nvPr>
        </p:nvSpPr>
        <p:spPr>
          <a:xfrm>
            <a:off x="1633868" y="1205550"/>
            <a:ext cx="10116853" cy="5304430"/>
          </a:xfrm>
        </p:spPr>
        <p:txBody>
          <a:bodyPr>
            <a:noAutofit/>
          </a:bodyPr>
          <a:lstStyle/>
          <a:p>
            <a:r>
              <a:rPr lang="en-US" sz="2800" dirty="0" smtClean="0">
                <a:latin typeface="Times New Roman" panose="02020603050405020304" pitchFamily="18" charset="0"/>
                <a:cs typeface="Times New Roman" panose="02020603050405020304" pitchFamily="18" charset="0"/>
              </a:rPr>
              <a:t>Many </a:t>
            </a:r>
            <a:r>
              <a:rPr lang="en-US" sz="2800" dirty="0">
                <a:latin typeface="Times New Roman" panose="02020603050405020304" pitchFamily="18" charset="0"/>
                <a:cs typeface="Times New Roman" panose="02020603050405020304" pitchFamily="18" charset="0"/>
              </a:rPr>
              <a:t>feeder points related to a particular geographical area connected by a branch feeder (BF).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From </a:t>
            </a:r>
            <a:r>
              <a:rPr lang="en-US" sz="2800" dirty="0">
                <a:latin typeface="Times New Roman" panose="02020603050405020304" pitchFamily="18" charset="0"/>
                <a:cs typeface="Times New Roman" panose="02020603050405020304" pitchFamily="18" charset="0"/>
              </a:rPr>
              <a:t>BF, through main feeder, all the subscriber loops are connected to MDF at the end office or local exchange.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Typically</a:t>
            </a:r>
            <a:r>
              <a:rPr lang="en-US" sz="2800" dirty="0">
                <a:latin typeface="Times New Roman" panose="02020603050405020304" pitchFamily="18" charset="0"/>
                <a:cs typeface="Times New Roman" panose="02020603050405020304" pitchFamily="18" charset="0"/>
              </a:rPr>
              <a:t>, the MF carries 1002000 pair of wires to MDF.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the purpose of flexible interconnection such as transfer from location to other location or within the geographical area, the subscriber pair and exchange pairs are interconnected at the MDF by means of jumpers.</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C913157-805E-401D-BFC0-12A6EFC1FD97}" type="slidenum">
              <a:rPr lang="en-US" smtClean="0"/>
              <a:t>6</a:t>
            </a:fld>
            <a:endParaRPr lang="en-US"/>
          </a:p>
        </p:txBody>
      </p:sp>
    </p:spTree>
    <p:extLst>
      <p:ext uri="{BB962C8B-B14F-4D97-AF65-F5344CB8AC3E}">
        <p14:creationId xmlns:p14="http://schemas.microsoft.com/office/powerpoint/2010/main" val="269544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C913157-805E-401D-BFC0-12A6EFC1FD97}" type="slidenum">
              <a:rPr lang="en-US" smtClean="0"/>
              <a:t>7</a:t>
            </a:fld>
            <a:endParaRPr lang="en-US"/>
          </a:p>
        </p:txBody>
      </p:sp>
      <p:pic>
        <p:nvPicPr>
          <p:cNvPr id="6" name="Picture 5"/>
          <p:cNvPicPr>
            <a:picLocks noChangeAspect="1"/>
          </p:cNvPicPr>
          <p:nvPr/>
        </p:nvPicPr>
        <p:blipFill>
          <a:blip r:embed="rId2"/>
          <a:stretch>
            <a:fillRect/>
          </a:stretch>
        </p:blipFill>
        <p:spPr>
          <a:xfrm>
            <a:off x="2142699" y="524927"/>
            <a:ext cx="8096444" cy="5671158"/>
          </a:xfrm>
          <a:prstGeom prst="rect">
            <a:avLst/>
          </a:prstGeom>
        </p:spPr>
      </p:pic>
    </p:spTree>
    <p:extLst>
      <p:ext uri="{BB962C8B-B14F-4D97-AF65-F5344CB8AC3E}">
        <p14:creationId xmlns:p14="http://schemas.microsoft.com/office/powerpoint/2010/main" val="63397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230" y="634130"/>
            <a:ext cx="8911687" cy="672427"/>
          </a:xfrm>
        </p:spPr>
        <p:txBody>
          <a:bodyPr>
            <a:noAutofit/>
          </a:bodyPr>
          <a:lstStyle/>
          <a:p>
            <a:r>
              <a:rPr lang="en-US" sz="4000" b="1" dirty="0">
                <a:latin typeface="Times New Roman" panose="02020603050405020304" pitchFamily="18" charset="0"/>
                <a:cs typeface="Times New Roman" panose="02020603050405020304" pitchFamily="18" charset="0"/>
              </a:rPr>
              <a:t>Telephone </a:t>
            </a:r>
            <a:r>
              <a:rPr lang="en-US" sz="4000" b="1" dirty="0" smtClean="0">
                <a:latin typeface="Times New Roman" panose="02020603050405020304" pitchFamily="18" charset="0"/>
                <a:cs typeface="Times New Roman" panose="02020603050405020304" pitchFamily="18" charset="0"/>
              </a:rPr>
              <a:t>Exchange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1038" y="1306556"/>
            <a:ext cx="10680961" cy="5449085"/>
          </a:xfrm>
        </p:spPr>
        <p:txBody>
          <a:bodyPr>
            <a:normAutofit/>
          </a:bodyPr>
          <a:lstStyle/>
          <a:p>
            <a:r>
              <a:rPr lang="en-US" sz="2800" dirty="0">
                <a:latin typeface="Times New Roman" panose="02020603050405020304" pitchFamily="18" charset="0"/>
                <a:cs typeface="Times New Roman" panose="02020603050405020304" pitchFamily="18" charset="0"/>
              </a:rPr>
              <a:t>A telephone exchange is a telecommunications system used in the public switched telephone network or in large enterprises. An exchange consists of electronic components and in older systems also human operators that interconnect (switch) telephone subscriber lines or virtual circuits of digital systems to establish telephone calls between subscribers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term telephone exchange is often used synonymously with central office (CO), a Bell System term. Often, a central office is defined as a building used to house the inside plant equipment of potentially several telephone exchanges, each serving a certain geographical area. Such an area has also been referred to as the exchange. </a:t>
            </a:r>
            <a:endParaRPr lang="en-US" sz="2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C913157-805E-401D-BFC0-12A6EFC1FD97}" type="slidenum">
              <a:rPr lang="en-US" smtClean="0"/>
              <a:t>8</a:t>
            </a:fld>
            <a:endParaRPr lang="en-US"/>
          </a:p>
        </p:txBody>
      </p:sp>
    </p:spTree>
    <p:extLst>
      <p:ext uri="{BB962C8B-B14F-4D97-AF65-F5344CB8AC3E}">
        <p14:creationId xmlns:p14="http://schemas.microsoft.com/office/powerpoint/2010/main" val="34978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230" y="634130"/>
            <a:ext cx="8911687" cy="672427"/>
          </a:xfrm>
        </p:spPr>
        <p:txBody>
          <a:bodyPr>
            <a:noAutofit/>
          </a:bodyPr>
          <a:lstStyle/>
          <a:p>
            <a:r>
              <a:rPr lang="en-US" sz="4000" b="1" dirty="0">
                <a:latin typeface="Times New Roman" panose="02020603050405020304" pitchFamily="18" charset="0"/>
                <a:cs typeface="Times New Roman" panose="02020603050405020304" pitchFamily="18" charset="0"/>
              </a:rPr>
              <a:t>Telephone </a:t>
            </a:r>
            <a:r>
              <a:rPr lang="en-US" sz="4000" b="1" dirty="0" smtClean="0">
                <a:latin typeface="Times New Roman" panose="02020603050405020304" pitchFamily="18" charset="0"/>
                <a:cs typeface="Times New Roman" panose="02020603050405020304" pitchFamily="18" charset="0"/>
              </a:rPr>
              <a:t>Exchange</a:t>
            </a:r>
            <a:endParaRPr lang="en-US"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230" y="1529723"/>
            <a:ext cx="4481063" cy="3106324"/>
          </a:xfrm>
        </p:spPr>
      </p:pic>
      <p:sp>
        <p:nvSpPr>
          <p:cNvPr id="4" name="Slide Number Placeholder 3"/>
          <p:cNvSpPr>
            <a:spLocks noGrp="1"/>
          </p:cNvSpPr>
          <p:nvPr>
            <p:ph type="sldNum" sz="quarter" idx="12"/>
          </p:nvPr>
        </p:nvSpPr>
        <p:spPr/>
        <p:txBody>
          <a:bodyPr/>
          <a:lstStyle/>
          <a:p>
            <a:fld id="{6C913157-805E-401D-BFC0-12A6EFC1FD97}" type="slidenum">
              <a:rPr lang="en-US" smtClean="0"/>
              <a:t>9</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336" y="1550687"/>
            <a:ext cx="4663167" cy="3110296"/>
          </a:xfrm>
          <a:prstGeom prst="rect">
            <a:avLst/>
          </a:prstGeom>
        </p:spPr>
      </p:pic>
      <p:sp>
        <p:nvSpPr>
          <p:cNvPr id="7" name="Rectangle 6"/>
          <p:cNvSpPr/>
          <p:nvPr/>
        </p:nvSpPr>
        <p:spPr>
          <a:xfrm>
            <a:off x="6728347" y="4689130"/>
            <a:ext cx="3616657" cy="923330"/>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A modern central office, equipped for voice communication and broadband data.</a:t>
            </a:r>
          </a:p>
        </p:txBody>
      </p:sp>
      <p:sp>
        <p:nvSpPr>
          <p:cNvPr id="8" name="Rectangle 7"/>
          <p:cNvSpPr/>
          <p:nvPr/>
        </p:nvSpPr>
        <p:spPr>
          <a:xfrm>
            <a:off x="1951630" y="4717277"/>
            <a:ext cx="3889612" cy="923330"/>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A telephone operator manually connecting calls with cord pairs at a telephone switchboard.</a:t>
            </a:r>
          </a:p>
        </p:txBody>
      </p:sp>
    </p:spTree>
    <p:extLst>
      <p:ext uri="{BB962C8B-B14F-4D97-AF65-F5344CB8AC3E}">
        <p14:creationId xmlns:p14="http://schemas.microsoft.com/office/powerpoint/2010/main" val="2424687202"/>
      </p:ext>
    </p:extLst>
  </p:cSld>
  <p:clrMapOvr>
    <a:masterClrMapping/>
  </p:clrMapOvr>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368</TotalTime>
  <Words>940</Words>
  <Application>Microsoft Office PowerPoint</Application>
  <PresentationFormat>Widescreen</PresentationFormat>
  <Paragraphs>76</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 2</vt:lpstr>
      <vt:lpstr>Wingdings 3</vt:lpstr>
      <vt:lpstr>Wisp</vt:lpstr>
      <vt:lpstr> SWE 425: Telecommunication   Engineering with Lab</vt:lpstr>
      <vt:lpstr>+88 – 02 – 9138234/ 113</vt:lpstr>
      <vt:lpstr>PowerPoint Presentation</vt:lpstr>
      <vt:lpstr>PowerPoint Presentation</vt:lpstr>
      <vt:lpstr>Subscriber Loop Design</vt:lpstr>
      <vt:lpstr>Subscriber Loop Design</vt:lpstr>
      <vt:lpstr>PowerPoint Presentation</vt:lpstr>
      <vt:lpstr>Telephone Exchange</vt:lpstr>
      <vt:lpstr>Telephone Exchange</vt:lpstr>
      <vt:lpstr>Private Branch Exchange (PBX)</vt:lpstr>
      <vt:lpstr>Private Branch Exchange Functions</vt:lpstr>
      <vt:lpstr>Private Branch Exchange Functions</vt:lpstr>
      <vt:lpstr>Advantages of using a PBX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425: Telecommunication    Engineering</dc:title>
  <dc:creator>diu</dc:creator>
  <cp:lastModifiedBy>User</cp:lastModifiedBy>
  <cp:revision>23</cp:revision>
  <dcterms:created xsi:type="dcterms:W3CDTF">2017-10-10T03:34:58Z</dcterms:created>
  <dcterms:modified xsi:type="dcterms:W3CDTF">2018-09-20T05:56:02Z</dcterms:modified>
</cp:coreProperties>
</file>