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1" r:id="rId18"/>
    <p:sldId id="272" r:id="rId19"/>
    <p:sldId id="273" r:id="rId20"/>
    <p:sldId id="274" r:id="rId21"/>
    <p:sldId id="279" r:id="rId22"/>
    <p:sldId id="275" r:id="rId23"/>
    <p:sldId id="280" r:id="rId24"/>
    <p:sldId id="283" r:id="rId25"/>
    <p:sldId id="281" r:id="rId26"/>
    <p:sldId id="282"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3" d="100"/>
          <a:sy n="63" d="100"/>
        </p:scale>
        <p:origin x="-12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282EB-AA27-48C6-AD75-69E3F9D09BF7}" type="datetimeFigureOut">
              <a:rPr lang="en-US" smtClean="0"/>
              <a:pPr/>
              <a:t>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C19E7-C417-4D29-A27A-AAB6BD1F4074}" type="slidenum">
              <a:rPr lang="en-US" smtClean="0"/>
              <a:pPr/>
              <a:t>‹#›</a:t>
            </a:fld>
            <a:endParaRPr lang="en-US"/>
          </a:p>
        </p:txBody>
      </p:sp>
    </p:spTree>
    <p:extLst>
      <p:ext uri="{BB962C8B-B14F-4D97-AF65-F5344CB8AC3E}">
        <p14:creationId xmlns:p14="http://schemas.microsoft.com/office/powerpoint/2010/main" xmlns="" val="120212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smtClean="0">
              <a:solidFill>
                <a:prstClr val="black"/>
              </a:solidFill>
            </a:endParaRPr>
          </a:p>
        </p:txBody>
      </p:sp>
    </p:spTree>
    <p:extLst>
      <p:ext uri="{BB962C8B-B14F-4D97-AF65-F5344CB8AC3E}">
        <p14:creationId xmlns:p14="http://schemas.microsoft.com/office/powerpoint/2010/main" xmlns="" val="1688191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141827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Rot="1" noChangeAspec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94566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52786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15705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123157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355710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254865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373619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0292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A0A8311-8CBB-4AD3-AFC7-FDAEB7A43551}" type="datetimeFigureOut">
              <a:rPr lang="en-US" smtClean="0"/>
              <a:pPr/>
              <a:t>2/20/2018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C83798D-B765-41CA-A926-9D8C889AD49D}"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32965639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0A8311-8CBB-4AD3-AFC7-FDAEB7A43551}"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3798D-B765-41CA-A926-9D8C889AD49D}" type="slidenum">
              <a:rPr lang="en-US" smtClean="0"/>
              <a:pPr/>
              <a:t>‹#›</a:t>
            </a:fld>
            <a:endParaRPr lang="en-US"/>
          </a:p>
        </p:txBody>
      </p:sp>
    </p:spTree>
    <p:extLst>
      <p:ext uri="{BB962C8B-B14F-4D97-AF65-F5344CB8AC3E}">
        <p14:creationId xmlns:p14="http://schemas.microsoft.com/office/powerpoint/2010/main" xmlns="" val="237336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0A8311-8CBB-4AD3-AFC7-FDAEB7A43551}"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3798D-B765-41CA-A926-9D8C889AD49D}" type="slidenum">
              <a:rPr lang="en-US" smtClean="0"/>
              <a:pPr/>
              <a:t>‹#›</a:t>
            </a:fld>
            <a:endParaRPr lang="en-US"/>
          </a:p>
        </p:txBody>
      </p:sp>
    </p:spTree>
    <p:extLst>
      <p:ext uri="{BB962C8B-B14F-4D97-AF65-F5344CB8AC3E}">
        <p14:creationId xmlns:p14="http://schemas.microsoft.com/office/powerpoint/2010/main" xmlns="" val="286995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0A8311-8CBB-4AD3-AFC7-FDAEB7A43551}"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3798D-B765-41CA-A926-9D8C889AD49D}" type="slidenum">
              <a:rPr lang="en-US" smtClean="0"/>
              <a:pPr/>
              <a:t>‹#›</a:t>
            </a:fld>
            <a:endParaRPr lang="en-US"/>
          </a:p>
        </p:txBody>
      </p:sp>
    </p:spTree>
    <p:extLst>
      <p:ext uri="{BB962C8B-B14F-4D97-AF65-F5344CB8AC3E}">
        <p14:creationId xmlns:p14="http://schemas.microsoft.com/office/powerpoint/2010/main" xmlns="" val="30283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A0A8311-8CBB-4AD3-AFC7-FDAEB7A43551}" type="datetimeFigureOut">
              <a:rPr lang="en-US" smtClean="0"/>
              <a:pPr/>
              <a:t>2/20/2018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C83798D-B765-41CA-A926-9D8C889AD49D}" type="slidenum">
              <a:rPr lang="en-US" smtClean="0"/>
              <a:pPr/>
              <a:t>‹#›</a:t>
            </a:fld>
            <a:endParaRPr lang="en-US"/>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xmlns="" val="30711778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0A8311-8CBB-4AD3-AFC7-FDAEB7A43551}"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3798D-B765-41CA-A926-9D8C889AD49D}" type="slidenum">
              <a:rPr lang="en-US" smtClean="0"/>
              <a:pPr/>
              <a:t>‹#›</a:t>
            </a:fld>
            <a:endParaRPr lang="en-US"/>
          </a:p>
        </p:txBody>
      </p:sp>
    </p:spTree>
    <p:extLst>
      <p:ext uri="{BB962C8B-B14F-4D97-AF65-F5344CB8AC3E}">
        <p14:creationId xmlns:p14="http://schemas.microsoft.com/office/powerpoint/2010/main" xmlns="" val="293393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0A8311-8CBB-4AD3-AFC7-FDAEB7A43551}" type="datetimeFigureOut">
              <a:rPr lang="en-US" smtClean="0"/>
              <a:pPr/>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3798D-B765-41CA-A926-9D8C889AD49D}" type="slidenum">
              <a:rPr lang="en-US" smtClean="0"/>
              <a:pPr/>
              <a:t>‹#›</a:t>
            </a:fld>
            <a:endParaRPr lang="en-US"/>
          </a:p>
        </p:txBody>
      </p:sp>
    </p:spTree>
    <p:extLst>
      <p:ext uri="{BB962C8B-B14F-4D97-AF65-F5344CB8AC3E}">
        <p14:creationId xmlns:p14="http://schemas.microsoft.com/office/powerpoint/2010/main" xmlns="" val="411543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0A8311-8CBB-4AD3-AFC7-FDAEB7A43551}" type="datetimeFigureOut">
              <a:rPr lang="en-US" smtClean="0"/>
              <a:pPr/>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3798D-B765-41CA-A926-9D8C889AD49D}" type="slidenum">
              <a:rPr lang="en-US" smtClean="0"/>
              <a:pPr/>
              <a:t>‹#›</a:t>
            </a:fld>
            <a:endParaRPr lang="en-US"/>
          </a:p>
        </p:txBody>
      </p:sp>
    </p:spTree>
    <p:extLst>
      <p:ext uri="{BB962C8B-B14F-4D97-AF65-F5344CB8AC3E}">
        <p14:creationId xmlns:p14="http://schemas.microsoft.com/office/powerpoint/2010/main" xmlns="" val="419874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A8311-8CBB-4AD3-AFC7-FDAEB7A43551}" type="datetimeFigureOut">
              <a:rPr lang="en-US" smtClean="0"/>
              <a:pPr/>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3798D-B765-41CA-A926-9D8C889AD49D}" type="slidenum">
              <a:rPr lang="en-US" smtClean="0"/>
              <a:pPr/>
              <a:t>‹#›</a:t>
            </a:fld>
            <a:endParaRPr lang="en-US"/>
          </a:p>
        </p:txBody>
      </p:sp>
    </p:spTree>
    <p:extLst>
      <p:ext uri="{BB962C8B-B14F-4D97-AF65-F5344CB8AC3E}">
        <p14:creationId xmlns:p14="http://schemas.microsoft.com/office/powerpoint/2010/main" xmlns="" val="1594746408"/>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0A8311-8CBB-4AD3-AFC7-FDAEB7A43551}" type="datetimeFigureOut">
              <a:rPr lang="en-US" smtClean="0"/>
              <a:pPr/>
              <a:t>2/20/2018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C83798D-B765-41CA-A926-9D8C889AD49D}"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450222215"/>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0A8311-8CBB-4AD3-AFC7-FDAEB7A43551}" type="datetimeFigureOut">
              <a:rPr lang="en-US" smtClean="0"/>
              <a:pPr/>
              <a:t>2/20/2018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C83798D-B765-41CA-A926-9D8C889AD49D}"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662163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A0A8311-8CBB-4AD3-AFC7-FDAEB7A43551}" type="datetimeFigureOut">
              <a:rPr lang="en-US" smtClean="0"/>
              <a:pPr/>
              <a:t>2/20/2018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C83798D-B765-41CA-A926-9D8C889AD49D}" type="slidenum">
              <a:rPr lang="en-US" smtClean="0"/>
              <a:pPr/>
              <a:t>‹#›</a:t>
            </a:fld>
            <a:endParaRPr lang="en-US"/>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4575864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981200" y="1219201"/>
            <a:ext cx="8229600" cy="1465263"/>
          </a:xfrm>
        </p:spPr>
        <p:txBody>
          <a:bodyPr>
            <a:normAutofit fontScale="90000"/>
          </a:bodyPr>
          <a:lstStyle/>
          <a:p>
            <a:pPr eaLnBrk="1" hangingPunct="1"/>
            <a:r>
              <a:rPr dirty="0" smtClean="0"/>
              <a:t/>
            </a:r>
            <a:br>
              <a:rPr dirty="0" smtClean="0"/>
            </a:br>
            <a:r>
              <a:rPr sz="4400" b="1" dirty="0"/>
              <a:t>SWE 425: Telecommunication   	Engineering</a:t>
            </a:r>
          </a:p>
        </p:txBody>
      </p:sp>
      <p:sp>
        <p:nvSpPr>
          <p:cNvPr id="6146" name="Subtitle 2"/>
          <p:cNvSpPr>
            <a:spLocks noGrp="1"/>
          </p:cNvSpPr>
          <p:nvPr>
            <p:ph type="subTitle" idx="1"/>
          </p:nvPr>
        </p:nvSpPr>
        <p:spPr>
          <a:xfrm>
            <a:off x="2819400" y="3200400"/>
            <a:ext cx="6400800" cy="2743200"/>
          </a:xfrm>
        </p:spPr>
        <p:txBody>
          <a:bodyPr/>
          <a:lstStyle/>
          <a:p>
            <a:pPr eaLnBrk="1" hangingPunct="1"/>
            <a:r>
              <a:rPr lang="en-US" sz="3200" b="1" i="1" dirty="0" smtClean="0"/>
              <a:t>Md. </a:t>
            </a:r>
            <a:r>
              <a:rPr lang="en-US" sz="3200" b="1" i="1" dirty="0" err="1" smtClean="0"/>
              <a:t>Habibur</a:t>
            </a:r>
            <a:r>
              <a:rPr lang="en-US" sz="3200" b="1" i="1" dirty="0" smtClean="0"/>
              <a:t> Rahman</a:t>
            </a:r>
            <a:endParaRPr lang="en-US" sz="3400" b="1" i="1" dirty="0">
              <a:solidFill>
                <a:srgbClr val="002060"/>
              </a:solidFill>
            </a:endParaRPr>
          </a:p>
          <a:p>
            <a:pPr eaLnBrk="1" hangingPunct="1"/>
            <a:r>
              <a:rPr lang="en-US" sz="3200" i="1" dirty="0">
                <a:solidFill>
                  <a:srgbClr val="0070C0"/>
                </a:solidFill>
              </a:rPr>
              <a:t>Lecturer, Department of Software Engineering </a:t>
            </a:r>
          </a:p>
          <a:p>
            <a:pPr eaLnBrk="1" hangingPunct="1"/>
            <a:endParaRPr lang="en-US" i="1" dirty="0" smtClean="0"/>
          </a:p>
          <a:p>
            <a:pPr eaLnBrk="1" hangingPunct="1"/>
            <a:endParaRPr lang="en-US" i="1" dirty="0" smtClean="0"/>
          </a:p>
        </p:txBody>
      </p:sp>
      <p:sp>
        <p:nvSpPr>
          <p:cNvPr id="2" name="Slide Number Placeholder 1"/>
          <p:cNvSpPr>
            <a:spLocks noGrp="1"/>
          </p:cNvSpPr>
          <p:nvPr>
            <p:ph type="sldNum" sz="quarter" idx="12"/>
          </p:nvPr>
        </p:nvSpPr>
        <p:spPr/>
        <p:txBody>
          <a:bodyPr/>
          <a:lstStyle/>
          <a:p>
            <a:fld id="{6C913157-805E-401D-BFC0-12A6EFC1FD97}" type="slidenum">
              <a:rPr lang="en-US" smtClean="0"/>
              <a:pPr/>
              <a:t>1</a:t>
            </a:fld>
            <a:endParaRPr lang="en-US"/>
          </a:p>
        </p:txBody>
      </p:sp>
      <p:pic>
        <p:nvPicPr>
          <p:cNvPr id="6148" name="Picture 5" descr="C:\Users\Sony\Desktop\DIU\diulogo.png"/>
          <p:cNvPicPr>
            <a:picLocks noChangeAspect="1" noChangeArrowheads="1"/>
          </p:cNvPicPr>
          <p:nvPr/>
        </p:nvPicPr>
        <p:blipFill>
          <a:blip r:embed="rId3" cstate="print"/>
          <a:srcRect/>
          <a:stretch>
            <a:fillRect/>
          </a:stretch>
        </p:blipFill>
        <p:spPr bwMode="auto">
          <a:xfrm>
            <a:off x="4648200" y="5257801"/>
            <a:ext cx="3124200" cy="790575"/>
          </a:xfrm>
          <a:prstGeom prst="rect">
            <a:avLst/>
          </a:prstGeom>
          <a:noFill/>
          <a:ln w="9525">
            <a:noFill/>
            <a:miter lim="800000"/>
            <a:headEnd/>
            <a:tailEnd/>
          </a:ln>
        </p:spPr>
      </p:pic>
    </p:spTree>
    <p:extLst>
      <p:ext uri="{BB962C8B-B14F-4D97-AF65-F5344CB8AC3E}">
        <p14:creationId xmlns:p14="http://schemas.microsoft.com/office/powerpoint/2010/main" xmlns="" val="202120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6.</a:t>
            </a:r>
            <a:fld id="{218F9392-D36A-426A-BC78-110EBAA80E43}" type="slidenum">
              <a:rPr lang="en-US"/>
              <a:pPr/>
              <a:t>10</a:t>
            </a:fld>
            <a:endParaRPr lang="en-US"/>
          </a:p>
        </p:txBody>
      </p:sp>
      <p:sp>
        <p:nvSpPr>
          <p:cNvPr id="80281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p:spPr>
        <p:txBody>
          <a:bodyPr/>
          <a:lstStyle/>
          <a:p>
            <a:endParaRPr lang="en-US"/>
          </a:p>
        </p:txBody>
      </p:sp>
      <p:sp>
        <p:nvSpPr>
          <p:cNvPr id="80281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02820" name="Text Box 4"/>
          <p:cNvSpPr txBox="1">
            <a:spLocks noChangeArrowheads="1"/>
          </p:cNvSpPr>
          <p:nvPr/>
        </p:nvSpPr>
        <p:spPr bwMode="auto">
          <a:xfrm>
            <a:off x="3124201" y="609600"/>
            <a:ext cx="6595075" cy="707886"/>
          </a:xfrm>
          <a:prstGeom prst="rect">
            <a:avLst/>
          </a:prstGeom>
          <a:noFill/>
          <a:ln w="9525">
            <a:noFill/>
            <a:miter lim="800000"/>
            <a:headEnd/>
            <a:tailEnd/>
          </a:ln>
          <a:effectLst/>
        </p:spPr>
        <p:txBody>
          <a:bodyPr wrap="none">
            <a:spAutoFit/>
          </a:bodyPr>
          <a:lstStyle/>
          <a:p>
            <a:r>
              <a:rPr lang="en-US" sz="4000" i="1" dirty="0">
                <a:latin typeface="Times New Roman" pitchFamily="18" charset="0"/>
              </a:rPr>
              <a:t>FDM De-multiplexing example</a:t>
            </a:r>
          </a:p>
        </p:txBody>
      </p:sp>
      <p:sp>
        <p:nvSpPr>
          <p:cNvPr id="8028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p:spPr>
        <p:txBody>
          <a:bodyPr/>
          <a:lstStyle/>
          <a:p>
            <a:endParaRPr lang="en-US"/>
          </a:p>
        </p:txBody>
      </p:sp>
      <p:pic>
        <p:nvPicPr>
          <p:cNvPr id="802822" name="Picture 6"/>
          <p:cNvPicPr>
            <a:picLocks noChangeAspect="1" noChangeArrowheads="1"/>
          </p:cNvPicPr>
          <p:nvPr/>
        </p:nvPicPr>
        <p:blipFill>
          <a:blip r:embed="rId3" cstate="print"/>
          <a:srcRect/>
          <a:stretch>
            <a:fillRect/>
          </a:stretch>
        </p:blipFill>
        <p:spPr bwMode="auto">
          <a:xfrm>
            <a:off x="1806576" y="1870076"/>
            <a:ext cx="8556625" cy="3692525"/>
          </a:xfrm>
          <a:prstGeom prst="rect">
            <a:avLst/>
          </a:prstGeom>
          <a:noFill/>
          <a:ln w="9525">
            <a:noFill/>
            <a:miter lim="800000"/>
            <a:headEnd/>
            <a:tailEnd/>
          </a:ln>
          <a:effectLst/>
        </p:spPr>
      </p:pic>
    </p:spTree>
    <p:extLst>
      <p:ext uri="{BB962C8B-B14F-4D97-AF65-F5344CB8AC3E}">
        <p14:creationId xmlns:p14="http://schemas.microsoft.com/office/powerpoint/2010/main" xmlns="" val="3391466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Frequency Division Multiplexing (FDM):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1753738"/>
            <a:ext cx="9601200" cy="3581400"/>
          </a:xfrm>
        </p:spPr>
        <p:txBody>
          <a:bodyPr>
            <a:normAutofit/>
          </a:bodyPr>
          <a:lstStyle/>
          <a:p>
            <a:pPr algn="just"/>
            <a:r>
              <a:rPr lang="en-US" sz="2400" dirty="0"/>
              <a:t>Given the environment today, we don't make great use of FDM, but it is still used extensively in cable TV and in radio.</a:t>
            </a:r>
          </a:p>
          <a:p>
            <a:pPr algn="just"/>
            <a:r>
              <a:rPr lang="en-US" sz="2400" dirty="0"/>
              <a:t>In cable TV, multiple channels of programming all coexist on the coax coming into your home, and they are separated based on the frequency band in which they travel.</a:t>
            </a:r>
          </a:p>
          <a:p>
            <a:pPr algn="just"/>
            <a:r>
              <a:rPr lang="en-US" sz="2400" dirty="0"/>
              <a:t>When you enter a channel number on your set-top box or cable-ready TV, you're essentially indicating to the network what portion of the frequency band it's traveling on.</a:t>
            </a:r>
          </a:p>
        </p:txBody>
      </p:sp>
      <p:sp>
        <p:nvSpPr>
          <p:cNvPr id="4" name="Slide Number Placeholder 3"/>
          <p:cNvSpPr>
            <a:spLocks noGrp="1"/>
          </p:cNvSpPr>
          <p:nvPr>
            <p:ph type="sldNum" sz="quarter" idx="12"/>
          </p:nvPr>
        </p:nvSpPr>
        <p:spPr/>
        <p:txBody>
          <a:bodyPr/>
          <a:lstStyle/>
          <a:p>
            <a:pPr>
              <a:defRPr/>
            </a:pPr>
            <a:fld id="{C1227367-F1B0-46DB-AC9C-591CEB0D8DDB}" type="slidenum">
              <a:rPr lang="en-US" smtClean="0"/>
              <a:pPr>
                <a:defRPr/>
              </a:pPr>
              <a:t>11</a:t>
            </a:fld>
            <a:endParaRPr lang="en-US" dirty="0"/>
          </a:p>
        </p:txBody>
      </p:sp>
    </p:spTree>
    <p:extLst>
      <p:ext uri="{BB962C8B-B14F-4D97-AF65-F5344CB8AC3E}">
        <p14:creationId xmlns:p14="http://schemas.microsoft.com/office/powerpoint/2010/main" xmlns="" val="319823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562" y="195615"/>
            <a:ext cx="7772400" cy="1143000"/>
          </a:xfrm>
        </p:spPr>
        <p:txBody>
          <a:bodyPr>
            <a:normAutofit/>
          </a:bodyPr>
          <a:lstStyle/>
          <a:p>
            <a:pPr algn="ctr"/>
            <a:r>
              <a:rPr lang="en-US" b="1" dirty="0"/>
              <a:t>Privately </a:t>
            </a:r>
            <a:r>
              <a:rPr lang="en-US" b="1" dirty="0" smtClean="0"/>
              <a:t>Owned Radio Stations</a:t>
            </a:r>
            <a:endParaRPr lang="en-US" dirty="0"/>
          </a:p>
        </p:txBody>
      </p:sp>
      <p:sp>
        <p:nvSpPr>
          <p:cNvPr id="4" name="Slide Number Placeholder 3"/>
          <p:cNvSpPr>
            <a:spLocks noGrp="1"/>
          </p:cNvSpPr>
          <p:nvPr>
            <p:ph type="sldNum" sz="quarter" idx="12"/>
          </p:nvPr>
        </p:nvSpPr>
        <p:spPr/>
        <p:txBody>
          <a:bodyPr/>
          <a:lstStyle/>
          <a:p>
            <a:pPr>
              <a:defRPr/>
            </a:pPr>
            <a:fld id="{C1227367-F1B0-46DB-AC9C-591CEB0D8DDB}"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2666218" y="890648"/>
            <a:ext cx="7123087" cy="5956113"/>
          </a:xfrm>
          <a:prstGeom prst="rect">
            <a:avLst/>
          </a:prstGeom>
        </p:spPr>
      </p:pic>
    </p:spTree>
    <p:extLst>
      <p:ext uri="{BB962C8B-B14F-4D97-AF65-F5344CB8AC3E}">
        <p14:creationId xmlns:p14="http://schemas.microsoft.com/office/powerpoint/2010/main" xmlns="" val="369858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735" y="152401"/>
            <a:ext cx="7772400" cy="1143000"/>
          </a:xfrm>
        </p:spPr>
        <p:txBody>
          <a:bodyPr/>
          <a:lstStyle/>
          <a:p>
            <a:r>
              <a:rPr lang="en-US" b="1" dirty="0" smtClean="0"/>
              <a:t>Satellite TV Channels</a:t>
            </a:r>
            <a:endParaRPr lang="en-US" dirty="0"/>
          </a:p>
        </p:txBody>
      </p:sp>
      <p:sp>
        <p:nvSpPr>
          <p:cNvPr id="4" name="Slide Number Placeholder 3"/>
          <p:cNvSpPr>
            <a:spLocks noGrp="1"/>
          </p:cNvSpPr>
          <p:nvPr>
            <p:ph type="sldNum" sz="quarter" idx="12"/>
          </p:nvPr>
        </p:nvSpPr>
        <p:spPr/>
        <p:txBody>
          <a:bodyPr/>
          <a:lstStyle/>
          <a:p>
            <a:pPr>
              <a:defRPr/>
            </a:pPr>
            <a:fld id="{C1227367-F1B0-46DB-AC9C-591CEB0D8DDB}" type="slidenum">
              <a:rPr lang="en-US" smtClean="0"/>
              <a:pPr>
                <a:defRPr/>
              </a:pPr>
              <a:t>13</a:t>
            </a:fld>
            <a:endParaRPr lang="en-US" dirty="0"/>
          </a:p>
        </p:txBody>
      </p:sp>
      <p:graphicFrame>
        <p:nvGraphicFramePr>
          <p:cNvPr id="5" name="Table 4"/>
          <p:cNvGraphicFramePr>
            <a:graphicFrameLocks noGrp="1"/>
          </p:cNvGraphicFramePr>
          <p:nvPr>
            <p:extLst/>
          </p:nvPr>
        </p:nvGraphicFramePr>
        <p:xfrm>
          <a:off x="2667000" y="1219201"/>
          <a:ext cx="6781800" cy="5270503"/>
        </p:xfrm>
        <a:graphic>
          <a:graphicData uri="http://schemas.openxmlformats.org/drawingml/2006/table">
            <a:tbl>
              <a:tblPr firstRow="1" bandRow="1">
                <a:tableStyleId>{5C22544A-7EE6-4342-B048-85BDC9FD1C3A}</a:tableStyleId>
              </a:tblPr>
              <a:tblGrid>
                <a:gridCol w="3390900"/>
                <a:gridCol w="3390900"/>
              </a:tblGrid>
              <a:tr h="752929">
                <a:tc>
                  <a:txBody>
                    <a:bodyPr/>
                    <a:lstStyle/>
                    <a:p>
                      <a:r>
                        <a:rPr lang="en-US" sz="2800" dirty="0" smtClean="0"/>
                        <a:t>Channel Name</a:t>
                      </a:r>
                      <a:endParaRPr lang="en-US" sz="2800" dirty="0"/>
                    </a:p>
                  </a:txBody>
                  <a:tcPr/>
                </a:tc>
                <a:tc>
                  <a:txBody>
                    <a:bodyPr/>
                    <a:lstStyle/>
                    <a:p>
                      <a:r>
                        <a:rPr lang="en-US" sz="2800" dirty="0" smtClean="0"/>
                        <a:t>Frequency</a:t>
                      </a:r>
                      <a:endParaRPr lang="en-US" sz="2800" dirty="0"/>
                    </a:p>
                  </a:txBody>
                  <a:tcPr/>
                </a:tc>
              </a:tr>
              <a:tr h="752929">
                <a:tc>
                  <a:txBody>
                    <a:bodyPr/>
                    <a:lstStyle/>
                    <a:p>
                      <a:r>
                        <a:rPr lang="en-US" sz="2800" dirty="0" smtClean="0"/>
                        <a:t>ATN News</a:t>
                      </a:r>
                      <a:endParaRPr lang="en-US" sz="2800" dirty="0"/>
                    </a:p>
                  </a:txBody>
                  <a:tcPr/>
                </a:tc>
                <a:tc>
                  <a:txBody>
                    <a:bodyPr/>
                    <a:lstStyle/>
                    <a:p>
                      <a:r>
                        <a:rPr lang="en-US" sz="2800" dirty="0" smtClean="0"/>
                        <a:t>3998 MHz</a:t>
                      </a:r>
                      <a:endParaRPr lang="en-US" sz="2800" dirty="0"/>
                    </a:p>
                  </a:txBody>
                  <a:tcPr/>
                </a:tc>
              </a:tr>
              <a:tr h="752929">
                <a:tc>
                  <a:txBody>
                    <a:bodyPr/>
                    <a:lstStyle/>
                    <a:p>
                      <a:r>
                        <a:rPr lang="en-US" sz="2800" dirty="0" smtClean="0"/>
                        <a:t>Channel 9</a:t>
                      </a:r>
                      <a:endParaRPr lang="en-US" sz="2800" dirty="0"/>
                    </a:p>
                  </a:txBody>
                  <a:tcPr/>
                </a:tc>
                <a:tc>
                  <a:txBody>
                    <a:bodyPr/>
                    <a:lstStyle/>
                    <a:p>
                      <a:r>
                        <a:rPr lang="en-US" sz="2800" dirty="0" smtClean="0"/>
                        <a:t>3793 MHz</a:t>
                      </a:r>
                      <a:endParaRPr lang="en-US" sz="2800" dirty="0"/>
                    </a:p>
                  </a:txBody>
                  <a:tcPr/>
                </a:tc>
              </a:tr>
              <a:tr h="752929">
                <a:tc>
                  <a:txBody>
                    <a:bodyPr/>
                    <a:lstStyle/>
                    <a:p>
                      <a:r>
                        <a:rPr lang="en-US" sz="2800" dirty="0" smtClean="0"/>
                        <a:t>BTV</a:t>
                      </a:r>
                      <a:endParaRPr lang="en-US" sz="2800" dirty="0"/>
                    </a:p>
                  </a:txBody>
                  <a:tcPr/>
                </a:tc>
                <a:tc>
                  <a:txBody>
                    <a:bodyPr/>
                    <a:lstStyle/>
                    <a:p>
                      <a:r>
                        <a:rPr lang="en-US" sz="2800" dirty="0" smtClean="0"/>
                        <a:t>4129 MHz</a:t>
                      </a:r>
                      <a:endParaRPr lang="en-US" sz="2800" dirty="0"/>
                    </a:p>
                  </a:txBody>
                  <a:tcPr/>
                </a:tc>
              </a:tr>
              <a:tr h="752929">
                <a:tc>
                  <a:txBody>
                    <a:bodyPr/>
                    <a:lstStyle/>
                    <a:p>
                      <a:r>
                        <a:rPr lang="en-US" sz="2800" dirty="0" err="1" smtClean="0"/>
                        <a:t>Maasranga</a:t>
                      </a:r>
                      <a:endParaRPr lang="en-US" sz="2800" dirty="0"/>
                    </a:p>
                  </a:txBody>
                  <a:tcPr/>
                </a:tc>
                <a:tc>
                  <a:txBody>
                    <a:bodyPr/>
                    <a:lstStyle/>
                    <a:p>
                      <a:r>
                        <a:rPr lang="en-US" sz="2800" dirty="0" smtClean="0"/>
                        <a:t>3812 MHz</a:t>
                      </a:r>
                      <a:endParaRPr lang="en-US" sz="2800" dirty="0"/>
                    </a:p>
                  </a:txBody>
                  <a:tcPr/>
                </a:tc>
              </a:tr>
              <a:tr h="752929">
                <a:tc>
                  <a:txBody>
                    <a:bodyPr/>
                    <a:lstStyle/>
                    <a:p>
                      <a:r>
                        <a:rPr lang="en-US" sz="2800" dirty="0" err="1" smtClean="0"/>
                        <a:t>Gazi</a:t>
                      </a:r>
                      <a:r>
                        <a:rPr lang="en-US" sz="2800" dirty="0" smtClean="0"/>
                        <a:t> TV</a:t>
                      </a:r>
                      <a:endParaRPr lang="en-US" sz="2800" dirty="0"/>
                    </a:p>
                  </a:txBody>
                  <a:tcPr/>
                </a:tc>
                <a:tc>
                  <a:txBody>
                    <a:bodyPr/>
                    <a:lstStyle/>
                    <a:p>
                      <a:r>
                        <a:rPr lang="en-US" sz="2800" dirty="0" smtClean="0"/>
                        <a:t>3805 MHz</a:t>
                      </a:r>
                      <a:endParaRPr lang="en-US" sz="2800" dirty="0"/>
                    </a:p>
                  </a:txBody>
                  <a:tcPr/>
                </a:tc>
              </a:tr>
              <a:tr h="752929">
                <a:tc>
                  <a:txBody>
                    <a:bodyPr/>
                    <a:lstStyle/>
                    <a:p>
                      <a:r>
                        <a:rPr lang="en-US" sz="2800" dirty="0" smtClean="0"/>
                        <a:t>Channel 24</a:t>
                      </a:r>
                      <a:endParaRPr lang="en-US" sz="2800" dirty="0"/>
                    </a:p>
                  </a:txBody>
                  <a:tcPr/>
                </a:tc>
                <a:tc>
                  <a:txBody>
                    <a:bodyPr/>
                    <a:lstStyle/>
                    <a:p>
                      <a:r>
                        <a:rPr lang="en-US" sz="2800" dirty="0" smtClean="0"/>
                        <a:t>3815.75 MHz</a:t>
                      </a:r>
                      <a:endParaRPr lang="en-US" sz="2800" dirty="0"/>
                    </a:p>
                  </a:txBody>
                  <a:tcPr/>
                </a:tc>
              </a:tr>
            </a:tbl>
          </a:graphicData>
        </a:graphic>
      </p:graphicFrame>
    </p:spTree>
    <p:extLst>
      <p:ext uri="{BB962C8B-B14F-4D97-AF65-F5344CB8AC3E}">
        <p14:creationId xmlns:p14="http://schemas.microsoft.com/office/powerpoint/2010/main" xmlns="" val="272336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p>
            <a:r>
              <a:rPr lang="en-US"/>
              <a:t>6.</a:t>
            </a:r>
            <a:fld id="{8DD20AA7-46E3-4193-99E9-B7849E58C74F}" type="slidenum">
              <a:rPr lang="en-US"/>
              <a:pPr/>
              <a:t>14</a:t>
            </a:fld>
            <a:endParaRPr lang="en-US"/>
          </a:p>
        </p:txBody>
      </p:sp>
      <p:sp>
        <p:nvSpPr>
          <p:cNvPr id="839682"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4"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7"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8" name="Rectangle 8"/>
          <p:cNvSpPr>
            <a:spLocks noChangeArrowheads="1"/>
          </p:cNvSpPr>
          <p:nvPr/>
        </p:nvSpPr>
        <p:spPr bwMode="gray">
          <a:xfrm>
            <a:off x="2133601"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90" name="Rectangle 10"/>
          <p:cNvSpPr>
            <a:spLocks noChangeArrowheads="1"/>
          </p:cNvSpPr>
          <p:nvPr/>
        </p:nvSpPr>
        <p:spPr bwMode="auto">
          <a:xfrm>
            <a:off x="1752600" y="914401"/>
            <a:ext cx="8686800" cy="2227263"/>
          </a:xfrm>
          <a:prstGeom prst="rect">
            <a:avLst/>
          </a:prstGeom>
          <a:noFill/>
          <a:ln w="9525">
            <a:noFill/>
            <a:miter lim="800000"/>
            <a:headEnd/>
            <a:tailEnd/>
          </a:ln>
          <a:effectLst/>
        </p:spPr>
        <p:txBody>
          <a:bodyPr>
            <a:spAutoFit/>
          </a:bodyPr>
          <a:lstStyle/>
          <a:p>
            <a:pPr algn="just"/>
            <a:r>
              <a:rPr lang="en-US" sz="2800" i="1" dirty="0">
                <a:latin typeface="Times New Roman"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839691" name="Rectangle 11"/>
          <p:cNvSpPr>
            <a:spLocks noChangeArrowheads="1"/>
          </p:cNvSpPr>
          <p:nvPr/>
        </p:nvSpPr>
        <p:spPr bwMode="auto">
          <a:xfrm>
            <a:off x="1752600" y="3200401"/>
            <a:ext cx="8686800" cy="3293209"/>
          </a:xfrm>
          <a:prstGeom prst="rect">
            <a:avLst/>
          </a:prstGeom>
          <a:noFill/>
          <a:ln w="9525">
            <a:noFill/>
            <a:miter lim="800000"/>
            <a:headEnd/>
            <a:tailEnd/>
          </a:ln>
          <a:effectLst/>
        </p:spPr>
        <p:txBody>
          <a:bodyPr>
            <a:spAutoFit/>
          </a:bodyPr>
          <a:lstStyle/>
          <a:p>
            <a:pPr algn="ctr"/>
            <a:r>
              <a:rPr lang="en-US" sz="4000" b="1" i="1" dirty="0">
                <a:solidFill>
                  <a:schemeClr val="hlink"/>
                </a:solidFill>
                <a:effectLst>
                  <a:outerShdw blurRad="38100" dist="38100" dir="2700000" algn="tl">
                    <a:srgbClr val="000000">
                      <a:alpha val="43137"/>
                    </a:srgbClr>
                  </a:outerShdw>
                </a:effectLst>
                <a:latin typeface="Times New Roman" pitchFamily="18" charset="0"/>
              </a:rPr>
              <a:t>Solution</a:t>
            </a:r>
          </a:p>
          <a:p>
            <a:r>
              <a:rPr lang="en-US" sz="2800" i="1" dirty="0">
                <a:latin typeface="Times" pitchFamily="18" charset="0"/>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next figure. </a:t>
            </a:r>
          </a:p>
        </p:txBody>
      </p:sp>
      <p:sp>
        <p:nvSpPr>
          <p:cNvPr id="839692" name="Rectangle 12"/>
          <p:cNvSpPr>
            <a:spLocks noChangeArrowheads="1"/>
          </p:cNvSpPr>
          <p:nvPr/>
        </p:nvSpPr>
        <p:spPr bwMode="auto">
          <a:xfrm>
            <a:off x="5029201" y="228600"/>
            <a:ext cx="1942583" cy="707886"/>
          </a:xfrm>
          <a:prstGeom prst="rect">
            <a:avLst/>
          </a:prstGeom>
          <a:noFill/>
          <a:ln w="9525">
            <a:noFill/>
            <a:miter lim="800000"/>
            <a:headEnd/>
            <a:tailEnd/>
          </a:ln>
          <a:effectLst/>
        </p:spPr>
        <p:txBody>
          <a:bodyPr wrap="none">
            <a:spAutoFit/>
          </a:bodyPr>
          <a:lstStyle/>
          <a:p>
            <a:r>
              <a:rPr lang="en-US" sz="4000" i="1" dirty="0">
                <a:solidFill>
                  <a:schemeClr val="hlink"/>
                </a:solidFill>
                <a:effectLst>
                  <a:outerShdw blurRad="38100" dist="38100" dir="2700000" algn="tl">
                    <a:srgbClr val="000000">
                      <a:alpha val="43137"/>
                    </a:srgbClr>
                  </a:outerShdw>
                </a:effectLst>
              </a:rPr>
              <a:t>Example</a:t>
            </a:r>
          </a:p>
        </p:txBody>
      </p:sp>
    </p:spTree>
    <p:extLst>
      <p:ext uri="{BB962C8B-B14F-4D97-AF65-F5344CB8AC3E}">
        <p14:creationId xmlns:p14="http://schemas.microsoft.com/office/powerpoint/2010/main" xmlns="" val="2113062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Line 2"/>
          <p:cNvSpPr>
            <a:spLocks noChangeShapeType="1"/>
          </p:cNvSpPr>
          <p:nvPr/>
        </p:nvSpPr>
        <p:spPr bwMode="auto">
          <a:xfrm>
            <a:off x="1676400" y="228600"/>
            <a:ext cx="8763000" cy="0"/>
          </a:xfrm>
          <a:prstGeom prst="line">
            <a:avLst/>
          </a:prstGeom>
          <a:noFill/>
          <a:ln w="76200">
            <a:solidFill>
              <a:schemeClr val="hlink"/>
            </a:solidFill>
            <a:round/>
            <a:headEnd/>
            <a:tailEnd/>
          </a:ln>
          <a:effectLst/>
        </p:spPr>
        <p:txBody>
          <a:bodyPr/>
          <a:lstStyle/>
          <a:p>
            <a:endParaRPr lang="en-US"/>
          </a:p>
        </p:txBody>
      </p:sp>
      <p:sp>
        <p:nvSpPr>
          <p:cNvPr id="849923" name="Line 3"/>
          <p:cNvSpPr>
            <a:spLocks noChangeShapeType="1"/>
          </p:cNvSpPr>
          <p:nvPr/>
        </p:nvSpPr>
        <p:spPr bwMode="auto">
          <a:xfrm>
            <a:off x="1676400" y="838200"/>
            <a:ext cx="8763000" cy="0"/>
          </a:xfrm>
          <a:prstGeom prst="line">
            <a:avLst/>
          </a:prstGeom>
          <a:noFill/>
          <a:ln w="19050">
            <a:solidFill>
              <a:schemeClr val="hlink"/>
            </a:solidFill>
            <a:round/>
            <a:headEnd/>
            <a:tailEnd/>
          </a:ln>
          <a:effectLst/>
        </p:spPr>
        <p:txBody>
          <a:bodyPr/>
          <a:lstStyle/>
          <a:p>
            <a:endParaRPr lang="en-US"/>
          </a:p>
        </p:txBody>
      </p:sp>
      <p:sp>
        <p:nvSpPr>
          <p:cNvPr id="849924" name="Text Box 4"/>
          <p:cNvSpPr txBox="1">
            <a:spLocks noChangeArrowheads="1"/>
          </p:cNvSpPr>
          <p:nvPr/>
        </p:nvSpPr>
        <p:spPr bwMode="auto">
          <a:xfrm>
            <a:off x="4800601" y="228601"/>
            <a:ext cx="2273379" cy="769441"/>
          </a:xfrm>
          <a:prstGeom prst="rect">
            <a:avLst/>
          </a:prstGeom>
          <a:noFill/>
          <a:ln w="9525">
            <a:noFill/>
            <a:miter lim="800000"/>
            <a:headEnd/>
            <a:tailEnd/>
          </a:ln>
          <a:effectLst/>
        </p:spPr>
        <p:txBody>
          <a:bodyPr wrap="square">
            <a:spAutoFit/>
          </a:bodyPr>
          <a:lstStyle/>
          <a:p>
            <a:pPr algn="ctr"/>
            <a:r>
              <a:rPr lang="en-US" sz="4400" b="1" dirty="0">
                <a:solidFill>
                  <a:schemeClr val="folHlink"/>
                </a:solidFill>
                <a:effectLst>
                  <a:outerShdw blurRad="38100" dist="38100" dir="2700000" algn="tl">
                    <a:srgbClr val="000000">
                      <a:alpha val="43137"/>
                    </a:srgbClr>
                  </a:outerShdw>
                </a:effectLst>
                <a:latin typeface="Times New Roman" pitchFamily="18" charset="0"/>
              </a:rPr>
              <a:t>Solution</a:t>
            </a:r>
            <a:endParaRPr lang="en-US" sz="4400" b="1" i="1" dirty="0">
              <a:effectLst>
                <a:outerShdw blurRad="38100" dist="38100" dir="2700000" algn="tl">
                  <a:srgbClr val="000000">
                    <a:alpha val="43137"/>
                  </a:srgbClr>
                </a:outerShdw>
              </a:effectLst>
              <a:latin typeface="Times New Roman" pitchFamily="18" charset="0"/>
            </a:endParaRPr>
          </a:p>
        </p:txBody>
      </p:sp>
      <p:sp>
        <p:nvSpPr>
          <p:cNvPr id="84992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p:spPr>
        <p:txBody>
          <a:bodyPr/>
          <a:lstStyle/>
          <a:p>
            <a:endParaRPr lang="en-US"/>
          </a:p>
        </p:txBody>
      </p:sp>
      <p:pic>
        <p:nvPicPr>
          <p:cNvPr id="849926" name="Picture 6"/>
          <p:cNvPicPr>
            <a:picLocks noChangeAspect="1" noChangeArrowheads="1"/>
          </p:cNvPicPr>
          <p:nvPr/>
        </p:nvPicPr>
        <p:blipFill>
          <a:blip r:embed="rId3" cstate="print"/>
          <a:srcRect/>
          <a:stretch>
            <a:fillRect/>
          </a:stretch>
        </p:blipFill>
        <p:spPr bwMode="auto">
          <a:xfrm>
            <a:off x="2209800" y="1219200"/>
            <a:ext cx="8153400" cy="5029200"/>
          </a:xfrm>
          <a:prstGeom prst="rect">
            <a:avLst/>
          </a:prstGeom>
          <a:noFill/>
          <a:ln w="9525">
            <a:noFill/>
            <a:miter lim="800000"/>
            <a:headEnd/>
            <a:tailEnd/>
          </a:ln>
          <a:effectLst/>
        </p:spPr>
      </p:pic>
    </p:spTree>
    <p:extLst>
      <p:ext uri="{BB962C8B-B14F-4D97-AF65-F5344CB8AC3E}">
        <p14:creationId xmlns:p14="http://schemas.microsoft.com/office/powerpoint/2010/main" xmlns="" val="86374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p>
            <a:r>
              <a:rPr lang="en-US"/>
              <a:t>6.</a:t>
            </a:r>
            <a:fld id="{8DD20AA7-46E3-4193-99E9-B7849E58C74F}" type="slidenum">
              <a:rPr lang="en-US"/>
              <a:pPr/>
              <a:t>16</a:t>
            </a:fld>
            <a:endParaRPr lang="en-US"/>
          </a:p>
        </p:txBody>
      </p:sp>
      <p:sp>
        <p:nvSpPr>
          <p:cNvPr id="839682"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4"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7"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88" name="Rectangle 8"/>
          <p:cNvSpPr>
            <a:spLocks noChangeArrowheads="1"/>
          </p:cNvSpPr>
          <p:nvPr/>
        </p:nvSpPr>
        <p:spPr bwMode="gray">
          <a:xfrm>
            <a:off x="2133601"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839690" name="Rectangle 10"/>
          <p:cNvSpPr>
            <a:spLocks noChangeArrowheads="1"/>
          </p:cNvSpPr>
          <p:nvPr/>
        </p:nvSpPr>
        <p:spPr bwMode="auto">
          <a:xfrm>
            <a:off x="1903413" y="1965278"/>
            <a:ext cx="8686800" cy="2227263"/>
          </a:xfrm>
          <a:prstGeom prst="rect">
            <a:avLst/>
          </a:prstGeom>
          <a:noFill/>
          <a:ln w="9525">
            <a:noFill/>
            <a:miter lim="800000"/>
            <a:headEnd/>
            <a:tailEnd/>
          </a:ln>
          <a:effectLst/>
        </p:spPr>
        <p:txBody>
          <a:bodyPr>
            <a:spAutoFit/>
          </a:bodyPr>
          <a:lstStyle/>
          <a:p>
            <a:pPr algn="just"/>
            <a:r>
              <a:rPr lang="en-US" sz="2800" i="1" dirty="0">
                <a:latin typeface="Times New Roman" pitchFamily="18" charset="0"/>
              </a:rPr>
              <a:t>Assume that a voice channel occupies a bandwidth of 4 kHz. We need to combine </a:t>
            </a:r>
            <a:r>
              <a:rPr lang="en-US" sz="2800" i="1" dirty="0" smtClean="0">
                <a:latin typeface="Times New Roman" pitchFamily="18" charset="0"/>
              </a:rPr>
              <a:t>four </a:t>
            </a:r>
            <a:r>
              <a:rPr lang="en-US" sz="2800" i="1" dirty="0">
                <a:latin typeface="Times New Roman" pitchFamily="18" charset="0"/>
              </a:rPr>
              <a:t>voice channels into a link with a bandwidth of </a:t>
            </a:r>
            <a:r>
              <a:rPr lang="en-US" sz="2800" i="1" dirty="0" smtClean="0">
                <a:latin typeface="Times New Roman" pitchFamily="18" charset="0"/>
              </a:rPr>
              <a:t>20 </a:t>
            </a:r>
            <a:r>
              <a:rPr lang="en-US" sz="2800" i="1" dirty="0">
                <a:latin typeface="Times New Roman" pitchFamily="18" charset="0"/>
              </a:rPr>
              <a:t>kHz, from </a:t>
            </a:r>
            <a:r>
              <a:rPr lang="en-US" sz="2800" i="1" dirty="0" smtClean="0">
                <a:latin typeface="Times New Roman" pitchFamily="18" charset="0"/>
              </a:rPr>
              <a:t>30 </a:t>
            </a:r>
            <a:r>
              <a:rPr lang="en-US" sz="2800" i="1" dirty="0">
                <a:latin typeface="Times New Roman" pitchFamily="18" charset="0"/>
              </a:rPr>
              <a:t>to </a:t>
            </a:r>
            <a:r>
              <a:rPr lang="en-US" sz="2800" i="1" dirty="0" smtClean="0">
                <a:latin typeface="Times New Roman" pitchFamily="18" charset="0"/>
              </a:rPr>
              <a:t>56 </a:t>
            </a:r>
            <a:r>
              <a:rPr lang="en-US" sz="2800" i="1" dirty="0">
                <a:latin typeface="Times New Roman" pitchFamily="18" charset="0"/>
              </a:rPr>
              <a:t>kHz. Show the configuration, using the frequency domain. Assume there are </a:t>
            </a:r>
            <a:r>
              <a:rPr lang="en-US" sz="2800" i="1" dirty="0" smtClean="0">
                <a:latin typeface="Times New Roman" pitchFamily="18" charset="0"/>
              </a:rPr>
              <a:t>2kHz </a:t>
            </a:r>
            <a:r>
              <a:rPr lang="en-US" sz="2800" i="1" dirty="0">
                <a:latin typeface="Times New Roman" pitchFamily="18" charset="0"/>
              </a:rPr>
              <a:t>guard bands.</a:t>
            </a:r>
          </a:p>
        </p:txBody>
      </p:sp>
      <p:sp>
        <p:nvSpPr>
          <p:cNvPr id="839692" name="Rectangle 12"/>
          <p:cNvSpPr>
            <a:spLocks noChangeArrowheads="1"/>
          </p:cNvSpPr>
          <p:nvPr/>
        </p:nvSpPr>
        <p:spPr bwMode="auto">
          <a:xfrm>
            <a:off x="5099309" y="1004889"/>
            <a:ext cx="1942583" cy="707886"/>
          </a:xfrm>
          <a:prstGeom prst="rect">
            <a:avLst/>
          </a:prstGeom>
          <a:noFill/>
          <a:ln w="9525">
            <a:noFill/>
            <a:miter lim="800000"/>
            <a:headEnd/>
            <a:tailEnd/>
          </a:ln>
          <a:effectLst/>
        </p:spPr>
        <p:txBody>
          <a:bodyPr wrap="none">
            <a:spAutoFit/>
          </a:bodyPr>
          <a:lstStyle/>
          <a:p>
            <a:r>
              <a:rPr lang="en-US" sz="4000" i="1" dirty="0">
                <a:solidFill>
                  <a:schemeClr val="hlink"/>
                </a:solidFill>
                <a:effectLst>
                  <a:outerShdw blurRad="38100" dist="38100" dir="2700000" algn="tl">
                    <a:srgbClr val="000000">
                      <a:alpha val="43137"/>
                    </a:srgbClr>
                  </a:outerShdw>
                </a:effectLst>
              </a:rPr>
              <a:t>Example</a:t>
            </a:r>
          </a:p>
        </p:txBody>
      </p:sp>
    </p:spTree>
    <p:extLst>
      <p:ext uri="{BB962C8B-B14F-4D97-AF65-F5344CB8AC3E}">
        <p14:creationId xmlns:p14="http://schemas.microsoft.com/office/powerpoint/2010/main" xmlns="" val="1862379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261D249-5EBB-4216-8F3E-5BBCE44203B0}" type="slidenum">
              <a:rPr lang="en-US" smtClean="0"/>
              <a:pPr>
                <a:defRPr/>
              </a:pPr>
              <a:t>17</a:t>
            </a:fld>
            <a:endParaRPr lang="en-US" dirty="0"/>
          </a:p>
        </p:txBody>
      </p:sp>
      <p:sp>
        <p:nvSpPr>
          <p:cNvPr id="3" name="Rectangle 2"/>
          <p:cNvSpPr/>
          <p:nvPr/>
        </p:nvSpPr>
        <p:spPr>
          <a:xfrm>
            <a:off x="2127250" y="1517670"/>
            <a:ext cx="9077562" cy="3539430"/>
          </a:xfrm>
          <a:prstGeom prst="rect">
            <a:avLst/>
          </a:prstGeom>
        </p:spPr>
        <p:txBody>
          <a:bodyPr wrap="square">
            <a:spAutoFit/>
          </a:bodyPr>
          <a:lstStyle/>
          <a:p>
            <a:pPr marL="285750" indent="-285750" algn="just">
              <a:buFont typeface="Arial" panose="020B0604020202020204" pitchFamily="34" charset="0"/>
              <a:buChar char="•"/>
            </a:pPr>
            <a:r>
              <a:rPr lang="en-US" sz="2800" dirty="0"/>
              <a:t>In fiber-optic communications, wavelength-division multiplexing (WDM) is a technology which multiplexes a number of optical carrier signals onto a single optical fiber by using different wavelengths (i.e., colors) of laser light. </a:t>
            </a:r>
          </a:p>
          <a:p>
            <a:pPr marL="285750" indent="-285750" algn="just">
              <a:buFont typeface="Arial" panose="020B0604020202020204" pitchFamily="34" charset="0"/>
              <a:buChar char="•"/>
            </a:pPr>
            <a:r>
              <a:rPr lang="en-US" sz="2800" dirty="0"/>
              <a:t>This technique enables bidirectional communications over one strand of fiber, as well as multiplication of capacity</a:t>
            </a:r>
          </a:p>
        </p:txBody>
      </p:sp>
      <p:sp>
        <p:nvSpPr>
          <p:cNvPr id="4" name="Text Box 4"/>
          <p:cNvSpPr txBox="1">
            <a:spLocks noChangeArrowheads="1"/>
          </p:cNvSpPr>
          <p:nvPr/>
        </p:nvSpPr>
        <p:spPr bwMode="auto">
          <a:xfrm>
            <a:off x="1813351" y="620511"/>
            <a:ext cx="8845550" cy="707886"/>
          </a:xfrm>
          <a:prstGeom prst="rect">
            <a:avLst/>
          </a:prstGeom>
          <a:noFill/>
          <a:ln w="9525">
            <a:noFill/>
            <a:miter lim="800000"/>
            <a:headEnd/>
            <a:tailEnd/>
          </a:ln>
          <a:effectLst/>
        </p:spPr>
        <p:txBody>
          <a:bodyPr wrap="square">
            <a:spAutoFit/>
          </a:bodyPr>
          <a:lstStyle/>
          <a:p>
            <a:r>
              <a:rPr lang="en-US" sz="4000" b="1" dirty="0"/>
              <a:t>Wavelength Division Multiplexing (WDM)</a:t>
            </a:r>
            <a:endParaRPr lang="en-US" sz="4000" b="1" i="1" dirty="0">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xmlns="" val="93391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261D249-5EBB-4216-8F3E-5BBCE44203B0}" type="slidenum">
              <a:rPr lang="en-US" smtClean="0"/>
              <a:pPr>
                <a:defRPr/>
              </a:pPr>
              <a:t>18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01974" y="1156647"/>
            <a:ext cx="10358874" cy="4739185"/>
          </a:xfrm>
          <a:prstGeom prst="rect">
            <a:avLst/>
          </a:prstGeom>
        </p:spPr>
      </p:pic>
    </p:spTree>
    <p:extLst>
      <p:ext uri="{BB962C8B-B14F-4D97-AF65-F5344CB8AC3E}">
        <p14:creationId xmlns:p14="http://schemas.microsoft.com/office/powerpoint/2010/main" xmlns="" val="243756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393" y="990600"/>
            <a:ext cx="8453598" cy="1295400"/>
          </a:xfrm>
        </p:spPr>
        <p:txBody>
          <a:bodyPr>
            <a:normAutofit/>
          </a:bodyPr>
          <a:lstStyle/>
          <a:p>
            <a:r>
              <a:rPr lang="en-US" b="1" dirty="0">
                <a:effectLst>
                  <a:outerShdw blurRad="38100" dist="38100" dir="2700000" algn="tl">
                    <a:srgbClr val="000000">
                      <a:alpha val="43137"/>
                    </a:srgbClr>
                  </a:outerShdw>
                </a:effectLst>
              </a:rPr>
              <a:t>Time Division Multiplexing (TDM):</a:t>
            </a:r>
          </a:p>
        </p:txBody>
      </p:sp>
      <p:sp>
        <p:nvSpPr>
          <p:cNvPr id="3" name="Content Placeholder 2"/>
          <p:cNvSpPr>
            <a:spLocks noGrp="1"/>
          </p:cNvSpPr>
          <p:nvPr>
            <p:ph idx="1"/>
          </p:nvPr>
        </p:nvSpPr>
        <p:spPr/>
        <p:txBody>
          <a:bodyPr>
            <a:normAutofit fontScale="92500" lnSpcReduction="10000"/>
          </a:bodyPr>
          <a:lstStyle/>
          <a:p>
            <a:pPr algn="just"/>
            <a:r>
              <a:rPr lang="en-US" sz="3000" dirty="0"/>
              <a:t>In TDM, a dedicated time slot is provided for each port or point of interface on the system.</a:t>
            </a:r>
          </a:p>
          <a:p>
            <a:pPr algn="just"/>
            <a:r>
              <a:rPr lang="en-US" sz="3000" dirty="0"/>
              <a:t>Each device in a predetermined sequence is allotted a time slot during which it can transmit.</a:t>
            </a:r>
          </a:p>
          <a:p>
            <a:pPr algn="just"/>
            <a:r>
              <a:rPr lang="en-US" sz="3000" dirty="0"/>
              <a:t>That time slot would enable one character of data, or 8 bits of digitized voice, to be placed on the communications link.</a:t>
            </a:r>
          </a:p>
          <a:p>
            <a:pPr algn="just"/>
            <a:r>
              <a:rPr lang="en-US" sz="3000" dirty="0"/>
              <a:t>The allocated time slots have to be framed in order for the individual channels to be separated out.</a:t>
            </a:r>
          </a:p>
          <a:p>
            <a:pPr algn="just"/>
            <a:endParaRPr lang="en-US" sz="3000" dirty="0"/>
          </a:p>
        </p:txBody>
      </p:sp>
      <p:sp>
        <p:nvSpPr>
          <p:cNvPr id="4" name="Slide Number Placeholder 3"/>
          <p:cNvSpPr>
            <a:spLocks noGrp="1"/>
          </p:cNvSpPr>
          <p:nvPr>
            <p:ph type="sldNum" sz="quarter" idx="12"/>
          </p:nvPr>
        </p:nvSpPr>
        <p:spPr/>
        <p:txBody>
          <a:bodyPr/>
          <a:lstStyle/>
          <a:p>
            <a:pPr>
              <a:defRPr/>
            </a:pPr>
            <a:fld id="{C1227367-F1B0-46DB-AC9C-591CEB0D8DDB}" type="slidenum">
              <a:rPr lang="en-US" smtClean="0"/>
              <a:pPr>
                <a:defRPr/>
              </a:pPr>
              <a:t>19</a:t>
            </a:fld>
            <a:endParaRPr lang="en-US" dirty="0"/>
          </a:p>
        </p:txBody>
      </p:sp>
    </p:spTree>
    <p:extLst>
      <p:ext uri="{BB962C8B-B14F-4D97-AF65-F5344CB8AC3E}">
        <p14:creationId xmlns:p14="http://schemas.microsoft.com/office/powerpoint/2010/main" xmlns="" val="210272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99313" y="2242783"/>
            <a:ext cx="8229600" cy="2057400"/>
          </a:xfrm>
        </p:spPr>
        <p:txBody>
          <a:bodyPr>
            <a:normAutofit/>
          </a:bodyPr>
          <a:lstStyle/>
          <a:p>
            <a:r>
              <a:rPr lang="en-US" sz="4800" b="1" i="1" dirty="0"/>
              <a:t>Bandwidth Utilization: Multiplexing and Spreading</a:t>
            </a:r>
            <a:endParaRPr lang="en-US"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028866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p:spPr>
        <p:txBody>
          <a:bodyPr/>
          <a:lstStyle/>
          <a:p>
            <a:endParaRPr lang="en-US"/>
          </a:p>
        </p:txBody>
      </p:sp>
      <p:sp>
        <p:nvSpPr>
          <p:cNvPr id="80998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09988" name="Text Box 4"/>
          <p:cNvSpPr txBox="1">
            <a:spLocks noChangeArrowheads="1"/>
          </p:cNvSpPr>
          <p:nvPr/>
        </p:nvSpPr>
        <p:spPr bwMode="auto">
          <a:xfrm>
            <a:off x="2222358" y="631101"/>
            <a:ext cx="7691721" cy="707886"/>
          </a:xfrm>
          <a:prstGeom prst="rect">
            <a:avLst/>
          </a:prstGeom>
          <a:noFill/>
          <a:ln w="9525">
            <a:noFill/>
            <a:miter lim="800000"/>
            <a:headEnd/>
            <a:tailEnd/>
          </a:ln>
          <a:effectLst/>
        </p:spPr>
        <p:txBody>
          <a:bodyPr wrap="none">
            <a:spAutoFit/>
          </a:bodyPr>
          <a:lstStyle/>
          <a:p>
            <a:r>
              <a:rPr lang="en-US" sz="4000" dirty="0">
                <a:effectLst>
                  <a:outerShdw blurRad="38100" dist="38100" dir="2700000" algn="tl">
                    <a:srgbClr val="000000">
                      <a:alpha val="43137"/>
                    </a:srgbClr>
                  </a:outerShdw>
                </a:effectLst>
                <a:latin typeface="Arial" pitchFamily="34" charset="0"/>
                <a:cs typeface="Arial" pitchFamily="34" charset="0"/>
              </a:rPr>
              <a:t>Time Division Multiplexing (</a:t>
            </a:r>
            <a:r>
              <a:rPr lang="en-US" sz="4000" i="1" dirty="0">
                <a:latin typeface="Arial" pitchFamily="34" charset="0"/>
                <a:cs typeface="Arial" pitchFamily="34" charset="0"/>
              </a:rPr>
              <a:t>TDM)</a:t>
            </a:r>
          </a:p>
        </p:txBody>
      </p:sp>
      <p:sp>
        <p:nvSpPr>
          <p:cNvPr id="80998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p:spPr>
        <p:txBody>
          <a:bodyPr/>
          <a:lstStyle/>
          <a:p>
            <a:endParaRPr lang="en-US"/>
          </a:p>
        </p:txBody>
      </p:sp>
      <p:pic>
        <p:nvPicPr>
          <p:cNvPr id="809990" name="Picture 6"/>
          <p:cNvPicPr>
            <a:picLocks noChangeAspect="1" noChangeArrowheads="1"/>
          </p:cNvPicPr>
          <p:nvPr/>
        </p:nvPicPr>
        <p:blipFill>
          <a:blip r:embed="rId3" cstate="print"/>
          <a:srcRect/>
          <a:stretch>
            <a:fillRect/>
          </a:stretch>
        </p:blipFill>
        <p:spPr bwMode="auto">
          <a:xfrm>
            <a:off x="2078038" y="2144714"/>
            <a:ext cx="7980362" cy="3036887"/>
          </a:xfrm>
          <a:prstGeom prst="rect">
            <a:avLst/>
          </a:prstGeom>
          <a:noFill/>
          <a:ln w="9525">
            <a:noFill/>
            <a:miter lim="800000"/>
            <a:headEnd/>
            <a:tailEnd/>
          </a:ln>
          <a:effectLst/>
        </p:spPr>
      </p:pic>
    </p:spTree>
    <p:extLst>
      <p:ext uri="{BB962C8B-B14F-4D97-AF65-F5344CB8AC3E}">
        <p14:creationId xmlns:p14="http://schemas.microsoft.com/office/powerpoint/2010/main" xmlns="" val="4196384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6" y="472828"/>
            <a:ext cx="10795378" cy="6186309"/>
          </a:xfrm>
          <a:prstGeom prst="rect">
            <a:avLst/>
          </a:prstGeom>
        </p:spPr>
        <p:txBody>
          <a:bodyPr wrap="square">
            <a:spAutoFit/>
          </a:bodyPr>
          <a:lstStyle/>
          <a:p>
            <a:pPr algn="ctr"/>
            <a:r>
              <a:rPr lang="en-US" sz="4000" b="1" dirty="0">
                <a:latin typeface="Times New Roman" panose="02020603050405020304" pitchFamily="18" charset="0"/>
              </a:rPr>
              <a:t>Synchronous Time Division </a:t>
            </a:r>
            <a:r>
              <a:rPr lang="en-US" sz="4000" b="1" dirty="0" smtClean="0">
                <a:latin typeface="Times New Roman" panose="02020603050405020304" pitchFamily="18" charset="0"/>
              </a:rPr>
              <a:t>Multiplexing</a:t>
            </a:r>
          </a:p>
          <a:p>
            <a:pPr marL="1257300" lvl="2" indent="-342900" algn="ctr">
              <a:buFont typeface="Arial" panose="020B0604020202020204" pitchFamily="34" charset="0"/>
              <a:buChar char="•"/>
            </a:pPr>
            <a:r>
              <a:rPr lang="en-US" sz="2000" b="1" dirty="0" smtClean="0">
                <a:latin typeface="Times New Roman" panose="02020603050405020304" pitchFamily="18" charset="0"/>
              </a:rPr>
              <a:t> </a:t>
            </a:r>
            <a:endParaRPr lang="en-US" sz="2000" b="1" dirty="0">
              <a:latin typeface="Times New Roman" panose="02020603050405020304" pitchFamily="18" charset="0"/>
            </a:endParaRPr>
          </a:p>
          <a:p>
            <a:pPr marL="1257300" lvl="2" indent="-342900">
              <a:buFont typeface="Arial" panose="020B0604020202020204" pitchFamily="34" charset="0"/>
              <a:buChar char="•"/>
            </a:pPr>
            <a:r>
              <a:rPr lang="en-US" sz="2400" dirty="0">
                <a:latin typeface="Times New Roman" panose="02020603050405020304" pitchFamily="18" charset="0"/>
              </a:rPr>
              <a:t>Data rate of medium exceeds data rate of digital signal to be transmitted </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synchronous TDM, each device is given same time slot to transmit the data over the link, irrespective of the fact that the device has any data to transmit or not. Hence the name Synchronous TDM. Synchronous TDM requires that the total speed of various input lines should not exceed the capacity of path.</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device places its data onto the link when its time slot arrives </a:t>
            </a:r>
            <a:r>
              <a:rPr lang="en-US" sz="2400" i="1" dirty="0">
                <a:latin typeface="Times New Roman" panose="02020603050405020304" pitchFamily="18" charset="0"/>
                <a:cs typeface="Times New Roman" panose="02020603050405020304" pitchFamily="18" charset="0"/>
              </a:rPr>
              <a:t>i.e. </a:t>
            </a:r>
            <a:r>
              <a:rPr lang="en-US" sz="2400" dirty="0">
                <a:latin typeface="Times New Roman" panose="02020603050405020304" pitchFamily="18" charset="0"/>
                <a:cs typeface="Times New Roman" panose="02020603050405020304" pitchFamily="18" charset="0"/>
              </a:rPr>
              <a:t>each device is given the possession of line turn by turn.</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any device does not have data to send then its time slot remains empty</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rPr>
              <a:t> </a:t>
            </a:r>
            <a:r>
              <a:rPr lang="en-US" sz="2400" dirty="0" smtClean="0">
                <a:latin typeface="Times New Roman" panose="02020603050405020304" pitchFamily="18" charset="0"/>
              </a:rPr>
              <a:t>So, time </a:t>
            </a:r>
            <a:r>
              <a:rPr lang="en-US" sz="2400" dirty="0">
                <a:latin typeface="Times New Roman" panose="02020603050405020304" pitchFamily="18" charset="0"/>
              </a:rPr>
              <a:t>slots allocated even if no data </a:t>
            </a:r>
            <a:endParaRPr lang="en-US" sz="24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various time slots are organized into frames and each frame consists of one or more time slots dedicated to each sending device.</a:t>
            </a:r>
          </a:p>
          <a:p>
            <a:pPr marL="1257300" lvl="2"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there are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sending devices, there will be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slots in frame </a:t>
            </a:r>
            <a:r>
              <a:rPr lang="en-US" sz="2400" i="1" dirty="0">
                <a:latin typeface="Times New Roman" panose="02020603050405020304" pitchFamily="18" charset="0"/>
                <a:cs typeface="Times New Roman" panose="02020603050405020304" pitchFamily="18" charset="0"/>
              </a:rPr>
              <a:t>i.e. </a:t>
            </a:r>
            <a:r>
              <a:rPr lang="en-US" sz="2400" dirty="0">
                <a:latin typeface="Times New Roman" panose="02020603050405020304" pitchFamily="18" charset="0"/>
                <a:cs typeface="Times New Roman" panose="02020603050405020304" pitchFamily="18" charset="0"/>
              </a:rPr>
              <a:t>one slot for each device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61826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6.</a:t>
            </a:r>
            <a:fld id="{13B9AA01-7426-4649-8628-694C36B609CC}" type="slidenum">
              <a:rPr lang="en-US"/>
              <a:pPr/>
              <a:t>22</a:t>
            </a:fld>
            <a:endParaRPr lang="en-US"/>
          </a:p>
        </p:txBody>
      </p:sp>
      <p:sp>
        <p:nvSpPr>
          <p:cNvPr id="81101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p:spPr>
        <p:txBody>
          <a:bodyPr/>
          <a:lstStyle/>
          <a:p>
            <a:endParaRPr lang="en-US"/>
          </a:p>
        </p:txBody>
      </p:sp>
      <p:sp>
        <p:nvSpPr>
          <p:cNvPr id="81101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11012" name="Text Box 4"/>
          <p:cNvSpPr txBox="1">
            <a:spLocks noChangeArrowheads="1"/>
          </p:cNvSpPr>
          <p:nvPr/>
        </p:nvSpPr>
        <p:spPr bwMode="auto">
          <a:xfrm>
            <a:off x="1869743" y="685801"/>
            <a:ext cx="8147745" cy="646331"/>
          </a:xfrm>
          <a:prstGeom prst="rect">
            <a:avLst/>
          </a:prstGeom>
          <a:noFill/>
          <a:ln w="9525">
            <a:noFill/>
            <a:miter lim="800000"/>
            <a:headEnd/>
            <a:tailEnd/>
          </a:ln>
          <a:effectLst/>
        </p:spPr>
        <p:txBody>
          <a:bodyPr wrap="square">
            <a:spAutoFit/>
          </a:bodyPr>
          <a:lstStyle/>
          <a:p>
            <a:pPr algn="ctr"/>
            <a:r>
              <a:rPr lang="en-US" sz="3600" b="1" i="1" dirty="0">
                <a:latin typeface="Times New Roman" pitchFamily="18" charset="0"/>
              </a:rPr>
              <a:t>Synchronous </a:t>
            </a:r>
            <a:r>
              <a:rPr lang="en-US" sz="3600" b="1" i="1" dirty="0" smtClean="0">
                <a:latin typeface="Times New Roman" pitchFamily="18" charset="0"/>
              </a:rPr>
              <a:t>Time-Division Multiplexing</a:t>
            </a:r>
            <a:endParaRPr lang="en-US" sz="3600" b="1" i="1" dirty="0">
              <a:latin typeface="Times New Roman" pitchFamily="18" charset="0"/>
            </a:endParaRPr>
          </a:p>
        </p:txBody>
      </p:sp>
      <p:sp>
        <p:nvSpPr>
          <p:cNvPr id="81101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p:spPr>
        <p:txBody>
          <a:bodyPr/>
          <a:lstStyle/>
          <a:p>
            <a:endParaRPr lang="en-US"/>
          </a:p>
        </p:txBody>
      </p:sp>
      <p:pic>
        <p:nvPicPr>
          <p:cNvPr id="811014" name="Picture 6"/>
          <p:cNvPicPr>
            <a:picLocks noChangeAspect="1" noChangeArrowheads="1"/>
          </p:cNvPicPr>
          <p:nvPr/>
        </p:nvPicPr>
        <p:blipFill>
          <a:blip r:embed="rId3" cstate="print"/>
          <a:srcRect/>
          <a:stretch>
            <a:fillRect/>
          </a:stretch>
        </p:blipFill>
        <p:spPr bwMode="auto">
          <a:xfrm>
            <a:off x="1524792" y="1918647"/>
            <a:ext cx="9374082" cy="3491553"/>
          </a:xfrm>
          <a:prstGeom prst="rect">
            <a:avLst/>
          </a:prstGeom>
          <a:noFill/>
          <a:ln w="9525">
            <a:noFill/>
            <a:miter lim="800000"/>
            <a:headEnd/>
            <a:tailEnd/>
          </a:ln>
          <a:effectLst/>
        </p:spPr>
      </p:pic>
    </p:spTree>
    <p:extLst>
      <p:ext uri="{BB962C8B-B14F-4D97-AF65-F5344CB8AC3E}">
        <p14:creationId xmlns:p14="http://schemas.microsoft.com/office/powerpoint/2010/main" xmlns="" val="3138769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582" y="168534"/>
            <a:ext cx="10563368" cy="6955750"/>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Asynchronous TDM </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US" sz="12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It </a:t>
            </a:r>
            <a:r>
              <a:rPr lang="en-US" sz="2100" dirty="0">
                <a:latin typeface="Times New Roman" panose="02020603050405020304" pitchFamily="18" charset="0"/>
                <a:cs typeface="Times New Roman" panose="02020603050405020304" pitchFamily="18" charset="0"/>
              </a:rPr>
              <a:t>is also known as statistical time division multiplexing.</a:t>
            </a:r>
          </a:p>
          <a:p>
            <a:pPr marL="800100" lvl="1"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Asynchronous </a:t>
            </a:r>
            <a:r>
              <a:rPr lang="en-US" sz="2100" dirty="0">
                <a:latin typeface="Times New Roman" panose="02020603050405020304" pitchFamily="18" charset="0"/>
                <a:cs typeface="Times New Roman" panose="02020603050405020304" pitchFamily="18" charset="0"/>
              </a:rPr>
              <a:t>TDM is called so because is this type of multiplexing, time slots are not fixed </a:t>
            </a:r>
            <a:r>
              <a:rPr lang="en-US" sz="2100" i="1" dirty="0">
                <a:latin typeface="Times New Roman" panose="02020603050405020304" pitchFamily="18" charset="0"/>
                <a:cs typeface="Times New Roman" panose="02020603050405020304" pitchFamily="18" charset="0"/>
              </a:rPr>
              <a:t>i.e. </a:t>
            </a:r>
            <a:r>
              <a:rPr lang="en-US" sz="2100" dirty="0">
                <a:latin typeface="Times New Roman" panose="02020603050405020304" pitchFamily="18" charset="0"/>
                <a:cs typeface="Times New Roman" panose="02020603050405020304" pitchFamily="18" charset="0"/>
              </a:rPr>
              <a:t>the slots are flexible.</a:t>
            </a:r>
          </a:p>
          <a:p>
            <a:pPr marL="800100" lvl="1"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Here</a:t>
            </a:r>
            <a:r>
              <a:rPr lang="en-US" sz="2100" dirty="0">
                <a:latin typeface="Times New Roman" panose="02020603050405020304" pitchFamily="18" charset="0"/>
                <a:cs typeface="Times New Roman" panose="02020603050405020304" pitchFamily="18" charset="0"/>
              </a:rPr>
              <a:t>, the total speed of input lines can be greater than the capacity of the path.</a:t>
            </a:r>
          </a:p>
          <a:p>
            <a:pPr marL="800100" lvl="1"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In </a:t>
            </a:r>
            <a:r>
              <a:rPr lang="en-US" sz="2100" dirty="0">
                <a:latin typeface="Times New Roman" panose="02020603050405020304" pitchFamily="18" charset="0"/>
                <a:cs typeface="Times New Roman" panose="02020603050405020304" pitchFamily="18" charset="0"/>
              </a:rPr>
              <a:t>synchronous TDM, if we have </a:t>
            </a:r>
            <a:r>
              <a:rPr lang="en-US" sz="2100" i="1" dirty="0">
                <a:latin typeface="Times New Roman" panose="02020603050405020304" pitchFamily="18" charset="0"/>
                <a:cs typeface="Times New Roman" panose="02020603050405020304" pitchFamily="18" charset="0"/>
              </a:rPr>
              <a:t>n </a:t>
            </a:r>
            <a:r>
              <a:rPr lang="en-US" sz="2100" dirty="0">
                <a:latin typeface="Times New Roman" panose="02020603050405020304" pitchFamily="18" charset="0"/>
                <a:cs typeface="Times New Roman" panose="02020603050405020304" pitchFamily="18" charset="0"/>
              </a:rPr>
              <a:t>input lines then there are </a:t>
            </a:r>
            <a:r>
              <a:rPr lang="en-US" sz="2100" i="1" dirty="0">
                <a:latin typeface="Times New Roman" panose="02020603050405020304" pitchFamily="18" charset="0"/>
                <a:cs typeface="Times New Roman" panose="02020603050405020304" pitchFamily="18" charset="0"/>
              </a:rPr>
              <a:t>n </a:t>
            </a:r>
            <a:r>
              <a:rPr lang="en-US" sz="2100" dirty="0">
                <a:latin typeface="Times New Roman" panose="02020603050405020304" pitchFamily="18" charset="0"/>
                <a:cs typeface="Times New Roman" panose="02020603050405020304" pitchFamily="18" charset="0"/>
              </a:rPr>
              <a:t>slots in one frame. But in asynchronous it is not so.</a:t>
            </a:r>
          </a:p>
          <a:p>
            <a:pPr marL="800100" lvl="1"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In </a:t>
            </a:r>
            <a:r>
              <a:rPr lang="en-US" sz="2100" dirty="0">
                <a:latin typeface="Times New Roman" panose="02020603050405020304" pitchFamily="18" charset="0"/>
                <a:cs typeface="Times New Roman" panose="02020603050405020304" pitchFamily="18" charset="0"/>
              </a:rPr>
              <a:t>asynchronous TDM, if we have </a:t>
            </a:r>
            <a:r>
              <a:rPr lang="en-US" sz="2100" i="1" dirty="0">
                <a:latin typeface="Times New Roman" panose="02020603050405020304" pitchFamily="18" charset="0"/>
                <a:cs typeface="Times New Roman" panose="02020603050405020304" pitchFamily="18" charset="0"/>
              </a:rPr>
              <a:t>n </a:t>
            </a:r>
            <a:r>
              <a:rPr lang="en-US" sz="2100" dirty="0">
                <a:latin typeface="Times New Roman" panose="02020603050405020304" pitchFamily="18" charset="0"/>
                <a:cs typeface="Times New Roman" panose="02020603050405020304" pitchFamily="18" charset="0"/>
              </a:rPr>
              <a:t>input lines then the frame contains not more than </a:t>
            </a:r>
            <a:r>
              <a:rPr lang="en-US" sz="2100" i="1" dirty="0">
                <a:latin typeface="Times New Roman" panose="02020603050405020304" pitchFamily="18" charset="0"/>
                <a:cs typeface="Times New Roman" panose="02020603050405020304" pitchFamily="18" charset="0"/>
              </a:rPr>
              <a:t>m </a:t>
            </a:r>
            <a:r>
              <a:rPr lang="en-US" sz="2100" dirty="0">
                <a:latin typeface="Times New Roman" panose="02020603050405020304" pitchFamily="18" charset="0"/>
                <a:cs typeface="Times New Roman" panose="02020603050405020304" pitchFamily="18" charset="0"/>
              </a:rPr>
              <a:t>slots, with </a:t>
            </a:r>
            <a:r>
              <a:rPr lang="en-US" sz="2100" i="1" dirty="0">
                <a:latin typeface="Times New Roman" panose="02020603050405020304" pitchFamily="18" charset="0"/>
                <a:cs typeface="Times New Roman" panose="02020603050405020304" pitchFamily="18" charset="0"/>
              </a:rPr>
              <a:t>m </a:t>
            </a:r>
            <a:r>
              <a:rPr lang="en-US" sz="2100" dirty="0">
                <a:latin typeface="Times New Roman" panose="02020603050405020304" pitchFamily="18" charset="0"/>
                <a:cs typeface="Times New Roman" panose="02020603050405020304" pitchFamily="18" charset="0"/>
              </a:rPr>
              <a:t>less than </a:t>
            </a:r>
            <a:r>
              <a:rPr lang="en-US" sz="2100" i="1" dirty="0">
                <a:latin typeface="Times New Roman" panose="02020603050405020304" pitchFamily="18" charset="0"/>
                <a:cs typeface="Times New Roman" panose="02020603050405020304" pitchFamily="18" charset="0"/>
              </a:rPr>
              <a:t>n (m </a:t>
            </a:r>
            <a:r>
              <a:rPr lang="en-US" sz="2100" dirty="0">
                <a:latin typeface="Times New Roman" panose="02020603050405020304" pitchFamily="18" charset="0"/>
                <a:cs typeface="Times New Roman" panose="02020603050405020304" pitchFamily="18" charset="0"/>
              </a:rPr>
              <a:t>&lt; </a:t>
            </a:r>
            <a:r>
              <a:rPr lang="en-US" sz="2100" i="1" dirty="0">
                <a:latin typeface="Times New Roman" panose="02020603050405020304" pitchFamily="18" charset="0"/>
                <a:cs typeface="Times New Roman" panose="02020603050405020304" pitchFamily="18" charset="0"/>
              </a:rPr>
              <a:t>n).</a:t>
            </a:r>
            <a:endParaRPr lang="en-US" sz="2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In </a:t>
            </a:r>
            <a:r>
              <a:rPr lang="en-US" sz="2100" dirty="0">
                <a:latin typeface="Times New Roman" panose="02020603050405020304" pitchFamily="18" charset="0"/>
                <a:cs typeface="Times New Roman" panose="02020603050405020304" pitchFamily="18" charset="0"/>
              </a:rPr>
              <a:t>asynchronous TDM, the number of time slots in a frame is based on a statistical analysis of number of input lines</a:t>
            </a:r>
            <a:r>
              <a:rPr lang="en-US" sz="21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In </a:t>
            </a:r>
            <a:r>
              <a:rPr lang="en-US" sz="2100" dirty="0">
                <a:latin typeface="Times New Roman" panose="02020603050405020304" pitchFamily="18" charset="0"/>
                <a:cs typeface="Times New Roman" panose="02020603050405020304" pitchFamily="18" charset="0"/>
              </a:rPr>
              <a:t>this system slots are not predefined, the slots are allocated to any of the device that has </a:t>
            </a:r>
            <a:r>
              <a:rPr lang="en-US" sz="2100" dirty="0" smtClean="0">
                <a:latin typeface="Times New Roman" panose="02020603050405020304" pitchFamily="18" charset="0"/>
                <a:cs typeface="Times New Roman" panose="02020603050405020304" pitchFamily="18" charset="0"/>
              </a:rPr>
              <a:t>data </a:t>
            </a:r>
            <a:r>
              <a:rPr lang="en-US" sz="2100" dirty="0">
                <a:latin typeface="Times New Roman" panose="02020603050405020304" pitchFamily="18" charset="0"/>
                <a:cs typeface="Times New Roman" panose="02020603050405020304" pitchFamily="18" charset="0"/>
              </a:rPr>
              <a:t>to send.</a:t>
            </a:r>
          </a:p>
          <a:p>
            <a:pPr marL="800100" lvl="1" indent="-342900">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multiplexer scans the various input lines, accepts the data from the lines that have data to send, fills the frame and then sends the frame across the link.</a:t>
            </a:r>
          </a:p>
          <a:p>
            <a:pPr marL="800100" lvl="1" indent="-342900">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If </a:t>
            </a:r>
            <a:r>
              <a:rPr lang="en-US" sz="2100" dirty="0">
                <a:latin typeface="Times New Roman" panose="02020603050405020304" pitchFamily="18" charset="0"/>
                <a:cs typeface="Times New Roman" panose="02020603050405020304" pitchFamily="18" charset="0"/>
              </a:rPr>
              <a:t>there are not enough data to fill all the slots in a frame, then the frames are transmitted partially filled.</a:t>
            </a:r>
          </a:p>
          <a:p>
            <a:pPr marL="800100" lvl="1" indent="-342900">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Asynchronous </a:t>
            </a:r>
            <a:r>
              <a:rPr lang="en-US" sz="2100" dirty="0">
                <a:latin typeface="Times New Roman" panose="02020603050405020304" pitchFamily="18" charset="0"/>
                <a:cs typeface="Times New Roman" panose="02020603050405020304" pitchFamily="18" charset="0"/>
              </a:rPr>
              <a:t>Time Division Multiplexing is depicted in fig. Here we have five input lines and three slots per frame.</a:t>
            </a:r>
          </a:p>
          <a:p>
            <a:pPr algn="just"/>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1244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82555" y="1367264"/>
            <a:ext cx="10950094" cy="3832533"/>
          </a:xfrm>
          <a:prstGeom prst="rect">
            <a:avLst/>
          </a:prstGeom>
        </p:spPr>
      </p:pic>
    </p:spTree>
    <p:extLst>
      <p:ext uri="{BB962C8B-B14F-4D97-AF65-F5344CB8AC3E}">
        <p14:creationId xmlns:p14="http://schemas.microsoft.com/office/powerpoint/2010/main" xmlns="" val="69145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t>Advantages of TDM </a:t>
            </a:r>
            <a:endParaRPr lang="en-US" sz="4800" dirty="0"/>
          </a:p>
        </p:txBody>
      </p:sp>
      <p:sp>
        <p:nvSpPr>
          <p:cNvPr id="3" name="Content Placeholder 2"/>
          <p:cNvSpPr>
            <a:spLocks noGrp="1"/>
          </p:cNvSpPr>
          <p:nvPr>
            <p:ph idx="1"/>
          </p:nvPr>
        </p:nvSpPr>
        <p:spPr>
          <a:xfrm>
            <a:off x="1371600" y="1794680"/>
            <a:ext cx="9601200" cy="3828197"/>
          </a:xfrm>
        </p:spPr>
        <p:txBody>
          <a:bodyPr>
            <a:noAutofit/>
          </a:bodyPr>
          <a:lstStyle/>
          <a:p>
            <a:r>
              <a:rPr lang="en-US" sz="2800" dirty="0"/>
              <a:t>Time division multiplexing systems are more flexible than frequency division multiplexing.</a:t>
            </a:r>
          </a:p>
          <a:p>
            <a:r>
              <a:rPr lang="en-US" sz="2800" dirty="0" smtClean="0"/>
              <a:t>Full </a:t>
            </a:r>
            <a:r>
              <a:rPr lang="en-US" sz="2800" dirty="0"/>
              <a:t>available channel bandwidth can be utilized for each </a:t>
            </a:r>
            <a:r>
              <a:rPr lang="en-US" sz="2800" dirty="0" smtClean="0"/>
              <a:t>channel</a:t>
            </a:r>
          </a:p>
          <a:p>
            <a:r>
              <a:rPr lang="en-US" sz="2800" dirty="0" smtClean="0"/>
              <a:t>Inter-modulation </a:t>
            </a:r>
            <a:r>
              <a:rPr lang="en-US" sz="2800" dirty="0"/>
              <a:t>distortion is absent</a:t>
            </a:r>
            <a:r>
              <a:rPr lang="en-US" sz="2800" dirty="0" smtClean="0"/>
              <a:t>.</a:t>
            </a:r>
          </a:p>
          <a:p>
            <a:r>
              <a:rPr lang="en-US" sz="2800" dirty="0" smtClean="0"/>
              <a:t>The </a:t>
            </a:r>
            <a:r>
              <a:rPr lang="en-US" sz="2800" dirty="0"/>
              <a:t>problem of crosstalk is not severe</a:t>
            </a:r>
            <a:r>
              <a:rPr lang="en-US" sz="2800" dirty="0" smtClean="0"/>
              <a:t>.</a:t>
            </a:r>
          </a:p>
          <a:p>
            <a:r>
              <a:rPr lang="en-US" sz="2800" dirty="0" smtClean="0"/>
              <a:t>Time </a:t>
            </a:r>
            <a:r>
              <a:rPr lang="en-US" sz="2800" dirty="0"/>
              <a:t>division multiplexing circuitry is not complex</a:t>
            </a:r>
            <a:r>
              <a:rPr lang="en-US" sz="2800" dirty="0" smtClean="0"/>
              <a:t>.</a:t>
            </a:r>
            <a:endParaRPr lang="en-US" sz="2800" dirty="0"/>
          </a:p>
          <a:p>
            <a:endParaRPr lang="en-US" sz="2800" dirty="0"/>
          </a:p>
        </p:txBody>
      </p:sp>
    </p:spTree>
    <p:extLst>
      <p:ext uri="{BB962C8B-B14F-4D97-AF65-F5344CB8AC3E}">
        <p14:creationId xmlns:p14="http://schemas.microsoft.com/office/powerpoint/2010/main" xmlns="" val="708815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Disadvantages of TDM </a:t>
            </a:r>
            <a:endParaRPr lang="en-US" dirty="0"/>
          </a:p>
        </p:txBody>
      </p:sp>
      <p:sp>
        <p:nvSpPr>
          <p:cNvPr id="3" name="Content Placeholder 2"/>
          <p:cNvSpPr>
            <a:spLocks noGrp="1"/>
          </p:cNvSpPr>
          <p:nvPr>
            <p:ph idx="1"/>
          </p:nvPr>
        </p:nvSpPr>
        <p:spPr>
          <a:xfrm>
            <a:off x="1371600" y="1589964"/>
            <a:ext cx="9601200" cy="3581400"/>
          </a:xfrm>
        </p:spPr>
        <p:txBody>
          <a:bodyPr>
            <a:normAutofit/>
          </a:bodyPr>
          <a:lstStyle/>
          <a:p>
            <a:r>
              <a:rPr lang="en-US" sz="3200" dirty="0" smtClean="0"/>
              <a:t>Synchronization </a:t>
            </a:r>
            <a:r>
              <a:rPr lang="en-US" sz="3200" dirty="0"/>
              <a:t>is required in time division multiplexing.</a:t>
            </a:r>
          </a:p>
          <a:p>
            <a:r>
              <a:rPr lang="en-US" sz="3200" dirty="0"/>
              <a:t>Complex to implement.</a:t>
            </a:r>
          </a:p>
          <a:p>
            <a:r>
              <a:rPr lang="en-US" sz="3200" dirty="0" smtClean="0"/>
              <a:t>Due </a:t>
            </a:r>
            <a:r>
              <a:rPr lang="en-US" sz="3200" dirty="0"/>
              <a:t>to slow narrowband fading, all the TDM channels may get wiped out.</a:t>
            </a:r>
          </a:p>
          <a:p>
            <a:endParaRPr lang="en-US" sz="3200" dirty="0"/>
          </a:p>
        </p:txBody>
      </p:sp>
    </p:spTree>
    <p:extLst>
      <p:ext uri="{BB962C8B-B14F-4D97-AF65-F5344CB8AC3E}">
        <p14:creationId xmlns:p14="http://schemas.microsoft.com/office/powerpoint/2010/main" xmlns="" val="1744851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2438400" y="2286000"/>
            <a:ext cx="7772400" cy="3962400"/>
          </a:xfrm>
        </p:spPr>
        <p:txBody>
          <a:bodyPr/>
          <a:lstStyle/>
          <a:p>
            <a:pPr algn="ctr">
              <a:buFont typeface="Wingdings 2" pitchFamily="18" charset="2"/>
              <a:buNone/>
            </a:pPr>
            <a:r>
              <a:rPr lang="en-US" sz="6600" b="1"/>
              <a:t>Thank You !!!</a:t>
            </a:r>
          </a:p>
          <a:p>
            <a:pPr algn="ctr">
              <a:buFont typeface="Wingdings 2" pitchFamily="18" charset="2"/>
              <a:buNone/>
            </a:pPr>
            <a:r>
              <a:rPr lang="en-US" sz="6600" b="1"/>
              <a:t>Any Questions ???</a:t>
            </a:r>
          </a:p>
        </p:txBody>
      </p:sp>
      <p:sp>
        <p:nvSpPr>
          <p:cNvPr id="4" name="Slide Number Placeholder 3"/>
          <p:cNvSpPr>
            <a:spLocks noGrp="1"/>
          </p:cNvSpPr>
          <p:nvPr>
            <p:ph type="sldNum" sz="quarter" idx="12"/>
          </p:nvPr>
        </p:nvSpPr>
        <p:spPr/>
        <p:txBody>
          <a:bodyPr/>
          <a:lstStyle/>
          <a:p>
            <a:pPr>
              <a:defRPr/>
            </a:pPr>
            <a:fld id="{167D0B19-61EE-49E1-8A1F-6179F1A1E0A6}" type="slidenum">
              <a:rPr lang="en-US" smtClean="0"/>
              <a:pPr>
                <a:defRPr/>
              </a:pPr>
              <a:t>27</a:t>
            </a:fld>
            <a:endParaRPr lang="en-US" dirty="0"/>
          </a:p>
        </p:txBody>
      </p:sp>
    </p:spTree>
    <p:extLst>
      <p:ext uri="{BB962C8B-B14F-4D97-AF65-F5344CB8AC3E}">
        <p14:creationId xmlns:p14="http://schemas.microsoft.com/office/powerpoint/2010/main" xmlns="" val="297312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7772400" cy="944562"/>
          </a:xfrm>
        </p:spPr>
        <p:txBody>
          <a:bodyPr/>
          <a:lstStyle/>
          <a:p>
            <a:r>
              <a:rPr lang="en-US" sz="4800" b="1" i="1" dirty="0">
                <a:effectLst>
                  <a:outerShdw blurRad="38100" dist="38100" dir="2700000" algn="tl">
                    <a:srgbClr val="000000">
                      <a:alpha val="43137"/>
                    </a:srgbClr>
                  </a:outerShdw>
                </a:effectLst>
              </a:rPr>
              <a:t>Bandwidth Utilization:</a:t>
            </a:r>
            <a:endParaRPr 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46663" y="1295400"/>
            <a:ext cx="9622365" cy="4724400"/>
          </a:xfrm>
        </p:spPr>
        <p:txBody>
          <a:bodyPr>
            <a:normAutofit/>
          </a:bodyPr>
          <a:lstStyle/>
          <a:p>
            <a:pPr algn="just"/>
            <a:r>
              <a:rPr lang="en-US" sz="2400" dirty="0"/>
              <a:t>In real life, we have links with limited bandwidths.</a:t>
            </a:r>
          </a:p>
          <a:p>
            <a:pPr algn="just"/>
            <a:r>
              <a:rPr lang="en-US" sz="2400" dirty="0"/>
              <a:t>The wise use of these bandwidths has been, and will be, one of the main challenges of  Telecommunications.</a:t>
            </a:r>
          </a:p>
          <a:p>
            <a:pPr algn="just"/>
            <a:r>
              <a:rPr lang="en-US" sz="2400" dirty="0"/>
              <a:t>Bandwidth utilization is the wise use of available bandwidth to achieve specific goals. </a:t>
            </a:r>
          </a:p>
          <a:p>
            <a:pPr algn="just"/>
            <a:r>
              <a:rPr lang="en-US" sz="2400" dirty="0"/>
              <a:t>We explore two broad categories of bandwidth utilization: multiplexing and spreading.</a:t>
            </a:r>
          </a:p>
          <a:p>
            <a:pPr algn="just"/>
            <a:r>
              <a:rPr lang="en-US" sz="2400" dirty="0"/>
              <a:t>In multiplexing, our goal is efficiency; we combine several channels into one.</a:t>
            </a:r>
          </a:p>
          <a:p>
            <a:pPr algn="just"/>
            <a:r>
              <a:rPr lang="en-US" sz="2400" dirty="0"/>
              <a:t>In spreading, our goals are privacy and anti jamming; we expand the bandwidth of a channel.</a:t>
            </a:r>
          </a:p>
        </p:txBody>
      </p:sp>
      <p:sp>
        <p:nvSpPr>
          <p:cNvPr id="4" name="Slide Number Placeholder 3"/>
          <p:cNvSpPr>
            <a:spLocks noGrp="1"/>
          </p:cNvSpPr>
          <p:nvPr>
            <p:ph type="sldNum" sz="quarter" idx="12"/>
          </p:nvPr>
        </p:nvSpPr>
        <p:spPr/>
        <p:txBody>
          <a:bodyPr/>
          <a:lstStyle/>
          <a:p>
            <a:pPr>
              <a:defRPr/>
            </a:pPr>
            <a:fld id="{C1227367-F1B0-46DB-AC9C-591CEB0D8DDB}" type="slidenum">
              <a:rPr lang="en-US" smtClean="0"/>
              <a:pPr>
                <a:defRPr/>
              </a:pPr>
              <a:t>3</a:t>
            </a:fld>
            <a:endParaRPr lang="en-US" dirty="0"/>
          </a:p>
        </p:txBody>
      </p:sp>
    </p:spTree>
    <p:extLst>
      <p:ext uri="{BB962C8B-B14F-4D97-AF65-F5344CB8AC3E}">
        <p14:creationId xmlns:p14="http://schemas.microsoft.com/office/powerpoint/2010/main" xmlns="" val="336214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Multiplexing:</a:t>
            </a:r>
            <a:endParaRPr lang="en-US" sz="4800" dirty="0"/>
          </a:p>
        </p:txBody>
      </p:sp>
      <p:sp>
        <p:nvSpPr>
          <p:cNvPr id="3" name="Content Placeholder 2"/>
          <p:cNvSpPr>
            <a:spLocks noGrp="1"/>
          </p:cNvSpPr>
          <p:nvPr>
            <p:ph idx="1"/>
          </p:nvPr>
        </p:nvSpPr>
        <p:spPr>
          <a:xfrm>
            <a:off x="1371600" y="1617260"/>
            <a:ext cx="9601200" cy="3581400"/>
          </a:xfrm>
        </p:spPr>
        <p:txBody>
          <a:bodyPr>
            <a:normAutofit/>
          </a:bodyPr>
          <a:lstStyle/>
          <a:p>
            <a:pPr algn="just"/>
            <a:r>
              <a:rPr lang="en-US" sz="2400" dirty="0"/>
              <a:t>Whenever the bandwidth of a medium linking two devices is greater than the bandwidth needs of the devices, the link can be shared.</a:t>
            </a:r>
          </a:p>
          <a:p>
            <a:pPr algn="just"/>
            <a:r>
              <a:rPr lang="en-US" sz="2400" dirty="0"/>
              <a:t>Multiplexing is the set of techniques that allows the simultaneous transmission of multiple signals across a single data link.</a:t>
            </a:r>
          </a:p>
          <a:p>
            <a:pPr algn="just"/>
            <a:r>
              <a:rPr lang="en-US" sz="2400" dirty="0"/>
              <a:t>If the bandwidth of a link is greater than the bandwidth needs of the devices connected to it, the bandwidth is wasted.</a:t>
            </a:r>
          </a:p>
          <a:p>
            <a:pPr algn="just"/>
            <a:r>
              <a:rPr lang="en-US" sz="2400" dirty="0"/>
              <a:t>Bandwidth is one of the most precious resources we have in communications.</a:t>
            </a:r>
          </a:p>
        </p:txBody>
      </p:sp>
      <p:sp>
        <p:nvSpPr>
          <p:cNvPr id="4" name="Slide Number Placeholder 3"/>
          <p:cNvSpPr>
            <a:spLocks noGrp="1"/>
          </p:cNvSpPr>
          <p:nvPr>
            <p:ph type="sldNum" sz="quarter" idx="12"/>
          </p:nvPr>
        </p:nvSpPr>
        <p:spPr/>
        <p:txBody>
          <a:bodyPr/>
          <a:lstStyle/>
          <a:p>
            <a:pPr>
              <a:defRPr/>
            </a:pPr>
            <a:fld id="{C1227367-F1B0-46DB-AC9C-591CEB0D8DDB}" type="slidenum">
              <a:rPr lang="en-US" smtClean="0"/>
              <a:pPr>
                <a:defRPr/>
              </a:pPr>
              <a:t>4</a:t>
            </a:fld>
            <a:endParaRPr lang="en-US" dirty="0"/>
          </a:p>
        </p:txBody>
      </p:sp>
    </p:spTree>
    <p:extLst>
      <p:ext uri="{BB962C8B-B14F-4D97-AF65-F5344CB8AC3E}">
        <p14:creationId xmlns:p14="http://schemas.microsoft.com/office/powerpoint/2010/main" xmlns="" val="181651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Multiplexing:</a:t>
            </a:r>
            <a:endParaRPr lang="en-US" sz="4800" dirty="0"/>
          </a:p>
        </p:txBody>
      </p:sp>
      <p:sp>
        <p:nvSpPr>
          <p:cNvPr id="4" name="Slide Number Placeholder 3"/>
          <p:cNvSpPr>
            <a:spLocks noGrp="1"/>
          </p:cNvSpPr>
          <p:nvPr>
            <p:ph type="sldNum" sz="quarter" idx="12"/>
          </p:nvPr>
        </p:nvSpPr>
        <p:spPr/>
        <p:txBody>
          <a:bodyPr/>
          <a:lstStyle/>
          <a:p>
            <a:pPr>
              <a:defRPr/>
            </a:pPr>
            <a:fld id="{C1227367-F1B0-46DB-AC9C-591CEB0D8DDB}" type="slidenum">
              <a:rPr lang="en-US" smtClean="0"/>
              <a:pPr>
                <a:defRPr/>
              </a:pPr>
              <a:t>5</a:t>
            </a:fld>
            <a:endParaRPr lang="en-US" dirty="0"/>
          </a:p>
        </p:txBody>
      </p:sp>
      <p:pic>
        <p:nvPicPr>
          <p:cNvPr id="1026" name="Picture 2" descr="http://sharmamonika95.blog.com/files/2012/10/mux3.jpg"/>
          <p:cNvPicPr>
            <a:picLocks noChangeAspect="1" noChangeArrowheads="1"/>
          </p:cNvPicPr>
          <p:nvPr/>
        </p:nvPicPr>
        <p:blipFill>
          <a:blip r:embed="rId2" cstate="print"/>
          <a:srcRect/>
          <a:stretch>
            <a:fillRect/>
          </a:stretch>
        </p:blipFill>
        <p:spPr bwMode="auto">
          <a:xfrm>
            <a:off x="982639" y="1649104"/>
            <a:ext cx="10379122" cy="4343400"/>
          </a:xfrm>
          <a:prstGeom prst="rect">
            <a:avLst/>
          </a:prstGeom>
          <a:noFill/>
        </p:spPr>
      </p:pic>
    </p:spTree>
    <p:extLst>
      <p:ext uri="{BB962C8B-B14F-4D97-AF65-F5344CB8AC3E}">
        <p14:creationId xmlns:p14="http://schemas.microsoft.com/office/powerpoint/2010/main" xmlns="" val="427423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6.</a:t>
            </a:r>
            <a:fld id="{469709DE-8E06-4498-9373-788D15552886}" type="slidenum">
              <a:rPr lang="en-US"/>
              <a:pPr/>
              <a:t>6</a:t>
            </a:fld>
            <a:endParaRPr lang="en-US"/>
          </a:p>
        </p:txBody>
      </p:sp>
      <p:sp>
        <p:nvSpPr>
          <p:cNvPr id="79974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p:spPr>
        <p:txBody>
          <a:bodyPr/>
          <a:lstStyle/>
          <a:p>
            <a:endParaRPr lang="en-US"/>
          </a:p>
        </p:txBody>
      </p:sp>
      <p:sp>
        <p:nvSpPr>
          <p:cNvPr id="79974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799748" name="Text Box 4"/>
          <p:cNvSpPr txBox="1">
            <a:spLocks noChangeArrowheads="1"/>
          </p:cNvSpPr>
          <p:nvPr/>
        </p:nvSpPr>
        <p:spPr bwMode="auto">
          <a:xfrm>
            <a:off x="3124200" y="685801"/>
            <a:ext cx="6203942" cy="769441"/>
          </a:xfrm>
          <a:prstGeom prst="rect">
            <a:avLst/>
          </a:prstGeom>
          <a:noFill/>
          <a:ln w="9525">
            <a:noFill/>
            <a:miter lim="800000"/>
            <a:headEnd/>
            <a:tailEnd/>
          </a:ln>
          <a:effectLst/>
        </p:spPr>
        <p:txBody>
          <a:bodyPr wrap="none">
            <a:spAutoFit/>
          </a:bodyPr>
          <a:lstStyle/>
          <a:p>
            <a:r>
              <a:rPr lang="en-US" sz="4400" i="1" dirty="0">
                <a:latin typeface="Times New Roman" pitchFamily="18" charset="0"/>
              </a:rPr>
              <a:t>Categories of multiplexing</a:t>
            </a:r>
          </a:p>
        </p:txBody>
      </p:sp>
      <p:sp>
        <p:nvSpPr>
          <p:cNvPr id="7997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p:spPr>
        <p:txBody>
          <a:bodyPr/>
          <a:lstStyle/>
          <a:p>
            <a:endParaRPr lang="en-US"/>
          </a:p>
        </p:txBody>
      </p:sp>
      <p:pic>
        <p:nvPicPr>
          <p:cNvPr id="799751" name="Picture 7"/>
          <p:cNvPicPr>
            <a:picLocks noChangeAspect="1" noChangeArrowheads="1"/>
          </p:cNvPicPr>
          <p:nvPr/>
        </p:nvPicPr>
        <p:blipFill>
          <a:blip r:embed="rId3" cstate="print"/>
          <a:srcRect/>
          <a:stretch>
            <a:fillRect/>
          </a:stretch>
        </p:blipFill>
        <p:spPr bwMode="auto">
          <a:xfrm>
            <a:off x="1892300" y="2390776"/>
            <a:ext cx="8318500" cy="2409825"/>
          </a:xfrm>
          <a:prstGeom prst="rect">
            <a:avLst/>
          </a:prstGeom>
          <a:noFill/>
          <a:ln w="9525">
            <a:noFill/>
            <a:miter lim="800000"/>
            <a:headEnd/>
            <a:tailEnd/>
          </a:ln>
          <a:effectLst/>
        </p:spPr>
      </p:pic>
    </p:spTree>
    <p:extLst>
      <p:ext uri="{BB962C8B-B14F-4D97-AF65-F5344CB8AC3E}">
        <p14:creationId xmlns:p14="http://schemas.microsoft.com/office/powerpoint/2010/main" xmlns="" val="2082924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Frequency Division Multiplexing (FDM):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1699146"/>
            <a:ext cx="9601200" cy="3581400"/>
          </a:xfrm>
        </p:spPr>
        <p:txBody>
          <a:bodyPr>
            <a:noAutofit/>
          </a:bodyPr>
          <a:lstStyle/>
          <a:p>
            <a:pPr algn="just"/>
            <a:r>
              <a:rPr lang="en-US" sz="2400" dirty="0"/>
              <a:t>FDM is an environment in which the entire frequency band available on the communications link is divided into smaller individual bands or channels.</a:t>
            </a:r>
          </a:p>
          <a:p>
            <a:pPr algn="just"/>
            <a:r>
              <a:rPr lang="en-US" sz="2400" dirty="0"/>
              <a:t>Each user is assigned to a different frequency.</a:t>
            </a:r>
          </a:p>
          <a:p>
            <a:pPr algn="just"/>
            <a:r>
              <a:rPr lang="en-US" sz="2400" dirty="0"/>
              <a:t>The signals all travel in parallel over the same communications link, but they are divided by frequency</a:t>
            </a:r>
          </a:p>
          <a:p>
            <a:pPr algn="just"/>
            <a:r>
              <a:rPr lang="en-US" sz="2400" dirty="0"/>
              <a:t>A disadvantage of FDM is that they can be difficult to reconfigure in an environment.</a:t>
            </a:r>
          </a:p>
          <a:p>
            <a:pPr algn="just"/>
            <a:r>
              <a:rPr lang="en-US" sz="2400" dirty="0"/>
              <a:t>For instance, to increase the capacity of Channel 1 you would also have to squeeze Channels 2, 3, and 4 to accommodate that change.</a:t>
            </a:r>
          </a:p>
        </p:txBody>
      </p:sp>
      <p:sp>
        <p:nvSpPr>
          <p:cNvPr id="4" name="Slide Number Placeholder 3"/>
          <p:cNvSpPr>
            <a:spLocks noGrp="1"/>
          </p:cNvSpPr>
          <p:nvPr>
            <p:ph type="sldNum" sz="quarter" idx="12"/>
          </p:nvPr>
        </p:nvSpPr>
        <p:spPr/>
        <p:txBody>
          <a:bodyPr/>
          <a:lstStyle/>
          <a:p>
            <a:pPr>
              <a:defRPr/>
            </a:pPr>
            <a:fld id="{C1227367-F1B0-46DB-AC9C-591CEB0D8DDB}" type="slidenum">
              <a:rPr lang="en-US" smtClean="0"/>
              <a:pPr>
                <a:defRPr/>
              </a:pPr>
              <a:t>7</a:t>
            </a:fld>
            <a:endParaRPr lang="en-US" dirty="0"/>
          </a:p>
        </p:txBody>
      </p:sp>
    </p:spTree>
    <p:extLst>
      <p:ext uri="{BB962C8B-B14F-4D97-AF65-F5344CB8AC3E}">
        <p14:creationId xmlns:p14="http://schemas.microsoft.com/office/powerpoint/2010/main" xmlns="" val="210419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p:spPr>
        <p:txBody>
          <a:bodyPr/>
          <a:lstStyle/>
          <a:p>
            <a:endParaRPr lang="en-US"/>
          </a:p>
        </p:txBody>
      </p:sp>
      <p:sp>
        <p:nvSpPr>
          <p:cNvPr id="80077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00772" name="Text Box 4"/>
          <p:cNvSpPr txBox="1">
            <a:spLocks noChangeArrowheads="1"/>
          </p:cNvSpPr>
          <p:nvPr/>
        </p:nvSpPr>
        <p:spPr bwMode="auto">
          <a:xfrm>
            <a:off x="2819401" y="609600"/>
            <a:ext cx="6848541" cy="707886"/>
          </a:xfrm>
          <a:prstGeom prst="rect">
            <a:avLst/>
          </a:prstGeom>
          <a:noFill/>
          <a:ln w="9525">
            <a:noFill/>
            <a:miter lim="800000"/>
            <a:headEnd/>
            <a:tailEnd/>
          </a:ln>
          <a:effectLst/>
        </p:spPr>
        <p:txBody>
          <a:bodyPr wrap="none">
            <a:spAutoFit/>
          </a:bodyPr>
          <a:lstStyle/>
          <a:p>
            <a:pPr algn="ctr"/>
            <a:r>
              <a:rPr lang="en-US" sz="4000" i="1" dirty="0">
                <a:latin typeface="Times New Roman" pitchFamily="18" charset="0"/>
              </a:rPr>
              <a:t>Frequency-division multiplexing</a:t>
            </a:r>
          </a:p>
        </p:txBody>
      </p:sp>
      <p:sp>
        <p:nvSpPr>
          <p:cNvPr id="8007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p:spPr>
        <p:txBody>
          <a:bodyPr/>
          <a:lstStyle/>
          <a:p>
            <a:endParaRPr lang="en-US"/>
          </a:p>
        </p:txBody>
      </p:sp>
      <p:pic>
        <p:nvPicPr>
          <p:cNvPr id="800774" name="Picture 6"/>
          <p:cNvPicPr>
            <a:picLocks noChangeAspect="1" noChangeArrowheads="1"/>
          </p:cNvPicPr>
          <p:nvPr/>
        </p:nvPicPr>
        <p:blipFill>
          <a:blip r:embed="rId3" cstate="print"/>
          <a:srcRect/>
          <a:stretch>
            <a:fillRect/>
          </a:stretch>
        </p:blipFill>
        <p:spPr bwMode="auto">
          <a:xfrm>
            <a:off x="1676401" y="2617788"/>
            <a:ext cx="8793163" cy="2259012"/>
          </a:xfrm>
          <a:prstGeom prst="rect">
            <a:avLst/>
          </a:prstGeom>
          <a:noFill/>
          <a:ln w="9525">
            <a:noFill/>
            <a:miter lim="800000"/>
            <a:headEnd/>
            <a:tailEnd/>
          </a:ln>
          <a:effectLst/>
        </p:spPr>
      </p:pic>
    </p:spTree>
    <p:extLst>
      <p:ext uri="{BB962C8B-B14F-4D97-AF65-F5344CB8AC3E}">
        <p14:creationId xmlns:p14="http://schemas.microsoft.com/office/powerpoint/2010/main" xmlns="" val="2871142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p:spPr>
        <p:txBody>
          <a:bodyPr/>
          <a:lstStyle/>
          <a:p>
            <a:endParaRPr lang="en-US"/>
          </a:p>
        </p:txBody>
      </p:sp>
      <p:sp>
        <p:nvSpPr>
          <p:cNvPr id="80179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01796" name="Text Box 4"/>
          <p:cNvSpPr txBox="1">
            <a:spLocks noChangeArrowheads="1"/>
          </p:cNvSpPr>
          <p:nvPr/>
        </p:nvSpPr>
        <p:spPr bwMode="auto">
          <a:xfrm>
            <a:off x="4419600" y="609601"/>
            <a:ext cx="4724400" cy="830997"/>
          </a:xfrm>
          <a:prstGeom prst="rect">
            <a:avLst/>
          </a:prstGeom>
          <a:noFill/>
          <a:ln w="9525">
            <a:noFill/>
            <a:miter lim="800000"/>
            <a:headEnd/>
            <a:tailEnd/>
          </a:ln>
          <a:effectLst/>
        </p:spPr>
        <p:txBody>
          <a:bodyPr wrap="square">
            <a:spAutoFit/>
          </a:bodyPr>
          <a:lstStyle/>
          <a:p>
            <a:r>
              <a:rPr lang="en-US" sz="4800" i="1" dirty="0">
                <a:latin typeface="Times New Roman" pitchFamily="18" charset="0"/>
              </a:rPr>
              <a:t>FDM process</a:t>
            </a:r>
          </a:p>
        </p:txBody>
      </p:sp>
      <p:sp>
        <p:nvSpPr>
          <p:cNvPr id="8017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p:spPr>
        <p:txBody>
          <a:bodyPr/>
          <a:lstStyle/>
          <a:p>
            <a:endParaRPr lang="en-US"/>
          </a:p>
        </p:txBody>
      </p:sp>
      <p:pic>
        <p:nvPicPr>
          <p:cNvPr id="801798" name="Picture 6"/>
          <p:cNvPicPr>
            <a:picLocks noChangeAspect="1" noChangeArrowheads="1"/>
          </p:cNvPicPr>
          <p:nvPr/>
        </p:nvPicPr>
        <p:blipFill>
          <a:blip r:embed="rId3" cstate="print"/>
          <a:srcRect/>
          <a:stretch>
            <a:fillRect/>
          </a:stretch>
        </p:blipFill>
        <p:spPr bwMode="auto">
          <a:xfrm>
            <a:off x="2108200" y="1973264"/>
            <a:ext cx="8255000" cy="3741737"/>
          </a:xfrm>
          <a:prstGeom prst="rect">
            <a:avLst/>
          </a:prstGeom>
          <a:noFill/>
          <a:ln w="9525">
            <a:noFill/>
            <a:miter lim="800000"/>
            <a:headEnd/>
            <a:tailEnd/>
          </a:ln>
          <a:effectLst/>
        </p:spPr>
      </p:pic>
    </p:spTree>
    <p:extLst>
      <p:ext uri="{BB962C8B-B14F-4D97-AF65-F5344CB8AC3E}">
        <p14:creationId xmlns:p14="http://schemas.microsoft.com/office/powerpoint/2010/main" xmlns="" val="757469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98</TotalTime>
  <Words>1040</Words>
  <Application>Microsoft Office PowerPoint</Application>
  <PresentationFormat>Custom</PresentationFormat>
  <Paragraphs>113</Paragraphs>
  <Slides>27</Slides>
  <Notes>10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Crop</vt:lpstr>
      <vt:lpstr> SWE 425: Telecommunication    Engineering</vt:lpstr>
      <vt:lpstr>Bandwidth Utilization: Multiplexing and Spreading</vt:lpstr>
      <vt:lpstr>Bandwidth Utilization:</vt:lpstr>
      <vt:lpstr>Multiplexing:</vt:lpstr>
      <vt:lpstr>Multiplexing:</vt:lpstr>
      <vt:lpstr>Slide 6</vt:lpstr>
      <vt:lpstr>Frequency Division Multiplexing (FDM):</vt:lpstr>
      <vt:lpstr>Slide 8</vt:lpstr>
      <vt:lpstr>Slide 9</vt:lpstr>
      <vt:lpstr>Slide 10</vt:lpstr>
      <vt:lpstr>Frequency Division Multiplexing (FDM):</vt:lpstr>
      <vt:lpstr>Privately Owned Radio Stations</vt:lpstr>
      <vt:lpstr>Satellite TV Channels</vt:lpstr>
      <vt:lpstr>Slide 14</vt:lpstr>
      <vt:lpstr>Slide 15</vt:lpstr>
      <vt:lpstr>Slide 16</vt:lpstr>
      <vt:lpstr>Slide 17</vt:lpstr>
      <vt:lpstr>Slide 18</vt:lpstr>
      <vt:lpstr>Time Division Multiplexing (TDM):</vt:lpstr>
      <vt:lpstr>Slide 20</vt:lpstr>
      <vt:lpstr>Slide 21</vt:lpstr>
      <vt:lpstr>Slide 22</vt:lpstr>
      <vt:lpstr>Slide 23</vt:lpstr>
      <vt:lpstr>Slide 24</vt:lpstr>
      <vt:lpstr>Advantages of TDM </vt:lpstr>
      <vt:lpstr>Disadvantages of TDM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425: Telecommunication    Engineering</dc:title>
  <dc:creator>diu</dc:creator>
  <cp:lastModifiedBy>user</cp:lastModifiedBy>
  <cp:revision>10</cp:revision>
  <dcterms:created xsi:type="dcterms:W3CDTF">2018-02-05T05:03:35Z</dcterms:created>
  <dcterms:modified xsi:type="dcterms:W3CDTF">2018-02-20T04:21:43Z</dcterms:modified>
</cp:coreProperties>
</file>