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56" r:id="rId2"/>
    <p:sldId id="257" r:id="rId3"/>
    <p:sldId id="258" r:id="rId4"/>
    <p:sldId id="259" r:id="rId5"/>
    <p:sldId id="263" r:id="rId6"/>
    <p:sldId id="260" r:id="rId7"/>
    <p:sldId id="261" r:id="rId8"/>
    <p:sldId id="262" r:id="rId9"/>
    <p:sldId id="276" r:id="rId10"/>
    <p:sldId id="277" r:id="rId11"/>
    <p:sldId id="278" r:id="rId12"/>
    <p:sldId id="279" r:id="rId13"/>
    <p:sldId id="268" r:id="rId14"/>
    <p:sldId id="269" r:id="rId15"/>
    <p:sldId id="270" r:id="rId16"/>
    <p:sldId id="271" r:id="rId17"/>
    <p:sldId id="264" r:id="rId18"/>
    <p:sldId id="265" r:id="rId19"/>
    <p:sldId id="266"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22B82-FCB6-4430-9EB6-9379CDFDD7E3}" type="datetimeFigureOut">
              <a:rPr lang="en-US" smtClean="0"/>
              <a:pPr/>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FC174-709B-485E-ACD9-A1656FE2CF1A}" type="slidenum">
              <a:rPr lang="en-US" smtClean="0"/>
              <a:pPr/>
              <a:t>‹#›</a:t>
            </a:fld>
            <a:endParaRPr lang="en-US"/>
          </a:p>
        </p:txBody>
      </p:sp>
    </p:spTree>
    <p:extLst>
      <p:ext uri="{BB962C8B-B14F-4D97-AF65-F5344CB8AC3E}">
        <p14:creationId xmlns:p14="http://schemas.microsoft.com/office/powerpoint/2010/main" val="235091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C47988-7AED-4494-8532-4CAFF5D6213D}" type="slidenum">
              <a:rPr lang="en-US" smtClean="0">
                <a:solidFill>
                  <a:prstClr val="black"/>
                </a:solidFill>
              </a:rPr>
              <a:pPr/>
              <a:t>1</a:t>
            </a:fld>
            <a:endParaRPr lang="en-US" smtClean="0">
              <a:solidFill>
                <a:prstClr val="black"/>
              </a:solidFill>
            </a:endParaRPr>
          </a:p>
        </p:txBody>
      </p:sp>
    </p:spTree>
    <p:extLst>
      <p:ext uri="{BB962C8B-B14F-4D97-AF65-F5344CB8AC3E}">
        <p14:creationId xmlns:p14="http://schemas.microsoft.com/office/powerpoint/2010/main" val="299564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9FC174-709B-485E-ACD9-A1656FE2CF1A}" type="slidenum">
              <a:rPr lang="en-US" smtClean="0"/>
              <a:pPr/>
              <a:t>11</a:t>
            </a:fld>
            <a:endParaRPr lang="en-US"/>
          </a:p>
        </p:txBody>
      </p:sp>
    </p:spTree>
    <p:extLst>
      <p:ext uri="{BB962C8B-B14F-4D97-AF65-F5344CB8AC3E}">
        <p14:creationId xmlns:p14="http://schemas.microsoft.com/office/powerpoint/2010/main" val="200083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9FC174-709B-485E-ACD9-A1656FE2CF1A}" type="slidenum">
              <a:rPr lang="en-US" smtClean="0"/>
              <a:pPr/>
              <a:t>12</a:t>
            </a:fld>
            <a:endParaRPr lang="en-US"/>
          </a:p>
        </p:txBody>
      </p:sp>
    </p:spTree>
    <p:extLst>
      <p:ext uri="{BB962C8B-B14F-4D97-AF65-F5344CB8AC3E}">
        <p14:creationId xmlns:p14="http://schemas.microsoft.com/office/powerpoint/2010/main" val="2062748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3B477-0842-4CE1-85EA-31C6EF2BAA8F}" type="slidenum">
              <a:rPr lang="en-US" altLang="en-US"/>
              <a:pPr/>
              <a:t>19</a:t>
            </a:fld>
            <a:endParaRPr lang="en-US" altLang="en-US"/>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a:xfrm>
            <a:off x="974725" y="4560888"/>
            <a:ext cx="5365750" cy="4319587"/>
          </a:xfrm>
        </p:spPr>
        <p:txBody>
          <a:bodyPr/>
          <a:lstStyle/>
          <a:p>
            <a:r>
              <a:rPr lang="en-US" altLang="en-US"/>
              <a:t>Application may get duplicates in the case of early timeouts</a:t>
            </a:r>
          </a:p>
        </p:txBody>
      </p:sp>
    </p:spTree>
    <p:extLst>
      <p:ext uri="{BB962C8B-B14F-4D97-AF65-F5344CB8AC3E}">
        <p14:creationId xmlns:p14="http://schemas.microsoft.com/office/powerpoint/2010/main" val="109294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102506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260515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2096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941331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748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1415661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3115403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3250111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1" y="381000"/>
            <a:ext cx="10759017"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19200"/>
            <a:ext cx="55372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50000" y="1219200"/>
            <a:ext cx="55372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0668000" y="6324600"/>
            <a:ext cx="1219200" cy="381000"/>
          </a:xfrm>
        </p:spPr>
        <p:txBody>
          <a:bodyPr/>
          <a:lstStyle>
            <a:lvl1pPr>
              <a:defRPr/>
            </a:lvl1pPr>
          </a:lstStyle>
          <a:p>
            <a:fld id="{EF3604B1-7B0E-435C-84D1-00E82FFCBA19}" type="slidenum">
              <a:rPr lang="en-US" altLang="en-US"/>
              <a:pPr/>
              <a:t>‹#›</a:t>
            </a:fld>
            <a:endParaRPr lang="en-US" altLang="en-US"/>
          </a:p>
        </p:txBody>
      </p:sp>
    </p:spTree>
    <p:extLst>
      <p:ext uri="{BB962C8B-B14F-4D97-AF65-F5344CB8AC3E}">
        <p14:creationId xmlns:p14="http://schemas.microsoft.com/office/powerpoint/2010/main" val="148452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302872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410937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16E09D-F3D0-475D-8378-D4D925AD1F42}"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289633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16E09D-F3D0-475D-8378-D4D925AD1F42}"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425307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16E09D-F3D0-475D-8378-D4D925AD1F42}"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243321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6E09D-F3D0-475D-8378-D4D925AD1F42}"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256341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16E09D-F3D0-475D-8378-D4D925AD1F42}"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409545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16E09D-F3D0-475D-8378-D4D925AD1F42}"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77489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16E09D-F3D0-475D-8378-D4D925AD1F42}" type="datetimeFigureOut">
              <a:rPr lang="en-US" smtClean="0"/>
              <a:pPr/>
              <a:t>1/17/2019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9A6792-C04C-44B7-82CA-818FC4C95F8A}" type="slidenum">
              <a:rPr lang="en-US" smtClean="0"/>
              <a:pPr/>
              <a:t>‹#›</a:t>
            </a:fld>
            <a:endParaRPr lang="en-US"/>
          </a:p>
        </p:txBody>
      </p:sp>
    </p:spTree>
    <p:extLst>
      <p:ext uri="{BB962C8B-B14F-4D97-AF65-F5344CB8AC3E}">
        <p14:creationId xmlns:p14="http://schemas.microsoft.com/office/powerpoint/2010/main" val="36288715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1044402" y="706436"/>
            <a:ext cx="8229600" cy="1465263"/>
          </a:xfrm>
        </p:spPr>
        <p:txBody>
          <a:bodyPr>
            <a:normAutofit fontScale="90000"/>
          </a:bodyPr>
          <a:lstStyle/>
          <a:p>
            <a:pPr eaLnBrk="1" hangingPunct="1"/>
            <a:r>
              <a:rPr dirty="0" smtClean="0"/>
              <a:t/>
            </a:r>
            <a:br>
              <a:rPr dirty="0" smtClean="0"/>
            </a:br>
            <a:r>
              <a:rPr sz="4400" b="1" dirty="0"/>
              <a:t>SWE 425: Telecommunication   	Engineering</a:t>
            </a:r>
          </a:p>
        </p:txBody>
      </p:sp>
      <p:sp>
        <p:nvSpPr>
          <p:cNvPr id="6146" name="Subtitle 2"/>
          <p:cNvSpPr>
            <a:spLocks noGrp="1"/>
          </p:cNvSpPr>
          <p:nvPr>
            <p:ph type="subTitle" idx="1"/>
          </p:nvPr>
        </p:nvSpPr>
        <p:spPr>
          <a:xfrm>
            <a:off x="2189863" y="2734930"/>
            <a:ext cx="6400800" cy="2743200"/>
          </a:xfrm>
        </p:spPr>
        <p:txBody>
          <a:bodyPr/>
          <a:lstStyle/>
          <a:p>
            <a:pPr algn="ctr"/>
            <a:r>
              <a:rPr lang="en-US" sz="3600" b="1" i="1" dirty="0" smtClean="0">
                <a:solidFill>
                  <a:srgbClr val="0070C0"/>
                </a:solidFill>
              </a:rPr>
              <a:t>Md. </a:t>
            </a:r>
            <a:r>
              <a:rPr lang="en-US" sz="3600" b="1" i="1" dirty="0" err="1" smtClean="0">
                <a:solidFill>
                  <a:srgbClr val="0070C0"/>
                </a:solidFill>
              </a:rPr>
              <a:t>Habibur</a:t>
            </a:r>
            <a:r>
              <a:rPr lang="en-US" sz="3600" b="1" i="1" dirty="0" smtClean="0">
                <a:solidFill>
                  <a:srgbClr val="0070C0"/>
                </a:solidFill>
              </a:rPr>
              <a:t> </a:t>
            </a:r>
            <a:r>
              <a:rPr lang="en-US" sz="3600" b="1" i="1" dirty="0" err="1" smtClean="0">
                <a:solidFill>
                  <a:srgbClr val="0070C0"/>
                </a:solidFill>
              </a:rPr>
              <a:t>Rahman</a:t>
            </a:r>
            <a:endParaRPr lang="en-US" sz="4000" b="1" i="1" smtClean="0">
              <a:solidFill>
                <a:srgbClr val="0070C0"/>
              </a:solidFill>
            </a:endParaRPr>
          </a:p>
          <a:p>
            <a:pPr eaLnBrk="1" hangingPunct="1"/>
            <a:r>
              <a:rPr lang="en-US" sz="3200" i="1" smtClean="0">
                <a:solidFill>
                  <a:srgbClr val="0070C0"/>
                </a:solidFill>
              </a:rPr>
              <a:t>Lecturer</a:t>
            </a:r>
            <a:r>
              <a:rPr lang="en-US" sz="3200" i="1" dirty="0">
                <a:solidFill>
                  <a:srgbClr val="0070C0"/>
                </a:solidFill>
              </a:rPr>
              <a:t>, Department of Software Engineering </a:t>
            </a:r>
          </a:p>
          <a:p>
            <a:pPr eaLnBrk="1" hangingPunct="1"/>
            <a:endParaRPr lang="en-US" i="1" dirty="0" smtClean="0"/>
          </a:p>
          <a:p>
            <a:pPr eaLnBrk="1" hangingPunct="1"/>
            <a:endParaRPr lang="en-US" i="1" dirty="0" smtClean="0"/>
          </a:p>
        </p:txBody>
      </p:sp>
      <p:sp>
        <p:nvSpPr>
          <p:cNvPr id="2" name="Slide Number Placeholder 1"/>
          <p:cNvSpPr>
            <a:spLocks noGrp="1"/>
          </p:cNvSpPr>
          <p:nvPr>
            <p:ph type="sldNum" sz="quarter" idx="12"/>
          </p:nvPr>
        </p:nvSpPr>
        <p:spPr/>
        <p:txBody>
          <a:bodyPr/>
          <a:lstStyle/>
          <a:p>
            <a:fld id="{6C913157-805E-401D-BFC0-12A6EFC1FD97}" type="slidenum">
              <a:rPr lang="en-US" smtClean="0"/>
              <a:pPr/>
              <a:t>1</a:t>
            </a:fld>
            <a:endParaRPr lang="en-US"/>
          </a:p>
        </p:txBody>
      </p:sp>
      <p:pic>
        <p:nvPicPr>
          <p:cNvPr id="6148" name="Picture 5" descr="C:\Users\Sony\Desktop\DIU\diulogo.png"/>
          <p:cNvPicPr>
            <a:picLocks noChangeAspect="1" noChangeArrowheads="1"/>
          </p:cNvPicPr>
          <p:nvPr/>
        </p:nvPicPr>
        <p:blipFill>
          <a:blip r:embed="rId3" cstate="print"/>
          <a:srcRect/>
          <a:stretch>
            <a:fillRect/>
          </a:stretch>
        </p:blipFill>
        <p:spPr bwMode="auto">
          <a:xfrm>
            <a:off x="3378955" y="5107673"/>
            <a:ext cx="5164111" cy="1306772"/>
          </a:xfrm>
          <a:prstGeom prst="rect">
            <a:avLst/>
          </a:prstGeom>
          <a:noFill/>
          <a:ln w="9525">
            <a:noFill/>
            <a:miter lim="800000"/>
            <a:headEnd/>
            <a:tailEnd/>
          </a:ln>
        </p:spPr>
      </p:pic>
    </p:spTree>
    <p:extLst>
      <p:ext uri="{BB962C8B-B14F-4D97-AF65-F5344CB8AC3E}">
        <p14:creationId xmlns:p14="http://schemas.microsoft.com/office/powerpoint/2010/main" val="1306879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699"/>
          </a:xfrm>
        </p:spPr>
        <p:txBody>
          <a:bodyPr>
            <a:normAutofit fontScale="90000"/>
          </a:bodyPr>
          <a:lstStyle/>
          <a:p>
            <a:r>
              <a:rPr lang="en-US" dirty="0" smtClean="0"/>
              <a:t>Example 1</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96" y="1752081"/>
            <a:ext cx="8057143" cy="4200000"/>
          </a:xfrm>
          <a:prstGeom prst="rect">
            <a:avLst/>
          </a:prstGeom>
        </p:spPr>
      </p:pic>
    </p:spTree>
    <p:extLst>
      <p:ext uri="{BB962C8B-B14F-4D97-AF65-F5344CB8AC3E}">
        <p14:creationId xmlns:p14="http://schemas.microsoft.com/office/powerpoint/2010/main" val="299722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699"/>
          </a:xfrm>
        </p:spPr>
        <p:txBody>
          <a:bodyPr>
            <a:normAutofit fontScale="90000"/>
          </a:bodyPr>
          <a:lstStyle/>
          <a:p>
            <a:r>
              <a:rPr lang="en-US" dirty="0" smtClean="0"/>
              <a:t>Example </a:t>
            </a:r>
            <a:r>
              <a:rPr lang="en-US" dirty="0" smtClean="0"/>
              <a:t>1: Solution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599" y="1355018"/>
            <a:ext cx="8486403" cy="4431568"/>
          </a:xfrm>
          <a:prstGeom prst="rect">
            <a:avLst/>
          </a:prstGeom>
        </p:spPr>
      </p:pic>
    </p:spTree>
    <p:extLst>
      <p:ext uri="{BB962C8B-B14F-4D97-AF65-F5344CB8AC3E}">
        <p14:creationId xmlns:p14="http://schemas.microsoft.com/office/powerpoint/2010/main" val="145120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699"/>
          </a:xfrm>
        </p:spPr>
        <p:txBody>
          <a:bodyPr>
            <a:normAutofit fontScale="90000"/>
          </a:bodyPr>
          <a:lstStyle/>
          <a:p>
            <a:r>
              <a:rPr lang="en-US" dirty="0" smtClean="0"/>
              <a:t>Example </a:t>
            </a:r>
            <a:r>
              <a:rPr lang="en-US" dirty="0" smtClean="0"/>
              <a:t>1: Solution (Cont.)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096" y="1451830"/>
            <a:ext cx="8057143" cy="4200000"/>
          </a:xfrm>
          <a:prstGeom prst="rect">
            <a:avLst/>
          </a:prstGeom>
        </p:spPr>
      </p:pic>
    </p:spTree>
    <p:extLst>
      <p:ext uri="{BB962C8B-B14F-4D97-AF65-F5344CB8AC3E}">
        <p14:creationId xmlns:p14="http://schemas.microsoft.com/office/powerpoint/2010/main" val="74578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2057400" y="228600"/>
            <a:ext cx="8001000" cy="736600"/>
          </a:xfrm>
        </p:spPr>
        <p:txBody>
          <a:bodyPr/>
          <a:lstStyle/>
          <a:p>
            <a:r>
              <a:rPr lang="en-US" altLang="en-US"/>
              <a:t>Connection Establishment (cont)</a:t>
            </a:r>
          </a:p>
        </p:txBody>
      </p:sp>
      <p:sp>
        <p:nvSpPr>
          <p:cNvPr id="327684" name="Line 4"/>
          <p:cNvSpPr>
            <a:spLocks noChangeShapeType="1"/>
          </p:cNvSpPr>
          <p:nvPr/>
        </p:nvSpPr>
        <p:spPr bwMode="auto">
          <a:xfrm>
            <a:off x="6761164" y="4521201"/>
            <a:ext cx="2441575" cy="6508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85" name="Line 5"/>
          <p:cNvSpPr>
            <a:spLocks noChangeShapeType="1"/>
          </p:cNvSpPr>
          <p:nvPr/>
        </p:nvSpPr>
        <p:spPr bwMode="auto">
          <a:xfrm>
            <a:off x="6815138" y="2454275"/>
            <a:ext cx="2368550" cy="6731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27686" name="Object 6"/>
          <p:cNvGraphicFramePr>
            <a:graphicFrameLocks noChangeAspect="1"/>
          </p:cNvGraphicFramePr>
          <p:nvPr/>
        </p:nvGraphicFramePr>
        <p:xfrm>
          <a:off x="6491289" y="1408113"/>
          <a:ext cx="479425" cy="481012"/>
        </p:xfrm>
        <a:graphic>
          <a:graphicData uri="http://schemas.openxmlformats.org/presentationml/2006/ole">
            <mc:AlternateContent xmlns:mc="http://schemas.openxmlformats.org/markup-compatibility/2006">
              <mc:Choice xmlns:v="urn:schemas-microsoft-com:vml" Requires="v">
                <p:oleObj spid="_x0000_s1066" name="Clip" r:id="rId3" imgW="1307263" imgH="1084139" progId="">
                  <p:embed/>
                </p:oleObj>
              </mc:Choice>
              <mc:Fallback>
                <p:oleObj name="Clip" r:id="rId3" imgW="1307263" imgH="1084139"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1289" y="1408113"/>
                        <a:ext cx="47942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87" name="Object 7"/>
          <p:cNvGraphicFramePr>
            <a:graphicFrameLocks noChangeAspect="1"/>
          </p:cNvGraphicFramePr>
          <p:nvPr/>
        </p:nvGraphicFramePr>
        <p:xfrm>
          <a:off x="8739189" y="1347788"/>
          <a:ext cx="479425" cy="481012"/>
        </p:xfrm>
        <a:graphic>
          <a:graphicData uri="http://schemas.openxmlformats.org/presentationml/2006/ole">
            <mc:AlternateContent xmlns:mc="http://schemas.openxmlformats.org/markup-compatibility/2006">
              <mc:Choice xmlns:v="urn:schemas-microsoft-com:vml" Requires="v">
                <p:oleObj spid="_x0000_s1067" name="Clip" r:id="rId5" imgW="1307263" imgH="1084139" progId="">
                  <p:embed/>
                </p:oleObj>
              </mc:Choice>
              <mc:Fallback>
                <p:oleObj name="Clip" r:id="rId5" imgW="1307263" imgH="1084139"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9189" y="1347788"/>
                        <a:ext cx="47942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688" name="Text Box 8"/>
          <p:cNvSpPr txBox="1">
            <a:spLocks noChangeArrowheads="1"/>
          </p:cNvSpPr>
          <p:nvPr/>
        </p:nvSpPr>
        <p:spPr bwMode="auto">
          <a:xfrm>
            <a:off x="6324600" y="1016000"/>
            <a:ext cx="83555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A</a:t>
            </a:r>
            <a:endParaRPr lang="en-US" altLang="en-US" sz="1000">
              <a:latin typeface="Times New Roman" panose="02020603050405020304" pitchFamily="18" charset="0"/>
            </a:endParaRPr>
          </a:p>
        </p:txBody>
      </p:sp>
      <p:sp>
        <p:nvSpPr>
          <p:cNvPr id="327689" name="Text Box 9"/>
          <p:cNvSpPr txBox="1">
            <a:spLocks noChangeArrowheads="1"/>
          </p:cNvSpPr>
          <p:nvPr/>
        </p:nvSpPr>
        <p:spPr bwMode="auto">
          <a:xfrm>
            <a:off x="8515351" y="993775"/>
            <a:ext cx="84189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B</a:t>
            </a:r>
            <a:endParaRPr lang="en-US" altLang="en-US" sz="1000">
              <a:latin typeface="Times New Roman" panose="02020603050405020304" pitchFamily="18" charset="0"/>
            </a:endParaRPr>
          </a:p>
        </p:txBody>
      </p:sp>
      <p:sp>
        <p:nvSpPr>
          <p:cNvPr id="327690" name="Text Box 10"/>
          <p:cNvSpPr txBox="1">
            <a:spLocks noChangeArrowheads="1"/>
          </p:cNvSpPr>
          <p:nvPr/>
        </p:nvSpPr>
        <p:spPr bwMode="auto">
          <a:xfrm rot="890214">
            <a:off x="7472363" y="2487614"/>
            <a:ext cx="1274762"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 Seq=42</a:t>
            </a:r>
            <a:endParaRPr lang="en-US" altLang="en-US" sz="1000">
              <a:latin typeface="Times New Roman" panose="02020603050405020304" pitchFamily="18" charset="0"/>
            </a:endParaRPr>
          </a:p>
        </p:txBody>
      </p:sp>
      <p:sp>
        <p:nvSpPr>
          <p:cNvPr id="327691" name="Text Box 11"/>
          <p:cNvSpPr txBox="1">
            <a:spLocks noChangeArrowheads="1"/>
          </p:cNvSpPr>
          <p:nvPr/>
        </p:nvSpPr>
        <p:spPr bwMode="auto">
          <a:xfrm rot="-1210194">
            <a:off x="6761164" y="3524251"/>
            <a:ext cx="2509837"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SYN+ACK, Seq=79, ACK=43</a:t>
            </a:r>
            <a:endParaRPr lang="en-US" altLang="en-US" sz="1000">
              <a:latin typeface="Times New Roman" panose="02020603050405020304" pitchFamily="18" charset="0"/>
            </a:endParaRPr>
          </a:p>
        </p:txBody>
      </p:sp>
      <p:sp>
        <p:nvSpPr>
          <p:cNvPr id="327692" name="Text Box 12"/>
          <p:cNvSpPr txBox="1">
            <a:spLocks noChangeArrowheads="1"/>
          </p:cNvSpPr>
          <p:nvPr/>
        </p:nvSpPr>
        <p:spPr bwMode="auto">
          <a:xfrm rot="876758">
            <a:off x="6880225" y="4819651"/>
            <a:ext cx="2039938"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latin typeface="Arial" panose="020B0604020202020204" pitchFamily="34" charset="0"/>
              </a:rPr>
              <a:t>ACK, Seq=43, ACK=80</a:t>
            </a:r>
            <a:endParaRPr lang="en-US" altLang="en-US" sz="1000">
              <a:latin typeface="Times New Roman" panose="02020603050405020304" pitchFamily="18" charset="0"/>
            </a:endParaRPr>
          </a:p>
        </p:txBody>
      </p:sp>
      <p:sp>
        <p:nvSpPr>
          <p:cNvPr id="327696" name="Line 16"/>
          <p:cNvSpPr>
            <a:spLocks noChangeShapeType="1"/>
          </p:cNvSpPr>
          <p:nvPr/>
        </p:nvSpPr>
        <p:spPr bwMode="auto">
          <a:xfrm flipH="1">
            <a:off x="6718300" y="3124200"/>
            <a:ext cx="2362200" cy="901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698" name="Group 18"/>
          <p:cNvGrpSpPr>
            <a:grpSpLocks/>
          </p:cNvGrpSpPr>
          <p:nvPr/>
        </p:nvGrpSpPr>
        <p:grpSpPr bwMode="auto">
          <a:xfrm>
            <a:off x="8894763" y="5451476"/>
            <a:ext cx="658812" cy="366713"/>
            <a:chOff x="3250" y="3530"/>
            <a:chExt cx="523" cy="258"/>
          </a:xfrm>
        </p:grpSpPr>
        <p:sp>
          <p:nvSpPr>
            <p:cNvPr id="327699" name="Rectangle 19"/>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0" name="Text Box 20"/>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7701" name="Text Box 21"/>
          <p:cNvSpPr txBox="1">
            <a:spLocks noChangeArrowheads="1"/>
          </p:cNvSpPr>
          <p:nvPr/>
        </p:nvSpPr>
        <p:spPr bwMode="auto">
          <a:xfrm>
            <a:off x="6770689" y="5984875"/>
            <a:ext cx="25114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Three-way handshake</a:t>
            </a:r>
            <a:endParaRPr lang="en-US" altLang="en-US" sz="1000">
              <a:latin typeface="Times New Roman" panose="02020603050405020304" pitchFamily="18" charset="0"/>
            </a:endParaRPr>
          </a:p>
        </p:txBody>
      </p:sp>
      <p:sp>
        <p:nvSpPr>
          <p:cNvPr id="327702" name="Rectangle 22"/>
          <p:cNvSpPr>
            <a:spLocks noGrp="1" noChangeArrowheads="1"/>
          </p:cNvSpPr>
          <p:nvPr>
            <p:ph type="body" sz="half" idx="2"/>
          </p:nvPr>
        </p:nvSpPr>
        <p:spPr>
          <a:xfrm>
            <a:off x="1816100" y="1041400"/>
            <a:ext cx="4025900" cy="5556250"/>
          </a:xfrm>
          <a:noFill/>
          <a:ln>
            <a:solidFill>
              <a:srgbClr val="FF0000"/>
            </a:solidFill>
            <a:miter lim="800000"/>
            <a:headEnd/>
            <a:tailEnd/>
          </a:ln>
        </p:spPr>
        <p:txBody>
          <a:bodyPr/>
          <a:lstStyle/>
          <a:p>
            <a:pPr algn="ctr">
              <a:lnSpc>
                <a:spcPct val="90000"/>
              </a:lnSpc>
              <a:buFont typeface="ZapfDingbats" pitchFamily="82" charset="2"/>
              <a:buNone/>
            </a:pPr>
            <a:r>
              <a:rPr lang="en-US" altLang="en-US" u="sng">
                <a:solidFill>
                  <a:srgbClr val="FF0000"/>
                </a:solidFill>
              </a:rPr>
              <a:t>Three way handshake:</a:t>
            </a:r>
            <a:endParaRPr lang="en-US" altLang="en-US" sz="2400">
              <a:solidFill>
                <a:srgbClr val="FF0000"/>
              </a:solidFill>
            </a:endParaRPr>
          </a:p>
          <a:p>
            <a:pPr>
              <a:lnSpc>
                <a:spcPct val="90000"/>
              </a:lnSpc>
              <a:spcBef>
                <a:spcPct val="60000"/>
              </a:spcBef>
              <a:buFont typeface="ZapfDingbats" pitchFamily="82" charset="2"/>
              <a:buNone/>
            </a:pPr>
            <a:r>
              <a:rPr lang="en-US" altLang="en-US" sz="2000" u="sng">
                <a:solidFill>
                  <a:srgbClr val="FF0000"/>
                </a:solidFill>
              </a:rPr>
              <a:t>Step 1:</a:t>
            </a:r>
            <a:r>
              <a:rPr lang="en-US" altLang="en-US" sz="2400"/>
              <a:t> </a:t>
            </a:r>
            <a:r>
              <a:rPr lang="en-US" altLang="en-US" sz="2000"/>
              <a:t>client host sends TCP SYN segment to server</a:t>
            </a:r>
          </a:p>
          <a:p>
            <a:pPr lvl="1">
              <a:lnSpc>
                <a:spcPct val="90000"/>
              </a:lnSpc>
            </a:pPr>
            <a:r>
              <a:rPr lang="en-US" altLang="en-US" sz="2000"/>
              <a:t>specifies a </a:t>
            </a:r>
            <a:r>
              <a:rPr lang="en-US" altLang="en-US" sz="2000">
                <a:solidFill>
                  <a:schemeClr val="accent2"/>
                </a:solidFill>
              </a:rPr>
              <a:t>random</a:t>
            </a:r>
            <a:r>
              <a:rPr lang="en-US" altLang="en-US" sz="2000"/>
              <a:t> initial seq #</a:t>
            </a:r>
          </a:p>
          <a:p>
            <a:pPr lvl="1">
              <a:lnSpc>
                <a:spcPct val="90000"/>
              </a:lnSpc>
            </a:pPr>
            <a:r>
              <a:rPr lang="en-US" altLang="en-US" sz="2000"/>
              <a:t>no data</a:t>
            </a:r>
          </a:p>
          <a:p>
            <a:pPr>
              <a:lnSpc>
                <a:spcPct val="90000"/>
              </a:lnSpc>
              <a:buFont typeface="ZapfDingbats" pitchFamily="82" charset="2"/>
              <a:buNone/>
            </a:pPr>
            <a:r>
              <a:rPr lang="en-US" altLang="en-US" sz="2000" u="sng">
                <a:solidFill>
                  <a:srgbClr val="FF0000"/>
                </a:solidFill>
              </a:rPr>
              <a:t>Step 2:</a:t>
            </a:r>
            <a:r>
              <a:rPr lang="en-US" altLang="en-US" sz="2400"/>
              <a:t> </a:t>
            </a:r>
            <a:r>
              <a:rPr lang="en-US" altLang="en-US" sz="2000"/>
              <a:t>server host receives SYN, replies with SYNACK segment</a:t>
            </a:r>
          </a:p>
          <a:p>
            <a:pPr lvl="1">
              <a:lnSpc>
                <a:spcPct val="90000"/>
              </a:lnSpc>
              <a:spcBef>
                <a:spcPct val="40000"/>
              </a:spcBef>
            </a:pPr>
            <a:r>
              <a:rPr lang="en-US" altLang="en-US" sz="2000"/>
              <a:t>server allocates buffers</a:t>
            </a:r>
          </a:p>
          <a:p>
            <a:pPr lvl="1">
              <a:lnSpc>
                <a:spcPct val="90000"/>
              </a:lnSpc>
            </a:pPr>
            <a:r>
              <a:rPr lang="en-US" altLang="en-US" sz="2000"/>
              <a:t>specifies server initial seq. #</a:t>
            </a:r>
          </a:p>
          <a:p>
            <a:pPr>
              <a:lnSpc>
                <a:spcPct val="90000"/>
              </a:lnSpc>
              <a:buFont typeface="ZapfDingbats" pitchFamily="82" charset="2"/>
              <a:buNone/>
            </a:pPr>
            <a:r>
              <a:rPr lang="en-US" altLang="en-US" sz="2000" u="sng">
                <a:solidFill>
                  <a:srgbClr val="FF0000"/>
                </a:solidFill>
              </a:rPr>
              <a:t>Step 3:</a:t>
            </a:r>
            <a:r>
              <a:rPr lang="en-US" altLang="en-US" sz="2000"/>
              <a:t> client receives SYNACK, replies with ACK segment, which may contain data</a:t>
            </a:r>
          </a:p>
        </p:txBody>
      </p:sp>
      <p:sp>
        <p:nvSpPr>
          <p:cNvPr id="327703" name="Line 23"/>
          <p:cNvSpPr>
            <a:spLocks noChangeShapeType="1"/>
          </p:cNvSpPr>
          <p:nvPr/>
        </p:nvSpPr>
        <p:spPr bwMode="auto">
          <a:xfrm flipH="1">
            <a:off x="9196388" y="1866900"/>
            <a:ext cx="0" cy="36258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4" name="Line 24"/>
          <p:cNvSpPr>
            <a:spLocks noChangeShapeType="1"/>
          </p:cNvSpPr>
          <p:nvPr/>
        </p:nvSpPr>
        <p:spPr bwMode="auto">
          <a:xfrm flipH="1">
            <a:off x="6745288" y="1917700"/>
            <a:ext cx="12700" cy="35877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705" name="Group 25"/>
          <p:cNvGrpSpPr>
            <a:grpSpLocks/>
          </p:cNvGrpSpPr>
          <p:nvPr/>
        </p:nvGrpSpPr>
        <p:grpSpPr bwMode="auto">
          <a:xfrm>
            <a:off x="6443663" y="5464176"/>
            <a:ext cx="658812" cy="366713"/>
            <a:chOff x="3250" y="3530"/>
            <a:chExt cx="523" cy="258"/>
          </a:xfrm>
        </p:grpSpPr>
        <p:sp>
          <p:nvSpPr>
            <p:cNvPr id="327706" name="Rectangle 26"/>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7" name="Text Box 27"/>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7710" name="Text Box 30"/>
          <p:cNvSpPr txBox="1">
            <a:spLocks noChangeArrowheads="1"/>
          </p:cNvSpPr>
          <p:nvPr/>
        </p:nvSpPr>
        <p:spPr bwMode="auto">
          <a:xfrm>
            <a:off x="6196013" y="1855788"/>
            <a:ext cx="1477326"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Connection</a:t>
            </a:r>
          </a:p>
          <a:p>
            <a:r>
              <a:rPr lang="en-US" altLang="en-US" dirty="0"/>
              <a:t>request</a:t>
            </a:r>
            <a:endParaRPr lang="en-US" altLang="en-US" sz="1000" dirty="0">
              <a:latin typeface="Times New Roman" panose="02020603050405020304" pitchFamily="18" charset="0"/>
            </a:endParaRPr>
          </a:p>
        </p:txBody>
      </p:sp>
      <p:sp>
        <p:nvSpPr>
          <p:cNvPr id="327711" name="Text Box 31"/>
          <p:cNvSpPr txBox="1">
            <a:spLocks noChangeArrowheads="1"/>
          </p:cNvSpPr>
          <p:nvPr/>
        </p:nvSpPr>
        <p:spPr bwMode="auto">
          <a:xfrm>
            <a:off x="9215438" y="2493964"/>
            <a:ext cx="1389062"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host ACKs and selects </a:t>
            </a:r>
          </a:p>
          <a:p>
            <a:pPr algn="l"/>
            <a:r>
              <a:rPr lang="en-US" altLang="en-US"/>
              <a:t>its own initial seq #</a:t>
            </a:r>
            <a:endParaRPr lang="en-US" altLang="en-US" sz="1000">
              <a:latin typeface="Times New Roman" panose="02020603050405020304" pitchFamily="18" charset="0"/>
            </a:endParaRPr>
          </a:p>
        </p:txBody>
      </p:sp>
      <p:sp>
        <p:nvSpPr>
          <p:cNvPr id="327712" name="Text Box 32"/>
          <p:cNvSpPr txBox="1">
            <a:spLocks noChangeArrowheads="1"/>
          </p:cNvSpPr>
          <p:nvPr/>
        </p:nvSpPr>
        <p:spPr bwMode="auto">
          <a:xfrm>
            <a:off x="6189663" y="4195763"/>
            <a:ext cx="117538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ACKs</a:t>
            </a:r>
          </a:p>
        </p:txBody>
      </p:sp>
    </p:spTree>
    <p:extLst>
      <p:ext uri="{BB962C8B-B14F-4D97-AF65-F5344CB8AC3E}">
        <p14:creationId xmlns:p14="http://schemas.microsoft.com/office/powerpoint/2010/main" val="1513145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1026"/>
          <p:cNvSpPr>
            <a:spLocks noGrp="1" noChangeArrowheads="1"/>
          </p:cNvSpPr>
          <p:nvPr>
            <p:ph type="title"/>
          </p:nvPr>
        </p:nvSpPr>
        <p:spPr>
          <a:xfrm>
            <a:off x="2057400" y="228600"/>
            <a:ext cx="8001000" cy="736600"/>
          </a:xfrm>
        </p:spPr>
        <p:txBody>
          <a:bodyPr/>
          <a:lstStyle/>
          <a:p>
            <a:r>
              <a:rPr lang="en-US" altLang="en-US"/>
              <a:t>Connection Establishment (cont)</a:t>
            </a:r>
          </a:p>
        </p:txBody>
      </p:sp>
      <p:sp>
        <p:nvSpPr>
          <p:cNvPr id="328707" name="Line 1027"/>
          <p:cNvSpPr>
            <a:spLocks noChangeShapeType="1"/>
          </p:cNvSpPr>
          <p:nvPr/>
        </p:nvSpPr>
        <p:spPr bwMode="auto">
          <a:xfrm>
            <a:off x="6761164" y="4521201"/>
            <a:ext cx="2441575" cy="6508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08" name="Line 1028"/>
          <p:cNvSpPr>
            <a:spLocks noChangeShapeType="1"/>
          </p:cNvSpPr>
          <p:nvPr/>
        </p:nvSpPr>
        <p:spPr bwMode="auto">
          <a:xfrm>
            <a:off x="6815138" y="2454275"/>
            <a:ext cx="2368550" cy="6731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28709" name="Object 1029"/>
          <p:cNvGraphicFramePr>
            <a:graphicFrameLocks noChangeAspect="1"/>
          </p:cNvGraphicFramePr>
          <p:nvPr/>
        </p:nvGraphicFramePr>
        <p:xfrm>
          <a:off x="6491289" y="1408113"/>
          <a:ext cx="479425" cy="481012"/>
        </p:xfrm>
        <a:graphic>
          <a:graphicData uri="http://schemas.openxmlformats.org/presentationml/2006/ole">
            <mc:AlternateContent xmlns:mc="http://schemas.openxmlformats.org/markup-compatibility/2006">
              <mc:Choice xmlns:v="urn:schemas-microsoft-com:vml" Requires="v">
                <p:oleObj spid="_x0000_s2090" name="Clip" r:id="rId3" imgW="1307263" imgH="1084139" progId="">
                  <p:embed/>
                </p:oleObj>
              </mc:Choice>
              <mc:Fallback>
                <p:oleObj name="Clip" r:id="rId3" imgW="1307263" imgH="1084139"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1289" y="1408113"/>
                        <a:ext cx="47942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10" name="Object 1030"/>
          <p:cNvGraphicFramePr>
            <a:graphicFrameLocks noChangeAspect="1"/>
          </p:cNvGraphicFramePr>
          <p:nvPr/>
        </p:nvGraphicFramePr>
        <p:xfrm>
          <a:off x="8739189" y="1347788"/>
          <a:ext cx="479425" cy="481012"/>
        </p:xfrm>
        <a:graphic>
          <a:graphicData uri="http://schemas.openxmlformats.org/presentationml/2006/ole">
            <mc:AlternateContent xmlns:mc="http://schemas.openxmlformats.org/markup-compatibility/2006">
              <mc:Choice xmlns:v="urn:schemas-microsoft-com:vml" Requires="v">
                <p:oleObj spid="_x0000_s2091" name="Clip" r:id="rId5" imgW="1307263" imgH="1084139" progId="">
                  <p:embed/>
                </p:oleObj>
              </mc:Choice>
              <mc:Fallback>
                <p:oleObj name="Clip" r:id="rId5" imgW="1307263" imgH="1084139"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9189" y="1347788"/>
                        <a:ext cx="47942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1" name="Text Box 1031"/>
          <p:cNvSpPr txBox="1">
            <a:spLocks noChangeArrowheads="1"/>
          </p:cNvSpPr>
          <p:nvPr/>
        </p:nvSpPr>
        <p:spPr bwMode="auto">
          <a:xfrm>
            <a:off x="6324600" y="1016000"/>
            <a:ext cx="83555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A</a:t>
            </a:r>
            <a:endParaRPr lang="en-US" altLang="en-US" sz="1000">
              <a:latin typeface="Times New Roman" panose="02020603050405020304" pitchFamily="18" charset="0"/>
            </a:endParaRPr>
          </a:p>
        </p:txBody>
      </p:sp>
      <p:sp>
        <p:nvSpPr>
          <p:cNvPr id="328712" name="Text Box 1032"/>
          <p:cNvSpPr txBox="1">
            <a:spLocks noChangeArrowheads="1"/>
          </p:cNvSpPr>
          <p:nvPr/>
        </p:nvSpPr>
        <p:spPr bwMode="auto">
          <a:xfrm>
            <a:off x="8515351" y="993775"/>
            <a:ext cx="84189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B</a:t>
            </a:r>
            <a:endParaRPr lang="en-US" altLang="en-US" sz="1000">
              <a:latin typeface="Times New Roman" panose="02020603050405020304" pitchFamily="18" charset="0"/>
            </a:endParaRPr>
          </a:p>
        </p:txBody>
      </p:sp>
      <p:sp>
        <p:nvSpPr>
          <p:cNvPr id="328713" name="Text Box 1033"/>
          <p:cNvSpPr txBox="1">
            <a:spLocks noChangeArrowheads="1"/>
          </p:cNvSpPr>
          <p:nvPr/>
        </p:nvSpPr>
        <p:spPr bwMode="auto">
          <a:xfrm rot="890214">
            <a:off x="7472363" y="2487614"/>
            <a:ext cx="1274762"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 Seq=42</a:t>
            </a:r>
            <a:endParaRPr lang="en-US" altLang="en-US" sz="1000">
              <a:latin typeface="Times New Roman" panose="02020603050405020304" pitchFamily="18" charset="0"/>
            </a:endParaRPr>
          </a:p>
        </p:txBody>
      </p:sp>
      <p:sp>
        <p:nvSpPr>
          <p:cNvPr id="328714" name="Text Box 1034"/>
          <p:cNvSpPr txBox="1">
            <a:spLocks noChangeArrowheads="1"/>
          </p:cNvSpPr>
          <p:nvPr/>
        </p:nvSpPr>
        <p:spPr bwMode="auto">
          <a:xfrm rot="-1210194">
            <a:off x="6761164" y="3524251"/>
            <a:ext cx="2509837"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SYN+ACK, Seq=79, ACK=43</a:t>
            </a:r>
            <a:endParaRPr lang="en-US" altLang="en-US" sz="1000">
              <a:latin typeface="Times New Roman" panose="02020603050405020304" pitchFamily="18" charset="0"/>
            </a:endParaRPr>
          </a:p>
        </p:txBody>
      </p:sp>
      <p:sp>
        <p:nvSpPr>
          <p:cNvPr id="328715" name="Text Box 1035"/>
          <p:cNvSpPr txBox="1">
            <a:spLocks noChangeArrowheads="1"/>
          </p:cNvSpPr>
          <p:nvPr/>
        </p:nvSpPr>
        <p:spPr bwMode="auto">
          <a:xfrm rot="876758">
            <a:off x="6880225" y="4819651"/>
            <a:ext cx="2039938"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latin typeface="Arial" panose="020B0604020202020204" pitchFamily="34" charset="0"/>
              </a:rPr>
              <a:t>ACK, Seq=43, ACK=80</a:t>
            </a:r>
            <a:endParaRPr lang="en-US" altLang="en-US" sz="1000">
              <a:latin typeface="Times New Roman" panose="02020603050405020304" pitchFamily="18" charset="0"/>
            </a:endParaRPr>
          </a:p>
        </p:txBody>
      </p:sp>
      <p:sp>
        <p:nvSpPr>
          <p:cNvPr id="328716" name="Line 1036"/>
          <p:cNvSpPr>
            <a:spLocks noChangeShapeType="1"/>
          </p:cNvSpPr>
          <p:nvPr/>
        </p:nvSpPr>
        <p:spPr bwMode="auto">
          <a:xfrm flipH="1">
            <a:off x="6718300" y="3124200"/>
            <a:ext cx="2362200" cy="901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8717" name="Group 1037"/>
          <p:cNvGrpSpPr>
            <a:grpSpLocks/>
          </p:cNvGrpSpPr>
          <p:nvPr/>
        </p:nvGrpSpPr>
        <p:grpSpPr bwMode="auto">
          <a:xfrm>
            <a:off x="8894763" y="5451476"/>
            <a:ext cx="658812" cy="366713"/>
            <a:chOff x="3250" y="3530"/>
            <a:chExt cx="523" cy="258"/>
          </a:xfrm>
        </p:grpSpPr>
        <p:sp>
          <p:nvSpPr>
            <p:cNvPr id="328718" name="Rectangle 1038"/>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9" name="Text Box 1039"/>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8720" name="Text Box 1040"/>
          <p:cNvSpPr txBox="1">
            <a:spLocks noChangeArrowheads="1"/>
          </p:cNvSpPr>
          <p:nvPr/>
        </p:nvSpPr>
        <p:spPr bwMode="auto">
          <a:xfrm>
            <a:off x="6770689" y="5984875"/>
            <a:ext cx="25114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Three-way handshake</a:t>
            </a:r>
            <a:endParaRPr lang="en-US" altLang="en-US" sz="1000">
              <a:latin typeface="Times New Roman" panose="02020603050405020304" pitchFamily="18" charset="0"/>
            </a:endParaRPr>
          </a:p>
        </p:txBody>
      </p:sp>
      <p:sp>
        <p:nvSpPr>
          <p:cNvPr id="328722" name="Line 1042"/>
          <p:cNvSpPr>
            <a:spLocks noChangeShapeType="1"/>
          </p:cNvSpPr>
          <p:nvPr/>
        </p:nvSpPr>
        <p:spPr bwMode="auto">
          <a:xfrm flipH="1">
            <a:off x="9196388" y="1841500"/>
            <a:ext cx="12700" cy="36512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3" name="Line 1043"/>
          <p:cNvSpPr>
            <a:spLocks noChangeShapeType="1"/>
          </p:cNvSpPr>
          <p:nvPr/>
        </p:nvSpPr>
        <p:spPr bwMode="auto">
          <a:xfrm flipH="1">
            <a:off x="6745288" y="1917700"/>
            <a:ext cx="12700" cy="35877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8724" name="Group 1044"/>
          <p:cNvGrpSpPr>
            <a:grpSpLocks/>
          </p:cNvGrpSpPr>
          <p:nvPr/>
        </p:nvGrpSpPr>
        <p:grpSpPr bwMode="auto">
          <a:xfrm>
            <a:off x="6443663" y="5464176"/>
            <a:ext cx="658812" cy="366713"/>
            <a:chOff x="3250" y="3530"/>
            <a:chExt cx="523" cy="258"/>
          </a:xfrm>
        </p:grpSpPr>
        <p:sp>
          <p:nvSpPr>
            <p:cNvPr id="328725" name="Rectangle 1045"/>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6" name="Text Box 1046"/>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8727" name="Text Box 1047"/>
          <p:cNvSpPr txBox="1">
            <a:spLocks noChangeArrowheads="1"/>
          </p:cNvSpPr>
          <p:nvPr/>
        </p:nvSpPr>
        <p:spPr bwMode="auto">
          <a:xfrm>
            <a:off x="6196013" y="1855788"/>
            <a:ext cx="1206500" cy="923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Connection</a:t>
            </a:r>
          </a:p>
          <a:p>
            <a:r>
              <a:rPr lang="en-US" altLang="en-US"/>
              <a:t>request</a:t>
            </a:r>
            <a:endParaRPr lang="en-US" altLang="en-US" sz="1000">
              <a:latin typeface="Times New Roman" panose="02020603050405020304" pitchFamily="18" charset="0"/>
            </a:endParaRPr>
          </a:p>
        </p:txBody>
      </p:sp>
      <p:sp>
        <p:nvSpPr>
          <p:cNvPr id="328728" name="Text Box 1048"/>
          <p:cNvSpPr txBox="1">
            <a:spLocks noChangeArrowheads="1"/>
          </p:cNvSpPr>
          <p:nvPr/>
        </p:nvSpPr>
        <p:spPr bwMode="auto">
          <a:xfrm>
            <a:off x="9215438" y="2493964"/>
            <a:ext cx="1389062"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host ACKs and selects </a:t>
            </a:r>
          </a:p>
          <a:p>
            <a:pPr algn="l"/>
            <a:r>
              <a:rPr lang="en-US" altLang="en-US"/>
              <a:t>its own initial seq #</a:t>
            </a:r>
            <a:endParaRPr lang="en-US" altLang="en-US" sz="1000">
              <a:latin typeface="Times New Roman" panose="02020603050405020304" pitchFamily="18" charset="0"/>
            </a:endParaRPr>
          </a:p>
        </p:txBody>
      </p:sp>
      <p:sp>
        <p:nvSpPr>
          <p:cNvPr id="328729" name="Text Box 1049"/>
          <p:cNvSpPr txBox="1">
            <a:spLocks noChangeArrowheads="1"/>
          </p:cNvSpPr>
          <p:nvPr/>
        </p:nvSpPr>
        <p:spPr bwMode="auto">
          <a:xfrm>
            <a:off x="6189663" y="4195763"/>
            <a:ext cx="117538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ACKs</a:t>
            </a:r>
          </a:p>
        </p:txBody>
      </p:sp>
      <p:sp>
        <p:nvSpPr>
          <p:cNvPr id="328731" name="Rectangle 1051"/>
          <p:cNvSpPr>
            <a:spLocks noGrp="1" noChangeArrowheads="1"/>
          </p:cNvSpPr>
          <p:nvPr>
            <p:ph type="body" sz="half" idx="1"/>
          </p:nvPr>
        </p:nvSpPr>
        <p:spPr>
          <a:xfrm>
            <a:off x="1847850" y="2433638"/>
            <a:ext cx="4083050" cy="2557462"/>
          </a:xfrm>
          <a:noFill/>
          <a:ln>
            <a:solidFill>
              <a:srgbClr val="FF0000"/>
            </a:solidFill>
            <a:miter lim="800000"/>
            <a:headEnd/>
            <a:tailEnd/>
          </a:ln>
        </p:spPr>
        <p:txBody>
          <a:bodyPr/>
          <a:lstStyle/>
          <a:p>
            <a:pPr>
              <a:lnSpc>
                <a:spcPct val="90000"/>
              </a:lnSpc>
              <a:buFont typeface="ZapfDingbats" pitchFamily="82" charset="2"/>
              <a:buNone/>
            </a:pPr>
            <a:r>
              <a:rPr lang="en-US" altLang="en-US" sz="2000" u="sng">
                <a:solidFill>
                  <a:srgbClr val="FF0000"/>
                </a:solidFill>
              </a:rPr>
              <a:t>Seq. #’s:</a:t>
            </a:r>
            <a:endParaRPr lang="en-US" altLang="en-US" sz="2000"/>
          </a:p>
          <a:p>
            <a:pPr lvl="1">
              <a:lnSpc>
                <a:spcPct val="90000"/>
              </a:lnSpc>
            </a:pPr>
            <a:r>
              <a:rPr lang="en-US" altLang="en-US" sz="2000"/>
              <a:t>byte stream “number” of first byte in segment’s data</a:t>
            </a:r>
            <a:endParaRPr lang="en-US" altLang="en-US" sz="1800"/>
          </a:p>
          <a:p>
            <a:pPr>
              <a:lnSpc>
                <a:spcPct val="90000"/>
              </a:lnSpc>
              <a:buFont typeface="ZapfDingbats" pitchFamily="82" charset="2"/>
              <a:buNone/>
            </a:pPr>
            <a:r>
              <a:rPr lang="en-US" altLang="en-US" sz="2000" u="sng">
                <a:solidFill>
                  <a:srgbClr val="FF0000"/>
                </a:solidFill>
              </a:rPr>
              <a:t>ACKs:</a:t>
            </a:r>
            <a:endParaRPr lang="en-US" altLang="en-US" sz="2000"/>
          </a:p>
          <a:p>
            <a:pPr lvl="1">
              <a:lnSpc>
                <a:spcPct val="90000"/>
              </a:lnSpc>
            </a:pPr>
            <a:r>
              <a:rPr lang="en-US" altLang="en-US" sz="2000"/>
              <a:t>seq # of next byte expected from other side</a:t>
            </a:r>
          </a:p>
          <a:p>
            <a:pPr lvl="1">
              <a:lnSpc>
                <a:spcPct val="90000"/>
              </a:lnSpc>
            </a:pPr>
            <a:r>
              <a:rPr lang="en-US" altLang="en-US" sz="2000"/>
              <a:t>cumulative ACK</a:t>
            </a:r>
            <a:endParaRPr lang="en-US" altLang="en-US" sz="1800"/>
          </a:p>
          <a:p>
            <a:pPr>
              <a:lnSpc>
                <a:spcPct val="90000"/>
              </a:lnSpc>
              <a:buFont typeface="ZapfDingbats" pitchFamily="82" charset="2"/>
              <a:buNone/>
            </a:pPr>
            <a:endParaRPr lang="en-US" altLang="en-US" sz="2000"/>
          </a:p>
        </p:txBody>
      </p:sp>
    </p:spTree>
    <p:extLst>
      <p:ext uri="{BB962C8B-B14F-4D97-AF65-F5344CB8AC3E}">
        <p14:creationId xmlns:p14="http://schemas.microsoft.com/office/powerpoint/2010/main" val="550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2190750" y="247650"/>
            <a:ext cx="7772400" cy="781050"/>
          </a:xfrm>
        </p:spPr>
        <p:txBody>
          <a:bodyPr/>
          <a:lstStyle/>
          <a:p>
            <a:r>
              <a:rPr lang="en-US" altLang="en-US"/>
              <a:t>TCP Connection Termination</a:t>
            </a:r>
          </a:p>
        </p:txBody>
      </p:sp>
      <p:sp>
        <p:nvSpPr>
          <p:cNvPr id="321539" name="Rectangle 3"/>
          <p:cNvSpPr>
            <a:spLocks noGrp="1" noChangeArrowheads="1"/>
          </p:cNvSpPr>
          <p:nvPr>
            <p:ph type="body" sz="half" idx="2"/>
          </p:nvPr>
        </p:nvSpPr>
        <p:spPr>
          <a:xfrm>
            <a:off x="2066926" y="1276351"/>
            <a:ext cx="3775075" cy="4905375"/>
          </a:xfrm>
        </p:spPr>
        <p:txBody>
          <a:bodyPr/>
          <a:lstStyle/>
          <a:p>
            <a:pPr>
              <a:lnSpc>
                <a:spcPct val="90000"/>
              </a:lnSpc>
              <a:spcBef>
                <a:spcPct val="60000"/>
              </a:spcBef>
              <a:buFont typeface="ZapfDingbats" pitchFamily="82" charset="2"/>
              <a:buNone/>
            </a:pPr>
            <a:r>
              <a:rPr lang="en-US" altLang="en-US" sz="2400" u="sng">
                <a:solidFill>
                  <a:srgbClr val="FF0000"/>
                </a:solidFill>
              </a:rPr>
              <a:t>Closing a connection:</a:t>
            </a:r>
          </a:p>
          <a:p>
            <a:pPr>
              <a:lnSpc>
                <a:spcPct val="90000"/>
              </a:lnSpc>
              <a:spcBef>
                <a:spcPct val="60000"/>
              </a:spcBef>
              <a:buFont typeface="ZapfDingbats" pitchFamily="82" charset="2"/>
              <a:buNone/>
            </a:pPr>
            <a:r>
              <a:rPr lang="en-US" altLang="en-US" sz="2000"/>
              <a:t>client closes socket:</a:t>
            </a:r>
            <a:r>
              <a:rPr lang="en-US" altLang="en-US" sz="2400" u="sng">
                <a:solidFill>
                  <a:srgbClr val="FF0000"/>
                </a:solidFill>
              </a:rPr>
              <a:t> </a:t>
            </a:r>
            <a:r>
              <a:rPr lang="en-US" altLang="en-US" sz="2000" b="1">
                <a:latin typeface="Courier New" panose="02070309020205020404" pitchFamily="49" charset="0"/>
              </a:rPr>
              <a:t>clientSocket.close();</a:t>
            </a:r>
            <a:r>
              <a:rPr lang="en-US" altLang="en-US">
                <a:latin typeface="Arial" panose="020B0604020202020204" pitchFamily="34" charset="0"/>
              </a:rPr>
              <a:t> </a:t>
            </a:r>
            <a:endParaRPr lang="en-US" altLang="en-US" sz="2400" u="sng">
              <a:solidFill>
                <a:srgbClr val="FF0000"/>
              </a:solidFill>
            </a:endParaRPr>
          </a:p>
          <a:p>
            <a:pPr>
              <a:lnSpc>
                <a:spcPct val="90000"/>
              </a:lnSpc>
              <a:spcBef>
                <a:spcPct val="60000"/>
              </a:spcBef>
              <a:buFont typeface="ZapfDingbats" pitchFamily="82" charset="2"/>
              <a:buNone/>
            </a:pPr>
            <a:r>
              <a:rPr lang="en-US" altLang="en-US" sz="2400" u="sng">
                <a:solidFill>
                  <a:srgbClr val="FF0000"/>
                </a:solidFill>
              </a:rPr>
              <a:t>Step 1:</a:t>
            </a:r>
            <a:r>
              <a:rPr lang="en-US" altLang="en-US" sz="2400"/>
              <a:t> </a:t>
            </a:r>
            <a:r>
              <a:rPr lang="en-US" altLang="en-US" sz="2000">
                <a:solidFill>
                  <a:schemeClr val="accent2"/>
                </a:solidFill>
              </a:rPr>
              <a:t>client</a:t>
            </a:r>
            <a:r>
              <a:rPr lang="en-US" altLang="en-US" sz="2000"/>
              <a:t> end system sends TCP FIN control segment to server</a:t>
            </a:r>
            <a:r>
              <a:rPr lang="en-US" altLang="en-US" sz="2400" u="sng">
                <a:solidFill>
                  <a:srgbClr val="FF0000"/>
                </a:solidFill>
              </a:rPr>
              <a:t> </a:t>
            </a:r>
          </a:p>
          <a:p>
            <a:pPr>
              <a:lnSpc>
                <a:spcPct val="90000"/>
              </a:lnSpc>
              <a:spcBef>
                <a:spcPct val="60000"/>
              </a:spcBef>
              <a:buFont typeface="ZapfDingbats" pitchFamily="82" charset="2"/>
              <a:buNone/>
            </a:pPr>
            <a:r>
              <a:rPr lang="en-US" altLang="en-US" sz="2400" u="sng">
                <a:solidFill>
                  <a:srgbClr val="FF0000"/>
                </a:solidFill>
              </a:rPr>
              <a:t>Step 2:</a:t>
            </a:r>
            <a:r>
              <a:rPr lang="en-US" altLang="en-US" sz="2400"/>
              <a:t> </a:t>
            </a:r>
            <a:r>
              <a:rPr lang="en-US" altLang="en-US" sz="2000">
                <a:solidFill>
                  <a:schemeClr val="accent2"/>
                </a:solidFill>
              </a:rPr>
              <a:t>server</a:t>
            </a:r>
            <a:r>
              <a:rPr lang="en-US" altLang="en-US" sz="2000"/>
              <a:t> receives FIN, replies with ACK. Server might send some buffered but not sent data before closing the connection. Server then sends FIN and moves to Closing state.</a:t>
            </a:r>
          </a:p>
        </p:txBody>
      </p:sp>
      <p:sp>
        <p:nvSpPr>
          <p:cNvPr id="321541" name="Line 5"/>
          <p:cNvSpPr>
            <a:spLocks noChangeShapeType="1"/>
          </p:cNvSpPr>
          <p:nvPr/>
        </p:nvSpPr>
        <p:spPr bwMode="auto">
          <a:xfrm>
            <a:off x="6915150" y="2400300"/>
            <a:ext cx="2533650" cy="5905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21542" name="Object 6"/>
          <p:cNvGraphicFramePr>
            <a:graphicFrameLocks noChangeAspect="1"/>
          </p:cNvGraphicFramePr>
          <p:nvPr/>
        </p:nvGraphicFramePr>
        <p:xfrm>
          <a:off x="6502401" y="1731963"/>
          <a:ext cx="485775" cy="385762"/>
        </p:xfrm>
        <a:graphic>
          <a:graphicData uri="http://schemas.openxmlformats.org/presentationml/2006/ole">
            <mc:AlternateContent xmlns:mc="http://schemas.openxmlformats.org/markup-compatibility/2006">
              <mc:Choice xmlns:v="urn:schemas-microsoft-com:vml" Requires="v">
                <p:oleObj spid="_x0000_s3114" name="Clip" r:id="rId3" imgW="1307263" imgH="1084139" progId="">
                  <p:embed/>
                </p:oleObj>
              </mc:Choice>
              <mc:Fallback>
                <p:oleObj name="Clip" r:id="rId3" imgW="1307263" imgH="1084139"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2401" y="1731963"/>
                        <a:ext cx="48577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3" name="Text Box 7"/>
          <p:cNvSpPr txBox="1">
            <a:spLocks noChangeArrowheads="1"/>
          </p:cNvSpPr>
          <p:nvPr/>
        </p:nvSpPr>
        <p:spPr bwMode="auto">
          <a:xfrm>
            <a:off x="6980239" y="1731963"/>
            <a:ext cx="77617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client</a:t>
            </a:r>
            <a:endParaRPr lang="en-US" altLang="en-US" sz="1000">
              <a:latin typeface="Times New Roman" panose="02020603050405020304" pitchFamily="18" charset="0"/>
            </a:endParaRPr>
          </a:p>
        </p:txBody>
      </p:sp>
      <p:sp>
        <p:nvSpPr>
          <p:cNvPr id="321544" name="Text Box 8"/>
          <p:cNvSpPr txBox="1">
            <a:spLocks noChangeArrowheads="1"/>
          </p:cNvSpPr>
          <p:nvPr/>
        </p:nvSpPr>
        <p:spPr bwMode="auto">
          <a:xfrm rot="706751">
            <a:off x="8005763" y="2441575"/>
            <a:ext cx="469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graphicFrame>
        <p:nvGraphicFramePr>
          <p:cNvPr id="321545" name="Object 9"/>
          <p:cNvGraphicFramePr>
            <a:graphicFrameLocks noChangeAspect="1"/>
          </p:cNvGraphicFramePr>
          <p:nvPr/>
        </p:nvGraphicFramePr>
        <p:xfrm>
          <a:off x="9159876" y="1741488"/>
          <a:ext cx="485775" cy="385762"/>
        </p:xfrm>
        <a:graphic>
          <a:graphicData uri="http://schemas.openxmlformats.org/presentationml/2006/ole">
            <mc:AlternateContent xmlns:mc="http://schemas.openxmlformats.org/markup-compatibility/2006">
              <mc:Choice xmlns:v="urn:schemas-microsoft-com:vml" Requires="v">
                <p:oleObj spid="_x0000_s3115" name="Clip" r:id="rId5" imgW="1307263" imgH="1084139" progId="">
                  <p:embed/>
                </p:oleObj>
              </mc:Choice>
              <mc:Fallback>
                <p:oleObj name="Clip" r:id="rId5" imgW="1307263" imgH="1084139"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9876" y="1741488"/>
                        <a:ext cx="48577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6" name="Text Box 10"/>
          <p:cNvSpPr txBox="1">
            <a:spLocks noChangeArrowheads="1"/>
          </p:cNvSpPr>
          <p:nvPr/>
        </p:nvSpPr>
        <p:spPr bwMode="auto">
          <a:xfrm>
            <a:off x="8450264" y="1751013"/>
            <a:ext cx="8242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server</a:t>
            </a:r>
            <a:endParaRPr lang="en-US" altLang="en-US" sz="1000">
              <a:latin typeface="Times New Roman" panose="02020603050405020304" pitchFamily="18" charset="0"/>
            </a:endParaRPr>
          </a:p>
        </p:txBody>
      </p:sp>
      <p:sp>
        <p:nvSpPr>
          <p:cNvPr id="321547" name="Line 11"/>
          <p:cNvSpPr>
            <a:spLocks noChangeShapeType="1"/>
          </p:cNvSpPr>
          <p:nvPr/>
        </p:nvSpPr>
        <p:spPr bwMode="auto">
          <a:xfrm>
            <a:off x="6924675" y="4908550"/>
            <a:ext cx="2533650" cy="3746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8" name="Line 12"/>
          <p:cNvSpPr>
            <a:spLocks noChangeShapeType="1"/>
          </p:cNvSpPr>
          <p:nvPr/>
        </p:nvSpPr>
        <p:spPr bwMode="auto">
          <a:xfrm flipH="1">
            <a:off x="6753225" y="4295776"/>
            <a:ext cx="0" cy="1343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9" name="Line 13"/>
          <p:cNvSpPr>
            <a:spLocks noChangeShapeType="1"/>
          </p:cNvSpPr>
          <p:nvPr/>
        </p:nvSpPr>
        <p:spPr bwMode="auto">
          <a:xfrm flipH="1">
            <a:off x="9448800" y="2171700"/>
            <a:ext cx="0" cy="34099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0" name="Line 14"/>
          <p:cNvSpPr>
            <a:spLocks noChangeShapeType="1"/>
          </p:cNvSpPr>
          <p:nvPr/>
        </p:nvSpPr>
        <p:spPr bwMode="auto">
          <a:xfrm flipH="1">
            <a:off x="6924675" y="3133726"/>
            <a:ext cx="2457450" cy="6127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1" name="Text Box 15"/>
          <p:cNvSpPr txBox="1">
            <a:spLocks noChangeArrowheads="1"/>
          </p:cNvSpPr>
          <p:nvPr/>
        </p:nvSpPr>
        <p:spPr bwMode="auto">
          <a:xfrm rot="-811367">
            <a:off x="6777038" y="3268663"/>
            <a:ext cx="18399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ACK</a:t>
            </a:r>
            <a:endParaRPr lang="en-US" altLang="en-US" sz="1000">
              <a:latin typeface="Times New Roman" panose="02020603050405020304" pitchFamily="18" charset="0"/>
            </a:endParaRPr>
          </a:p>
        </p:txBody>
      </p:sp>
      <p:sp>
        <p:nvSpPr>
          <p:cNvPr id="321552" name="Text Box 16"/>
          <p:cNvSpPr txBox="1">
            <a:spLocks noChangeArrowheads="1"/>
          </p:cNvSpPr>
          <p:nvPr/>
        </p:nvSpPr>
        <p:spPr bwMode="auto">
          <a:xfrm rot="316079">
            <a:off x="7978776" y="4811713"/>
            <a:ext cx="5508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ACK</a:t>
            </a:r>
          </a:p>
        </p:txBody>
      </p:sp>
      <p:sp>
        <p:nvSpPr>
          <p:cNvPr id="321553" name="Line 17"/>
          <p:cNvSpPr>
            <a:spLocks noChangeShapeType="1"/>
          </p:cNvSpPr>
          <p:nvPr/>
        </p:nvSpPr>
        <p:spPr bwMode="auto">
          <a:xfrm flipH="1">
            <a:off x="6934200" y="4343401"/>
            <a:ext cx="2520950" cy="4222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4" name="Text Box 18"/>
          <p:cNvSpPr txBox="1">
            <a:spLocks noChangeArrowheads="1"/>
          </p:cNvSpPr>
          <p:nvPr/>
        </p:nvSpPr>
        <p:spPr bwMode="auto">
          <a:xfrm rot="-551978">
            <a:off x="7583489" y="4287838"/>
            <a:ext cx="11017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sp>
        <p:nvSpPr>
          <p:cNvPr id="321555" name="Line 19"/>
          <p:cNvSpPr>
            <a:spLocks noChangeShapeType="1"/>
          </p:cNvSpPr>
          <p:nvPr/>
        </p:nvSpPr>
        <p:spPr bwMode="auto">
          <a:xfrm>
            <a:off x="6905625" y="2324101"/>
            <a:ext cx="0" cy="3343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6" name="Text Box 20"/>
          <p:cNvSpPr txBox="1">
            <a:spLocks noChangeArrowheads="1"/>
          </p:cNvSpPr>
          <p:nvPr/>
        </p:nvSpPr>
        <p:spPr bwMode="auto">
          <a:xfrm>
            <a:off x="6175376" y="2203451"/>
            <a:ext cx="7207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close</a:t>
            </a:r>
          </a:p>
        </p:txBody>
      </p:sp>
      <p:sp>
        <p:nvSpPr>
          <p:cNvPr id="321557" name="Text Box 21"/>
          <p:cNvSpPr txBox="1">
            <a:spLocks noChangeArrowheads="1"/>
          </p:cNvSpPr>
          <p:nvPr/>
        </p:nvSpPr>
        <p:spPr bwMode="auto">
          <a:xfrm>
            <a:off x="9426576" y="3438525"/>
            <a:ext cx="74771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Data</a:t>
            </a:r>
          </a:p>
          <a:p>
            <a:r>
              <a:rPr lang="en-US" altLang="en-US"/>
              <a:t>write</a:t>
            </a:r>
          </a:p>
        </p:txBody>
      </p:sp>
      <p:sp>
        <p:nvSpPr>
          <p:cNvPr id="321558" name="Text Box 22"/>
          <p:cNvSpPr txBox="1">
            <a:spLocks noChangeArrowheads="1"/>
          </p:cNvSpPr>
          <p:nvPr/>
        </p:nvSpPr>
        <p:spPr bwMode="auto">
          <a:xfrm>
            <a:off x="5842001" y="5551488"/>
            <a:ext cx="85566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closed</a:t>
            </a:r>
          </a:p>
        </p:txBody>
      </p:sp>
      <p:sp>
        <p:nvSpPr>
          <p:cNvPr id="321559" name="Line 23"/>
          <p:cNvSpPr>
            <a:spLocks noChangeShapeType="1"/>
          </p:cNvSpPr>
          <p:nvPr/>
        </p:nvSpPr>
        <p:spPr bwMode="auto">
          <a:xfrm>
            <a:off x="6648450" y="4276725"/>
            <a:ext cx="1905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0" name="Line 24"/>
          <p:cNvSpPr>
            <a:spLocks noChangeShapeType="1"/>
          </p:cNvSpPr>
          <p:nvPr/>
        </p:nvSpPr>
        <p:spPr bwMode="auto">
          <a:xfrm>
            <a:off x="6662738" y="5657850"/>
            <a:ext cx="1905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1" name="Text Box 25"/>
          <p:cNvSpPr txBox="1">
            <a:spLocks noChangeArrowheads="1"/>
          </p:cNvSpPr>
          <p:nvPr/>
        </p:nvSpPr>
        <p:spPr bwMode="auto">
          <a:xfrm rot="-5400000">
            <a:off x="5903119" y="4804569"/>
            <a:ext cx="13081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timed wait</a:t>
            </a:r>
          </a:p>
        </p:txBody>
      </p:sp>
      <p:sp>
        <p:nvSpPr>
          <p:cNvPr id="321562" name="Line 26"/>
          <p:cNvSpPr>
            <a:spLocks noChangeShapeType="1"/>
          </p:cNvSpPr>
          <p:nvPr/>
        </p:nvSpPr>
        <p:spPr bwMode="auto">
          <a:xfrm flipH="1">
            <a:off x="6883400" y="3416300"/>
            <a:ext cx="2578100" cy="5969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1563" name="Line 27"/>
          <p:cNvSpPr>
            <a:spLocks noChangeShapeType="1"/>
          </p:cNvSpPr>
          <p:nvPr/>
        </p:nvSpPr>
        <p:spPr bwMode="auto">
          <a:xfrm>
            <a:off x="6946900" y="4000500"/>
            <a:ext cx="2501900" cy="139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1564" name="Text Box 28"/>
          <p:cNvSpPr txBox="1">
            <a:spLocks noChangeArrowheads="1"/>
          </p:cNvSpPr>
          <p:nvPr/>
        </p:nvSpPr>
        <p:spPr bwMode="auto">
          <a:xfrm>
            <a:off x="9439276" y="4556126"/>
            <a:ext cx="7207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close</a:t>
            </a:r>
          </a:p>
        </p:txBody>
      </p:sp>
      <p:sp>
        <p:nvSpPr>
          <p:cNvPr id="321565" name="Text Box 29"/>
          <p:cNvSpPr txBox="1">
            <a:spLocks noChangeArrowheads="1"/>
          </p:cNvSpPr>
          <p:nvPr/>
        </p:nvSpPr>
        <p:spPr bwMode="auto">
          <a:xfrm rot="316079">
            <a:off x="8550276" y="3833813"/>
            <a:ext cx="5508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ACK</a:t>
            </a:r>
          </a:p>
        </p:txBody>
      </p:sp>
      <p:sp>
        <p:nvSpPr>
          <p:cNvPr id="321566" name="Text Box 30"/>
          <p:cNvSpPr txBox="1">
            <a:spLocks noChangeArrowheads="1"/>
          </p:cNvSpPr>
          <p:nvPr/>
        </p:nvSpPr>
        <p:spPr bwMode="auto">
          <a:xfrm rot="-776675">
            <a:off x="7875588" y="3478213"/>
            <a:ext cx="6588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DATA</a:t>
            </a:r>
          </a:p>
        </p:txBody>
      </p:sp>
    </p:spTree>
    <p:extLst>
      <p:ext uri="{BB962C8B-B14F-4D97-AF65-F5344CB8AC3E}">
        <p14:creationId xmlns:p14="http://schemas.microsoft.com/office/powerpoint/2010/main" val="375164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2152650" y="247650"/>
            <a:ext cx="7772400" cy="895350"/>
          </a:xfrm>
        </p:spPr>
        <p:txBody>
          <a:bodyPr/>
          <a:lstStyle/>
          <a:p>
            <a:r>
              <a:rPr lang="en-US" altLang="en-US"/>
              <a:t>TCP Connection Termination</a:t>
            </a:r>
          </a:p>
        </p:txBody>
      </p:sp>
      <p:sp>
        <p:nvSpPr>
          <p:cNvPr id="322563" name="Rectangle 3"/>
          <p:cNvSpPr>
            <a:spLocks noGrp="1" noChangeArrowheads="1"/>
          </p:cNvSpPr>
          <p:nvPr>
            <p:ph type="body" sz="half" idx="2"/>
          </p:nvPr>
        </p:nvSpPr>
        <p:spPr>
          <a:xfrm>
            <a:off x="1774826" y="1085851"/>
            <a:ext cx="5133975" cy="5362575"/>
          </a:xfrm>
        </p:spPr>
        <p:txBody>
          <a:bodyPr/>
          <a:lstStyle/>
          <a:p>
            <a:pPr>
              <a:spcBef>
                <a:spcPct val="60000"/>
              </a:spcBef>
              <a:buFont typeface="ZapfDingbats" pitchFamily="82" charset="2"/>
              <a:buNone/>
            </a:pPr>
            <a:r>
              <a:rPr lang="en-US" altLang="en-US" sz="2400" u="sng">
                <a:solidFill>
                  <a:srgbClr val="FF0000"/>
                </a:solidFill>
              </a:rPr>
              <a:t>Step 3:</a:t>
            </a:r>
            <a:r>
              <a:rPr lang="en-US" altLang="en-US" sz="2400"/>
              <a:t> </a:t>
            </a:r>
            <a:r>
              <a:rPr lang="en-US" altLang="en-US" sz="2000">
                <a:solidFill>
                  <a:schemeClr val="accent2"/>
                </a:solidFill>
              </a:rPr>
              <a:t>client</a:t>
            </a:r>
            <a:r>
              <a:rPr lang="en-US" altLang="en-US" sz="2000"/>
              <a:t> receives FIN, replies with ACK. </a:t>
            </a:r>
          </a:p>
          <a:p>
            <a:pPr lvl="1">
              <a:spcBef>
                <a:spcPct val="60000"/>
              </a:spcBef>
            </a:pPr>
            <a:r>
              <a:rPr lang="en-US" altLang="en-US" sz="2000"/>
              <a:t>Enters “timed wait” - will respond with ACK to received FINs </a:t>
            </a:r>
          </a:p>
          <a:p>
            <a:pPr>
              <a:spcBef>
                <a:spcPct val="60000"/>
              </a:spcBef>
              <a:buFont typeface="ZapfDingbats" pitchFamily="82" charset="2"/>
              <a:buNone/>
            </a:pPr>
            <a:r>
              <a:rPr lang="en-US" altLang="en-US" sz="2400" u="sng">
                <a:solidFill>
                  <a:srgbClr val="FF0000"/>
                </a:solidFill>
              </a:rPr>
              <a:t>Step 4:</a:t>
            </a:r>
            <a:r>
              <a:rPr lang="en-US" altLang="en-US" sz="2400"/>
              <a:t> </a:t>
            </a:r>
            <a:r>
              <a:rPr lang="en-US" altLang="en-US" sz="2000">
                <a:solidFill>
                  <a:schemeClr val="accent2"/>
                </a:solidFill>
              </a:rPr>
              <a:t>server</a:t>
            </a:r>
            <a:r>
              <a:rPr lang="en-US" altLang="en-US" sz="2000"/>
              <a:t>, receives ACK.  Connection closed.</a:t>
            </a:r>
          </a:p>
          <a:p>
            <a:pPr>
              <a:spcBef>
                <a:spcPct val="60000"/>
              </a:spcBef>
            </a:pPr>
            <a:r>
              <a:rPr lang="en-US" altLang="en-US" sz="2000">
                <a:solidFill>
                  <a:schemeClr val="accent2"/>
                </a:solidFill>
              </a:rPr>
              <a:t>Why wait before closing the connection?</a:t>
            </a:r>
          </a:p>
          <a:p>
            <a:pPr lvl="1">
              <a:spcBef>
                <a:spcPct val="60000"/>
              </a:spcBef>
            </a:pPr>
            <a:r>
              <a:rPr lang="en-US" altLang="en-US" sz="1800"/>
              <a:t>If the connection were allowed to move to CLOSED state, then another pair of application processes might come along and open the same connection (use the same port #s) and a delayed FIN from an earlier incarnation would terminate the connection.</a:t>
            </a:r>
          </a:p>
        </p:txBody>
      </p:sp>
      <p:grpSp>
        <p:nvGrpSpPr>
          <p:cNvPr id="322586" name="Group 26"/>
          <p:cNvGrpSpPr>
            <a:grpSpLocks/>
          </p:cNvGrpSpPr>
          <p:nvPr/>
        </p:nvGrpSpPr>
        <p:grpSpPr bwMode="auto">
          <a:xfrm>
            <a:off x="6783389" y="1719264"/>
            <a:ext cx="3722687" cy="4186237"/>
            <a:chOff x="2651" y="1091"/>
            <a:chExt cx="2950" cy="2637"/>
          </a:xfrm>
        </p:grpSpPr>
        <p:sp>
          <p:nvSpPr>
            <p:cNvPr id="322564" name="Line 4"/>
            <p:cNvSpPr>
              <a:spLocks noChangeShapeType="1"/>
            </p:cNvSpPr>
            <p:nvPr/>
          </p:nvSpPr>
          <p:spPr bwMode="auto">
            <a:xfrm>
              <a:off x="3396" y="1512"/>
              <a:ext cx="1596" cy="37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22565" name="Object 5"/>
            <p:cNvGraphicFramePr>
              <a:graphicFrameLocks noChangeAspect="1"/>
            </p:cNvGraphicFramePr>
            <p:nvPr/>
          </p:nvGraphicFramePr>
          <p:xfrm>
            <a:off x="3136" y="1091"/>
            <a:ext cx="306" cy="243"/>
          </p:xfrm>
          <a:graphic>
            <a:graphicData uri="http://schemas.openxmlformats.org/presentationml/2006/ole">
              <mc:AlternateContent xmlns:mc="http://schemas.openxmlformats.org/markup-compatibility/2006">
                <mc:Choice xmlns:v="urn:schemas-microsoft-com:vml" Requires="v">
                  <p:oleObj spid="_x0000_s4138" name="Clip" r:id="rId3" imgW="1307263" imgH="1084139" progId="">
                    <p:embed/>
                  </p:oleObj>
                </mc:Choice>
                <mc:Fallback>
                  <p:oleObj name="Clip" r:id="rId3" imgW="1307263" imgH="1084139"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6" y="1091"/>
                          <a:ext cx="306"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66" name="Text Box 6"/>
            <p:cNvSpPr txBox="1">
              <a:spLocks noChangeArrowheads="1"/>
            </p:cNvSpPr>
            <p:nvPr/>
          </p:nvSpPr>
          <p:spPr bwMode="auto">
            <a:xfrm>
              <a:off x="3379" y="1091"/>
              <a:ext cx="6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client</a:t>
              </a:r>
              <a:endParaRPr lang="en-US" altLang="en-US" sz="1000">
                <a:latin typeface="Times New Roman" panose="02020603050405020304" pitchFamily="18" charset="0"/>
              </a:endParaRPr>
            </a:p>
          </p:txBody>
        </p:sp>
        <p:sp>
          <p:nvSpPr>
            <p:cNvPr id="322567" name="Text Box 7"/>
            <p:cNvSpPr txBox="1">
              <a:spLocks noChangeArrowheads="1"/>
            </p:cNvSpPr>
            <p:nvPr/>
          </p:nvSpPr>
          <p:spPr bwMode="auto">
            <a:xfrm rot="706751">
              <a:off x="4045" y="1538"/>
              <a:ext cx="37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graphicFrame>
          <p:nvGraphicFramePr>
            <p:cNvPr id="322568" name="Object 8"/>
            <p:cNvGraphicFramePr>
              <a:graphicFrameLocks noChangeAspect="1"/>
            </p:cNvGraphicFramePr>
            <p:nvPr/>
          </p:nvGraphicFramePr>
          <p:xfrm>
            <a:off x="4810" y="1097"/>
            <a:ext cx="306" cy="243"/>
          </p:xfrm>
          <a:graphic>
            <a:graphicData uri="http://schemas.openxmlformats.org/presentationml/2006/ole">
              <mc:AlternateContent xmlns:mc="http://schemas.openxmlformats.org/markup-compatibility/2006">
                <mc:Choice xmlns:v="urn:schemas-microsoft-com:vml" Requires="v">
                  <p:oleObj spid="_x0000_s4139" name="Clip" r:id="rId5" imgW="1307263" imgH="1084139" progId="">
                    <p:embed/>
                  </p:oleObj>
                </mc:Choice>
                <mc:Fallback>
                  <p:oleObj name="Clip" r:id="rId5" imgW="1307263" imgH="1084139"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 y="1097"/>
                          <a:ext cx="306"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69" name="Text Box 9"/>
            <p:cNvSpPr txBox="1">
              <a:spLocks noChangeArrowheads="1"/>
            </p:cNvSpPr>
            <p:nvPr/>
          </p:nvSpPr>
          <p:spPr bwMode="auto">
            <a:xfrm>
              <a:off x="4299" y="1103"/>
              <a:ext cx="65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server</a:t>
              </a:r>
              <a:endParaRPr lang="en-US" altLang="en-US" sz="1000">
                <a:latin typeface="Times New Roman" panose="02020603050405020304" pitchFamily="18" charset="0"/>
              </a:endParaRPr>
            </a:p>
          </p:txBody>
        </p:sp>
        <p:sp>
          <p:nvSpPr>
            <p:cNvPr id="322570" name="Line 10"/>
            <p:cNvSpPr>
              <a:spLocks noChangeShapeType="1"/>
            </p:cNvSpPr>
            <p:nvPr/>
          </p:nvSpPr>
          <p:spPr bwMode="auto">
            <a:xfrm>
              <a:off x="3402" y="2796"/>
              <a:ext cx="1596" cy="37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1" name="Line 11"/>
            <p:cNvSpPr>
              <a:spLocks noChangeShapeType="1"/>
            </p:cNvSpPr>
            <p:nvPr/>
          </p:nvSpPr>
          <p:spPr bwMode="auto">
            <a:xfrm flipH="1">
              <a:off x="3294" y="2706"/>
              <a:ext cx="0" cy="8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2" name="Line 12"/>
            <p:cNvSpPr>
              <a:spLocks noChangeShapeType="1"/>
            </p:cNvSpPr>
            <p:nvPr/>
          </p:nvSpPr>
          <p:spPr bwMode="auto">
            <a:xfrm flipH="1">
              <a:off x="4992" y="1368"/>
              <a:ext cx="0" cy="21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3" name="Line 13"/>
            <p:cNvSpPr>
              <a:spLocks noChangeShapeType="1"/>
            </p:cNvSpPr>
            <p:nvPr/>
          </p:nvSpPr>
          <p:spPr bwMode="auto">
            <a:xfrm flipH="1">
              <a:off x="3378" y="1974"/>
              <a:ext cx="1572" cy="47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4" name="Text Box 14"/>
            <p:cNvSpPr txBox="1">
              <a:spLocks noChangeArrowheads="1"/>
            </p:cNvSpPr>
            <p:nvPr/>
          </p:nvSpPr>
          <p:spPr bwMode="auto">
            <a:xfrm rot="-926867">
              <a:off x="3302" y="2034"/>
              <a:ext cx="172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ACK</a:t>
              </a:r>
              <a:endParaRPr lang="en-US" altLang="en-US" sz="1000">
                <a:latin typeface="Times New Roman" panose="02020603050405020304" pitchFamily="18" charset="0"/>
              </a:endParaRPr>
            </a:p>
          </p:txBody>
        </p:sp>
        <p:sp>
          <p:nvSpPr>
            <p:cNvPr id="322575" name="Text Box 15"/>
            <p:cNvSpPr txBox="1">
              <a:spLocks noChangeArrowheads="1"/>
            </p:cNvSpPr>
            <p:nvPr/>
          </p:nvSpPr>
          <p:spPr bwMode="auto">
            <a:xfrm rot="706751">
              <a:off x="3966" y="2799"/>
              <a:ext cx="43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ACK</a:t>
              </a:r>
            </a:p>
          </p:txBody>
        </p:sp>
        <p:sp>
          <p:nvSpPr>
            <p:cNvPr id="322576" name="Line 16"/>
            <p:cNvSpPr>
              <a:spLocks noChangeShapeType="1"/>
            </p:cNvSpPr>
            <p:nvPr/>
          </p:nvSpPr>
          <p:spPr bwMode="auto">
            <a:xfrm flipH="1">
              <a:off x="3408" y="2232"/>
              <a:ext cx="1572" cy="47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7" name="Text Box 17"/>
            <p:cNvSpPr txBox="1">
              <a:spLocks noChangeArrowheads="1"/>
            </p:cNvSpPr>
            <p:nvPr/>
          </p:nvSpPr>
          <p:spPr bwMode="auto">
            <a:xfrm rot="-926867">
              <a:off x="3332" y="2292"/>
              <a:ext cx="172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sp>
          <p:nvSpPr>
            <p:cNvPr id="322578" name="Line 18"/>
            <p:cNvSpPr>
              <a:spLocks noChangeShapeType="1"/>
            </p:cNvSpPr>
            <p:nvPr/>
          </p:nvSpPr>
          <p:spPr bwMode="auto">
            <a:xfrm>
              <a:off x="3390" y="1464"/>
              <a:ext cx="0" cy="21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9" name="Text Box 19"/>
            <p:cNvSpPr txBox="1">
              <a:spLocks noChangeArrowheads="1"/>
            </p:cNvSpPr>
            <p:nvPr/>
          </p:nvSpPr>
          <p:spPr bwMode="auto">
            <a:xfrm>
              <a:off x="2765" y="1388"/>
              <a:ext cx="71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closing</a:t>
              </a:r>
            </a:p>
          </p:txBody>
        </p:sp>
        <p:sp>
          <p:nvSpPr>
            <p:cNvPr id="322580" name="Text Box 20"/>
            <p:cNvSpPr txBox="1">
              <a:spLocks noChangeArrowheads="1"/>
            </p:cNvSpPr>
            <p:nvPr/>
          </p:nvSpPr>
          <p:spPr bwMode="auto">
            <a:xfrm>
              <a:off x="4889" y="2096"/>
              <a:ext cx="71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closing</a:t>
              </a:r>
            </a:p>
          </p:txBody>
        </p:sp>
        <p:sp>
          <p:nvSpPr>
            <p:cNvPr id="322581" name="Text Box 21"/>
            <p:cNvSpPr txBox="1">
              <a:spLocks noChangeArrowheads="1"/>
            </p:cNvSpPr>
            <p:nvPr/>
          </p:nvSpPr>
          <p:spPr bwMode="auto">
            <a:xfrm>
              <a:off x="2651" y="3497"/>
              <a:ext cx="67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closed</a:t>
              </a:r>
            </a:p>
          </p:txBody>
        </p:sp>
        <p:sp>
          <p:nvSpPr>
            <p:cNvPr id="322582" name="Line 22"/>
            <p:cNvSpPr>
              <a:spLocks noChangeShapeType="1"/>
            </p:cNvSpPr>
            <p:nvPr/>
          </p:nvSpPr>
          <p:spPr bwMode="auto">
            <a:xfrm>
              <a:off x="3228" y="2694"/>
              <a:ext cx="1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83" name="Line 23"/>
            <p:cNvSpPr>
              <a:spLocks noChangeShapeType="1"/>
            </p:cNvSpPr>
            <p:nvPr/>
          </p:nvSpPr>
          <p:spPr bwMode="auto">
            <a:xfrm>
              <a:off x="3237" y="3564"/>
              <a:ext cx="1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84" name="Text Box 24"/>
            <p:cNvSpPr txBox="1">
              <a:spLocks noChangeArrowheads="1"/>
            </p:cNvSpPr>
            <p:nvPr/>
          </p:nvSpPr>
          <p:spPr bwMode="auto">
            <a:xfrm rot="-5400000">
              <a:off x="2787" y="2995"/>
              <a:ext cx="82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timed wait</a:t>
              </a:r>
            </a:p>
          </p:txBody>
        </p:sp>
        <p:sp>
          <p:nvSpPr>
            <p:cNvPr id="322585" name="Text Box 25"/>
            <p:cNvSpPr txBox="1">
              <a:spLocks noChangeArrowheads="1"/>
            </p:cNvSpPr>
            <p:nvPr/>
          </p:nvSpPr>
          <p:spPr bwMode="auto">
            <a:xfrm>
              <a:off x="4895" y="3029"/>
              <a:ext cx="67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closed</a:t>
              </a:r>
            </a:p>
          </p:txBody>
        </p:sp>
      </p:grpSp>
    </p:spTree>
    <p:extLst>
      <p:ext uri="{BB962C8B-B14F-4D97-AF65-F5344CB8AC3E}">
        <p14:creationId xmlns:p14="http://schemas.microsoft.com/office/powerpoint/2010/main" val="166238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4294967295"/>
          </p:nvPr>
        </p:nvSpPr>
        <p:spPr>
          <a:xfrm>
            <a:off x="8077200" y="6245225"/>
            <a:ext cx="2133600" cy="476250"/>
          </a:xfrm>
          <a:prstGeom prst="rect">
            <a:avLst/>
          </a:prstGeom>
        </p:spPr>
        <p:txBody>
          <a:bodyPr/>
          <a:lstStyle/>
          <a:p>
            <a:fld id="{65CCB777-2700-4CC5-B6AF-FF29E2F39351}" type="slidenum">
              <a:rPr lang="en-US" altLang="en-US"/>
              <a:pPr/>
              <a:t>17</a:t>
            </a:fld>
            <a:endParaRPr lang="en-US" altLang="en-US"/>
          </a:p>
        </p:txBody>
      </p:sp>
      <p:sp>
        <p:nvSpPr>
          <p:cNvPr id="950274" name="Rectangle 2"/>
          <p:cNvSpPr>
            <a:spLocks noGrp="1" noChangeArrowheads="1"/>
          </p:cNvSpPr>
          <p:nvPr>
            <p:ph type="ctrTitle"/>
          </p:nvPr>
        </p:nvSpPr>
        <p:spPr/>
        <p:txBody>
          <a:bodyPr/>
          <a:lstStyle/>
          <a:p>
            <a:r>
              <a:rPr lang="en-US" altLang="en-US" dirty="0"/>
              <a:t>TCP Retransmissions</a:t>
            </a:r>
          </a:p>
        </p:txBody>
      </p:sp>
    </p:spTree>
    <p:extLst>
      <p:ext uri="{BB962C8B-B14F-4D97-AF65-F5344CB8AC3E}">
        <p14:creationId xmlns:p14="http://schemas.microsoft.com/office/powerpoint/2010/main" val="2908354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0"/>
          </p:nvPr>
        </p:nvSpPr>
        <p:spPr/>
        <p:txBody>
          <a:bodyPr/>
          <a:lstStyle/>
          <a:p>
            <a:fld id="{5FD575CC-7A7C-4119-A832-F30A5A7F7CAF}" type="slidenum">
              <a:rPr lang="en-US" altLang="en-US"/>
              <a:pPr/>
              <a:t>18</a:t>
            </a:fld>
            <a:endParaRPr lang="en-US" altLang="en-US"/>
          </a:p>
        </p:txBody>
      </p:sp>
      <p:sp>
        <p:nvSpPr>
          <p:cNvPr id="961538" name="Rectangle 2"/>
          <p:cNvSpPr>
            <a:spLocks noChangeArrowheads="1"/>
          </p:cNvSpPr>
          <p:nvPr/>
        </p:nvSpPr>
        <p:spPr bwMode="auto">
          <a:xfrm>
            <a:off x="6833960" y="2055018"/>
            <a:ext cx="3429000" cy="3810000"/>
          </a:xfrm>
          <a:prstGeom prst="rect">
            <a:avLst/>
          </a:prstGeom>
          <a:no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961539" name="Rectangle 3"/>
          <p:cNvSpPr>
            <a:spLocks noGrp="1" noChangeArrowheads="1"/>
          </p:cNvSpPr>
          <p:nvPr>
            <p:ph type="title"/>
          </p:nvPr>
        </p:nvSpPr>
        <p:spPr/>
        <p:txBody>
          <a:bodyPr/>
          <a:lstStyle/>
          <a:p>
            <a:r>
              <a:rPr lang="en-US" altLang="en-US"/>
              <a:t>Automatic Repeat reQuest (ARQ)</a:t>
            </a:r>
          </a:p>
        </p:txBody>
      </p:sp>
      <p:sp>
        <p:nvSpPr>
          <p:cNvPr id="961540" name="Text Box 4"/>
          <p:cNvSpPr txBox="1">
            <a:spLocks noChangeArrowheads="1"/>
          </p:cNvSpPr>
          <p:nvPr/>
        </p:nvSpPr>
        <p:spPr bwMode="auto">
          <a:xfrm>
            <a:off x="6934201" y="4966771"/>
            <a:ext cx="68903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Time</a:t>
            </a:r>
          </a:p>
        </p:txBody>
      </p:sp>
      <p:sp>
        <p:nvSpPr>
          <p:cNvPr id="961541" name="Line 5"/>
          <p:cNvSpPr>
            <a:spLocks noChangeShapeType="1"/>
          </p:cNvSpPr>
          <p:nvPr/>
        </p:nvSpPr>
        <p:spPr bwMode="auto">
          <a:xfrm>
            <a:off x="9586914" y="3074988"/>
            <a:ext cx="3175" cy="18653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61542" name="Group 6"/>
          <p:cNvGrpSpPr>
            <a:grpSpLocks/>
          </p:cNvGrpSpPr>
          <p:nvPr/>
        </p:nvGrpSpPr>
        <p:grpSpPr bwMode="auto">
          <a:xfrm rot="688582">
            <a:off x="8210550" y="3268551"/>
            <a:ext cx="1385888" cy="368527"/>
            <a:chOff x="1105" y="1285"/>
            <a:chExt cx="912" cy="208"/>
          </a:xfrm>
        </p:grpSpPr>
        <p:sp>
          <p:nvSpPr>
            <p:cNvPr id="961543" name="Line 7"/>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1544" name="Text Box 8"/>
            <p:cNvSpPr txBox="1">
              <a:spLocks noChangeArrowheads="1"/>
            </p:cNvSpPr>
            <p:nvPr/>
          </p:nvSpPr>
          <p:spPr bwMode="auto">
            <a:xfrm>
              <a:off x="1212" y="1285"/>
              <a:ext cx="58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solidFill>
                    <a:srgbClr val="000000"/>
                  </a:solidFill>
                  <a:latin typeface="Arial" panose="020B0604020202020204" pitchFamily="34" charset="0"/>
                </a:rPr>
                <a:t>Packet</a:t>
              </a:r>
            </a:p>
          </p:txBody>
        </p:sp>
      </p:grpSp>
      <p:grpSp>
        <p:nvGrpSpPr>
          <p:cNvPr id="961545" name="Group 9"/>
          <p:cNvGrpSpPr>
            <a:grpSpLocks/>
          </p:cNvGrpSpPr>
          <p:nvPr/>
        </p:nvGrpSpPr>
        <p:grpSpPr bwMode="auto">
          <a:xfrm rot="-1217168">
            <a:off x="8064777" y="4019505"/>
            <a:ext cx="1447800" cy="369888"/>
            <a:chOff x="1133" y="1742"/>
            <a:chExt cx="912" cy="233"/>
          </a:xfrm>
        </p:grpSpPr>
        <p:sp>
          <p:nvSpPr>
            <p:cNvPr id="961546" name="Line 10"/>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1547" name="Text Box 11"/>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61548" name="AutoShape 12"/>
          <p:cNvCxnSpPr>
            <a:cxnSpLocks noChangeShapeType="1"/>
          </p:cNvCxnSpPr>
          <p:nvPr/>
        </p:nvCxnSpPr>
        <p:spPr bwMode="auto">
          <a:xfrm rot="5400000" flipV="1">
            <a:off x="7206457" y="4006057"/>
            <a:ext cx="1890712" cy="3175"/>
          </a:xfrm>
          <a:prstGeom prst="bentConnector5">
            <a:avLst>
              <a:gd name="adj1" fmla="val 22833"/>
              <a:gd name="adj2" fmla="val -6800005"/>
              <a:gd name="adj3" fmla="val 84634"/>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1549" name="Text Box 13"/>
          <p:cNvSpPr txBox="1">
            <a:spLocks noChangeArrowheads="1"/>
          </p:cNvSpPr>
          <p:nvPr/>
        </p:nvSpPr>
        <p:spPr bwMode="auto">
          <a:xfrm rot="-5400000">
            <a:off x="7149307" y="3775352"/>
            <a:ext cx="1214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61550" name="Rectangle 14"/>
          <p:cNvSpPr>
            <a:spLocks noChangeArrowheads="1"/>
          </p:cNvSpPr>
          <p:nvPr/>
        </p:nvSpPr>
        <p:spPr bwMode="auto">
          <a:xfrm>
            <a:off x="429274" y="1111783"/>
            <a:ext cx="5593701" cy="487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3838" indent="-223838" algn="l" eaLnBrk="0" hangingPunct="0">
              <a:spcBef>
                <a:spcPct val="50000"/>
              </a:spcBef>
              <a:buChar char="•"/>
              <a:defRPr sz="28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anose="020B0604020202020204" pitchFamily="34" charset="0"/>
              <a:buChar char="–"/>
              <a:defRPr sz="24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sz="2000">
                <a:solidFill>
                  <a:schemeClr val="accent2"/>
                </a:solidFill>
                <a:latin typeface="Helvetica" panose="020B0604020202020204" pitchFamily="34" charset="0"/>
                <a:cs typeface="Arial" panose="020B0604020202020204" pitchFamily="34" charset="0"/>
              </a:defRPr>
            </a:lvl4pPr>
            <a:lvl5pPr marL="1597025" indent="-223838" algn="l" eaLnBrk="0" hangingPunct="0">
              <a:spcBef>
                <a:spcPct val="10000"/>
              </a:spcBef>
              <a:buChar char="•"/>
              <a:defRPr sz="2000">
                <a:solidFill>
                  <a:schemeClr val="tx1"/>
                </a:solidFill>
                <a:latin typeface="Helvetica" panose="020B0604020202020204" pitchFamily="34" charset="0"/>
                <a:cs typeface="Arial" panose="020B0604020202020204" pitchFamily="34" charset="0"/>
              </a:defRPr>
            </a:lvl5pPr>
            <a:lvl6pPr marL="20542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6pPr>
            <a:lvl7pPr marL="25114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7pPr>
            <a:lvl8pPr marL="29686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8pPr>
            <a:lvl9pPr marL="34258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9pPr>
          </a:lstStyle>
          <a:p>
            <a:r>
              <a:rPr lang="en-US" altLang="en-US" dirty="0">
                <a:solidFill>
                  <a:schemeClr val="tx1"/>
                </a:solidFill>
              </a:rPr>
              <a:t>Automatic Repeat Request</a:t>
            </a:r>
          </a:p>
          <a:p>
            <a:pPr lvl="1"/>
            <a:r>
              <a:rPr lang="en-US" altLang="en-US" dirty="0">
                <a:solidFill>
                  <a:schemeClr val="tx1"/>
                </a:solidFill>
              </a:rPr>
              <a:t>Receiver sends acknowledgment (ACK) when it receives packet</a:t>
            </a:r>
          </a:p>
          <a:p>
            <a:pPr lvl="1"/>
            <a:r>
              <a:rPr lang="en-US" altLang="en-US" dirty="0">
                <a:solidFill>
                  <a:schemeClr val="tx1"/>
                </a:solidFill>
              </a:rPr>
              <a:t>Sender waits for ACK and timeouts if it does not arrive within some time </a:t>
            </a:r>
            <a:r>
              <a:rPr lang="en-US" altLang="en-US" dirty="0" smtClean="0">
                <a:solidFill>
                  <a:schemeClr val="tx1"/>
                </a:solidFill>
              </a:rPr>
              <a:t>period</a:t>
            </a:r>
            <a:endParaRPr lang="en-US" altLang="en-US" dirty="0">
              <a:solidFill>
                <a:schemeClr val="tx1"/>
              </a:solidFill>
            </a:endParaRPr>
          </a:p>
        </p:txBody>
      </p:sp>
      <p:sp>
        <p:nvSpPr>
          <p:cNvPr id="961551" name="Text Box 15"/>
          <p:cNvSpPr txBox="1">
            <a:spLocks noChangeArrowheads="1"/>
          </p:cNvSpPr>
          <p:nvPr/>
        </p:nvSpPr>
        <p:spPr bwMode="auto">
          <a:xfrm>
            <a:off x="7620001" y="2604571"/>
            <a:ext cx="9284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Sender</a:t>
            </a:r>
          </a:p>
        </p:txBody>
      </p:sp>
      <p:sp>
        <p:nvSpPr>
          <p:cNvPr id="961552" name="Text Box 16"/>
          <p:cNvSpPr txBox="1">
            <a:spLocks noChangeArrowheads="1"/>
          </p:cNvSpPr>
          <p:nvPr/>
        </p:nvSpPr>
        <p:spPr bwMode="auto">
          <a:xfrm>
            <a:off x="8975725" y="2604571"/>
            <a:ext cx="109517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Receiver</a:t>
            </a:r>
          </a:p>
        </p:txBody>
      </p:sp>
      <p:sp>
        <p:nvSpPr>
          <p:cNvPr id="961553" name="Line 17"/>
          <p:cNvSpPr>
            <a:spLocks noChangeShapeType="1"/>
          </p:cNvSpPr>
          <p:nvPr/>
        </p:nvSpPr>
        <p:spPr bwMode="auto">
          <a:xfrm>
            <a:off x="7315200" y="3048000"/>
            <a:ext cx="0" cy="1905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61554" name="Line 18"/>
          <p:cNvSpPr>
            <a:spLocks noChangeShapeType="1"/>
          </p:cNvSpPr>
          <p:nvPr/>
        </p:nvSpPr>
        <p:spPr bwMode="auto">
          <a:xfrm>
            <a:off x="8153401" y="3074988"/>
            <a:ext cx="3175" cy="18653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45107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2"/>
          <p:cNvSpPr>
            <a:spLocks noGrp="1"/>
          </p:cNvSpPr>
          <p:nvPr>
            <p:ph type="sldNum" sz="quarter" idx="10"/>
          </p:nvPr>
        </p:nvSpPr>
        <p:spPr/>
        <p:txBody>
          <a:bodyPr/>
          <a:lstStyle/>
          <a:p>
            <a:fld id="{5FEB2BE3-91A3-4E08-81BF-506DD5CFB9A1}" type="slidenum">
              <a:rPr lang="en-US" altLang="en-US"/>
              <a:pPr/>
              <a:t>19</a:t>
            </a:fld>
            <a:endParaRPr lang="en-US" altLang="en-US"/>
          </a:p>
        </p:txBody>
      </p:sp>
      <p:sp>
        <p:nvSpPr>
          <p:cNvPr id="942083" name="Rectangle 3"/>
          <p:cNvSpPr>
            <a:spLocks noGrp="1" noChangeArrowheads="1"/>
          </p:cNvSpPr>
          <p:nvPr>
            <p:ph type="title"/>
          </p:nvPr>
        </p:nvSpPr>
        <p:spPr/>
        <p:txBody>
          <a:bodyPr/>
          <a:lstStyle/>
          <a:p>
            <a:r>
              <a:rPr lang="en-US" altLang="en-US"/>
              <a:t>Reasons for Retransmission</a:t>
            </a:r>
          </a:p>
        </p:txBody>
      </p:sp>
      <p:grpSp>
        <p:nvGrpSpPr>
          <p:cNvPr id="942084" name="Group 4"/>
          <p:cNvGrpSpPr>
            <a:grpSpLocks/>
          </p:cNvGrpSpPr>
          <p:nvPr/>
        </p:nvGrpSpPr>
        <p:grpSpPr bwMode="auto">
          <a:xfrm rot="688582">
            <a:off x="8666004" y="2143112"/>
            <a:ext cx="1447800" cy="369888"/>
            <a:chOff x="1105" y="1274"/>
            <a:chExt cx="912" cy="233"/>
          </a:xfrm>
        </p:grpSpPr>
        <p:sp>
          <p:nvSpPr>
            <p:cNvPr id="942085" name="Line 5"/>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86" name="Text Box 6"/>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087" name="Group 7"/>
          <p:cNvGrpSpPr>
            <a:grpSpLocks/>
          </p:cNvGrpSpPr>
          <p:nvPr/>
        </p:nvGrpSpPr>
        <p:grpSpPr bwMode="auto">
          <a:xfrm rot="-673732">
            <a:off x="8354597" y="2879951"/>
            <a:ext cx="1752600" cy="487363"/>
            <a:chOff x="4061" y="1673"/>
            <a:chExt cx="951" cy="307"/>
          </a:xfrm>
        </p:grpSpPr>
        <p:sp>
          <p:nvSpPr>
            <p:cNvPr id="942088" name="Line 8"/>
            <p:cNvSpPr>
              <a:spLocks noChangeShapeType="1"/>
            </p:cNvSpPr>
            <p:nvPr/>
          </p:nvSpPr>
          <p:spPr bwMode="auto">
            <a:xfrm rot="-1520557">
              <a:off x="4061" y="1979"/>
              <a:ext cx="951"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89" name="Text Box 9"/>
            <p:cNvSpPr txBox="1">
              <a:spLocks noChangeArrowheads="1"/>
            </p:cNvSpPr>
            <p:nvPr/>
          </p:nvSpPr>
          <p:spPr bwMode="auto">
            <a:xfrm rot="20079443">
              <a:off x="4463" y="1673"/>
              <a:ext cx="35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eaLnBrk="0" hangingPunct="0"/>
              <a:r>
                <a:rPr lang="en-US" altLang="en-US">
                  <a:solidFill>
                    <a:srgbClr val="000000"/>
                  </a:solidFill>
                  <a:latin typeface="Arial" panose="020B0604020202020204" pitchFamily="34" charset="0"/>
                </a:rPr>
                <a:t>ACK</a:t>
              </a:r>
            </a:p>
          </p:txBody>
        </p:sp>
      </p:grpSp>
      <p:cxnSp>
        <p:nvCxnSpPr>
          <p:cNvPr id="942090" name="AutoShape 10"/>
          <p:cNvCxnSpPr>
            <a:cxnSpLocks noChangeShapeType="1"/>
          </p:cNvCxnSpPr>
          <p:nvPr/>
        </p:nvCxnSpPr>
        <p:spPr bwMode="auto">
          <a:xfrm rot="5400000" flipV="1">
            <a:off x="7644607" y="2836070"/>
            <a:ext cx="1890713" cy="3175"/>
          </a:xfrm>
          <a:prstGeom prst="bentConnector5">
            <a:avLst>
              <a:gd name="adj1" fmla="val 22833"/>
              <a:gd name="adj2" fmla="val -6800005"/>
              <a:gd name="adj3" fmla="val 85472"/>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091" name="Text Box 11"/>
          <p:cNvSpPr txBox="1">
            <a:spLocks noChangeArrowheads="1"/>
          </p:cNvSpPr>
          <p:nvPr/>
        </p:nvSpPr>
        <p:spPr bwMode="auto">
          <a:xfrm rot="-5400000">
            <a:off x="7598569" y="2749827"/>
            <a:ext cx="1214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42092" name="Line 12"/>
          <p:cNvSpPr>
            <a:spLocks noChangeShapeType="1"/>
          </p:cNvSpPr>
          <p:nvPr/>
        </p:nvSpPr>
        <p:spPr bwMode="auto">
          <a:xfrm rot="688582">
            <a:off x="8558213" y="3721100"/>
            <a:ext cx="1517650" cy="15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3" name="Text Box 13"/>
          <p:cNvSpPr txBox="1">
            <a:spLocks noChangeArrowheads="1"/>
          </p:cNvSpPr>
          <p:nvPr/>
        </p:nvSpPr>
        <p:spPr bwMode="auto">
          <a:xfrm rot="688582">
            <a:off x="9098264" y="3396734"/>
            <a:ext cx="88998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nvGrpSpPr>
          <p:cNvPr id="942094" name="Group 14"/>
          <p:cNvGrpSpPr>
            <a:grpSpLocks/>
          </p:cNvGrpSpPr>
          <p:nvPr/>
        </p:nvGrpSpPr>
        <p:grpSpPr bwMode="auto">
          <a:xfrm rot="-1217168">
            <a:off x="8512452" y="4052842"/>
            <a:ext cx="1447800" cy="369888"/>
            <a:chOff x="1133" y="1742"/>
            <a:chExt cx="912" cy="233"/>
          </a:xfrm>
        </p:grpSpPr>
        <p:sp>
          <p:nvSpPr>
            <p:cNvPr id="942095" name="Line 15"/>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6" name="Text Box 16"/>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097" name="AutoShape 17"/>
          <p:cNvCxnSpPr>
            <a:cxnSpLocks noChangeShapeType="1"/>
          </p:cNvCxnSpPr>
          <p:nvPr/>
        </p:nvCxnSpPr>
        <p:spPr bwMode="auto">
          <a:xfrm rot="5400000" flipV="1">
            <a:off x="7644607" y="4310857"/>
            <a:ext cx="1890712" cy="3175"/>
          </a:xfrm>
          <a:prstGeom prst="bentConnector5">
            <a:avLst>
              <a:gd name="adj1" fmla="val 10662"/>
              <a:gd name="adj2" fmla="val -6800005"/>
              <a:gd name="adj3" fmla="val 77329"/>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098" name="Text Box 18"/>
          <p:cNvSpPr txBox="1">
            <a:spLocks noChangeArrowheads="1"/>
          </p:cNvSpPr>
          <p:nvPr/>
        </p:nvSpPr>
        <p:spPr bwMode="auto">
          <a:xfrm rot="-5400000">
            <a:off x="7596983" y="4224615"/>
            <a:ext cx="12144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grpSp>
        <p:nvGrpSpPr>
          <p:cNvPr id="942099" name="Group 19"/>
          <p:cNvGrpSpPr>
            <a:grpSpLocks/>
          </p:cNvGrpSpPr>
          <p:nvPr/>
        </p:nvGrpSpPr>
        <p:grpSpPr bwMode="auto">
          <a:xfrm rot="688582">
            <a:off x="2812848" y="2138411"/>
            <a:ext cx="1067047" cy="369186"/>
            <a:chOff x="1105" y="1288"/>
            <a:chExt cx="912" cy="200"/>
          </a:xfrm>
        </p:grpSpPr>
        <p:sp>
          <p:nvSpPr>
            <p:cNvPr id="942100" name="Line 20"/>
            <p:cNvSpPr>
              <a:spLocks noChangeShapeType="1"/>
            </p:cNvSpPr>
            <p:nvPr/>
          </p:nvSpPr>
          <p:spPr bwMode="auto">
            <a:xfrm>
              <a:off x="1105" y="1483"/>
              <a:ext cx="912"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01" name="Text Box 21"/>
            <p:cNvSpPr txBox="1">
              <a:spLocks noChangeArrowheads="1"/>
            </p:cNvSpPr>
            <p:nvPr/>
          </p:nvSpPr>
          <p:spPr bwMode="auto">
            <a:xfrm>
              <a:off x="1123" y="1288"/>
              <a:ext cx="761"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cxnSp>
        <p:nvCxnSpPr>
          <p:cNvPr id="942102" name="AutoShape 22"/>
          <p:cNvCxnSpPr>
            <a:cxnSpLocks noChangeShapeType="1"/>
          </p:cNvCxnSpPr>
          <p:nvPr/>
        </p:nvCxnSpPr>
        <p:spPr bwMode="auto">
          <a:xfrm rot="5400000" flipV="1">
            <a:off x="1796257" y="2836070"/>
            <a:ext cx="1890713" cy="3175"/>
          </a:xfrm>
          <a:prstGeom prst="bentConnector5">
            <a:avLst>
              <a:gd name="adj1" fmla="val 22833"/>
              <a:gd name="adj2" fmla="val -6800005"/>
              <a:gd name="adj3" fmla="val 100671"/>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103" name="Text Box 23"/>
          <p:cNvSpPr txBox="1">
            <a:spLocks noChangeArrowheads="1"/>
          </p:cNvSpPr>
          <p:nvPr/>
        </p:nvSpPr>
        <p:spPr bwMode="auto">
          <a:xfrm rot="-5400000">
            <a:off x="1751808" y="2748240"/>
            <a:ext cx="12144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grpSp>
        <p:nvGrpSpPr>
          <p:cNvPr id="942104" name="Group 24"/>
          <p:cNvGrpSpPr>
            <a:grpSpLocks/>
          </p:cNvGrpSpPr>
          <p:nvPr/>
        </p:nvGrpSpPr>
        <p:grpSpPr bwMode="auto">
          <a:xfrm rot="688582">
            <a:off x="2816066" y="3617899"/>
            <a:ext cx="1447800" cy="369888"/>
            <a:chOff x="1105" y="1274"/>
            <a:chExt cx="912" cy="233"/>
          </a:xfrm>
        </p:grpSpPr>
        <p:sp>
          <p:nvSpPr>
            <p:cNvPr id="942105" name="Line 25"/>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06" name="Text Box 26"/>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107" name="Group 27"/>
          <p:cNvGrpSpPr>
            <a:grpSpLocks/>
          </p:cNvGrpSpPr>
          <p:nvPr/>
        </p:nvGrpSpPr>
        <p:grpSpPr bwMode="auto">
          <a:xfrm rot="-1217168">
            <a:off x="2664102" y="4381455"/>
            <a:ext cx="1447800" cy="369888"/>
            <a:chOff x="1133" y="1742"/>
            <a:chExt cx="912" cy="233"/>
          </a:xfrm>
        </p:grpSpPr>
        <p:sp>
          <p:nvSpPr>
            <p:cNvPr id="942108" name="Line 28"/>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09" name="Text Box 29"/>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110" name="AutoShape 30"/>
          <p:cNvCxnSpPr>
            <a:cxnSpLocks noChangeShapeType="1"/>
          </p:cNvCxnSpPr>
          <p:nvPr/>
        </p:nvCxnSpPr>
        <p:spPr bwMode="auto">
          <a:xfrm rot="5400000" flipV="1">
            <a:off x="1794670" y="4310857"/>
            <a:ext cx="1890712" cy="3175"/>
          </a:xfrm>
          <a:prstGeom prst="bentConnector5">
            <a:avLst>
              <a:gd name="adj1" fmla="val 22833"/>
              <a:gd name="adj2" fmla="val -6800005"/>
              <a:gd name="adj3" fmla="val 97144"/>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111" name="Text Box 31"/>
          <p:cNvSpPr txBox="1">
            <a:spLocks noChangeArrowheads="1"/>
          </p:cNvSpPr>
          <p:nvPr/>
        </p:nvSpPr>
        <p:spPr bwMode="auto">
          <a:xfrm rot="-5400000">
            <a:off x="1750220" y="4224615"/>
            <a:ext cx="12144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42112" name="AutoShape 32"/>
          <p:cNvSpPr>
            <a:spLocks noChangeArrowheads="1"/>
          </p:cNvSpPr>
          <p:nvPr/>
        </p:nvSpPr>
        <p:spPr bwMode="auto">
          <a:xfrm flipH="1">
            <a:off x="3654425" y="2362200"/>
            <a:ext cx="381000" cy="457200"/>
          </a:xfrm>
          <a:prstGeom prst="lightningBol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42115" name="Group 35"/>
          <p:cNvGrpSpPr>
            <a:grpSpLocks/>
          </p:cNvGrpSpPr>
          <p:nvPr/>
        </p:nvGrpSpPr>
        <p:grpSpPr bwMode="auto">
          <a:xfrm rot="688582">
            <a:off x="5776754" y="2143112"/>
            <a:ext cx="1447800" cy="369888"/>
            <a:chOff x="1105" y="1274"/>
            <a:chExt cx="912" cy="233"/>
          </a:xfrm>
        </p:grpSpPr>
        <p:sp>
          <p:nvSpPr>
            <p:cNvPr id="942116" name="Line 36"/>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17" name="Text Box 37"/>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118" name="Group 38"/>
          <p:cNvGrpSpPr>
            <a:grpSpLocks/>
          </p:cNvGrpSpPr>
          <p:nvPr/>
        </p:nvGrpSpPr>
        <p:grpSpPr bwMode="auto">
          <a:xfrm rot="-1217168">
            <a:off x="6074053" y="2824117"/>
            <a:ext cx="982663" cy="369888"/>
            <a:chOff x="1133" y="1742"/>
            <a:chExt cx="912" cy="233"/>
          </a:xfrm>
        </p:grpSpPr>
        <p:sp>
          <p:nvSpPr>
            <p:cNvPr id="942119" name="Line 39"/>
            <p:cNvSpPr>
              <a:spLocks noChangeShapeType="1"/>
            </p:cNvSpPr>
            <p:nvPr/>
          </p:nvSpPr>
          <p:spPr bwMode="auto">
            <a:xfrm rot="688582">
              <a:off x="1133" y="1965"/>
              <a:ext cx="912"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20" name="Text Box 40"/>
            <p:cNvSpPr txBox="1">
              <a:spLocks noChangeArrowheads="1"/>
            </p:cNvSpPr>
            <p:nvPr/>
          </p:nvSpPr>
          <p:spPr bwMode="auto">
            <a:xfrm rot="688582">
              <a:off x="1241" y="1742"/>
              <a:ext cx="61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121" name="AutoShape 41"/>
          <p:cNvCxnSpPr>
            <a:cxnSpLocks noChangeShapeType="1"/>
          </p:cNvCxnSpPr>
          <p:nvPr/>
        </p:nvCxnSpPr>
        <p:spPr bwMode="auto">
          <a:xfrm rot="5400000" flipV="1">
            <a:off x="4755357" y="2836070"/>
            <a:ext cx="1890713" cy="3175"/>
          </a:xfrm>
          <a:prstGeom prst="bentConnector5">
            <a:avLst>
              <a:gd name="adj1" fmla="val 22833"/>
              <a:gd name="adj2" fmla="val -6800005"/>
              <a:gd name="adj3" fmla="val 100671"/>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122" name="Text Box 42"/>
          <p:cNvSpPr txBox="1">
            <a:spLocks noChangeArrowheads="1"/>
          </p:cNvSpPr>
          <p:nvPr/>
        </p:nvSpPr>
        <p:spPr bwMode="auto">
          <a:xfrm rot="-5400000">
            <a:off x="4709319" y="2749827"/>
            <a:ext cx="1214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grpSp>
        <p:nvGrpSpPr>
          <p:cNvPr id="942123" name="Group 43"/>
          <p:cNvGrpSpPr>
            <a:grpSpLocks/>
          </p:cNvGrpSpPr>
          <p:nvPr/>
        </p:nvGrpSpPr>
        <p:grpSpPr bwMode="auto">
          <a:xfrm rot="688582">
            <a:off x="5775166" y="3617899"/>
            <a:ext cx="1447800" cy="369888"/>
            <a:chOff x="1105" y="1274"/>
            <a:chExt cx="912" cy="233"/>
          </a:xfrm>
        </p:grpSpPr>
        <p:sp>
          <p:nvSpPr>
            <p:cNvPr id="942124" name="Line 44"/>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25" name="Text Box 45"/>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126" name="Group 46"/>
          <p:cNvGrpSpPr>
            <a:grpSpLocks/>
          </p:cNvGrpSpPr>
          <p:nvPr/>
        </p:nvGrpSpPr>
        <p:grpSpPr bwMode="auto">
          <a:xfrm rot="-1217168">
            <a:off x="5623202" y="4381455"/>
            <a:ext cx="1447800" cy="369888"/>
            <a:chOff x="1133" y="1742"/>
            <a:chExt cx="912" cy="233"/>
          </a:xfrm>
        </p:grpSpPr>
        <p:sp>
          <p:nvSpPr>
            <p:cNvPr id="942127" name="Line 47"/>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28" name="Text Box 48"/>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129" name="AutoShape 49"/>
          <p:cNvCxnSpPr>
            <a:cxnSpLocks noChangeShapeType="1"/>
          </p:cNvCxnSpPr>
          <p:nvPr/>
        </p:nvCxnSpPr>
        <p:spPr bwMode="auto">
          <a:xfrm rot="5400000" flipV="1">
            <a:off x="4753770" y="4310857"/>
            <a:ext cx="1890712" cy="3175"/>
          </a:xfrm>
          <a:prstGeom prst="bentConnector5">
            <a:avLst>
              <a:gd name="adj1" fmla="val 22833"/>
              <a:gd name="adj2" fmla="val -6800005"/>
              <a:gd name="adj3" fmla="val 97144"/>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130" name="Text Box 50"/>
          <p:cNvSpPr txBox="1">
            <a:spLocks noChangeArrowheads="1"/>
          </p:cNvSpPr>
          <p:nvPr/>
        </p:nvSpPr>
        <p:spPr bwMode="auto">
          <a:xfrm rot="-5400000">
            <a:off x="4707733" y="4224615"/>
            <a:ext cx="12144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42131" name="Line 51"/>
          <p:cNvSpPr>
            <a:spLocks noChangeShapeType="1"/>
          </p:cNvSpPr>
          <p:nvPr/>
        </p:nvSpPr>
        <p:spPr bwMode="auto">
          <a:xfrm>
            <a:off x="5699125"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2" name="AutoShape 52"/>
          <p:cNvSpPr>
            <a:spLocks noChangeArrowheads="1"/>
          </p:cNvSpPr>
          <p:nvPr/>
        </p:nvSpPr>
        <p:spPr bwMode="auto">
          <a:xfrm>
            <a:off x="5851525" y="3048000"/>
            <a:ext cx="381000" cy="457200"/>
          </a:xfrm>
          <a:prstGeom prst="lightningBol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3" name="Text Box 53"/>
          <p:cNvSpPr txBox="1">
            <a:spLocks noChangeArrowheads="1"/>
          </p:cNvSpPr>
          <p:nvPr/>
        </p:nvSpPr>
        <p:spPr bwMode="auto">
          <a:xfrm>
            <a:off x="5680076" y="5497810"/>
            <a:ext cx="1526893"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Arial" panose="020B0604020202020204" pitchFamily="34" charset="0"/>
              </a:rPr>
              <a:t>ACK lost</a:t>
            </a:r>
          </a:p>
          <a:p>
            <a:pPr eaLnBrk="0" hangingPunct="0"/>
            <a:r>
              <a:rPr lang="en-US" altLang="en-US">
                <a:solidFill>
                  <a:srgbClr val="FF3300"/>
                </a:solidFill>
                <a:latin typeface="Arial" panose="020B0604020202020204" pitchFamily="34" charset="0"/>
              </a:rPr>
              <a:t>DUPLICATE </a:t>
            </a:r>
            <a:br>
              <a:rPr lang="en-US" altLang="en-US">
                <a:solidFill>
                  <a:srgbClr val="FF3300"/>
                </a:solidFill>
                <a:latin typeface="Arial" panose="020B0604020202020204" pitchFamily="34" charset="0"/>
              </a:rPr>
            </a:br>
            <a:r>
              <a:rPr lang="en-US" altLang="en-US">
                <a:solidFill>
                  <a:srgbClr val="FF3300"/>
                </a:solidFill>
                <a:latin typeface="Arial" panose="020B0604020202020204" pitchFamily="34" charset="0"/>
              </a:rPr>
              <a:t>PACKET</a:t>
            </a:r>
          </a:p>
        </p:txBody>
      </p:sp>
      <p:sp>
        <p:nvSpPr>
          <p:cNvPr id="942134" name="Text Box 54"/>
          <p:cNvSpPr txBox="1">
            <a:spLocks noChangeArrowheads="1"/>
          </p:cNvSpPr>
          <p:nvPr/>
        </p:nvSpPr>
        <p:spPr bwMode="auto">
          <a:xfrm>
            <a:off x="2763838" y="5606534"/>
            <a:ext cx="131318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Arial" panose="020B0604020202020204" pitchFamily="34" charset="0"/>
              </a:rPr>
              <a:t>Packet lost</a:t>
            </a:r>
          </a:p>
        </p:txBody>
      </p:sp>
      <p:sp>
        <p:nvSpPr>
          <p:cNvPr id="942135" name="Text Box 55"/>
          <p:cNvSpPr txBox="1">
            <a:spLocks noChangeArrowheads="1"/>
          </p:cNvSpPr>
          <p:nvPr/>
        </p:nvSpPr>
        <p:spPr bwMode="auto">
          <a:xfrm>
            <a:off x="8415338" y="5527972"/>
            <a:ext cx="1531188"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Arial" panose="020B0604020202020204" pitchFamily="34" charset="0"/>
              </a:rPr>
              <a:t>Early timeout</a:t>
            </a:r>
          </a:p>
          <a:p>
            <a:pPr eaLnBrk="0" hangingPunct="0"/>
            <a:r>
              <a:rPr lang="en-US" altLang="en-US">
                <a:solidFill>
                  <a:srgbClr val="FF0000"/>
                </a:solidFill>
                <a:latin typeface="Arial" panose="020B0604020202020204" pitchFamily="34" charset="0"/>
              </a:rPr>
              <a:t>DUPLICATE</a:t>
            </a:r>
            <a:br>
              <a:rPr lang="en-US" altLang="en-US">
                <a:solidFill>
                  <a:srgbClr val="FF0000"/>
                </a:solidFill>
                <a:latin typeface="Arial" panose="020B0604020202020204" pitchFamily="34" charset="0"/>
              </a:rPr>
            </a:br>
            <a:r>
              <a:rPr lang="en-US" altLang="en-US">
                <a:solidFill>
                  <a:srgbClr val="FF0000"/>
                </a:solidFill>
                <a:latin typeface="Arial" panose="020B0604020202020204" pitchFamily="34" charset="0"/>
              </a:rPr>
              <a:t>PACKETS</a:t>
            </a:r>
          </a:p>
        </p:txBody>
      </p:sp>
      <p:sp>
        <p:nvSpPr>
          <p:cNvPr id="942136" name="Line 56"/>
          <p:cNvSpPr>
            <a:spLocks noChangeShapeType="1"/>
          </p:cNvSpPr>
          <p:nvPr/>
        </p:nvSpPr>
        <p:spPr bwMode="auto">
          <a:xfrm>
            <a:off x="7186613"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7" name="Line 57"/>
          <p:cNvSpPr>
            <a:spLocks noChangeShapeType="1"/>
          </p:cNvSpPr>
          <p:nvPr/>
        </p:nvSpPr>
        <p:spPr bwMode="auto">
          <a:xfrm>
            <a:off x="2738438"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8" name="Line 58"/>
          <p:cNvSpPr>
            <a:spLocks noChangeShapeType="1"/>
          </p:cNvSpPr>
          <p:nvPr/>
        </p:nvSpPr>
        <p:spPr bwMode="auto">
          <a:xfrm>
            <a:off x="4225925"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9" name="Line 59"/>
          <p:cNvSpPr>
            <a:spLocks noChangeShapeType="1"/>
          </p:cNvSpPr>
          <p:nvPr/>
        </p:nvSpPr>
        <p:spPr bwMode="auto">
          <a:xfrm>
            <a:off x="8586788"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40" name="Line 60"/>
          <p:cNvSpPr>
            <a:spLocks noChangeShapeType="1"/>
          </p:cNvSpPr>
          <p:nvPr/>
        </p:nvSpPr>
        <p:spPr bwMode="auto">
          <a:xfrm>
            <a:off x="10074275"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91750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21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21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421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21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421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21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21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421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21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21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21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213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421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421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9420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4208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4209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209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4209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20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42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4214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420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4209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421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42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91" grpId="0"/>
      <p:bldP spid="942092" grpId="0" animBg="1"/>
      <p:bldP spid="942093" grpId="0"/>
      <p:bldP spid="942098" grpId="0"/>
      <p:bldP spid="942103" grpId="0"/>
      <p:bldP spid="942111" grpId="0"/>
      <p:bldP spid="942122" grpId="0"/>
      <p:bldP spid="942130" grpId="0"/>
      <p:bldP spid="942131" grpId="0" animBg="1"/>
      <p:bldP spid="942132" grpId="0" animBg="1"/>
      <p:bldP spid="942133" grpId="0"/>
      <p:bldP spid="942135" grpId="0"/>
      <p:bldP spid="942136" grpId="0" animBg="1"/>
      <p:bldP spid="942139" grpId="0" animBg="1"/>
      <p:bldP spid="9421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Transmission Control Protocol</a:t>
            </a:r>
            <a:r>
              <a:rPr lang="en-US" dirty="0"/>
              <a:t> (</a:t>
            </a:r>
            <a:r>
              <a:rPr lang="en-US" b="1" dirty="0"/>
              <a:t>TCP</a:t>
            </a:r>
            <a:r>
              <a:rPr lang="en-US" dirty="0"/>
              <a:t>)</a:t>
            </a:r>
          </a:p>
        </p:txBody>
      </p:sp>
      <p:sp>
        <p:nvSpPr>
          <p:cNvPr id="3" name="Content Placeholder 2"/>
          <p:cNvSpPr>
            <a:spLocks noGrp="1"/>
          </p:cNvSpPr>
          <p:nvPr>
            <p:ph idx="1"/>
          </p:nvPr>
        </p:nvSpPr>
        <p:spPr>
          <a:xfrm>
            <a:off x="677334" y="1569493"/>
            <a:ext cx="8596668" cy="4471869"/>
          </a:xfrm>
        </p:spPr>
        <p:txBody>
          <a:bodyPr>
            <a:noAutofit/>
          </a:bodyPr>
          <a:lstStyle/>
          <a:p>
            <a:r>
              <a:rPr lang="en-US" sz="2400" dirty="0"/>
              <a:t>The Transmission Control Protocol (TCP) is one of the main protocols of the Internet protocol suite</a:t>
            </a:r>
            <a:r>
              <a:rPr lang="en-US" sz="2400" dirty="0" smtClean="0"/>
              <a:t>.</a:t>
            </a:r>
          </a:p>
          <a:p>
            <a:r>
              <a:rPr lang="en-US" sz="2400" dirty="0" smtClean="0"/>
              <a:t>It </a:t>
            </a:r>
            <a:r>
              <a:rPr lang="en-US" sz="2400" dirty="0"/>
              <a:t>originated in the initial network implementation in which it complemented the Internet Protocol (IP). Therefore, the entire suite is commonly referred to as TCP/IP. </a:t>
            </a:r>
            <a:endParaRPr lang="en-US" sz="2400" dirty="0" smtClean="0"/>
          </a:p>
          <a:p>
            <a:r>
              <a:rPr lang="en-US" sz="2400" dirty="0" smtClean="0"/>
              <a:t>TCP </a:t>
            </a:r>
            <a:r>
              <a:rPr lang="en-US" sz="2400" dirty="0"/>
              <a:t>provides reliable, ordered, and error-checked delivery of a stream of octets between applications running on hosts communicating by an IP network. </a:t>
            </a:r>
            <a:endParaRPr lang="en-US" sz="2400" dirty="0" smtClean="0"/>
          </a:p>
          <a:p>
            <a:r>
              <a:rPr lang="en-US" sz="2400" dirty="0" smtClean="0"/>
              <a:t>Major </a:t>
            </a:r>
            <a:r>
              <a:rPr lang="en-US" sz="2400" dirty="0"/>
              <a:t>Internet applications such as the World Wide Web, email, remote administration, and file transfer rely on </a:t>
            </a:r>
            <a:r>
              <a:rPr lang="en-US" sz="2400" dirty="0" smtClean="0"/>
              <a:t>TCP.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232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037" y="0"/>
            <a:ext cx="8596668" cy="1320800"/>
          </a:xfrm>
        </p:spPr>
        <p:txBody>
          <a:bodyPr/>
          <a:lstStyle/>
          <a:p>
            <a:r>
              <a:rPr lang="en-US" dirty="0" smtClean="0"/>
              <a:t>TCP vs UDP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76978596"/>
              </p:ext>
            </p:extLst>
          </p:nvPr>
        </p:nvGraphicFramePr>
        <p:xfrm>
          <a:off x="504967" y="605808"/>
          <a:ext cx="11027391" cy="6252193"/>
        </p:xfrm>
        <a:graphic>
          <a:graphicData uri="http://schemas.openxmlformats.org/drawingml/2006/table">
            <a:tbl>
              <a:tblPr/>
              <a:tblGrid>
                <a:gridCol w="1590854"/>
                <a:gridCol w="4228637"/>
                <a:gridCol w="5207900"/>
              </a:tblGrid>
              <a:tr h="357181">
                <a:tc>
                  <a:txBody>
                    <a:bodyPr/>
                    <a:lstStyle/>
                    <a:p>
                      <a:endParaRPr lang="en-US" sz="1600" dirty="0">
                        <a:latin typeface="Times New Roman" panose="02020603050405020304" pitchFamily="18" charset="0"/>
                        <a:cs typeface="Times New Roman" panose="02020603050405020304" pitchFamily="18" charset="0"/>
                      </a:endParaRP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TCP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UDP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1541">
                <a:tc>
                  <a:txBody>
                    <a:bodyPr/>
                    <a:lstStyle/>
                    <a:p>
                      <a:r>
                        <a:rPr lang="en-US" sz="1600">
                          <a:latin typeface="Times New Roman" panose="02020603050405020304" pitchFamily="18" charset="0"/>
                          <a:cs typeface="Times New Roman" panose="02020603050405020304" pitchFamily="18" charset="0"/>
                        </a:rPr>
                        <a:t>Acronym for</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Transmission Control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pt-BR" sz="1600">
                          <a:latin typeface="Times New Roman" panose="02020603050405020304" pitchFamily="18" charset="0"/>
                          <a:cs typeface="Times New Roman" panose="02020603050405020304" pitchFamily="18" charset="0"/>
                        </a:rPr>
                        <a:t>User Datagram Protocol or Universal Datagram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57181">
                <a:tc>
                  <a:txBody>
                    <a:bodyPr/>
                    <a:lstStyle/>
                    <a:p>
                      <a:r>
                        <a:rPr lang="en-US" sz="1600">
                          <a:latin typeface="Times New Roman" panose="02020603050405020304" pitchFamily="18" charset="0"/>
                          <a:cs typeface="Times New Roman" panose="02020603050405020304" pitchFamily="18" charset="0"/>
                        </a:rPr>
                        <a:t>Connection</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is a connection-oriented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is a connectionless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65982">
                <a:tc>
                  <a:txBody>
                    <a:bodyPr/>
                    <a:lstStyle/>
                    <a:p>
                      <a:r>
                        <a:rPr lang="en-US" sz="1600" dirty="0">
                          <a:latin typeface="Times New Roman" panose="02020603050405020304" pitchFamily="18" charset="0"/>
                          <a:cs typeface="Times New Roman" panose="02020603050405020304" pitchFamily="18" charset="0"/>
                        </a:rPr>
                        <a:t>Function</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As a message makes its way across the internet from one computer to another. This is connection based.</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is also a protocol used in message transport or transfer. This is not connection based which means that one program can send a load of packets to another and that would be the end of the relationship.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79502">
                <a:tc>
                  <a:txBody>
                    <a:bodyPr/>
                    <a:lstStyle/>
                    <a:p>
                      <a:r>
                        <a:rPr lang="en-US" sz="1600" dirty="0">
                          <a:latin typeface="Times New Roman" panose="02020603050405020304" pitchFamily="18" charset="0"/>
                          <a:cs typeface="Times New Roman" panose="02020603050405020304" pitchFamily="18" charset="0"/>
                        </a:rPr>
                        <a:t>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is suited for applications that require high reliability, and transmission time is relatively less critical.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is suitable for applications that need fast, efficient transmission, such as games. UDP's stateless nature is also useful for servers that answer small queries from huge numbers of clients.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09902">
                <a:tc>
                  <a:txBody>
                    <a:bodyPr/>
                    <a:lstStyle/>
                    <a:p>
                      <a:r>
                        <a:rPr lang="en-US" sz="1600" dirty="0">
                          <a:latin typeface="Times New Roman" panose="02020603050405020304" pitchFamily="18" charset="0"/>
                          <a:cs typeface="Times New Roman" panose="02020603050405020304" pitchFamily="18" charset="0"/>
                        </a:rPr>
                        <a:t>Ordering of data packets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TCP rearranges data packets in the order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has no inherent order as all packets are independent of each other. If ordering is required, it has to be managed by the application layer.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0301">
                <a:tc>
                  <a:txBody>
                    <a:bodyPr/>
                    <a:lstStyle/>
                    <a:p>
                      <a:r>
                        <a:rPr lang="en-US" sz="1600">
                          <a:latin typeface="Times New Roman" panose="02020603050405020304" pitchFamily="18" charset="0"/>
                          <a:cs typeface="Times New Roman" panose="02020603050405020304" pitchFamily="18" charset="0"/>
                        </a:rPr>
                        <a:t>Speed of transfer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The speed for TCP is slower than UDP.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is faster because error recovery is not attempted. It is a "best effort" protocol.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09902">
                <a:tc>
                  <a:txBody>
                    <a:bodyPr/>
                    <a:lstStyle/>
                    <a:p>
                      <a:r>
                        <a:rPr lang="en-US" sz="1600" dirty="0">
                          <a:latin typeface="Times New Roman" panose="02020603050405020304" pitchFamily="18" charset="0"/>
                          <a:cs typeface="Times New Roman" panose="02020603050405020304" pitchFamily="18" charset="0"/>
                        </a:rPr>
                        <a:t>Reliability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There is absolute guarantee that the data transferred remains intact and arrives in the same order in which it was sent.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There is no guarantee that the messages or packets sent would reach at 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701">
                <a:tc>
                  <a:txBody>
                    <a:bodyPr/>
                    <a:lstStyle/>
                    <a:p>
                      <a:r>
                        <a:rPr lang="en-US" sz="1600" dirty="0">
                          <a:latin typeface="Times New Roman" panose="02020603050405020304" pitchFamily="18" charset="0"/>
                          <a:cs typeface="Times New Roman" panose="02020603050405020304" pitchFamily="18" charset="0"/>
                        </a:rPr>
                        <a:t>Header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header size is 20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Header size is 8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089413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159224"/>
            <a:ext cx="8596668" cy="1320800"/>
          </a:xfrm>
        </p:spPr>
        <p:txBody>
          <a:bodyPr/>
          <a:lstStyle/>
          <a:p>
            <a:r>
              <a:rPr lang="en-US" dirty="0" smtClean="0"/>
              <a:t>TCP vs UDP (continued…)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59056588"/>
              </p:ext>
            </p:extLst>
          </p:nvPr>
        </p:nvGraphicFramePr>
        <p:xfrm>
          <a:off x="491319" y="792327"/>
          <a:ext cx="10372300" cy="6013010"/>
        </p:xfrm>
        <a:graphic>
          <a:graphicData uri="http://schemas.openxmlformats.org/drawingml/2006/table">
            <a:tbl>
              <a:tblPr/>
              <a:tblGrid>
                <a:gridCol w="1184581"/>
                <a:gridCol w="3783204"/>
                <a:gridCol w="5404515"/>
              </a:tblGrid>
              <a:tr h="297223">
                <a:tc>
                  <a:txBody>
                    <a:bodyPr/>
                    <a:lstStyle/>
                    <a:p>
                      <a:endParaRPr lang="en-US" sz="1600" b="1" dirty="0">
                        <a:latin typeface="Times New Roman" panose="02020603050405020304" pitchFamily="18" charset="0"/>
                        <a:cs typeface="Times New Roman" panose="02020603050405020304" pitchFamily="18" charset="0"/>
                      </a:endParaRP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TCP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UDP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81508">
                <a:tc>
                  <a:txBody>
                    <a:bodyPr/>
                    <a:lstStyle/>
                    <a:p>
                      <a:r>
                        <a:rPr lang="en-US" sz="1600" dirty="0">
                          <a:latin typeface="Times New Roman" panose="02020603050405020304" pitchFamily="18" charset="0"/>
                          <a:cs typeface="Times New Roman" panose="02020603050405020304" pitchFamily="18" charset="0"/>
                        </a:rPr>
                        <a:t>Streaming of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Data is read as a byte stream, no distinguishing indications are transmitted to signal message (segment) boundaries.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Packets are sent individually and are checked for integrity only if they arrive. Packets have definite boundaries which are honored upon receipt, meaning a read operation at the receiver socket will yield an entire message as it was originally sent.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81508">
                <a:tc>
                  <a:txBody>
                    <a:bodyPr/>
                    <a:lstStyle/>
                    <a:p>
                      <a:r>
                        <a:rPr lang="en-US" sz="1600" dirty="0">
                          <a:latin typeface="Times New Roman" panose="02020603050405020304" pitchFamily="18" charset="0"/>
                          <a:cs typeface="Times New Roman" panose="02020603050405020304" pitchFamily="18" charset="0"/>
                        </a:rPr>
                        <a:t>Weight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is heavy-weight. TCP requires three packets to set up a socket connection, before any user data can be sent. TCP handles reliability and congestion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is lightweight. There is no ordering of messages, no tracking connections, etc. It is a small transport layer designed on top of 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81508">
                <a:tc>
                  <a:txBody>
                    <a:bodyPr/>
                    <a:lstStyle/>
                    <a:p>
                      <a:r>
                        <a:rPr lang="en-US" sz="1600">
                          <a:latin typeface="Times New Roman" panose="02020603050405020304" pitchFamily="18" charset="0"/>
                          <a:cs typeface="Times New Roman" panose="02020603050405020304" pitchFamily="18" charset="0"/>
                        </a:rPr>
                        <a:t>Data Flow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TCP does Flow Control. TCP requires three packets to set up a socket connection, before any user data can be sent.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does not have an option for flow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81508">
                <a:tc>
                  <a:txBody>
                    <a:bodyPr/>
                    <a:lstStyle/>
                    <a:p>
                      <a:r>
                        <a:rPr lang="en-US" sz="1600">
                          <a:latin typeface="Times New Roman" panose="02020603050405020304" pitchFamily="18" charset="0"/>
                          <a:cs typeface="Times New Roman" panose="02020603050405020304" pitchFamily="18" charset="0"/>
                        </a:rPr>
                        <a:t>Error Checking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TCP does error checking and error recovery. Erroneous packets are retransmitted from the source to the destination.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does error checking but simply discards erroneous packets. Error recovery is not attempted.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54025">
                <a:tc>
                  <a:txBody>
                    <a:bodyPr/>
                    <a:lstStyle/>
                    <a:p>
                      <a:r>
                        <a:rPr lang="en-US" sz="1600" dirty="0">
                          <a:latin typeface="Times New Roman" panose="02020603050405020304" pitchFamily="18" charset="0"/>
                          <a:cs typeface="Times New Roman" panose="02020603050405020304" pitchFamily="18" charset="0"/>
                        </a:rPr>
                        <a:t>Acknowledgement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Acknowledgement segments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No Acknowledgment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54025">
                <a:tc>
                  <a:txBody>
                    <a:bodyPr/>
                    <a:lstStyle/>
                    <a:p>
                      <a:r>
                        <a:rPr lang="en-US" sz="1600">
                          <a:latin typeface="Times New Roman" panose="02020603050405020304" pitchFamily="18" charset="0"/>
                          <a:cs typeface="Times New Roman" panose="02020603050405020304" pitchFamily="18" charset="0"/>
                        </a:rPr>
                        <a:t>Handshake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SYN, SYN-ACK, 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No handshake (connectionless protocol)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00518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sz="quarter" idx="4294967295"/>
          </p:nvPr>
        </p:nvSpPr>
        <p:spPr>
          <a:xfrm>
            <a:off x="2438400" y="2286000"/>
            <a:ext cx="7772400" cy="3962400"/>
          </a:xfrm>
          <a:prstGeom prst="rect">
            <a:avLst/>
          </a:prstGeom>
        </p:spPr>
        <p:txBody>
          <a:bodyPr/>
          <a:lstStyle/>
          <a:p>
            <a:pPr algn="ctr">
              <a:buFont typeface="Wingdings 2" panose="05020102010507070707" pitchFamily="18" charset="2"/>
              <a:buNone/>
            </a:pPr>
            <a:r>
              <a:rPr lang="en-US" altLang="en-US" sz="6600" b="1"/>
              <a:t>Thank You !!!</a:t>
            </a:r>
          </a:p>
          <a:p>
            <a:pPr algn="ctr">
              <a:buFont typeface="Wingdings 2" panose="05020102010507070707" pitchFamily="18" charset="2"/>
              <a:buNone/>
            </a:pPr>
            <a:r>
              <a:rPr lang="en-US" altLang="en-US" sz="6600" b="1"/>
              <a:t>Any Questions ???</a:t>
            </a:r>
          </a:p>
        </p:txBody>
      </p:sp>
      <p:sp>
        <p:nvSpPr>
          <p:cNvPr id="4" name="Slide Number Placeholder 3"/>
          <p:cNvSpPr>
            <a:spLocks noGrp="1"/>
          </p:cNvSpPr>
          <p:nvPr>
            <p:ph type="sldNum" sz="quarter" idx="12"/>
          </p:nvPr>
        </p:nvSpPr>
        <p:spPr/>
        <p:txBody>
          <a:bodyPr/>
          <a:lstStyle/>
          <a:p>
            <a:pPr>
              <a:defRPr/>
            </a:pPr>
            <a:fld id="{BCD20E8B-3F3E-4AF8-B1EF-6709B4E81257}" type="slidenum">
              <a:rPr lang="en-US" smtClean="0"/>
              <a:pPr>
                <a:defRPr/>
              </a:pPr>
              <a:t>22</a:t>
            </a:fld>
            <a:endParaRPr lang="en-US" dirty="0"/>
          </a:p>
        </p:txBody>
      </p:sp>
    </p:spTree>
    <p:extLst>
      <p:ext uri="{BB962C8B-B14F-4D97-AF65-F5344CB8AC3E}">
        <p14:creationId xmlns:p14="http://schemas.microsoft.com/office/powerpoint/2010/main" val="4155197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B033716-2E44-4CB5-A381-806969B9C3BF}" type="slidenum">
              <a:rPr lang="en-US" altLang="en-US"/>
              <a:pPr/>
              <a:t>3</a:t>
            </a:fld>
            <a:endParaRPr lang="en-US" altLang="en-US"/>
          </a:p>
        </p:txBody>
      </p:sp>
      <p:sp>
        <p:nvSpPr>
          <p:cNvPr id="155650" name="Rectangle 2"/>
          <p:cNvSpPr>
            <a:spLocks noGrp="1" noChangeArrowheads="1"/>
          </p:cNvSpPr>
          <p:nvPr>
            <p:ph type="title"/>
          </p:nvPr>
        </p:nvSpPr>
        <p:spPr/>
        <p:txBody>
          <a:bodyPr/>
          <a:lstStyle/>
          <a:p>
            <a:r>
              <a:rPr lang="en-US" altLang="en-US" dirty="0" smtClean="0"/>
              <a:t>Characteristics of </a:t>
            </a:r>
            <a:r>
              <a:rPr lang="en-US" altLang="en-US" dirty="0"/>
              <a:t>TCP Protocol</a:t>
            </a:r>
          </a:p>
        </p:txBody>
      </p:sp>
      <p:sp>
        <p:nvSpPr>
          <p:cNvPr id="155651" name="Rectangle 3"/>
          <p:cNvSpPr>
            <a:spLocks noGrp="1" noChangeArrowheads="1"/>
          </p:cNvSpPr>
          <p:nvPr>
            <p:ph type="body" idx="1"/>
          </p:nvPr>
        </p:nvSpPr>
        <p:spPr>
          <a:xfrm>
            <a:off x="2209800" y="1371600"/>
            <a:ext cx="7772400" cy="4114800"/>
          </a:xfrm>
        </p:spPr>
        <p:txBody>
          <a:bodyPr>
            <a:noAutofit/>
          </a:bodyPr>
          <a:lstStyle/>
          <a:p>
            <a:r>
              <a:rPr lang="en-US" altLang="en-US" sz="2400" b="1" dirty="0"/>
              <a:t>Connection-oriented, point-to-point protocol:</a:t>
            </a:r>
          </a:p>
          <a:p>
            <a:pPr lvl="1"/>
            <a:r>
              <a:rPr lang="en-US" altLang="en-US" sz="2000" dirty="0"/>
              <a:t>Connection establishment and teardown phases</a:t>
            </a:r>
          </a:p>
          <a:p>
            <a:pPr lvl="1"/>
            <a:r>
              <a:rPr lang="en-US" altLang="en-US" sz="2000" dirty="0"/>
              <a:t>‘Phone-like’ circuit abstraction (application-layer view)</a:t>
            </a:r>
          </a:p>
          <a:p>
            <a:pPr lvl="1"/>
            <a:r>
              <a:rPr lang="en-US" altLang="en-US" sz="2000" dirty="0"/>
              <a:t>One sender, one receiver</a:t>
            </a:r>
          </a:p>
          <a:p>
            <a:pPr lvl="1"/>
            <a:r>
              <a:rPr lang="en-US" altLang="en-US" sz="2000" dirty="0"/>
              <a:t>Called a “reliable byte stream” protocol </a:t>
            </a:r>
          </a:p>
          <a:p>
            <a:pPr lvl="1"/>
            <a:r>
              <a:rPr lang="en-US" altLang="en-US" sz="2000" dirty="0"/>
              <a:t>General purpose (for any network environment)</a:t>
            </a:r>
          </a:p>
          <a:p>
            <a:pPr lvl="1"/>
            <a:endParaRPr lang="en-US" altLang="en-US" sz="2000" dirty="0"/>
          </a:p>
          <a:p>
            <a:r>
              <a:rPr lang="en-US" altLang="en-US" sz="2400" b="1" dirty="0"/>
              <a:t>Originally optimized for certain kinds of transfer:</a:t>
            </a:r>
          </a:p>
          <a:p>
            <a:pPr lvl="1"/>
            <a:r>
              <a:rPr lang="en-US" altLang="en-US" sz="2000" dirty="0"/>
              <a:t>Telnet (interactive remote login)</a:t>
            </a:r>
          </a:p>
          <a:p>
            <a:pPr lvl="1"/>
            <a:r>
              <a:rPr lang="en-US" altLang="en-US" sz="2000" dirty="0"/>
              <a:t>FTP (long, slow transfers)</a:t>
            </a:r>
          </a:p>
          <a:p>
            <a:pPr lvl="1"/>
            <a:r>
              <a:rPr lang="en-US" altLang="en-US" sz="2000" dirty="0"/>
              <a:t>Web is like neither of these!</a:t>
            </a:r>
          </a:p>
        </p:txBody>
      </p:sp>
    </p:spTree>
    <p:extLst>
      <p:ext uri="{BB962C8B-B14F-4D97-AF65-F5344CB8AC3E}">
        <p14:creationId xmlns:p14="http://schemas.microsoft.com/office/powerpoint/2010/main" val="134614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64"/>
          <p:cNvSpPr>
            <a:spLocks noGrp="1"/>
          </p:cNvSpPr>
          <p:nvPr>
            <p:ph type="sldNum" sz="quarter" idx="10"/>
          </p:nvPr>
        </p:nvSpPr>
        <p:spPr/>
        <p:txBody>
          <a:bodyPr/>
          <a:lstStyle/>
          <a:p>
            <a:fld id="{55F7D539-A9EA-4756-A944-8B6878C5AF51}" type="slidenum">
              <a:rPr lang="en-US" altLang="en-US"/>
              <a:pPr/>
              <a:t>4</a:t>
            </a:fld>
            <a:endParaRPr lang="en-US" altLang="en-US"/>
          </a:p>
        </p:txBody>
      </p:sp>
      <p:sp>
        <p:nvSpPr>
          <p:cNvPr id="184323" name="Rectangle 3"/>
          <p:cNvSpPr>
            <a:spLocks noGrp="1" noChangeArrowheads="1"/>
          </p:cNvSpPr>
          <p:nvPr>
            <p:ph type="body" idx="1"/>
          </p:nvPr>
        </p:nvSpPr>
        <p:spPr>
          <a:xfrm>
            <a:off x="1905000" y="2362200"/>
            <a:ext cx="8382000" cy="3962400"/>
          </a:xfrm>
        </p:spPr>
        <p:txBody>
          <a:bodyPr>
            <a:normAutofit fontScale="92500" lnSpcReduction="20000"/>
          </a:bodyPr>
          <a:lstStyle/>
          <a:p>
            <a:pPr>
              <a:lnSpc>
                <a:spcPct val="90000"/>
              </a:lnSpc>
            </a:pPr>
            <a:r>
              <a:rPr lang="en-US" altLang="en-US" sz="2400" b="1" dirty="0"/>
              <a:t>Provides a reliable, in-order, byte stream abstraction:</a:t>
            </a:r>
          </a:p>
          <a:p>
            <a:pPr lvl="1">
              <a:lnSpc>
                <a:spcPct val="90000"/>
              </a:lnSpc>
            </a:pPr>
            <a:r>
              <a:rPr lang="en-US" altLang="en-US" sz="2000" dirty="0"/>
              <a:t>Recover lost packets and detect/drop duplicates</a:t>
            </a:r>
          </a:p>
          <a:p>
            <a:pPr lvl="1">
              <a:lnSpc>
                <a:spcPct val="90000"/>
              </a:lnSpc>
            </a:pPr>
            <a:r>
              <a:rPr lang="en-US" altLang="en-US" sz="2000" dirty="0"/>
              <a:t>Detect and drop corrupted packets</a:t>
            </a:r>
          </a:p>
          <a:p>
            <a:pPr lvl="1">
              <a:lnSpc>
                <a:spcPct val="90000"/>
              </a:lnSpc>
            </a:pPr>
            <a:r>
              <a:rPr lang="en-US" altLang="en-US" sz="2000" dirty="0"/>
              <a:t>Preserve order in byte stream, no “message boundaries”</a:t>
            </a:r>
          </a:p>
          <a:p>
            <a:pPr lvl="1">
              <a:lnSpc>
                <a:spcPct val="90000"/>
              </a:lnSpc>
            </a:pPr>
            <a:r>
              <a:rPr lang="en-US" altLang="en-US" sz="2000" dirty="0"/>
              <a:t>Full-duplex: bi-directional data flow in same connection</a:t>
            </a:r>
          </a:p>
          <a:p>
            <a:pPr>
              <a:lnSpc>
                <a:spcPct val="90000"/>
              </a:lnSpc>
            </a:pPr>
            <a:r>
              <a:rPr lang="en-US" altLang="en-US" sz="2400" b="1" dirty="0"/>
              <a:t>Flow and congestion control: </a:t>
            </a:r>
          </a:p>
          <a:p>
            <a:pPr lvl="1">
              <a:lnSpc>
                <a:spcPct val="90000"/>
              </a:lnSpc>
            </a:pPr>
            <a:r>
              <a:rPr lang="en-US" altLang="en-US" sz="2000" dirty="0"/>
              <a:t>Flow control: sender will not overwhelm receiver</a:t>
            </a:r>
          </a:p>
          <a:p>
            <a:pPr lvl="1">
              <a:lnSpc>
                <a:spcPct val="90000"/>
              </a:lnSpc>
            </a:pPr>
            <a:r>
              <a:rPr lang="en-US" altLang="en-US" sz="2000" dirty="0"/>
              <a:t>Congestion control: sender will not overwhelm the network</a:t>
            </a:r>
          </a:p>
          <a:p>
            <a:pPr lvl="1">
              <a:lnSpc>
                <a:spcPct val="90000"/>
              </a:lnSpc>
            </a:pPr>
            <a:r>
              <a:rPr lang="en-US" altLang="en-US" sz="2000" dirty="0"/>
              <a:t>Sliding window flow control</a:t>
            </a:r>
          </a:p>
          <a:p>
            <a:pPr lvl="1">
              <a:lnSpc>
                <a:spcPct val="90000"/>
              </a:lnSpc>
            </a:pPr>
            <a:r>
              <a:rPr lang="en-US" altLang="en-US" sz="2000" dirty="0"/>
              <a:t>Send and receive buffers</a:t>
            </a:r>
          </a:p>
          <a:p>
            <a:pPr lvl="1">
              <a:lnSpc>
                <a:spcPct val="90000"/>
              </a:lnSpc>
            </a:pPr>
            <a:r>
              <a:rPr lang="en-US" altLang="en-US" sz="2000" dirty="0"/>
              <a:t>Congestion control done via adaptive flow control window size</a:t>
            </a:r>
            <a:endParaRPr lang="en-US" altLang="en-US" sz="2000" i="1" dirty="0">
              <a:solidFill>
                <a:srgbClr val="FF0000"/>
              </a:solidFill>
            </a:endParaRPr>
          </a:p>
        </p:txBody>
      </p:sp>
      <p:grpSp>
        <p:nvGrpSpPr>
          <p:cNvPr id="184383" name="Group 63"/>
          <p:cNvGrpSpPr>
            <a:grpSpLocks/>
          </p:cNvGrpSpPr>
          <p:nvPr/>
        </p:nvGrpSpPr>
        <p:grpSpPr bwMode="auto">
          <a:xfrm>
            <a:off x="2514601" y="1144588"/>
            <a:ext cx="1687513" cy="989012"/>
            <a:chOff x="1514" y="731"/>
            <a:chExt cx="1063" cy="623"/>
          </a:xfrm>
        </p:grpSpPr>
        <p:sp>
          <p:nvSpPr>
            <p:cNvPr id="184325" name="Rectangle 5"/>
            <p:cNvSpPr>
              <a:spLocks noChangeArrowheads="1"/>
            </p:cNvSpPr>
            <p:nvPr/>
          </p:nvSpPr>
          <p:spPr bwMode="auto">
            <a:xfrm>
              <a:off x="1514" y="880"/>
              <a:ext cx="21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socket</a:t>
              </a:r>
              <a:endParaRPr lang="en-US" altLang="en-US"/>
            </a:p>
          </p:txBody>
        </p:sp>
        <p:sp>
          <p:nvSpPr>
            <p:cNvPr id="184326" name="Rectangle 6"/>
            <p:cNvSpPr>
              <a:spLocks noChangeArrowheads="1"/>
            </p:cNvSpPr>
            <p:nvPr/>
          </p:nvSpPr>
          <p:spPr bwMode="auto">
            <a:xfrm>
              <a:off x="1547" y="967"/>
              <a:ext cx="15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layer</a:t>
              </a:r>
              <a:endParaRPr lang="en-US" altLang="en-US"/>
            </a:p>
          </p:txBody>
        </p:sp>
        <p:sp>
          <p:nvSpPr>
            <p:cNvPr id="184327" name="Rectangle 7"/>
            <p:cNvSpPr>
              <a:spLocks noChangeArrowheads="1"/>
            </p:cNvSpPr>
            <p:nvPr/>
          </p:nvSpPr>
          <p:spPr bwMode="auto">
            <a:xfrm>
              <a:off x="1849" y="731"/>
              <a:ext cx="624" cy="623"/>
            </a:xfrm>
            <a:prstGeom prst="rect">
              <a:avLst/>
            </a:prstGeom>
            <a:solidFill>
              <a:srgbClr val="00FF00"/>
            </a:solidFill>
            <a:ln w="7938">
              <a:solidFill>
                <a:srgbClr val="000000"/>
              </a:solidFill>
              <a:miter lim="800000"/>
              <a:headEnd/>
              <a:tailEnd/>
            </a:ln>
          </p:spPr>
          <p:txBody>
            <a:bodyPr/>
            <a:lstStyle/>
            <a:p>
              <a:endParaRPr lang="en-US"/>
            </a:p>
          </p:txBody>
        </p:sp>
        <p:sp>
          <p:nvSpPr>
            <p:cNvPr id="184328" name="Rectangle 8"/>
            <p:cNvSpPr>
              <a:spLocks noChangeArrowheads="1"/>
            </p:cNvSpPr>
            <p:nvPr/>
          </p:nvSpPr>
          <p:spPr bwMode="auto">
            <a:xfrm>
              <a:off x="1916" y="1042"/>
              <a:ext cx="491" cy="182"/>
            </a:xfrm>
            <a:prstGeom prst="rect">
              <a:avLst/>
            </a:prstGeom>
            <a:solidFill>
              <a:srgbClr val="FFFF00"/>
            </a:solidFill>
            <a:ln w="7938">
              <a:solidFill>
                <a:srgbClr val="000000"/>
              </a:solidFill>
              <a:miter lim="800000"/>
              <a:headEnd/>
              <a:tailEnd/>
            </a:ln>
          </p:spPr>
          <p:txBody>
            <a:bodyPr/>
            <a:lstStyle/>
            <a:p>
              <a:endParaRPr lang="en-US"/>
            </a:p>
          </p:txBody>
        </p:sp>
        <p:sp>
          <p:nvSpPr>
            <p:cNvPr id="184329" name="Line 9"/>
            <p:cNvSpPr>
              <a:spLocks noChangeShapeType="1"/>
            </p:cNvSpPr>
            <p:nvPr/>
          </p:nvSpPr>
          <p:spPr bwMode="auto">
            <a:xfrm>
              <a:off x="1745"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0" name="Line 10"/>
            <p:cNvSpPr>
              <a:spLocks noChangeShapeType="1"/>
            </p:cNvSpPr>
            <p:nvPr/>
          </p:nvSpPr>
          <p:spPr bwMode="auto">
            <a:xfrm>
              <a:off x="1813"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1" name="Line 11"/>
            <p:cNvSpPr>
              <a:spLocks noChangeShapeType="1"/>
            </p:cNvSpPr>
            <p:nvPr/>
          </p:nvSpPr>
          <p:spPr bwMode="auto">
            <a:xfrm>
              <a:off x="1881"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2" name="Line 12"/>
            <p:cNvSpPr>
              <a:spLocks noChangeShapeType="1"/>
            </p:cNvSpPr>
            <p:nvPr/>
          </p:nvSpPr>
          <p:spPr bwMode="auto">
            <a:xfrm>
              <a:off x="1950"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3" name="Line 13"/>
            <p:cNvSpPr>
              <a:spLocks noChangeShapeType="1"/>
            </p:cNvSpPr>
            <p:nvPr/>
          </p:nvSpPr>
          <p:spPr bwMode="auto">
            <a:xfrm>
              <a:off x="2018"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4" name="Line 14"/>
            <p:cNvSpPr>
              <a:spLocks noChangeShapeType="1"/>
            </p:cNvSpPr>
            <p:nvPr/>
          </p:nvSpPr>
          <p:spPr bwMode="auto">
            <a:xfrm>
              <a:off x="2086"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5" name="Line 15"/>
            <p:cNvSpPr>
              <a:spLocks noChangeShapeType="1"/>
            </p:cNvSpPr>
            <p:nvPr/>
          </p:nvSpPr>
          <p:spPr bwMode="auto">
            <a:xfrm>
              <a:off x="2154"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6" name="Line 16"/>
            <p:cNvSpPr>
              <a:spLocks noChangeShapeType="1"/>
            </p:cNvSpPr>
            <p:nvPr/>
          </p:nvSpPr>
          <p:spPr bwMode="auto">
            <a:xfrm>
              <a:off x="2223" y="990"/>
              <a:ext cx="41"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7" name="Line 17"/>
            <p:cNvSpPr>
              <a:spLocks noChangeShapeType="1"/>
            </p:cNvSpPr>
            <p:nvPr/>
          </p:nvSpPr>
          <p:spPr bwMode="auto">
            <a:xfrm>
              <a:off x="2291"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8" name="Line 18"/>
            <p:cNvSpPr>
              <a:spLocks noChangeShapeType="1"/>
            </p:cNvSpPr>
            <p:nvPr/>
          </p:nvSpPr>
          <p:spPr bwMode="auto">
            <a:xfrm>
              <a:off x="2359"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9" name="Line 19"/>
            <p:cNvSpPr>
              <a:spLocks noChangeShapeType="1"/>
            </p:cNvSpPr>
            <p:nvPr/>
          </p:nvSpPr>
          <p:spPr bwMode="auto">
            <a:xfrm>
              <a:off x="2427"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0" name="Line 20"/>
            <p:cNvSpPr>
              <a:spLocks noChangeShapeType="1"/>
            </p:cNvSpPr>
            <p:nvPr/>
          </p:nvSpPr>
          <p:spPr bwMode="auto">
            <a:xfrm>
              <a:off x="2495"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1" name="Line 21"/>
            <p:cNvSpPr>
              <a:spLocks noChangeShapeType="1"/>
            </p:cNvSpPr>
            <p:nvPr/>
          </p:nvSpPr>
          <p:spPr bwMode="auto">
            <a:xfrm>
              <a:off x="2564" y="990"/>
              <a:ext cx="13"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2" name="Line 22"/>
            <p:cNvSpPr>
              <a:spLocks noChangeShapeType="1"/>
            </p:cNvSpPr>
            <p:nvPr/>
          </p:nvSpPr>
          <p:spPr bwMode="auto">
            <a:xfrm>
              <a:off x="2161" y="939"/>
              <a:ext cx="1" cy="7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3" name="Freeform 23"/>
            <p:cNvSpPr>
              <a:spLocks/>
            </p:cNvSpPr>
            <p:nvPr/>
          </p:nvSpPr>
          <p:spPr bwMode="auto">
            <a:xfrm>
              <a:off x="2143" y="1005"/>
              <a:ext cx="37" cy="37"/>
            </a:xfrm>
            <a:custGeom>
              <a:avLst/>
              <a:gdLst>
                <a:gd name="T0" fmla="*/ 73 w 73"/>
                <a:gd name="T1" fmla="*/ 0 h 73"/>
                <a:gd name="T2" fmla="*/ 37 w 73"/>
                <a:gd name="T3" fmla="*/ 73 h 73"/>
                <a:gd name="T4" fmla="*/ 0 w 73"/>
                <a:gd name="T5" fmla="*/ 0 h 73"/>
                <a:gd name="T6" fmla="*/ 73 w 73"/>
                <a:gd name="T7" fmla="*/ 0 h 73"/>
              </a:gdLst>
              <a:ahLst/>
              <a:cxnLst>
                <a:cxn ang="0">
                  <a:pos x="T0" y="T1"/>
                </a:cxn>
                <a:cxn ang="0">
                  <a:pos x="T2" y="T3"/>
                </a:cxn>
                <a:cxn ang="0">
                  <a:pos x="T4" y="T5"/>
                </a:cxn>
                <a:cxn ang="0">
                  <a:pos x="T6" y="T7"/>
                </a:cxn>
              </a:cxnLst>
              <a:rect l="0" t="0" r="r" b="b"/>
              <a:pathLst>
                <a:path w="73" h="73">
                  <a:moveTo>
                    <a:pt x="73" y="0"/>
                  </a:moveTo>
                  <a:lnTo>
                    <a:pt x="37" y="73"/>
                  </a:lnTo>
                  <a:lnTo>
                    <a:pt x="0" y="0"/>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44" name="Rectangle 24"/>
            <p:cNvSpPr>
              <a:spLocks noChangeArrowheads="1"/>
            </p:cNvSpPr>
            <p:nvPr/>
          </p:nvSpPr>
          <p:spPr bwMode="auto">
            <a:xfrm>
              <a:off x="2088" y="1053"/>
              <a:ext cx="1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TCP</a:t>
              </a:r>
              <a:endParaRPr lang="en-US" altLang="en-US"/>
            </a:p>
          </p:txBody>
        </p:sp>
        <p:sp>
          <p:nvSpPr>
            <p:cNvPr id="184345" name="Rectangle 25"/>
            <p:cNvSpPr>
              <a:spLocks noChangeArrowheads="1"/>
            </p:cNvSpPr>
            <p:nvPr/>
          </p:nvSpPr>
          <p:spPr bwMode="auto">
            <a:xfrm>
              <a:off x="1979" y="1141"/>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send buffer</a:t>
              </a:r>
              <a:endParaRPr lang="en-US" altLang="en-US"/>
            </a:p>
          </p:txBody>
        </p:sp>
        <p:sp>
          <p:nvSpPr>
            <p:cNvPr id="184367" name="Freeform 47"/>
            <p:cNvSpPr>
              <a:spLocks/>
            </p:cNvSpPr>
            <p:nvPr/>
          </p:nvSpPr>
          <p:spPr bwMode="auto">
            <a:xfrm>
              <a:off x="2343" y="1251"/>
              <a:ext cx="78" cy="77"/>
            </a:xfrm>
            <a:custGeom>
              <a:avLst/>
              <a:gdLst>
                <a:gd name="T0" fmla="*/ 0 w 156"/>
                <a:gd name="T1" fmla="*/ 77 h 154"/>
                <a:gd name="T2" fmla="*/ 2 w 156"/>
                <a:gd name="T3" fmla="*/ 55 h 154"/>
                <a:gd name="T4" fmla="*/ 13 w 156"/>
                <a:gd name="T5" fmla="*/ 35 h 154"/>
                <a:gd name="T6" fmla="*/ 27 w 156"/>
                <a:gd name="T7" fmla="*/ 18 h 154"/>
                <a:gd name="T8" fmla="*/ 46 w 156"/>
                <a:gd name="T9" fmla="*/ 6 h 154"/>
                <a:gd name="T10" fmla="*/ 67 w 156"/>
                <a:gd name="T11" fmla="*/ 0 h 154"/>
                <a:gd name="T12" fmla="*/ 90 w 156"/>
                <a:gd name="T13" fmla="*/ 0 h 154"/>
                <a:gd name="T14" fmla="*/ 111 w 156"/>
                <a:gd name="T15" fmla="*/ 6 h 154"/>
                <a:gd name="T16" fmla="*/ 128 w 156"/>
                <a:gd name="T17" fmla="*/ 18 h 154"/>
                <a:gd name="T18" fmla="*/ 144 w 156"/>
                <a:gd name="T19" fmla="*/ 35 h 154"/>
                <a:gd name="T20" fmla="*/ 153 w 156"/>
                <a:gd name="T21" fmla="*/ 55 h 154"/>
                <a:gd name="T22" fmla="*/ 156 w 156"/>
                <a:gd name="T23" fmla="*/ 77 h 154"/>
                <a:gd name="T24" fmla="*/ 153 w 156"/>
                <a:gd name="T25" fmla="*/ 98 h 154"/>
                <a:gd name="T26" fmla="*/ 144 w 156"/>
                <a:gd name="T27" fmla="*/ 119 h 154"/>
                <a:gd name="T28" fmla="*/ 128 w 156"/>
                <a:gd name="T29" fmla="*/ 135 h 154"/>
                <a:gd name="T30" fmla="*/ 111 w 156"/>
                <a:gd name="T31" fmla="*/ 147 h 154"/>
                <a:gd name="T32" fmla="*/ 90 w 156"/>
                <a:gd name="T33" fmla="*/ 154 h 154"/>
                <a:gd name="T34" fmla="*/ 67 w 156"/>
                <a:gd name="T35" fmla="*/ 154 h 154"/>
                <a:gd name="T36" fmla="*/ 46 w 156"/>
                <a:gd name="T37" fmla="*/ 147 h 154"/>
                <a:gd name="T38" fmla="*/ 27 w 156"/>
                <a:gd name="T39" fmla="*/ 135 h 154"/>
                <a:gd name="T40" fmla="*/ 13 w 156"/>
                <a:gd name="T41" fmla="*/ 119 h 154"/>
                <a:gd name="T42" fmla="*/ 2 w 156"/>
                <a:gd name="T43" fmla="*/ 98 h 154"/>
                <a:gd name="T44" fmla="*/ 0 w 156"/>
                <a:gd name="T4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154">
                  <a:moveTo>
                    <a:pt x="0" y="77"/>
                  </a:moveTo>
                  <a:lnTo>
                    <a:pt x="2" y="55"/>
                  </a:lnTo>
                  <a:lnTo>
                    <a:pt x="13" y="35"/>
                  </a:lnTo>
                  <a:lnTo>
                    <a:pt x="27" y="18"/>
                  </a:lnTo>
                  <a:lnTo>
                    <a:pt x="46" y="6"/>
                  </a:lnTo>
                  <a:lnTo>
                    <a:pt x="67" y="0"/>
                  </a:lnTo>
                  <a:lnTo>
                    <a:pt x="90" y="0"/>
                  </a:lnTo>
                  <a:lnTo>
                    <a:pt x="111" y="6"/>
                  </a:lnTo>
                  <a:lnTo>
                    <a:pt x="128" y="18"/>
                  </a:lnTo>
                  <a:lnTo>
                    <a:pt x="144" y="35"/>
                  </a:lnTo>
                  <a:lnTo>
                    <a:pt x="153" y="55"/>
                  </a:lnTo>
                  <a:lnTo>
                    <a:pt x="156" y="77"/>
                  </a:lnTo>
                  <a:lnTo>
                    <a:pt x="153" y="98"/>
                  </a:lnTo>
                  <a:lnTo>
                    <a:pt x="144" y="119"/>
                  </a:lnTo>
                  <a:lnTo>
                    <a:pt x="128" y="135"/>
                  </a:lnTo>
                  <a:lnTo>
                    <a:pt x="111" y="147"/>
                  </a:lnTo>
                  <a:lnTo>
                    <a:pt x="90" y="154"/>
                  </a:lnTo>
                  <a:lnTo>
                    <a:pt x="67" y="154"/>
                  </a:lnTo>
                  <a:lnTo>
                    <a:pt x="46" y="147"/>
                  </a:lnTo>
                  <a:lnTo>
                    <a:pt x="27" y="135"/>
                  </a:lnTo>
                  <a:lnTo>
                    <a:pt x="13" y="119"/>
                  </a:lnTo>
                  <a:lnTo>
                    <a:pt x="2" y="98"/>
                  </a:lnTo>
                  <a:lnTo>
                    <a:pt x="0" y="77"/>
                  </a:lnTo>
                  <a:close/>
                </a:path>
              </a:pathLst>
            </a:custGeom>
            <a:solidFill>
              <a:srgbClr val="FFFF00"/>
            </a:solidFill>
            <a:ln w="7938">
              <a:solidFill>
                <a:srgbClr val="000000"/>
              </a:solidFill>
              <a:prstDash val="solid"/>
              <a:round/>
              <a:headEnd/>
              <a:tailEnd/>
            </a:ln>
          </p:spPr>
          <p:txBody>
            <a:bodyPr/>
            <a:lstStyle/>
            <a:p>
              <a:endParaRPr lang="en-US"/>
            </a:p>
          </p:txBody>
        </p:sp>
        <p:sp>
          <p:nvSpPr>
            <p:cNvPr id="184375" name="Rectangle 55"/>
            <p:cNvSpPr>
              <a:spLocks noChangeArrowheads="1"/>
            </p:cNvSpPr>
            <p:nvPr/>
          </p:nvSpPr>
          <p:spPr bwMode="auto">
            <a:xfrm>
              <a:off x="2011" y="754"/>
              <a:ext cx="3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application</a:t>
              </a:r>
              <a:endParaRPr lang="en-US" altLang="en-US"/>
            </a:p>
          </p:txBody>
        </p:sp>
        <p:sp>
          <p:nvSpPr>
            <p:cNvPr id="184376" name="Rectangle 56"/>
            <p:cNvSpPr>
              <a:spLocks noChangeArrowheads="1"/>
            </p:cNvSpPr>
            <p:nvPr/>
          </p:nvSpPr>
          <p:spPr bwMode="auto">
            <a:xfrm>
              <a:off x="2009" y="841"/>
              <a:ext cx="35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writes data</a:t>
              </a:r>
              <a:endParaRPr lang="en-US" altLang="en-US"/>
            </a:p>
          </p:txBody>
        </p:sp>
        <p:sp>
          <p:nvSpPr>
            <p:cNvPr id="184379" name="Freeform 59"/>
            <p:cNvSpPr>
              <a:spLocks/>
            </p:cNvSpPr>
            <p:nvPr/>
          </p:nvSpPr>
          <p:spPr bwMode="auto">
            <a:xfrm>
              <a:off x="2161" y="1224"/>
              <a:ext cx="140" cy="66"/>
            </a:xfrm>
            <a:custGeom>
              <a:avLst/>
              <a:gdLst>
                <a:gd name="T0" fmla="*/ 0 w 279"/>
                <a:gd name="T1" fmla="*/ 0 h 131"/>
                <a:gd name="T2" fmla="*/ 0 w 279"/>
                <a:gd name="T3" fmla="*/ 131 h 131"/>
                <a:gd name="T4" fmla="*/ 279 w 279"/>
                <a:gd name="T5" fmla="*/ 131 h 131"/>
              </a:gdLst>
              <a:ahLst/>
              <a:cxnLst>
                <a:cxn ang="0">
                  <a:pos x="T0" y="T1"/>
                </a:cxn>
                <a:cxn ang="0">
                  <a:pos x="T2" y="T3"/>
                </a:cxn>
                <a:cxn ang="0">
                  <a:pos x="T4" y="T5"/>
                </a:cxn>
              </a:cxnLst>
              <a:rect l="0" t="0" r="r" b="b"/>
              <a:pathLst>
                <a:path w="279" h="131">
                  <a:moveTo>
                    <a:pt x="0" y="0"/>
                  </a:moveTo>
                  <a:lnTo>
                    <a:pt x="0" y="131"/>
                  </a:lnTo>
                  <a:lnTo>
                    <a:pt x="279" y="13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80" name="Freeform 60"/>
            <p:cNvSpPr>
              <a:spLocks/>
            </p:cNvSpPr>
            <p:nvPr/>
          </p:nvSpPr>
          <p:spPr bwMode="auto">
            <a:xfrm>
              <a:off x="2296" y="1266"/>
              <a:ext cx="47" cy="47"/>
            </a:xfrm>
            <a:custGeom>
              <a:avLst/>
              <a:gdLst>
                <a:gd name="T0" fmla="*/ 0 w 94"/>
                <a:gd name="T1" fmla="*/ 0 h 95"/>
                <a:gd name="T2" fmla="*/ 94 w 94"/>
                <a:gd name="T3" fmla="*/ 47 h 95"/>
                <a:gd name="T4" fmla="*/ 0 w 94"/>
                <a:gd name="T5" fmla="*/ 95 h 95"/>
                <a:gd name="T6" fmla="*/ 0 w 94"/>
                <a:gd name="T7" fmla="*/ 0 h 95"/>
              </a:gdLst>
              <a:ahLst/>
              <a:cxnLst>
                <a:cxn ang="0">
                  <a:pos x="T0" y="T1"/>
                </a:cxn>
                <a:cxn ang="0">
                  <a:pos x="T2" y="T3"/>
                </a:cxn>
                <a:cxn ang="0">
                  <a:pos x="T4" y="T5"/>
                </a:cxn>
                <a:cxn ang="0">
                  <a:pos x="T6" y="T7"/>
                </a:cxn>
              </a:cxnLst>
              <a:rect l="0" t="0" r="r" b="b"/>
              <a:pathLst>
                <a:path w="94" h="95">
                  <a:moveTo>
                    <a:pt x="0" y="0"/>
                  </a:moveTo>
                  <a:lnTo>
                    <a:pt x="94" y="47"/>
                  </a:lnTo>
                  <a:lnTo>
                    <a:pt x="0" y="9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84384" name="Group 64"/>
          <p:cNvGrpSpPr>
            <a:grpSpLocks/>
          </p:cNvGrpSpPr>
          <p:nvPr/>
        </p:nvGrpSpPr>
        <p:grpSpPr bwMode="auto">
          <a:xfrm>
            <a:off x="8153401" y="1143001"/>
            <a:ext cx="1616075" cy="989013"/>
            <a:chOff x="3481" y="731"/>
            <a:chExt cx="1018" cy="623"/>
          </a:xfrm>
        </p:grpSpPr>
        <p:sp>
          <p:nvSpPr>
            <p:cNvPr id="184346" name="Rectangle 26"/>
            <p:cNvSpPr>
              <a:spLocks noChangeArrowheads="1"/>
            </p:cNvSpPr>
            <p:nvPr/>
          </p:nvSpPr>
          <p:spPr bwMode="auto">
            <a:xfrm>
              <a:off x="3512" y="731"/>
              <a:ext cx="624" cy="623"/>
            </a:xfrm>
            <a:prstGeom prst="rect">
              <a:avLst/>
            </a:prstGeom>
            <a:solidFill>
              <a:srgbClr val="00FF00"/>
            </a:solidFill>
            <a:ln w="7938">
              <a:solidFill>
                <a:srgbClr val="000000"/>
              </a:solidFill>
              <a:miter lim="800000"/>
              <a:headEnd/>
              <a:tailEnd/>
            </a:ln>
          </p:spPr>
          <p:txBody>
            <a:bodyPr/>
            <a:lstStyle/>
            <a:p>
              <a:endParaRPr lang="en-US"/>
            </a:p>
          </p:txBody>
        </p:sp>
        <p:sp>
          <p:nvSpPr>
            <p:cNvPr id="184347" name="Rectangle 27"/>
            <p:cNvSpPr>
              <a:spLocks noChangeArrowheads="1"/>
            </p:cNvSpPr>
            <p:nvPr/>
          </p:nvSpPr>
          <p:spPr bwMode="auto">
            <a:xfrm>
              <a:off x="3572" y="1042"/>
              <a:ext cx="508" cy="182"/>
            </a:xfrm>
            <a:prstGeom prst="rect">
              <a:avLst/>
            </a:prstGeom>
            <a:solidFill>
              <a:srgbClr val="FFFF00"/>
            </a:solidFill>
            <a:ln w="7938">
              <a:solidFill>
                <a:srgbClr val="000000"/>
              </a:solidFill>
              <a:miter lim="800000"/>
              <a:headEnd/>
              <a:tailEnd/>
            </a:ln>
          </p:spPr>
          <p:txBody>
            <a:bodyPr/>
            <a:lstStyle/>
            <a:p>
              <a:endParaRPr lang="en-US"/>
            </a:p>
          </p:txBody>
        </p:sp>
        <p:sp>
          <p:nvSpPr>
            <p:cNvPr id="184349" name="Line 29"/>
            <p:cNvSpPr>
              <a:spLocks noChangeShapeType="1"/>
            </p:cNvSpPr>
            <p:nvPr/>
          </p:nvSpPr>
          <p:spPr bwMode="auto">
            <a:xfrm>
              <a:off x="3481"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0" name="Line 30"/>
            <p:cNvSpPr>
              <a:spLocks noChangeShapeType="1"/>
            </p:cNvSpPr>
            <p:nvPr/>
          </p:nvSpPr>
          <p:spPr bwMode="auto">
            <a:xfrm>
              <a:off x="3549"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1" name="Line 31"/>
            <p:cNvSpPr>
              <a:spLocks noChangeShapeType="1"/>
            </p:cNvSpPr>
            <p:nvPr/>
          </p:nvSpPr>
          <p:spPr bwMode="auto">
            <a:xfrm>
              <a:off x="3617"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2" name="Line 32"/>
            <p:cNvSpPr>
              <a:spLocks noChangeShapeType="1"/>
            </p:cNvSpPr>
            <p:nvPr/>
          </p:nvSpPr>
          <p:spPr bwMode="auto">
            <a:xfrm>
              <a:off x="3685"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3" name="Line 33"/>
            <p:cNvSpPr>
              <a:spLocks noChangeShapeType="1"/>
            </p:cNvSpPr>
            <p:nvPr/>
          </p:nvSpPr>
          <p:spPr bwMode="auto">
            <a:xfrm>
              <a:off x="3754"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4" name="Line 34"/>
            <p:cNvSpPr>
              <a:spLocks noChangeShapeType="1"/>
            </p:cNvSpPr>
            <p:nvPr/>
          </p:nvSpPr>
          <p:spPr bwMode="auto">
            <a:xfrm>
              <a:off x="3822"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5" name="Line 35"/>
            <p:cNvSpPr>
              <a:spLocks noChangeShapeType="1"/>
            </p:cNvSpPr>
            <p:nvPr/>
          </p:nvSpPr>
          <p:spPr bwMode="auto">
            <a:xfrm>
              <a:off x="3890"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6" name="Line 36"/>
            <p:cNvSpPr>
              <a:spLocks noChangeShapeType="1"/>
            </p:cNvSpPr>
            <p:nvPr/>
          </p:nvSpPr>
          <p:spPr bwMode="auto">
            <a:xfrm>
              <a:off x="3958"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7" name="Line 37"/>
            <p:cNvSpPr>
              <a:spLocks noChangeShapeType="1"/>
            </p:cNvSpPr>
            <p:nvPr/>
          </p:nvSpPr>
          <p:spPr bwMode="auto">
            <a:xfrm>
              <a:off x="4027" y="993"/>
              <a:ext cx="41"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8" name="Line 38"/>
            <p:cNvSpPr>
              <a:spLocks noChangeShapeType="1"/>
            </p:cNvSpPr>
            <p:nvPr/>
          </p:nvSpPr>
          <p:spPr bwMode="auto">
            <a:xfrm>
              <a:off x="4095"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9" name="Line 39"/>
            <p:cNvSpPr>
              <a:spLocks noChangeShapeType="1"/>
            </p:cNvSpPr>
            <p:nvPr/>
          </p:nvSpPr>
          <p:spPr bwMode="auto">
            <a:xfrm>
              <a:off x="4163"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0" name="Line 40"/>
            <p:cNvSpPr>
              <a:spLocks noChangeShapeType="1"/>
            </p:cNvSpPr>
            <p:nvPr/>
          </p:nvSpPr>
          <p:spPr bwMode="auto">
            <a:xfrm>
              <a:off x="4231" y="993"/>
              <a:ext cx="1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1" name="Line 41"/>
            <p:cNvSpPr>
              <a:spLocks noChangeShapeType="1"/>
            </p:cNvSpPr>
            <p:nvPr/>
          </p:nvSpPr>
          <p:spPr bwMode="auto">
            <a:xfrm>
              <a:off x="3824" y="980"/>
              <a:ext cx="1" cy="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2" name="Freeform 42"/>
            <p:cNvSpPr>
              <a:spLocks/>
            </p:cNvSpPr>
            <p:nvPr/>
          </p:nvSpPr>
          <p:spPr bwMode="auto">
            <a:xfrm>
              <a:off x="3800" y="939"/>
              <a:ext cx="47" cy="47"/>
            </a:xfrm>
            <a:custGeom>
              <a:avLst/>
              <a:gdLst>
                <a:gd name="T0" fmla="*/ 0 w 95"/>
                <a:gd name="T1" fmla="*/ 94 h 94"/>
                <a:gd name="T2" fmla="*/ 47 w 95"/>
                <a:gd name="T3" fmla="*/ 0 h 94"/>
                <a:gd name="T4" fmla="*/ 95 w 95"/>
                <a:gd name="T5" fmla="*/ 94 h 94"/>
                <a:gd name="T6" fmla="*/ 0 w 95"/>
                <a:gd name="T7" fmla="*/ 94 h 94"/>
              </a:gdLst>
              <a:ahLst/>
              <a:cxnLst>
                <a:cxn ang="0">
                  <a:pos x="T0" y="T1"/>
                </a:cxn>
                <a:cxn ang="0">
                  <a:pos x="T2" y="T3"/>
                </a:cxn>
                <a:cxn ang="0">
                  <a:pos x="T4" y="T5"/>
                </a:cxn>
                <a:cxn ang="0">
                  <a:pos x="T6" y="T7"/>
                </a:cxn>
              </a:cxnLst>
              <a:rect l="0" t="0" r="r" b="b"/>
              <a:pathLst>
                <a:path w="95" h="94">
                  <a:moveTo>
                    <a:pt x="0" y="94"/>
                  </a:moveTo>
                  <a:lnTo>
                    <a:pt x="47" y="0"/>
                  </a:lnTo>
                  <a:lnTo>
                    <a:pt x="95" y="9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63" name="Rectangle 43"/>
            <p:cNvSpPr>
              <a:spLocks noChangeArrowheads="1"/>
            </p:cNvSpPr>
            <p:nvPr/>
          </p:nvSpPr>
          <p:spPr bwMode="auto">
            <a:xfrm>
              <a:off x="3750" y="1053"/>
              <a:ext cx="1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TCP</a:t>
              </a:r>
              <a:endParaRPr lang="en-US" altLang="en-US"/>
            </a:p>
          </p:txBody>
        </p:sp>
        <p:sp>
          <p:nvSpPr>
            <p:cNvPr id="184364" name="Rectangle 44"/>
            <p:cNvSpPr>
              <a:spLocks noChangeArrowheads="1"/>
            </p:cNvSpPr>
            <p:nvPr/>
          </p:nvSpPr>
          <p:spPr bwMode="auto">
            <a:xfrm>
              <a:off x="3603" y="1141"/>
              <a:ext cx="44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receive buffer</a:t>
              </a:r>
              <a:endParaRPr lang="en-US" altLang="en-US"/>
            </a:p>
          </p:txBody>
        </p:sp>
        <p:sp>
          <p:nvSpPr>
            <p:cNvPr id="184365" name="Rectangle 45"/>
            <p:cNvSpPr>
              <a:spLocks noChangeArrowheads="1"/>
            </p:cNvSpPr>
            <p:nvPr/>
          </p:nvSpPr>
          <p:spPr bwMode="auto">
            <a:xfrm>
              <a:off x="4289" y="903"/>
              <a:ext cx="21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socket</a:t>
              </a:r>
              <a:endParaRPr lang="en-US" altLang="en-US"/>
            </a:p>
          </p:txBody>
        </p:sp>
        <p:sp>
          <p:nvSpPr>
            <p:cNvPr id="184366" name="Rectangle 46"/>
            <p:cNvSpPr>
              <a:spLocks noChangeArrowheads="1"/>
            </p:cNvSpPr>
            <p:nvPr/>
          </p:nvSpPr>
          <p:spPr bwMode="auto">
            <a:xfrm>
              <a:off x="4322" y="990"/>
              <a:ext cx="15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layer</a:t>
              </a:r>
              <a:endParaRPr lang="en-US" altLang="en-US"/>
            </a:p>
          </p:txBody>
        </p:sp>
        <p:sp>
          <p:nvSpPr>
            <p:cNvPr id="184368" name="Freeform 48"/>
            <p:cNvSpPr>
              <a:spLocks/>
            </p:cNvSpPr>
            <p:nvPr/>
          </p:nvSpPr>
          <p:spPr bwMode="auto">
            <a:xfrm>
              <a:off x="3564" y="1251"/>
              <a:ext cx="78" cy="77"/>
            </a:xfrm>
            <a:custGeom>
              <a:avLst/>
              <a:gdLst>
                <a:gd name="T0" fmla="*/ 0 w 156"/>
                <a:gd name="T1" fmla="*/ 77 h 154"/>
                <a:gd name="T2" fmla="*/ 3 w 156"/>
                <a:gd name="T3" fmla="*/ 55 h 154"/>
                <a:gd name="T4" fmla="*/ 12 w 156"/>
                <a:gd name="T5" fmla="*/ 35 h 154"/>
                <a:gd name="T6" fmla="*/ 26 w 156"/>
                <a:gd name="T7" fmla="*/ 18 h 154"/>
                <a:gd name="T8" fmla="*/ 45 w 156"/>
                <a:gd name="T9" fmla="*/ 6 h 154"/>
                <a:gd name="T10" fmla="*/ 66 w 156"/>
                <a:gd name="T11" fmla="*/ 0 h 154"/>
                <a:gd name="T12" fmla="*/ 89 w 156"/>
                <a:gd name="T13" fmla="*/ 0 h 154"/>
                <a:gd name="T14" fmla="*/ 110 w 156"/>
                <a:gd name="T15" fmla="*/ 6 h 154"/>
                <a:gd name="T16" fmla="*/ 129 w 156"/>
                <a:gd name="T17" fmla="*/ 18 h 154"/>
                <a:gd name="T18" fmla="*/ 143 w 156"/>
                <a:gd name="T19" fmla="*/ 35 h 154"/>
                <a:gd name="T20" fmla="*/ 152 w 156"/>
                <a:gd name="T21" fmla="*/ 55 h 154"/>
                <a:gd name="T22" fmla="*/ 156 w 156"/>
                <a:gd name="T23" fmla="*/ 77 h 154"/>
                <a:gd name="T24" fmla="*/ 152 w 156"/>
                <a:gd name="T25" fmla="*/ 98 h 154"/>
                <a:gd name="T26" fmla="*/ 143 w 156"/>
                <a:gd name="T27" fmla="*/ 119 h 154"/>
                <a:gd name="T28" fmla="*/ 129 w 156"/>
                <a:gd name="T29" fmla="*/ 135 h 154"/>
                <a:gd name="T30" fmla="*/ 110 w 156"/>
                <a:gd name="T31" fmla="*/ 147 h 154"/>
                <a:gd name="T32" fmla="*/ 89 w 156"/>
                <a:gd name="T33" fmla="*/ 154 h 154"/>
                <a:gd name="T34" fmla="*/ 66 w 156"/>
                <a:gd name="T35" fmla="*/ 154 h 154"/>
                <a:gd name="T36" fmla="*/ 45 w 156"/>
                <a:gd name="T37" fmla="*/ 147 h 154"/>
                <a:gd name="T38" fmla="*/ 26 w 156"/>
                <a:gd name="T39" fmla="*/ 135 h 154"/>
                <a:gd name="T40" fmla="*/ 12 w 156"/>
                <a:gd name="T41" fmla="*/ 119 h 154"/>
                <a:gd name="T42" fmla="*/ 3 w 156"/>
                <a:gd name="T43" fmla="*/ 98 h 154"/>
                <a:gd name="T44" fmla="*/ 0 w 156"/>
                <a:gd name="T4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154">
                  <a:moveTo>
                    <a:pt x="0" y="77"/>
                  </a:moveTo>
                  <a:lnTo>
                    <a:pt x="3" y="55"/>
                  </a:lnTo>
                  <a:lnTo>
                    <a:pt x="12" y="35"/>
                  </a:lnTo>
                  <a:lnTo>
                    <a:pt x="26" y="18"/>
                  </a:lnTo>
                  <a:lnTo>
                    <a:pt x="45" y="6"/>
                  </a:lnTo>
                  <a:lnTo>
                    <a:pt x="66" y="0"/>
                  </a:lnTo>
                  <a:lnTo>
                    <a:pt x="89" y="0"/>
                  </a:lnTo>
                  <a:lnTo>
                    <a:pt x="110" y="6"/>
                  </a:lnTo>
                  <a:lnTo>
                    <a:pt x="129" y="18"/>
                  </a:lnTo>
                  <a:lnTo>
                    <a:pt x="143" y="35"/>
                  </a:lnTo>
                  <a:lnTo>
                    <a:pt x="152" y="55"/>
                  </a:lnTo>
                  <a:lnTo>
                    <a:pt x="156" y="77"/>
                  </a:lnTo>
                  <a:lnTo>
                    <a:pt x="152" y="98"/>
                  </a:lnTo>
                  <a:lnTo>
                    <a:pt x="143" y="119"/>
                  </a:lnTo>
                  <a:lnTo>
                    <a:pt x="129" y="135"/>
                  </a:lnTo>
                  <a:lnTo>
                    <a:pt x="110" y="147"/>
                  </a:lnTo>
                  <a:lnTo>
                    <a:pt x="89" y="154"/>
                  </a:lnTo>
                  <a:lnTo>
                    <a:pt x="66" y="154"/>
                  </a:lnTo>
                  <a:lnTo>
                    <a:pt x="45" y="147"/>
                  </a:lnTo>
                  <a:lnTo>
                    <a:pt x="26" y="135"/>
                  </a:lnTo>
                  <a:lnTo>
                    <a:pt x="12" y="119"/>
                  </a:lnTo>
                  <a:lnTo>
                    <a:pt x="3" y="98"/>
                  </a:lnTo>
                  <a:lnTo>
                    <a:pt x="0" y="77"/>
                  </a:lnTo>
                  <a:close/>
                </a:path>
              </a:pathLst>
            </a:custGeom>
            <a:solidFill>
              <a:srgbClr val="FFFF00"/>
            </a:solidFill>
            <a:ln w="7938">
              <a:solidFill>
                <a:srgbClr val="000000"/>
              </a:solidFill>
              <a:prstDash val="solid"/>
              <a:round/>
              <a:headEnd/>
              <a:tailEnd/>
            </a:ln>
          </p:spPr>
          <p:txBody>
            <a:bodyPr/>
            <a:lstStyle/>
            <a:p>
              <a:endParaRPr lang="en-US"/>
            </a:p>
          </p:txBody>
        </p:sp>
        <p:sp>
          <p:nvSpPr>
            <p:cNvPr id="184377" name="Rectangle 57"/>
            <p:cNvSpPr>
              <a:spLocks noChangeArrowheads="1"/>
            </p:cNvSpPr>
            <p:nvPr/>
          </p:nvSpPr>
          <p:spPr bwMode="auto">
            <a:xfrm>
              <a:off x="3654" y="760"/>
              <a:ext cx="3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application</a:t>
              </a:r>
              <a:endParaRPr lang="en-US" altLang="en-US"/>
            </a:p>
          </p:txBody>
        </p:sp>
        <p:sp>
          <p:nvSpPr>
            <p:cNvPr id="184378" name="Rectangle 58"/>
            <p:cNvSpPr>
              <a:spLocks noChangeArrowheads="1"/>
            </p:cNvSpPr>
            <p:nvPr/>
          </p:nvSpPr>
          <p:spPr bwMode="auto">
            <a:xfrm>
              <a:off x="3655" y="847"/>
              <a:ext cx="34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reads data</a:t>
              </a:r>
              <a:endParaRPr lang="en-US" altLang="en-US"/>
            </a:p>
          </p:txBody>
        </p:sp>
        <p:sp>
          <p:nvSpPr>
            <p:cNvPr id="184381" name="Freeform 61"/>
            <p:cNvSpPr>
              <a:spLocks/>
            </p:cNvSpPr>
            <p:nvPr/>
          </p:nvSpPr>
          <p:spPr bwMode="auto">
            <a:xfrm>
              <a:off x="3642" y="1266"/>
              <a:ext cx="182" cy="24"/>
            </a:xfrm>
            <a:custGeom>
              <a:avLst/>
              <a:gdLst>
                <a:gd name="T0" fmla="*/ 0 w 363"/>
                <a:gd name="T1" fmla="*/ 47 h 47"/>
                <a:gd name="T2" fmla="*/ 363 w 363"/>
                <a:gd name="T3" fmla="*/ 47 h 47"/>
                <a:gd name="T4" fmla="*/ 363 w 363"/>
                <a:gd name="T5" fmla="*/ 0 h 47"/>
              </a:gdLst>
              <a:ahLst/>
              <a:cxnLst>
                <a:cxn ang="0">
                  <a:pos x="T0" y="T1"/>
                </a:cxn>
                <a:cxn ang="0">
                  <a:pos x="T2" y="T3"/>
                </a:cxn>
                <a:cxn ang="0">
                  <a:pos x="T4" y="T5"/>
                </a:cxn>
              </a:cxnLst>
              <a:rect l="0" t="0" r="r" b="b"/>
              <a:pathLst>
                <a:path w="363" h="47">
                  <a:moveTo>
                    <a:pt x="0" y="47"/>
                  </a:moveTo>
                  <a:lnTo>
                    <a:pt x="363" y="47"/>
                  </a:lnTo>
                  <a:lnTo>
                    <a:pt x="363"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82" name="Freeform 62"/>
            <p:cNvSpPr>
              <a:spLocks/>
            </p:cNvSpPr>
            <p:nvPr/>
          </p:nvSpPr>
          <p:spPr bwMode="auto">
            <a:xfrm>
              <a:off x="3800" y="1224"/>
              <a:ext cx="47" cy="47"/>
            </a:xfrm>
            <a:custGeom>
              <a:avLst/>
              <a:gdLst>
                <a:gd name="T0" fmla="*/ 0 w 95"/>
                <a:gd name="T1" fmla="*/ 95 h 95"/>
                <a:gd name="T2" fmla="*/ 47 w 95"/>
                <a:gd name="T3" fmla="*/ 0 h 95"/>
                <a:gd name="T4" fmla="*/ 95 w 95"/>
                <a:gd name="T5" fmla="*/ 95 h 95"/>
                <a:gd name="T6" fmla="*/ 0 w 95"/>
                <a:gd name="T7" fmla="*/ 95 h 95"/>
              </a:gdLst>
              <a:ahLst/>
              <a:cxnLst>
                <a:cxn ang="0">
                  <a:pos x="T0" y="T1"/>
                </a:cxn>
                <a:cxn ang="0">
                  <a:pos x="T2" y="T3"/>
                </a:cxn>
                <a:cxn ang="0">
                  <a:pos x="T4" y="T5"/>
                </a:cxn>
                <a:cxn ang="0">
                  <a:pos x="T6" y="T7"/>
                </a:cxn>
              </a:cxnLst>
              <a:rect l="0" t="0" r="r" b="b"/>
              <a:pathLst>
                <a:path w="95" h="95">
                  <a:moveTo>
                    <a:pt x="0" y="95"/>
                  </a:moveTo>
                  <a:lnTo>
                    <a:pt x="47" y="0"/>
                  </a:lnTo>
                  <a:lnTo>
                    <a:pt x="95" y="95"/>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4397" name="Line 77"/>
          <p:cNvSpPr>
            <a:spLocks noChangeShapeType="1"/>
          </p:cNvSpPr>
          <p:nvPr/>
        </p:nvSpPr>
        <p:spPr bwMode="auto">
          <a:xfrm>
            <a:off x="4343400" y="1828800"/>
            <a:ext cx="36576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8" name="Line 78"/>
          <p:cNvSpPr>
            <a:spLocks noChangeShapeType="1"/>
          </p:cNvSpPr>
          <p:nvPr/>
        </p:nvSpPr>
        <p:spPr bwMode="auto">
          <a:xfrm flipH="1">
            <a:off x="4191000" y="1981200"/>
            <a:ext cx="3657600"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399" name="Group 79"/>
          <p:cNvGrpSpPr>
            <a:grpSpLocks/>
          </p:cNvGrpSpPr>
          <p:nvPr/>
        </p:nvGrpSpPr>
        <p:grpSpPr bwMode="auto">
          <a:xfrm>
            <a:off x="4914900" y="1663700"/>
            <a:ext cx="876300" cy="241300"/>
            <a:chOff x="2160" y="1240"/>
            <a:chExt cx="552" cy="152"/>
          </a:xfrm>
        </p:grpSpPr>
        <p:sp>
          <p:nvSpPr>
            <p:cNvPr id="184400" name="Rectangle 80"/>
            <p:cNvSpPr>
              <a:spLocks noChangeArrowheads="1"/>
            </p:cNvSpPr>
            <p:nvPr/>
          </p:nvSpPr>
          <p:spPr bwMode="auto">
            <a:xfrm>
              <a:off x="2183" y="1248"/>
              <a:ext cx="505" cy="144"/>
            </a:xfrm>
            <a:prstGeom prst="rect">
              <a:avLst/>
            </a:prstGeom>
            <a:solidFill>
              <a:schemeClr val="accent2"/>
            </a:solidFill>
            <a:ln w="7938">
              <a:solidFill>
                <a:srgbClr val="000000"/>
              </a:solidFill>
              <a:miter lim="800000"/>
              <a:headEnd/>
              <a:tailEnd/>
            </a:ln>
          </p:spPr>
          <p:txBody>
            <a:bodyPr/>
            <a:lstStyle/>
            <a:p>
              <a:endParaRPr lang="en-US"/>
            </a:p>
          </p:txBody>
        </p:sp>
        <p:sp>
          <p:nvSpPr>
            <p:cNvPr id="184401" name="Text Box 81"/>
            <p:cNvSpPr txBox="1">
              <a:spLocks noChangeArrowheads="1"/>
            </p:cNvSpPr>
            <p:nvPr/>
          </p:nvSpPr>
          <p:spPr bwMode="auto">
            <a:xfrm>
              <a:off x="2160" y="1240"/>
              <a:ext cx="552" cy="14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latin typeface="Arial" panose="020B0604020202020204" pitchFamily="34" charset="0"/>
                </a:rPr>
                <a:t>data segment</a:t>
              </a:r>
            </a:p>
          </p:txBody>
        </p:sp>
      </p:grpSp>
      <p:grpSp>
        <p:nvGrpSpPr>
          <p:cNvPr id="184402" name="Group 82"/>
          <p:cNvGrpSpPr>
            <a:grpSpLocks/>
          </p:cNvGrpSpPr>
          <p:nvPr/>
        </p:nvGrpSpPr>
        <p:grpSpPr bwMode="auto">
          <a:xfrm>
            <a:off x="6426200" y="1905000"/>
            <a:ext cx="889000" cy="228600"/>
            <a:chOff x="2400" y="816"/>
            <a:chExt cx="560" cy="144"/>
          </a:xfrm>
        </p:grpSpPr>
        <p:sp>
          <p:nvSpPr>
            <p:cNvPr id="184403" name="Rectangle 83"/>
            <p:cNvSpPr>
              <a:spLocks noChangeArrowheads="1"/>
            </p:cNvSpPr>
            <p:nvPr/>
          </p:nvSpPr>
          <p:spPr bwMode="auto">
            <a:xfrm>
              <a:off x="2423" y="816"/>
              <a:ext cx="505" cy="144"/>
            </a:xfrm>
            <a:prstGeom prst="rect">
              <a:avLst/>
            </a:prstGeom>
            <a:solidFill>
              <a:srgbClr val="FF0000"/>
            </a:solidFill>
            <a:ln w="7938">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04" name="Text Box 84"/>
            <p:cNvSpPr txBox="1">
              <a:spLocks noChangeArrowheads="1"/>
            </p:cNvSpPr>
            <p:nvPr/>
          </p:nvSpPr>
          <p:spPr bwMode="auto">
            <a:xfrm>
              <a:off x="2400" y="816"/>
              <a:ext cx="560"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latin typeface="Arial" panose="020B0604020202020204" pitchFamily="34" charset="0"/>
                </a:rPr>
                <a:t>ACK segment</a:t>
              </a:r>
            </a:p>
          </p:txBody>
        </p:sp>
      </p:grpSp>
      <p:sp>
        <p:nvSpPr>
          <p:cNvPr id="67" name="Rectangle 2"/>
          <p:cNvSpPr txBox="1">
            <a:spLocks noChangeArrowheads="1"/>
          </p:cNvSpPr>
          <p:nvPr/>
        </p:nvSpPr>
        <p:spPr>
          <a:xfrm>
            <a:off x="839433" y="33734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Characteristics of TCP Protocol</a:t>
            </a:r>
            <a:endParaRPr lang="en-US" altLang="en-US" dirty="0"/>
          </a:p>
        </p:txBody>
      </p:sp>
    </p:spTree>
    <p:extLst>
      <p:ext uri="{BB962C8B-B14F-4D97-AF65-F5344CB8AC3E}">
        <p14:creationId xmlns:p14="http://schemas.microsoft.com/office/powerpoint/2010/main" val="39305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CF128A5-2BBF-48E7-BBF0-7103F6B66900}" type="slidenum">
              <a:rPr lang="en-US" altLang="en-US"/>
              <a:pPr/>
              <a:t>5</a:t>
            </a:fld>
            <a:endParaRPr lang="en-US" altLang="en-US"/>
          </a:p>
        </p:txBody>
      </p:sp>
      <p:sp>
        <p:nvSpPr>
          <p:cNvPr id="917506" name="Rectangle 2"/>
          <p:cNvSpPr>
            <a:spLocks noGrp="1" noChangeArrowheads="1"/>
          </p:cNvSpPr>
          <p:nvPr>
            <p:ph type="title"/>
          </p:nvPr>
        </p:nvSpPr>
        <p:spPr/>
        <p:txBody>
          <a:bodyPr/>
          <a:lstStyle/>
          <a:p>
            <a:r>
              <a:rPr lang="en-US" altLang="en-US" sz="3200"/>
              <a:t>Challenges of Reliable Data Transfer</a:t>
            </a:r>
          </a:p>
        </p:txBody>
      </p:sp>
      <p:sp>
        <p:nvSpPr>
          <p:cNvPr id="917507" name="Rectangle 3"/>
          <p:cNvSpPr>
            <a:spLocks noGrp="1" noChangeArrowheads="1"/>
          </p:cNvSpPr>
          <p:nvPr>
            <p:ph type="body" idx="1"/>
          </p:nvPr>
        </p:nvSpPr>
        <p:spPr>
          <a:xfrm>
            <a:off x="1127711" y="1491848"/>
            <a:ext cx="8596668" cy="4914639"/>
          </a:xfrm>
        </p:spPr>
        <p:txBody>
          <a:bodyPr>
            <a:noAutofit/>
          </a:bodyPr>
          <a:lstStyle/>
          <a:p>
            <a:r>
              <a:rPr lang="en-US" altLang="en-US" sz="2000" b="1" dirty="0"/>
              <a:t>Over a perfectly reliable channel</a:t>
            </a:r>
          </a:p>
          <a:p>
            <a:pPr lvl="1"/>
            <a:r>
              <a:rPr lang="en-US" altLang="en-US" sz="1800" dirty="0"/>
              <a:t>All of the data arrives in order, just as it was sent</a:t>
            </a:r>
          </a:p>
          <a:p>
            <a:pPr lvl="1"/>
            <a:r>
              <a:rPr lang="en-US" altLang="en-US" sz="1800" dirty="0"/>
              <a:t>Simple: sender sends data, and receiver receives data</a:t>
            </a:r>
          </a:p>
          <a:p>
            <a:r>
              <a:rPr lang="en-US" altLang="en-US" sz="2000" b="1" dirty="0"/>
              <a:t>Over a channel with bit errors</a:t>
            </a:r>
          </a:p>
          <a:p>
            <a:pPr lvl="1"/>
            <a:r>
              <a:rPr lang="en-US" altLang="en-US" sz="1800" dirty="0"/>
              <a:t>All of the data arrives in order, but some bits corrupted</a:t>
            </a:r>
          </a:p>
          <a:p>
            <a:pPr lvl="1"/>
            <a:r>
              <a:rPr lang="en-US" altLang="en-US" sz="1800" dirty="0"/>
              <a:t>Receiver detects errors and says “please repeat that”</a:t>
            </a:r>
          </a:p>
          <a:p>
            <a:pPr lvl="1"/>
            <a:r>
              <a:rPr lang="en-US" altLang="en-US" sz="1800" dirty="0"/>
              <a:t>Sender retransmits the data that were corrupted</a:t>
            </a:r>
          </a:p>
          <a:p>
            <a:r>
              <a:rPr lang="en-US" altLang="en-US" sz="2000" b="1" dirty="0"/>
              <a:t>Over a </a:t>
            </a:r>
            <a:r>
              <a:rPr lang="en-US" altLang="en-US" sz="2000" b="1" dirty="0" err="1"/>
              <a:t>lossy</a:t>
            </a:r>
            <a:r>
              <a:rPr lang="en-US" altLang="en-US" sz="2000" b="1" dirty="0"/>
              <a:t> channel with bit errors</a:t>
            </a:r>
          </a:p>
          <a:p>
            <a:pPr lvl="1"/>
            <a:r>
              <a:rPr lang="en-US" altLang="en-US" sz="1800" dirty="0"/>
              <a:t>Some data are missing, and some bits are corrupted</a:t>
            </a:r>
          </a:p>
          <a:p>
            <a:pPr lvl="1"/>
            <a:r>
              <a:rPr lang="en-US" altLang="en-US" sz="1800" dirty="0"/>
              <a:t>Receiver detects errors but cannot always detect loss</a:t>
            </a:r>
          </a:p>
          <a:p>
            <a:pPr lvl="1"/>
            <a:r>
              <a:rPr lang="en-US" altLang="en-US" sz="1800" dirty="0"/>
              <a:t>Sender must wait for acknowledgment (“ACK” or “OK”)</a:t>
            </a:r>
          </a:p>
          <a:p>
            <a:pPr lvl="1"/>
            <a:r>
              <a:rPr lang="en-US" altLang="en-US" sz="1800" dirty="0"/>
              <a:t>… and retransmit data after some time if no ACK arrives</a:t>
            </a:r>
          </a:p>
        </p:txBody>
      </p:sp>
    </p:spTree>
    <p:extLst>
      <p:ext uri="{BB962C8B-B14F-4D97-AF65-F5344CB8AC3E}">
        <p14:creationId xmlns:p14="http://schemas.microsoft.com/office/powerpoint/2010/main" val="2181610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7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75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75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75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750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75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75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75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750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7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16" y="227463"/>
            <a:ext cx="8596668" cy="1320800"/>
          </a:xfrm>
        </p:spPr>
        <p:txBody>
          <a:bodyPr/>
          <a:lstStyle/>
          <a:p>
            <a:r>
              <a:rPr lang="en-US" dirty="0"/>
              <a:t>ADVANTAGES OF TCP</a:t>
            </a:r>
            <a:br>
              <a:rPr lang="en-US" dirty="0"/>
            </a:br>
            <a:endParaRPr lang="en-US" dirty="0"/>
          </a:p>
        </p:txBody>
      </p:sp>
      <p:sp>
        <p:nvSpPr>
          <p:cNvPr id="3" name="Content Placeholder 2"/>
          <p:cNvSpPr>
            <a:spLocks noGrp="1"/>
          </p:cNvSpPr>
          <p:nvPr>
            <p:ph idx="1"/>
          </p:nvPr>
        </p:nvSpPr>
        <p:spPr>
          <a:xfrm>
            <a:off x="786516" y="1270000"/>
            <a:ext cx="8596668" cy="5127315"/>
          </a:xfrm>
        </p:spPr>
        <p:txBody>
          <a:bodyPr>
            <a:normAutofit fontScale="92500" lnSpcReduction="10000"/>
          </a:bodyPr>
          <a:lstStyle/>
          <a:p>
            <a:r>
              <a:rPr lang="en-US" sz="2400" dirty="0" smtClean="0"/>
              <a:t>TCP </a:t>
            </a:r>
            <a:r>
              <a:rPr lang="en-US" sz="2400" dirty="0"/>
              <a:t>always guarantees three things - your data reaches its destination</a:t>
            </a:r>
            <a:r>
              <a:rPr lang="en-US" sz="2400" dirty="0" smtClean="0"/>
              <a:t>, it </a:t>
            </a:r>
            <a:r>
              <a:rPr lang="en-US" sz="2400" dirty="0"/>
              <a:t>reaches there in time and </a:t>
            </a:r>
            <a:r>
              <a:rPr lang="en-US" sz="2400" dirty="0" smtClean="0"/>
              <a:t>it reaches there </a:t>
            </a:r>
            <a:r>
              <a:rPr lang="en-US" sz="2400" dirty="0"/>
              <a:t>without duplication.</a:t>
            </a:r>
          </a:p>
          <a:p>
            <a:r>
              <a:rPr lang="en-US" sz="2400" dirty="0" smtClean="0"/>
              <a:t>In </a:t>
            </a:r>
            <a:r>
              <a:rPr lang="en-US" sz="2400" dirty="0"/>
              <a:t>TCP, since all the work is done by the operating system, so you just need to sit back and watch the show. Even the debugging is taken care of by your OS.</a:t>
            </a:r>
          </a:p>
          <a:p>
            <a:r>
              <a:rPr lang="en-US" sz="2400" dirty="0" smtClean="0"/>
              <a:t>It </a:t>
            </a:r>
            <a:r>
              <a:rPr lang="en-US" sz="2400" dirty="0"/>
              <a:t>automatically breaks up data into packets for you</a:t>
            </a:r>
            <a:r>
              <a:rPr lang="en-US" sz="2400" dirty="0" smtClean="0"/>
              <a:t>.</a:t>
            </a:r>
          </a:p>
          <a:p>
            <a:r>
              <a:rPr lang="en-US" sz="2400" dirty="0" smtClean="0"/>
              <a:t>The </a:t>
            </a:r>
            <a:r>
              <a:rPr lang="en-US" sz="2400" dirty="0"/>
              <a:t>operating system does all the work. you just sit back and watch the show. no need to have the same bugs in your code that everyone else did on their first try; it's all been figured out for you. </a:t>
            </a:r>
          </a:p>
          <a:p>
            <a:r>
              <a:rPr lang="en-US" sz="2400" dirty="0"/>
              <a:t>R</a:t>
            </a:r>
            <a:r>
              <a:rPr lang="en-US" sz="2400" dirty="0" smtClean="0"/>
              <a:t>outers </a:t>
            </a:r>
            <a:r>
              <a:rPr lang="en-US" sz="2400" dirty="0"/>
              <a:t>may notice </a:t>
            </a:r>
            <a:r>
              <a:rPr lang="en-US" sz="2400" dirty="0" smtClean="0"/>
              <a:t>TCP packets </a:t>
            </a:r>
            <a:r>
              <a:rPr lang="en-US" sz="2400" dirty="0"/>
              <a:t>and treat them specially. they can buffer and retransmit </a:t>
            </a:r>
            <a:r>
              <a:rPr lang="en-US" sz="2400" dirty="0" smtClean="0"/>
              <a:t>them.</a:t>
            </a:r>
            <a:r>
              <a:rPr lang="en-US" sz="2400" dirty="0"/>
              <a:t> </a:t>
            </a:r>
          </a:p>
          <a:p>
            <a:r>
              <a:rPr lang="en-US" sz="2400" dirty="0" smtClean="0"/>
              <a:t>TCP </a:t>
            </a:r>
            <a:r>
              <a:rPr lang="en-US" sz="2400" dirty="0"/>
              <a:t>has good relative throughput on a modem or a </a:t>
            </a:r>
            <a:r>
              <a:rPr lang="en-US" sz="2400" dirty="0" smtClean="0"/>
              <a:t>LAN.</a:t>
            </a:r>
            <a:endParaRPr lang="en-US" sz="2400" dirty="0"/>
          </a:p>
        </p:txBody>
      </p:sp>
    </p:spTree>
    <p:extLst>
      <p:ext uri="{BB962C8B-B14F-4D97-AF65-F5344CB8AC3E}">
        <p14:creationId xmlns:p14="http://schemas.microsoft.com/office/powerpoint/2010/main" val="111114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TCP</a:t>
            </a:r>
            <a:br>
              <a:rPr lang="en-US" dirty="0"/>
            </a:br>
            <a:endParaRPr lang="en-US" dirty="0"/>
          </a:p>
        </p:txBody>
      </p:sp>
      <p:sp>
        <p:nvSpPr>
          <p:cNvPr id="3" name="Content Placeholder 2"/>
          <p:cNvSpPr>
            <a:spLocks noGrp="1"/>
          </p:cNvSpPr>
          <p:nvPr>
            <p:ph idx="1"/>
          </p:nvPr>
        </p:nvSpPr>
        <p:spPr>
          <a:xfrm>
            <a:off x="827460" y="1573735"/>
            <a:ext cx="9244588" cy="5284265"/>
          </a:xfrm>
        </p:spPr>
        <p:txBody>
          <a:bodyPr>
            <a:normAutofit lnSpcReduction="10000"/>
          </a:bodyPr>
          <a:lstStyle/>
          <a:p>
            <a:r>
              <a:rPr lang="en-US" sz="2800" dirty="0"/>
              <a:t>It is slower in functioning than UDP.</a:t>
            </a:r>
          </a:p>
          <a:p>
            <a:r>
              <a:rPr lang="en-US" sz="2800" dirty="0" smtClean="0"/>
              <a:t>Since</a:t>
            </a:r>
            <a:r>
              <a:rPr lang="en-US" sz="2800" dirty="0"/>
              <a:t>, all the work is being done by your OS, so if there are bugs in your OS, then you will </a:t>
            </a:r>
            <a:r>
              <a:rPr lang="en-US" sz="2800" dirty="0" smtClean="0"/>
              <a:t>face many </a:t>
            </a:r>
            <a:r>
              <a:rPr lang="en-US" sz="2800" dirty="0"/>
              <a:t>problems like problems in surfing and downloading contents from the net.</a:t>
            </a:r>
          </a:p>
          <a:p>
            <a:r>
              <a:rPr lang="en-US" sz="2800" dirty="0" smtClean="0"/>
              <a:t>TCP </a:t>
            </a:r>
            <a:r>
              <a:rPr lang="en-US" sz="2800" dirty="0"/>
              <a:t>cannot be used for broadcast and multicast </a:t>
            </a:r>
            <a:r>
              <a:rPr lang="en-US" sz="2800" dirty="0" smtClean="0"/>
              <a:t>connections</a:t>
            </a:r>
          </a:p>
          <a:p>
            <a:r>
              <a:rPr lang="en-US" sz="2800" dirty="0" smtClean="0"/>
              <a:t>TCP bandwidth</a:t>
            </a:r>
            <a:r>
              <a:rPr lang="en-US" sz="2800" dirty="0"/>
              <a:t>, high latency link, such as a satellite connection or an overfull t1. </a:t>
            </a:r>
          </a:p>
          <a:p>
            <a:r>
              <a:rPr lang="en-US" sz="2800" dirty="0" smtClean="0"/>
              <a:t>TCP </a:t>
            </a:r>
            <a:r>
              <a:rPr lang="en-US" sz="2800" dirty="0"/>
              <a:t>cannot conclude a transmission without all data in motion being explicitly </a:t>
            </a:r>
            <a:r>
              <a:rPr lang="en-US" sz="2800" dirty="0" smtClean="0"/>
              <a:t>acknowledged.</a:t>
            </a:r>
            <a:endParaRPr lang="en-US" sz="2800" dirty="0"/>
          </a:p>
        </p:txBody>
      </p:sp>
    </p:spTree>
    <p:extLst>
      <p:ext uri="{BB962C8B-B14F-4D97-AF65-F5344CB8AC3E}">
        <p14:creationId xmlns:p14="http://schemas.microsoft.com/office/powerpoint/2010/main" val="334688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673225" y="394672"/>
            <a:ext cx="7772400" cy="704850"/>
          </a:xfrm>
        </p:spPr>
        <p:txBody>
          <a:bodyPr/>
          <a:lstStyle/>
          <a:p>
            <a:r>
              <a:rPr lang="en-US" altLang="en-US" dirty="0"/>
              <a:t>TCP </a:t>
            </a:r>
            <a:r>
              <a:rPr lang="en-US" altLang="en-US" dirty="0" smtClean="0"/>
              <a:t>Segment Structure</a:t>
            </a:r>
            <a:endParaRPr lang="en-US" altLang="en-US" dirty="0"/>
          </a:p>
        </p:txBody>
      </p:sp>
      <p:grpSp>
        <p:nvGrpSpPr>
          <p:cNvPr id="186371" name="Group 3"/>
          <p:cNvGrpSpPr>
            <a:grpSpLocks/>
          </p:cNvGrpSpPr>
          <p:nvPr/>
        </p:nvGrpSpPr>
        <p:grpSpPr bwMode="auto">
          <a:xfrm>
            <a:off x="4283075" y="1103314"/>
            <a:ext cx="4089400" cy="5330825"/>
            <a:chOff x="2818" y="659"/>
            <a:chExt cx="2576" cy="3358"/>
          </a:xfrm>
        </p:grpSpPr>
        <p:sp>
          <p:nvSpPr>
            <p:cNvPr id="186372" name="Rectangle 4"/>
            <p:cNvSpPr>
              <a:spLocks noChangeArrowheads="1"/>
            </p:cNvSpPr>
            <p:nvPr/>
          </p:nvSpPr>
          <p:spPr bwMode="auto">
            <a:xfrm>
              <a:off x="2905" y="917"/>
              <a:ext cx="2489" cy="3039"/>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3"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latin typeface="Times New Roman" panose="02020603050405020304" pitchFamily="18" charset="0"/>
              </a:endParaRPr>
            </a:p>
          </p:txBody>
        </p:sp>
        <p:sp>
          <p:nvSpPr>
            <p:cNvPr id="186374" name="Text Box 6"/>
            <p:cNvSpPr txBox="1">
              <a:spLocks noChangeArrowheads="1"/>
            </p:cNvSpPr>
            <p:nvPr/>
          </p:nvSpPr>
          <p:spPr bwMode="auto">
            <a:xfrm>
              <a:off x="2886" y="968"/>
              <a:ext cx="107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source port #</a:t>
              </a:r>
              <a:endParaRPr lang="en-US" altLang="en-US" sz="2400">
                <a:latin typeface="Times New Roman" panose="02020603050405020304" pitchFamily="18" charset="0"/>
              </a:endParaRPr>
            </a:p>
          </p:txBody>
        </p:sp>
        <p:sp>
          <p:nvSpPr>
            <p:cNvPr id="186375" name="Text Box 7"/>
            <p:cNvSpPr txBox="1">
              <a:spLocks noChangeArrowheads="1"/>
            </p:cNvSpPr>
            <p:nvPr/>
          </p:nvSpPr>
          <p:spPr bwMode="auto">
            <a:xfrm>
              <a:off x="4198" y="971"/>
              <a:ext cx="90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dest port #</a:t>
              </a:r>
              <a:endParaRPr lang="en-US" altLang="en-US">
                <a:latin typeface="Times New Roman" panose="02020603050405020304" pitchFamily="18" charset="0"/>
              </a:endParaRPr>
            </a:p>
          </p:txBody>
        </p:sp>
        <p:sp>
          <p:nvSpPr>
            <p:cNvPr id="186376" name="Line 8"/>
            <p:cNvSpPr>
              <a:spLocks noChangeShapeType="1"/>
            </p:cNvSpPr>
            <p:nvPr/>
          </p:nvSpPr>
          <p:spPr bwMode="auto">
            <a:xfrm>
              <a:off x="2853" y="1226"/>
              <a:ext cx="2486"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7" name="Line 9"/>
            <p:cNvSpPr>
              <a:spLocks noChangeShapeType="1"/>
            </p:cNvSpPr>
            <p:nvPr/>
          </p:nvSpPr>
          <p:spPr bwMode="auto">
            <a:xfrm flipV="1">
              <a:off x="2849" y="1465"/>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8" name="Line 10"/>
            <p:cNvSpPr>
              <a:spLocks noChangeShapeType="1"/>
            </p:cNvSpPr>
            <p:nvPr/>
          </p:nvSpPr>
          <p:spPr bwMode="auto">
            <a:xfrm flipV="1">
              <a:off x="4075" y="990"/>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9" name="Text Box 11"/>
            <p:cNvSpPr txBox="1">
              <a:spLocks noChangeArrowheads="1"/>
            </p:cNvSpPr>
            <p:nvPr/>
          </p:nvSpPr>
          <p:spPr bwMode="auto">
            <a:xfrm>
              <a:off x="3758" y="659"/>
              <a:ext cx="55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32 bits</a:t>
              </a:r>
              <a:endParaRPr lang="en-US" altLang="en-US" sz="2400">
                <a:latin typeface="Times New Roman" panose="02020603050405020304" pitchFamily="18" charset="0"/>
              </a:endParaRPr>
            </a:p>
          </p:txBody>
        </p:sp>
        <p:sp>
          <p:nvSpPr>
            <p:cNvPr id="186380"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1"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2" name="Text Box 14"/>
            <p:cNvSpPr txBox="1">
              <a:spLocks noChangeArrowheads="1"/>
            </p:cNvSpPr>
            <p:nvPr/>
          </p:nvSpPr>
          <p:spPr bwMode="auto">
            <a:xfrm>
              <a:off x="3475" y="2845"/>
              <a:ext cx="1341"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application</a:t>
              </a:r>
            </a:p>
            <a:p>
              <a:r>
                <a:rPr lang="en-US" altLang="en-US" sz="2000"/>
                <a:t>data </a:t>
              </a:r>
            </a:p>
            <a:p>
              <a:r>
                <a:rPr lang="en-US" altLang="en-US" sz="2000"/>
                <a:t>(variable length)</a:t>
              </a:r>
              <a:endParaRPr lang="en-US" altLang="en-US" sz="2400">
                <a:latin typeface="Times New Roman" panose="02020603050405020304" pitchFamily="18" charset="0"/>
              </a:endParaRPr>
            </a:p>
          </p:txBody>
        </p:sp>
        <p:sp>
          <p:nvSpPr>
            <p:cNvPr id="186383" name="Text Box 15"/>
            <p:cNvSpPr txBox="1">
              <a:spLocks noChangeArrowheads="1"/>
            </p:cNvSpPr>
            <p:nvPr/>
          </p:nvSpPr>
          <p:spPr bwMode="auto">
            <a:xfrm>
              <a:off x="3250" y="1213"/>
              <a:ext cx="156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sequence number</a:t>
              </a:r>
              <a:endParaRPr lang="en-US" altLang="en-US" sz="2400">
                <a:latin typeface="Times New Roman" panose="02020603050405020304" pitchFamily="18" charset="0"/>
              </a:endParaRPr>
            </a:p>
          </p:txBody>
        </p:sp>
        <p:sp>
          <p:nvSpPr>
            <p:cNvPr id="186384" name="Line 16"/>
            <p:cNvSpPr>
              <a:spLocks noChangeShapeType="1"/>
            </p:cNvSpPr>
            <p:nvPr/>
          </p:nvSpPr>
          <p:spPr bwMode="auto">
            <a:xfrm flipV="1">
              <a:off x="2855" y="1705"/>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5" name="Text Box 17"/>
            <p:cNvSpPr txBox="1">
              <a:spLocks noChangeArrowheads="1"/>
            </p:cNvSpPr>
            <p:nvPr/>
          </p:nvSpPr>
          <p:spPr bwMode="auto">
            <a:xfrm>
              <a:off x="2998" y="1465"/>
              <a:ext cx="214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acknowledgement number</a:t>
              </a:r>
              <a:endParaRPr lang="en-US" altLang="en-US" sz="2000">
                <a:latin typeface="Times New Roman" panose="02020603050405020304" pitchFamily="18" charset="0"/>
              </a:endParaRPr>
            </a:p>
          </p:txBody>
        </p:sp>
        <p:sp>
          <p:nvSpPr>
            <p:cNvPr id="186386" name="Line 18"/>
            <p:cNvSpPr>
              <a:spLocks noChangeShapeType="1"/>
            </p:cNvSpPr>
            <p:nvPr/>
          </p:nvSpPr>
          <p:spPr bwMode="auto">
            <a:xfrm flipV="1">
              <a:off x="2852" y="1954"/>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7" name="Line 19"/>
            <p:cNvSpPr>
              <a:spLocks noChangeShapeType="1"/>
            </p:cNvSpPr>
            <p:nvPr/>
          </p:nvSpPr>
          <p:spPr bwMode="auto">
            <a:xfrm flipV="1">
              <a:off x="2849" y="2200"/>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8" name="Line 20"/>
            <p:cNvSpPr>
              <a:spLocks noChangeShapeType="1"/>
            </p:cNvSpPr>
            <p:nvPr/>
          </p:nvSpPr>
          <p:spPr bwMode="auto">
            <a:xfrm flipV="1">
              <a:off x="2849" y="2554"/>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9" name="Line 21"/>
            <p:cNvSpPr>
              <a:spLocks noChangeShapeType="1"/>
            </p:cNvSpPr>
            <p:nvPr/>
          </p:nvSpPr>
          <p:spPr bwMode="auto">
            <a:xfrm flipH="1" flipV="1">
              <a:off x="4084" y="1707"/>
              <a:ext cx="3" cy="4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0" name="Text Box 22"/>
            <p:cNvSpPr txBox="1">
              <a:spLocks noChangeArrowheads="1"/>
            </p:cNvSpPr>
            <p:nvPr/>
          </p:nvSpPr>
          <p:spPr bwMode="auto">
            <a:xfrm>
              <a:off x="4126" y="1712"/>
              <a:ext cx="115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Receive window</a:t>
              </a:r>
              <a:endParaRPr lang="en-US" altLang="en-US">
                <a:latin typeface="Times New Roman" panose="02020603050405020304" pitchFamily="18" charset="0"/>
              </a:endParaRPr>
            </a:p>
          </p:txBody>
        </p:sp>
        <p:sp>
          <p:nvSpPr>
            <p:cNvPr id="186391" name="Text Box 23"/>
            <p:cNvSpPr txBox="1">
              <a:spLocks noChangeArrowheads="1"/>
            </p:cNvSpPr>
            <p:nvPr/>
          </p:nvSpPr>
          <p:spPr bwMode="auto">
            <a:xfrm>
              <a:off x="4177" y="1961"/>
              <a:ext cx="107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Urg data pnter</a:t>
              </a:r>
              <a:endParaRPr lang="en-US" altLang="en-US">
                <a:latin typeface="Times New Roman" panose="02020603050405020304" pitchFamily="18" charset="0"/>
              </a:endParaRPr>
            </a:p>
          </p:txBody>
        </p:sp>
        <p:sp>
          <p:nvSpPr>
            <p:cNvPr id="186392" name="Text Box 24"/>
            <p:cNvSpPr txBox="1">
              <a:spLocks noChangeArrowheads="1"/>
            </p:cNvSpPr>
            <p:nvPr/>
          </p:nvSpPr>
          <p:spPr bwMode="auto">
            <a:xfrm>
              <a:off x="3084" y="1949"/>
              <a:ext cx="76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checksum</a:t>
              </a:r>
              <a:endParaRPr lang="en-US" altLang="en-US">
                <a:latin typeface="Times New Roman" panose="02020603050405020304" pitchFamily="18" charset="0"/>
              </a:endParaRPr>
            </a:p>
          </p:txBody>
        </p:sp>
        <p:sp>
          <p:nvSpPr>
            <p:cNvPr id="186393" name="Text Box 25"/>
            <p:cNvSpPr txBox="1">
              <a:spLocks noChangeArrowheads="1"/>
            </p:cNvSpPr>
            <p:nvPr/>
          </p:nvSpPr>
          <p:spPr bwMode="auto">
            <a:xfrm>
              <a:off x="3935" y="1730"/>
              <a:ext cx="19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a:t>
              </a:r>
              <a:endParaRPr lang="en-US" altLang="en-US" sz="2400">
                <a:latin typeface="Times New Roman" panose="02020603050405020304" pitchFamily="18" charset="0"/>
              </a:endParaRPr>
            </a:p>
          </p:txBody>
        </p:sp>
        <p:sp>
          <p:nvSpPr>
            <p:cNvPr id="186394" name="Line 26"/>
            <p:cNvSpPr>
              <a:spLocks noChangeShapeType="1"/>
            </p:cNvSpPr>
            <p:nvPr/>
          </p:nvSpPr>
          <p:spPr bwMode="auto">
            <a:xfrm flipV="1">
              <a:off x="3985" y="1701"/>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5" name="Line 27"/>
            <p:cNvSpPr>
              <a:spLocks noChangeShapeType="1"/>
            </p:cNvSpPr>
            <p:nvPr/>
          </p:nvSpPr>
          <p:spPr bwMode="auto">
            <a:xfrm flipV="1">
              <a:off x="3883"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6" name="Line 28"/>
            <p:cNvSpPr>
              <a:spLocks noChangeShapeType="1"/>
            </p:cNvSpPr>
            <p:nvPr/>
          </p:nvSpPr>
          <p:spPr bwMode="auto">
            <a:xfrm flipV="1">
              <a:off x="3778"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7" name="Line 29"/>
            <p:cNvSpPr>
              <a:spLocks noChangeShapeType="1"/>
            </p:cNvSpPr>
            <p:nvPr/>
          </p:nvSpPr>
          <p:spPr bwMode="auto">
            <a:xfrm flipV="1">
              <a:off x="3676" y="1707"/>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8" name="Line 30"/>
            <p:cNvSpPr>
              <a:spLocks noChangeShapeType="1"/>
            </p:cNvSpPr>
            <p:nvPr/>
          </p:nvSpPr>
          <p:spPr bwMode="auto">
            <a:xfrm flipV="1">
              <a:off x="3577"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9" name="Line 31"/>
            <p:cNvSpPr>
              <a:spLocks noChangeShapeType="1"/>
            </p:cNvSpPr>
            <p:nvPr/>
          </p:nvSpPr>
          <p:spPr bwMode="auto">
            <a:xfrm flipV="1">
              <a:off x="3469" y="1710"/>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00" name="Text Box 32"/>
            <p:cNvSpPr txBox="1">
              <a:spLocks noChangeArrowheads="1"/>
            </p:cNvSpPr>
            <p:nvPr/>
          </p:nvSpPr>
          <p:spPr bwMode="auto">
            <a:xfrm>
              <a:off x="3828" y="1727"/>
              <a:ext cx="18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t>
              </a:r>
              <a:endParaRPr lang="en-US" altLang="en-US" sz="2400">
                <a:latin typeface="Times New Roman" panose="02020603050405020304" pitchFamily="18" charset="0"/>
              </a:endParaRPr>
            </a:p>
          </p:txBody>
        </p:sp>
        <p:sp>
          <p:nvSpPr>
            <p:cNvPr id="186401" name="Text Box 33"/>
            <p:cNvSpPr txBox="1">
              <a:spLocks noChangeArrowheads="1"/>
            </p:cNvSpPr>
            <p:nvPr/>
          </p:nvSpPr>
          <p:spPr bwMode="auto">
            <a:xfrm>
              <a:off x="3727" y="1727"/>
              <a:ext cx="20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a:t>
              </a:r>
              <a:endParaRPr lang="en-US" altLang="en-US" sz="2400">
                <a:latin typeface="Times New Roman" panose="02020603050405020304" pitchFamily="18" charset="0"/>
              </a:endParaRPr>
            </a:p>
          </p:txBody>
        </p:sp>
        <p:sp>
          <p:nvSpPr>
            <p:cNvPr id="186402" name="Text Box 34"/>
            <p:cNvSpPr txBox="1">
              <a:spLocks noChangeArrowheads="1"/>
            </p:cNvSpPr>
            <p:nvPr/>
          </p:nvSpPr>
          <p:spPr bwMode="auto">
            <a:xfrm>
              <a:off x="3628" y="1724"/>
              <a:ext cx="19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t>
              </a:r>
              <a:endParaRPr lang="en-US" altLang="en-US" sz="2400">
                <a:latin typeface="Times New Roman" panose="02020603050405020304" pitchFamily="18" charset="0"/>
              </a:endParaRPr>
            </a:p>
          </p:txBody>
        </p:sp>
        <p:sp>
          <p:nvSpPr>
            <p:cNvPr id="186403" name="Text Box 35"/>
            <p:cNvSpPr txBox="1">
              <a:spLocks noChangeArrowheads="1"/>
            </p:cNvSpPr>
            <p:nvPr/>
          </p:nvSpPr>
          <p:spPr bwMode="auto">
            <a:xfrm>
              <a:off x="3519" y="1724"/>
              <a:ext cx="20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a:t>
              </a:r>
              <a:endParaRPr lang="en-US" altLang="en-US" sz="2400">
                <a:latin typeface="Times New Roman" panose="02020603050405020304" pitchFamily="18" charset="0"/>
              </a:endParaRPr>
            </a:p>
          </p:txBody>
        </p:sp>
        <p:sp>
          <p:nvSpPr>
            <p:cNvPr id="186404" name="Text Box 36"/>
            <p:cNvSpPr txBox="1">
              <a:spLocks noChangeArrowheads="1"/>
            </p:cNvSpPr>
            <p:nvPr/>
          </p:nvSpPr>
          <p:spPr bwMode="auto">
            <a:xfrm>
              <a:off x="3417" y="1724"/>
              <a:ext cx="21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a:t>
              </a:r>
              <a:endParaRPr lang="en-US" altLang="en-US" sz="2400">
                <a:latin typeface="Times New Roman" panose="02020603050405020304" pitchFamily="18" charset="0"/>
              </a:endParaRPr>
            </a:p>
          </p:txBody>
        </p:sp>
        <p:sp>
          <p:nvSpPr>
            <p:cNvPr id="186405" name="Text Box 37"/>
            <p:cNvSpPr txBox="1">
              <a:spLocks noChangeArrowheads="1"/>
            </p:cNvSpPr>
            <p:nvPr/>
          </p:nvSpPr>
          <p:spPr bwMode="auto">
            <a:xfrm>
              <a:off x="2818" y="1665"/>
              <a:ext cx="3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head</a:t>
              </a:r>
            </a:p>
            <a:p>
              <a:r>
                <a:rPr lang="en-US" altLang="en-US" sz="1400"/>
                <a:t>len</a:t>
              </a:r>
              <a:endParaRPr lang="en-US" altLang="en-US">
                <a:latin typeface="Times New Roman" panose="02020603050405020304" pitchFamily="18" charset="0"/>
              </a:endParaRPr>
            </a:p>
          </p:txBody>
        </p:sp>
        <p:sp>
          <p:nvSpPr>
            <p:cNvPr id="186406" name="Text Box 38"/>
            <p:cNvSpPr txBox="1">
              <a:spLocks noChangeArrowheads="1"/>
            </p:cNvSpPr>
            <p:nvPr/>
          </p:nvSpPr>
          <p:spPr bwMode="auto">
            <a:xfrm>
              <a:off x="3121" y="1665"/>
              <a:ext cx="34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not</a:t>
              </a:r>
            </a:p>
            <a:p>
              <a:r>
                <a:rPr lang="en-US" altLang="en-US" sz="1400"/>
                <a:t>used</a:t>
              </a:r>
              <a:endParaRPr lang="en-US" altLang="en-US">
                <a:latin typeface="Times New Roman" panose="02020603050405020304" pitchFamily="18" charset="0"/>
              </a:endParaRPr>
            </a:p>
          </p:txBody>
        </p:sp>
        <p:sp>
          <p:nvSpPr>
            <p:cNvPr id="186407" name="Line 39"/>
            <p:cNvSpPr>
              <a:spLocks noChangeShapeType="1"/>
            </p:cNvSpPr>
            <p:nvPr/>
          </p:nvSpPr>
          <p:spPr bwMode="auto">
            <a:xfrm flipV="1">
              <a:off x="3151"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08" name="Text Box 40"/>
            <p:cNvSpPr txBox="1">
              <a:spLocks noChangeArrowheads="1"/>
            </p:cNvSpPr>
            <p:nvPr/>
          </p:nvSpPr>
          <p:spPr bwMode="auto">
            <a:xfrm>
              <a:off x="3098" y="2266"/>
              <a:ext cx="196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Options (variable length)</a:t>
              </a:r>
              <a:endParaRPr lang="en-US" altLang="en-US" sz="2400">
                <a:latin typeface="Times New Roman" panose="02020603050405020304" pitchFamily="18" charset="0"/>
              </a:endParaRPr>
            </a:p>
          </p:txBody>
        </p:sp>
      </p:grpSp>
      <p:sp>
        <p:nvSpPr>
          <p:cNvPr id="186409" name="Text Box 41"/>
          <p:cNvSpPr txBox="1">
            <a:spLocks noChangeArrowheads="1"/>
          </p:cNvSpPr>
          <p:nvPr/>
        </p:nvSpPr>
        <p:spPr bwMode="auto">
          <a:xfrm>
            <a:off x="1701800" y="1431925"/>
            <a:ext cx="228758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t>URG: urgent data </a:t>
            </a:r>
          </a:p>
          <a:p>
            <a:pPr algn="r"/>
            <a:r>
              <a:rPr lang="en-US" altLang="en-US"/>
              <a:t>(generally not used)</a:t>
            </a:r>
            <a:endParaRPr lang="en-US" altLang="en-US" sz="1000">
              <a:latin typeface="Times New Roman" panose="02020603050405020304" pitchFamily="18" charset="0"/>
            </a:endParaRPr>
          </a:p>
        </p:txBody>
      </p:sp>
      <p:sp>
        <p:nvSpPr>
          <p:cNvPr id="186410" name="Text Box 42"/>
          <p:cNvSpPr txBox="1">
            <a:spLocks noChangeArrowheads="1"/>
          </p:cNvSpPr>
          <p:nvPr/>
        </p:nvSpPr>
        <p:spPr bwMode="auto">
          <a:xfrm>
            <a:off x="2610887" y="2155826"/>
            <a:ext cx="133087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t>ACK: ACK #</a:t>
            </a:r>
          </a:p>
          <a:p>
            <a:pPr algn="r"/>
            <a:r>
              <a:rPr lang="en-US" altLang="en-US"/>
              <a:t>valid</a:t>
            </a:r>
            <a:endParaRPr lang="en-US" altLang="en-US" sz="1000">
              <a:latin typeface="Times New Roman" panose="02020603050405020304" pitchFamily="18" charset="0"/>
            </a:endParaRPr>
          </a:p>
        </p:txBody>
      </p:sp>
      <p:sp>
        <p:nvSpPr>
          <p:cNvPr id="186411" name="Text Box 43"/>
          <p:cNvSpPr txBox="1">
            <a:spLocks noChangeArrowheads="1"/>
          </p:cNvSpPr>
          <p:nvPr/>
        </p:nvSpPr>
        <p:spPr bwMode="auto">
          <a:xfrm>
            <a:off x="1673225" y="2832100"/>
            <a:ext cx="228758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t>PSH: push data now</a:t>
            </a:r>
          </a:p>
          <a:p>
            <a:pPr algn="r"/>
            <a:r>
              <a:rPr lang="en-US" altLang="en-US"/>
              <a:t>(generally not used)</a:t>
            </a:r>
          </a:p>
        </p:txBody>
      </p:sp>
      <p:sp>
        <p:nvSpPr>
          <p:cNvPr id="186412" name="Text Box 44"/>
          <p:cNvSpPr txBox="1">
            <a:spLocks noChangeArrowheads="1"/>
          </p:cNvSpPr>
          <p:nvPr/>
        </p:nvSpPr>
        <p:spPr bwMode="auto">
          <a:xfrm>
            <a:off x="2000251" y="3632201"/>
            <a:ext cx="1979613"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t>RST, SYN, FIN:</a:t>
            </a:r>
          </a:p>
          <a:p>
            <a:pPr algn="r"/>
            <a:r>
              <a:rPr lang="en-US" altLang="en-US"/>
              <a:t>connection estab</a:t>
            </a:r>
          </a:p>
          <a:p>
            <a:pPr algn="r"/>
            <a:r>
              <a:rPr lang="en-US" altLang="en-US"/>
              <a:t>(setup, teardown</a:t>
            </a:r>
          </a:p>
          <a:p>
            <a:pPr algn="r"/>
            <a:r>
              <a:rPr lang="en-US" altLang="en-US"/>
              <a:t>commands)</a:t>
            </a:r>
          </a:p>
        </p:txBody>
      </p:sp>
      <p:sp>
        <p:nvSpPr>
          <p:cNvPr id="186413" name="Line 45"/>
          <p:cNvSpPr>
            <a:spLocks noChangeShapeType="1"/>
          </p:cNvSpPr>
          <p:nvPr/>
        </p:nvSpPr>
        <p:spPr bwMode="auto">
          <a:xfrm>
            <a:off x="3895726" y="1800226"/>
            <a:ext cx="1495425" cy="9620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14" name="Line 46"/>
          <p:cNvSpPr>
            <a:spLocks noChangeShapeType="1"/>
          </p:cNvSpPr>
          <p:nvPr/>
        </p:nvSpPr>
        <p:spPr bwMode="auto">
          <a:xfrm>
            <a:off x="3867151" y="2476501"/>
            <a:ext cx="1647825" cy="3524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15" name="Line 47"/>
          <p:cNvSpPr>
            <a:spLocks noChangeShapeType="1"/>
          </p:cNvSpPr>
          <p:nvPr/>
        </p:nvSpPr>
        <p:spPr bwMode="auto">
          <a:xfrm flipV="1">
            <a:off x="3876676" y="2828925"/>
            <a:ext cx="1838325" cy="457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16" name="Freeform 48"/>
          <p:cNvSpPr>
            <a:spLocks/>
          </p:cNvSpPr>
          <p:nvPr/>
        </p:nvSpPr>
        <p:spPr bwMode="auto">
          <a:xfrm>
            <a:off x="3914776" y="3105150"/>
            <a:ext cx="2314575" cy="704850"/>
          </a:xfrm>
          <a:custGeom>
            <a:avLst/>
            <a:gdLst>
              <a:gd name="T0" fmla="*/ 0 w 1458"/>
              <a:gd name="T1" fmla="*/ 444 h 444"/>
              <a:gd name="T2" fmla="*/ 1248 w 1458"/>
              <a:gd name="T3" fmla="*/ 0 h 444"/>
              <a:gd name="T4" fmla="*/ 1458 w 1458"/>
              <a:gd name="T5" fmla="*/ 6 h 444"/>
            </a:gdLst>
            <a:ahLst/>
            <a:cxnLst>
              <a:cxn ang="0">
                <a:pos x="T0" y="T1"/>
              </a:cxn>
              <a:cxn ang="0">
                <a:pos x="T2" y="T3"/>
              </a:cxn>
              <a:cxn ang="0">
                <a:pos x="T4" y="T5"/>
              </a:cxn>
            </a:cxnLst>
            <a:rect l="0" t="0" r="r" b="b"/>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17" name="Text Box 49"/>
          <p:cNvSpPr txBox="1">
            <a:spLocks noChangeArrowheads="1"/>
          </p:cNvSpPr>
          <p:nvPr/>
        </p:nvSpPr>
        <p:spPr bwMode="auto">
          <a:xfrm>
            <a:off x="8963025" y="3013075"/>
            <a:ext cx="13477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 bytes </a:t>
            </a:r>
          </a:p>
          <a:p>
            <a:pPr algn="l"/>
            <a:r>
              <a:rPr lang="en-US" altLang="en-US"/>
              <a:t>rcvr willing</a:t>
            </a:r>
          </a:p>
          <a:p>
            <a:pPr algn="l"/>
            <a:r>
              <a:rPr lang="en-US" altLang="en-US"/>
              <a:t>to accept</a:t>
            </a:r>
          </a:p>
        </p:txBody>
      </p:sp>
      <p:sp>
        <p:nvSpPr>
          <p:cNvPr id="186418" name="Text Box 50"/>
          <p:cNvSpPr txBox="1">
            <a:spLocks noChangeArrowheads="1"/>
          </p:cNvSpPr>
          <p:nvPr/>
        </p:nvSpPr>
        <p:spPr bwMode="auto">
          <a:xfrm>
            <a:off x="8656638" y="1527176"/>
            <a:ext cx="1820862"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counting</a:t>
            </a:r>
          </a:p>
          <a:p>
            <a:pPr algn="l"/>
            <a:r>
              <a:rPr lang="en-US" altLang="en-US"/>
              <a:t>by bytes </a:t>
            </a:r>
          </a:p>
          <a:p>
            <a:pPr algn="l"/>
            <a:r>
              <a:rPr lang="en-US" altLang="en-US"/>
              <a:t>of data</a:t>
            </a:r>
          </a:p>
          <a:p>
            <a:pPr algn="l"/>
            <a:r>
              <a:rPr lang="en-US" altLang="en-US"/>
              <a:t>(not segments!)</a:t>
            </a:r>
          </a:p>
        </p:txBody>
      </p:sp>
      <p:sp>
        <p:nvSpPr>
          <p:cNvPr id="186419" name="Text Box 51"/>
          <p:cNvSpPr txBox="1">
            <a:spLocks noChangeArrowheads="1"/>
          </p:cNvSpPr>
          <p:nvPr/>
        </p:nvSpPr>
        <p:spPr bwMode="auto">
          <a:xfrm>
            <a:off x="2519363" y="4965700"/>
            <a:ext cx="135255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t>Internet</a:t>
            </a:r>
          </a:p>
          <a:p>
            <a:pPr algn="r"/>
            <a:r>
              <a:rPr lang="en-US" altLang="en-US"/>
              <a:t>checksum</a:t>
            </a:r>
          </a:p>
          <a:p>
            <a:pPr algn="r"/>
            <a:r>
              <a:rPr lang="en-US" altLang="en-US"/>
              <a:t>(as in UDP)</a:t>
            </a:r>
          </a:p>
        </p:txBody>
      </p:sp>
      <p:sp>
        <p:nvSpPr>
          <p:cNvPr id="186420" name="Line 52"/>
          <p:cNvSpPr>
            <a:spLocks noChangeShapeType="1"/>
          </p:cNvSpPr>
          <p:nvPr/>
        </p:nvSpPr>
        <p:spPr bwMode="auto">
          <a:xfrm flipV="1">
            <a:off x="3790951" y="3429000"/>
            <a:ext cx="2105025" cy="1981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21" name="Line 53"/>
          <p:cNvSpPr>
            <a:spLocks noChangeShapeType="1"/>
          </p:cNvSpPr>
          <p:nvPr/>
        </p:nvSpPr>
        <p:spPr bwMode="auto">
          <a:xfrm flipH="1" flipV="1">
            <a:off x="8210551" y="3019426"/>
            <a:ext cx="809625" cy="4667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22" name="Line 54"/>
          <p:cNvSpPr>
            <a:spLocks noChangeShapeType="1"/>
          </p:cNvSpPr>
          <p:nvPr/>
        </p:nvSpPr>
        <p:spPr bwMode="auto">
          <a:xfrm flipH="1">
            <a:off x="8143875" y="1724026"/>
            <a:ext cx="552450" cy="8858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23" name="Line 55"/>
          <p:cNvSpPr>
            <a:spLocks noChangeShapeType="1"/>
          </p:cNvSpPr>
          <p:nvPr/>
        </p:nvSpPr>
        <p:spPr bwMode="auto">
          <a:xfrm flipH="1">
            <a:off x="8105775" y="1714501"/>
            <a:ext cx="571500" cy="5238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1781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673225" y="394672"/>
            <a:ext cx="7772400" cy="704850"/>
          </a:xfrm>
        </p:spPr>
        <p:txBody>
          <a:bodyPr/>
          <a:lstStyle/>
          <a:p>
            <a:r>
              <a:rPr lang="en-US" altLang="en-US" dirty="0"/>
              <a:t>TCP </a:t>
            </a:r>
            <a:r>
              <a:rPr lang="en-US" altLang="en-US" dirty="0" smtClean="0"/>
              <a:t>Segment Structure</a:t>
            </a:r>
            <a:endParaRPr lang="en-US" altLang="en-US" dirty="0"/>
          </a:p>
        </p:txBody>
      </p:sp>
      <p:pic>
        <p:nvPicPr>
          <p:cNvPr id="57" name="Picture 56"/>
          <p:cNvPicPr>
            <a:picLocks noChangeAspect="1"/>
          </p:cNvPicPr>
          <p:nvPr/>
        </p:nvPicPr>
        <p:blipFill>
          <a:blip r:embed="rId2"/>
          <a:stretch>
            <a:fillRect/>
          </a:stretch>
        </p:blipFill>
        <p:spPr>
          <a:xfrm>
            <a:off x="1186787" y="1501325"/>
            <a:ext cx="8153400" cy="4619625"/>
          </a:xfrm>
          <a:prstGeom prst="rect">
            <a:avLst/>
          </a:prstGeom>
        </p:spPr>
      </p:pic>
    </p:spTree>
    <p:extLst>
      <p:ext uri="{BB962C8B-B14F-4D97-AF65-F5344CB8AC3E}">
        <p14:creationId xmlns:p14="http://schemas.microsoft.com/office/powerpoint/2010/main" val="43401596"/>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225</TotalTime>
  <Words>1652</Words>
  <Application>Microsoft Office PowerPoint</Application>
  <PresentationFormat>Widescreen</PresentationFormat>
  <Paragraphs>293</Paragraphs>
  <Slides>22</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Arial</vt:lpstr>
      <vt:lpstr>Calibri</vt:lpstr>
      <vt:lpstr>Courier New</vt:lpstr>
      <vt:lpstr>Helvetica</vt:lpstr>
      <vt:lpstr>Times New Roman</vt:lpstr>
      <vt:lpstr>Trebuchet MS</vt:lpstr>
      <vt:lpstr>Wingdings 2</vt:lpstr>
      <vt:lpstr>Wingdings 3</vt:lpstr>
      <vt:lpstr>ZapfDingbats</vt:lpstr>
      <vt:lpstr>Facet</vt:lpstr>
      <vt:lpstr>Clip</vt:lpstr>
      <vt:lpstr> SWE 425: Telecommunication    Engineering</vt:lpstr>
      <vt:lpstr>Transmission Control Protocol (TCP)</vt:lpstr>
      <vt:lpstr>Characteristics of TCP Protocol</vt:lpstr>
      <vt:lpstr>PowerPoint Presentation</vt:lpstr>
      <vt:lpstr>Challenges of Reliable Data Transfer</vt:lpstr>
      <vt:lpstr>ADVANTAGES OF TCP </vt:lpstr>
      <vt:lpstr>DISADVANTAGES OF TCP </vt:lpstr>
      <vt:lpstr>TCP Segment Structure</vt:lpstr>
      <vt:lpstr>TCP Segment Structure</vt:lpstr>
      <vt:lpstr>Example 1</vt:lpstr>
      <vt:lpstr>Example 1: Solution</vt:lpstr>
      <vt:lpstr>Example 1: Solution (Cont.)</vt:lpstr>
      <vt:lpstr>Connection Establishment (cont)</vt:lpstr>
      <vt:lpstr>Connection Establishment (cont)</vt:lpstr>
      <vt:lpstr>TCP Connection Termination</vt:lpstr>
      <vt:lpstr>TCP Connection Termination</vt:lpstr>
      <vt:lpstr>TCP Retransmissions</vt:lpstr>
      <vt:lpstr>Automatic Repeat reQuest (ARQ)</vt:lpstr>
      <vt:lpstr>Reasons for Retransmission</vt:lpstr>
      <vt:lpstr>TCP vs UDP</vt:lpstr>
      <vt:lpstr>TCP vs UDP (continued…)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425: Telecommunication    Engineering</dc:title>
  <dc:creator>diu</dc:creator>
  <cp:lastModifiedBy>Windows User</cp:lastModifiedBy>
  <cp:revision>20</cp:revision>
  <dcterms:created xsi:type="dcterms:W3CDTF">2017-10-21T03:55:40Z</dcterms:created>
  <dcterms:modified xsi:type="dcterms:W3CDTF">2019-01-17T05:34:24Z</dcterms:modified>
</cp:coreProperties>
</file>