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0"/>
  </p:notesMasterIdLst>
  <p:sldIdLst>
    <p:sldId id="256" r:id="rId2"/>
    <p:sldId id="257" r:id="rId3"/>
    <p:sldId id="258" r:id="rId4"/>
    <p:sldId id="295" r:id="rId5"/>
    <p:sldId id="279" r:id="rId6"/>
    <p:sldId id="280" r:id="rId7"/>
    <p:sldId id="261" r:id="rId8"/>
    <p:sldId id="259" r:id="rId9"/>
    <p:sldId id="267" r:id="rId10"/>
    <p:sldId id="270" r:id="rId11"/>
    <p:sldId id="271" r:id="rId12"/>
    <p:sldId id="265" r:id="rId13"/>
    <p:sldId id="272" r:id="rId14"/>
    <p:sldId id="273" r:id="rId15"/>
    <p:sldId id="266" r:id="rId16"/>
    <p:sldId id="274" r:id="rId17"/>
    <p:sldId id="264" r:id="rId18"/>
    <p:sldId id="284" r:id="rId19"/>
    <p:sldId id="285" r:id="rId20"/>
    <p:sldId id="286" r:id="rId21"/>
    <p:sldId id="287" r:id="rId22"/>
    <p:sldId id="288" r:id="rId23"/>
    <p:sldId id="289" r:id="rId24"/>
    <p:sldId id="290" r:id="rId25"/>
    <p:sldId id="291" r:id="rId26"/>
    <p:sldId id="292" r:id="rId27"/>
    <p:sldId id="293" r:id="rId28"/>
    <p:sldId id="294"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89" autoAdjust="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A3E974C-9EE7-41BB-A14F-1A49F6465323}" type="slidenum">
              <a:rPr lang="en-US"/>
              <a:pPr/>
              <a:t>‹#›</a:t>
            </a:fld>
            <a:endParaRPr lang="en-US"/>
          </a:p>
        </p:txBody>
      </p:sp>
    </p:spTree>
    <p:extLst>
      <p:ext uri="{BB962C8B-B14F-4D97-AF65-F5344CB8AC3E}">
        <p14:creationId xmlns:p14="http://schemas.microsoft.com/office/powerpoint/2010/main" val="1560480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pPr eaLnBrk="1" hangingPunct="1"/>
            <a:r>
              <a:rPr lang="sv-SE" smtClean="0">
                <a:latin typeface="Arial" panose="020B0604020202020204" pitchFamily="34" charset="0"/>
              </a:rPr>
              <a:t>0</a:t>
            </a:r>
            <a:endParaRPr lang="en-US" smtClean="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D2AECC-57D8-4201-876C-B7CF92E58C0C}" type="slidenum">
              <a:rPr lang="en-US"/>
              <a:pPr/>
              <a:t>4</a:t>
            </a:fld>
            <a:endParaRPr lang="en-US"/>
          </a:p>
        </p:txBody>
      </p:sp>
    </p:spTree>
    <p:extLst>
      <p:ext uri="{BB962C8B-B14F-4D97-AF65-F5344CB8AC3E}">
        <p14:creationId xmlns:p14="http://schemas.microsoft.com/office/powerpoint/2010/main" val="215910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D80504-4B82-4ED3-A174-474776927061}" type="slidenum">
              <a:rPr lang="en-US"/>
              <a:pPr/>
              <a:t>7</a:t>
            </a:fld>
            <a:endParaRPr lang="en-US"/>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The Text Book makes an odd choice in calling DBS BSS (BSS is actually the abbreviation used for Boeing Satellite Service).</a:t>
            </a:r>
          </a:p>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These distinctions aren’t set in stone.  For example, FSS satellites used to be used for broadcasting.</a:t>
            </a:r>
          </a:p>
        </p:txBody>
      </p:sp>
    </p:spTree>
    <p:extLst>
      <p:ext uri="{BB962C8B-B14F-4D97-AF65-F5344CB8AC3E}">
        <p14:creationId xmlns:p14="http://schemas.microsoft.com/office/powerpoint/2010/main" val="163654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smtClean="0">
                <a:latin typeface="+mn-lt"/>
              </a:rPr>
              <a:t>The principle of communication by passive satellite is based on the properties of distribution of electromagnetic waves from different surface areas. </a:t>
            </a:r>
          </a:p>
          <a:p>
            <a:pPr eaLnBrk="1" fontAlgn="auto" hangingPunct="1">
              <a:spcBef>
                <a:spcPts val="0"/>
              </a:spcBef>
              <a:spcAft>
                <a:spcPts val="0"/>
              </a:spcAft>
              <a:defRPr/>
            </a:pPr>
            <a:r>
              <a:rPr lang="en-US" dirty="0" smtClean="0">
                <a:latin typeface="+mn-lt"/>
              </a:rPr>
              <a:t>Thus an electromagnetic wave incident on a passive satellite is scattered back towards the earth and a receiving station can receive the scattered wave. The passive satellites used in the early years of satellite communications were both artificial as well as natural. </a:t>
            </a:r>
          </a:p>
          <a:p>
            <a:pPr eaLnBrk="1" hangingPunct="1">
              <a:defRPr/>
            </a:pPr>
            <a:endParaRPr lang="en-US" dirty="0"/>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C9C0FD-A4B2-4CD5-8C08-9A0911E15255}" type="slidenum">
              <a:rPr lang="en-US"/>
              <a:pPr/>
              <a:t>19</a:t>
            </a:fld>
            <a:endParaRPr lang="en-US"/>
          </a:p>
        </p:txBody>
      </p:sp>
    </p:spTree>
    <p:extLst>
      <p:ext uri="{BB962C8B-B14F-4D97-AF65-F5344CB8AC3E}">
        <p14:creationId xmlns:p14="http://schemas.microsoft.com/office/powerpoint/2010/main" val="101784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pPr eaLnBrk="1" hangingPunct="1"/>
            <a:endParaRPr lang="en-US" smtClean="0">
              <a:latin typeface="Arial" panose="020B0604020202020204" pitchFamily="34" charset="0"/>
            </a:endParaRPr>
          </a:p>
        </p:txBody>
      </p:sp>
      <p:sp>
        <p:nvSpPr>
          <p:cNvPr id="358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A33D36-8BC5-49B9-BB6F-5E01FF027E5C}" type="slidenum">
              <a:rPr lang="en-US"/>
              <a:pPr/>
              <a:t>22</a:t>
            </a:fld>
            <a:endParaRPr lang="en-US"/>
          </a:p>
        </p:txBody>
      </p:sp>
    </p:spTree>
    <p:extLst>
      <p:ext uri="{BB962C8B-B14F-4D97-AF65-F5344CB8AC3E}">
        <p14:creationId xmlns:p14="http://schemas.microsoft.com/office/powerpoint/2010/main" val="363646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pPr eaLnBrk="1" hangingPunct="1"/>
            <a:r>
              <a:rPr lang="en-US" smtClean="0">
                <a:latin typeface="Arial" panose="020B0604020202020204" pitchFamily="34" charset="0"/>
              </a:rPr>
              <a:t>It transmitted a pre-recorded message of Christmas Greetings from US President Eisenhower. However, the satellite did not function as a true repeater.</a:t>
            </a:r>
          </a:p>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  It accepted and stored up to 360,000 Teletype words as it passed overhead and rebroadcast them to ground station farther along its orbit.   It operated with 3 watts of on-board output power and it was also the first satellite to use solar cells for generating electrical power</a:t>
            </a: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CF6331-4B51-494A-996D-0B94ED28D961}" type="slidenum">
              <a:rPr lang="en-US"/>
              <a:pPr/>
              <a:t>23</a:t>
            </a:fld>
            <a:endParaRPr lang="en-US"/>
          </a:p>
        </p:txBody>
      </p:sp>
    </p:spTree>
    <p:extLst>
      <p:ext uri="{BB962C8B-B14F-4D97-AF65-F5344CB8AC3E}">
        <p14:creationId xmlns:p14="http://schemas.microsoft.com/office/powerpoint/2010/main" val="178798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pPr eaLnBrk="1" hangingPunct="1"/>
            <a:endParaRPr lang="en-US" smtClean="0">
              <a:latin typeface="Arial" panose="020B0604020202020204" pitchFamily="34" charset="0"/>
            </a:endParaRPr>
          </a:p>
        </p:txBody>
      </p:sp>
      <p:sp>
        <p:nvSpPr>
          <p:cNvPr id="378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F7C324-4A4B-4D6C-A489-C1826C82D87C}" type="slidenum">
              <a:rPr lang="en-US"/>
              <a:pPr/>
              <a:t>25</a:t>
            </a:fld>
            <a:endParaRPr lang="en-US"/>
          </a:p>
        </p:txBody>
      </p:sp>
    </p:spTree>
    <p:extLst>
      <p:ext uri="{BB962C8B-B14F-4D97-AF65-F5344CB8AC3E}">
        <p14:creationId xmlns:p14="http://schemas.microsoft.com/office/powerpoint/2010/main" val="143228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r>
              <a:rPr lang="en-US" dirty="0" smtClean="0">
                <a:latin typeface="+mn-lt"/>
              </a:rPr>
              <a:t>One way link from transmitter Tx to receiver Rx on earth’s surface</a:t>
            </a:r>
          </a:p>
          <a:p>
            <a:pPr eaLnBrk="1" hangingPunct="1">
              <a:defRPr/>
            </a:pPr>
            <a:r>
              <a:rPr lang="en-US" dirty="0" smtClean="0">
                <a:latin typeface="+mn-lt"/>
              </a:rPr>
              <a:t>In two-way Satellite Communications link the exchange of information between two distant users takes place through a pair of transmit and receive earth stations and a satellite. </a:t>
            </a:r>
            <a:endParaRPr lang="en-US" dirty="0"/>
          </a:p>
        </p:txBody>
      </p:sp>
      <p:sp>
        <p:nvSpPr>
          <p:cNvPr id="389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9CF9AD-E072-4E94-9E3C-264288F8444D}" type="slidenum">
              <a:rPr lang="en-US"/>
              <a:pPr/>
              <a:t>26</a:t>
            </a:fld>
            <a:endParaRPr lang="en-US"/>
          </a:p>
        </p:txBody>
      </p:sp>
    </p:spTree>
    <p:extLst>
      <p:ext uri="{BB962C8B-B14F-4D97-AF65-F5344CB8AC3E}">
        <p14:creationId xmlns:p14="http://schemas.microsoft.com/office/powerpoint/2010/main" val="353657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marL="0" lvl="1" eaLnBrk="1" hangingPunct="1">
              <a:spcBef>
                <a:spcPct val="0"/>
              </a:spcBef>
            </a:pPr>
            <a:r>
              <a:rPr lang="en-US" smtClean="0">
                <a:latin typeface="Arial" panose="020B0604020202020204" pitchFamily="34" charset="0"/>
              </a:rPr>
              <a:t>Space operations service,  (Tracking, Telemetry, Command)</a:t>
            </a:r>
          </a:p>
          <a:p>
            <a:pPr marL="0" lvl="1" eaLnBrk="1" hangingPunct="1">
              <a:spcBef>
                <a:spcPct val="0"/>
              </a:spcBef>
            </a:pPr>
            <a:r>
              <a:rPr lang="en-US" smtClean="0">
                <a:latin typeface="Arial" panose="020B0604020202020204" pitchFamily="34" charset="0"/>
              </a:rPr>
              <a:t>Earth Exploration Satellite Service (Remote Sensing)</a:t>
            </a:r>
          </a:p>
          <a:p>
            <a:pPr marL="0" lvl="1" eaLnBrk="1" hangingPunct="1">
              <a:spcBef>
                <a:spcPct val="0"/>
              </a:spcBef>
            </a:pPr>
            <a:r>
              <a:rPr lang="en-US" smtClean="0">
                <a:latin typeface="Arial" panose="020B0604020202020204" pitchFamily="34" charset="0"/>
              </a:rPr>
              <a:t>Standard frequency and time signal satellite service</a:t>
            </a:r>
          </a:p>
          <a:p>
            <a:pPr eaLnBrk="1" hangingPunct="1"/>
            <a:endParaRPr lang="en-US" smtClean="0">
              <a:latin typeface="Arial" panose="020B0604020202020204" pitchFamily="34" charset="0"/>
            </a:endParaRPr>
          </a:p>
        </p:txBody>
      </p:sp>
      <p:sp>
        <p:nvSpPr>
          <p:cNvPr id="399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3D76E4-4956-4C21-B1A9-416574CAB947}" type="slidenum">
              <a:rPr lang="en-US"/>
              <a:pPr/>
              <a:t>27</a:t>
            </a:fld>
            <a:endParaRPr lang="en-US"/>
          </a:p>
        </p:txBody>
      </p:sp>
    </p:spTree>
    <p:extLst>
      <p:ext uri="{BB962C8B-B14F-4D97-AF65-F5344CB8AC3E}">
        <p14:creationId xmlns:p14="http://schemas.microsoft.com/office/powerpoint/2010/main" val="903144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smtClean="0">
                <a:latin typeface="+mn-lt"/>
              </a:rPr>
              <a:t>A new class of two-way fixed satellite network service known as Very Small Aperture Terminal (VSAT) service has became very popular among business and closed users group communities. </a:t>
            </a:r>
          </a:p>
          <a:p>
            <a:pPr eaLnBrk="1" hangingPunct="1">
              <a:defRPr/>
            </a:pPr>
            <a:endParaRPr lang="en-US" dirty="0"/>
          </a:p>
        </p:txBody>
      </p:sp>
      <p:sp>
        <p:nvSpPr>
          <p:cNvPr id="4096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BD4064-8930-4BB2-AFB5-362C4A12083E}" type="slidenum">
              <a:rPr lang="en-US"/>
              <a:pPr/>
              <a:t>28</a:t>
            </a:fld>
            <a:endParaRPr lang="en-US"/>
          </a:p>
        </p:txBody>
      </p:sp>
    </p:spTree>
    <p:extLst>
      <p:ext uri="{BB962C8B-B14F-4D97-AF65-F5344CB8AC3E}">
        <p14:creationId xmlns:p14="http://schemas.microsoft.com/office/powerpoint/2010/main" val="154510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sz="2400">
                <a:latin typeface="Times New Roman" panose="02020603050405020304"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sz="2400">
                <a:latin typeface="Times New Roman" panose="02020603050405020304"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194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noProof="0" smtClean="0"/>
              <a:t>Click to edit Master subtitle style</a:t>
            </a:r>
          </a:p>
        </p:txBody>
      </p:sp>
      <p:sp>
        <p:nvSpPr>
          <p:cNvPr id="194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smtClean="0"/>
              <a:t>Click to edit Master title style</a:t>
            </a:r>
          </a:p>
        </p:txBody>
      </p:sp>
      <p:sp>
        <p:nvSpPr>
          <p:cNvPr id="10" name="Rectangle 9"/>
          <p:cNvSpPr>
            <a:spLocks noGrp="1" noChangeArrowheads="1"/>
          </p:cNvSpPr>
          <p:nvPr>
            <p:ph type="dt" sz="quarter" idx="10"/>
          </p:nvPr>
        </p:nvSpPr>
        <p:spPr/>
        <p:txBody>
          <a:bodyPr/>
          <a:lstStyle>
            <a:lvl1pPr>
              <a:defRPr smtClean="0">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smtClean="0"/>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3329EF9E-78BF-4D75-A179-5F34DCEBDDAD}" type="slidenum">
              <a:rPr lang="en-US"/>
              <a:pPr/>
              <a:t>‹#›</a:t>
            </a:fld>
            <a:endParaRPr lang="en-US"/>
          </a:p>
        </p:txBody>
      </p:sp>
    </p:spTree>
    <p:extLst>
      <p:ext uri="{BB962C8B-B14F-4D97-AF65-F5344CB8AC3E}">
        <p14:creationId xmlns:p14="http://schemas.microsoft.com/office/powerpoint/2010/main" val="338514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48BFC07B-3BFF-4176-9B3E-B826A0CF0852}" type="slidenum">
              <a:rPr lang="en-US"/>
              <a:pPr/>
              <a:t>‹#›</a:t>
            </a:fld>
            <a:endParaRPr lang="en-US"/>
          </a:p>
        </p:txBody>
      </p:sp>
    </p:spTree>
    <p:extLst>
      <p:ext uri="{BB962C8B-B14F-4D97-AF65-F5344CB8AC3E}">
        <p14:creationId xmlns:p14="http://schemas.microsoft.com/office/powerpoint/2010/main" val="418993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6E4CEF02-A0F5-472F-803F-631CD1C81061}" type="slidenum">
              <a:rPr lang="en-US"/>
              <a:pPr/>
              <a:t>‹#›</a:t>
            </a:fld>
            <a:endParaRPr lang="en-US"/>
          </a:p>
        </p:txBody>
      </p:sp>
    </p:spTree>
    <p:extLst>
      <p:ext uri="{BB962C8B-B14F-4D97-AF65-F5344CB8AC3E}">
        <p14:creationId xmlns:p14="http://schemas.microsoft.com/office/powerpoint/2010/main" val="379836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3EC19482-9AD9-4C65-B660-70664F6A453B}" type="slidenum">
              <a:rPr lang="en-US"/>
              <a:pPr/>
              <a:t>‹#›</a:t>
            </a:fld>
            <a:endParaRPr lang="en-US"/>
          </a:p>
        </p:txBody>
      </p:sp>
    </p:spTree>
    <p:extLst>
      <p:ext uri="{BB962C8B-B14F-4D97-AF65-F5344CB8AC3E}">
        <p14:creationId xmlns:p14="http://schemas.microsoft.com/office/powerpoint/2010/main" val="255448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489C9EF9-7683-4EB1-AFFB-E2941840DA12}" type="slidenum">
              <a:rPr lang="en-US"/>
              <a:pPr/>
              <a:t>‹#›</a:t>
            </a:fld>
            <a:endParaRPr lang="en-US"/>
          </a:p>
        </p:txBody>
      </p:sp>
    </p:spTree>
    <p:extLst>
      <p:ext uri="{BB962C8B-B14F-4D97-AF65-F5344CB8AC3E}">
        <p14:creationId xmlns:p14="http://schemas.microsoft.com/office/powerpoint/2010/main" val="373934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AFF76681-E64D-4CBB-B44E-E2466DEB8C0A}" type="slidenum">
              <a:rPr lang="en-US"/>
              <a:pPr/>
              <a:t>‹#›</a:t>
            </a:fld>
            <a:endParaRPr lang="en-US"/>
          </a:p>
        </p:txBody>
      </p:sp>
    </p:spTree>
    <p:extLst>
      <p:ext uri="{BB962C8B-B14F-4D97-AF65-F5344CB8AC3E}">
        <p14:creationId xmlns:p14="http://schemas.microsoft.com/office/powerpoint/2010/main" val="271566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fld id="{6D127E3C-65B3-45F9-984D-3C24C105E471}" type="slidenum">
              <a:rPr lang="en-US"/>
              <a:pPr/>
              <a:t>‹#›</a:t>
            </a:fld>
            <a:endParaRPr lang="en-US"/>
          </a:p>
        </p:txBody>
      </p:sp>
    </p:spTree>
    <p:extLst>
      <p:ext uri="{BB962C8B-B14F-4D97-AF65-F5344CB8AC3E}">
        <p14:creationId xmlns:p14="http://schemas.microsoft.com/office/powerpoint/2010/main" val="225527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fld id="{2024DA31-5248-474F-80DB-02F95D4AEDC5}" type="slidenum">
              <a:rPr lang="en-US"/>
              <a:pPr/>
              <a:t>‹#›</a:t>
            </a:fld>
            <a:endParaRPr lang="en-US"/>
          </a:p>
        </p:txBody>
      </p:sp>
    </p:spTree>
    <p:extLst>
      <p:ext uri="{BB962C8B-B14F-4D97-AF65-F5344CB8AC3E}">
        <p14:creationId xmlns:p14="http://schemas.microsoft.com/office/powerpoint/2010/main" val="251166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fld id="{8F4AB52E-4CB4-4DFB-A4AA-1DFF25ED3256}" type="slidenum">
              <a:rPr lang="en-US"/>
              <a:pPr/>
              <a:t>‹#›</a:t>
            </a:fld>
            <a:endParaRPr lang="en-US"/>
          </a:p>
        </p:txBody>
      </p:sp>
    </p:spTree>
    <p:extLst>
      <p:ext uri="{BB962C8B-B14F-4D97-AF65-F5344CB8AC3E}">
        <p14:creationId xmlns:p14="http://schemas.microsoft.com/office/powerpoint/2010/main" val="386965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272FDB46-097D-4F1A-8A35-D68F1181DDA5}" type="slidenum">
              <a:rPr lang="en-US"/>
              <a:pPr/>
              <a:t>‹#›</a:t>
            </a:fld>
            <a:endParaRPr lang="en-US"/>
          </a:p>
        </p:txBody>
      </p:sp>
    </p:spTree>
    <p:extLst>
      <p:ext uri="{BB962C8B-B14F-4D97-AF65-F5344CB8AC3E}">
        <p14:creationId xmlns:p14="http://schemas.microsoft.com/office/powerpoint/2010/main" val="149625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F3E8F9D2-CB73-4706-BF62-D43CA579863D}" type="slidenum">
              <a:rPr lang="en-US"/>
              <a:pPr/>
              <a:t>‹#›</a:t>
            </a:fld>
            <a:endParaRPr lang="en-US"/>
          </a:p>
        </p:txBody>
      </p:sp>
    </p:spTree>
    <p:extLst>
      <p:ext uri="{BB962C8B-B14F-4D97-AF65-F5344CB8AC3E}">
        <p14:creationId xmlns:p14="http://schemas.microsoft.com/office/powerpoint/2010/main" val="356696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43"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atin typeface="Arial" charset="0"/>
              </a:defRPr>
            </a:lvl1pPr>
          </a:lstStyle>
          <a:p>
            <a:pPr>
              <a:defRPr/>
            </a:pPr>
            <a:endParaRPr lang="en-US"/>
          </a:p>
        </p:txBody>
      </p:sp>
      <p:sp>
        <p:nvSpPr>
          <p:cNvPr id="18444"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atin typeface="Arial" charset="0"/>
              </a:defRPr>
            </a:lvl1pPr>
          </a:lstStyle>
          <a:p>
            <a:pPr>
              <a:defRPr/>
            </a:pPr>
            <a:endParaRPr lang="en-US"/>
          </a:p>
        </p:txBody>
      </p:sp>
      <p:sp>
        <p:nvSpPr>
          <p:cNvPr id="18445"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EB3BCE5A-9BF2-4238-9D63-A4E390306DC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hangingPunct="1"/>
            <a:r>
              <a:rPr lang="en-US" sz="4400" smtClean="0"/>
              <a:t>Satellite Communications</a:t>
            </a:r>
          </a:p>
        </p:txBody>
      </p:sp>
      <p:sp>
        <p:nvSpPr>
          <p:cNvPr id="3075" name="Rectangle 3"/>
          <p:cNvSpPr>
            <a:spLocks noGrp="1" noChangeArrowheads="1"/>
          </p:cNvSpPr>
          <p:nvPr>
            <p:ph type="subTitle" idx="1"/>
          </p:nvPr>
        </p:nvSpPr>
        <p:spPr>
          <a:xfrm>
            <a:off x="4648200" y="2514600"/>
            <a:ext cx="5105400" cy="2222500"/>
          </a:xfrm>
        </p:spPr>
        <p:txBody>
          <a:bodyPr/>
          <a:lstStyle/>
          <a:p>
            <a:pPr eaLnBrk="1" hangingPunct="1"/>
            <a:r>
              <a:rPr lang="en-US" sz="2400" smtClean="0"/>
              <a:t>SWE 425: Telecommunication Engineering with Lab</a:t>
            </a:r>
          </a:p>
          <a:p>
            <a:pPr eaLnBrk="1" hangingPunct="1"/>
            <a:r>
              <a:rPr lang="en-US" sz="2400" smtClean="0"/>
              <a:t>Md. Habibur Rahman</a:t>
            </a:r>
          </a:p>
          <a:p>
            <a:pPr eaLnBrk="1" hangingPunct="1"/>
            <a:r>
              <a:rPr lang="en-US" sz="2400" smtClean="0"/>
              <a:t>Lecturer,</a:t>
            </a:r>
          </a:p>
          <a:p>
            <a:pPr eaLnBrk="1" hangingPunct="1"/>
            <a:r>
              <a:rPr lang="en-US" sz="2400" smtClean="0"/>
              <a:t>Dept. of SWE, DIU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200"/>
            <a:ext cx="4556502" cy="4114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eaLnBrk="1" hangingPunct="1"/>
            <a:r>
              <a:rPr lang="en-US" sz="4400" smtClean="0"/>
              <a:t>GEO (cont.)</a:t>
            </a:r>
          </a:p>
        </p:txBody>
      </p:sp>
      <p:sp>
        <p:nvSpPr>
          <p:cNvPr id="12291" name="Rectangle 3"/>
          <p:cNvSpPr>
            <a:spLocks noGrp="1" noChangeArrowheads="1"/>
          </p:cNvSpPr>
          <p:nvPr>
            <p:ph type="body" idx="1"/>
          </p:nvPr>
        </p:nvSpPr>
        <p:spPr/>
        <p:txBody>
          <a:bodyPr/>
          <a:lstStyle/>
          <a:p>
            <a:pPr eaLnBrk="1" hangingPunct="1"/>
            <a:r>
              <a:rPr lang="en-US" smtClean="0"/>
              <a:t>Advantages</a:t>
            </a:r>
          </a:p>
          <a:p>
            <a:pPr lvl="1" eaLnBrk="1" hangingPunct="1">
              <a:buFont typeface="Wingdings" panose="05000000000000000000" pitchFamily="2" charset="2"/>
              <a:buChar char="§"/>
            </a:pPr>
            <a:r>
              <a:rPr lang="en-US" smtClean="0"/>
              <a:t>A GEO satellite’s distance from earth gives it a large coverage area, almost a fourth of the earth’s surface.</a:t>
            </a:r>
          </a:p>
          <a:p>
            <a:pPr lvl="1" eaLnBrk="1" hangingPunct="1">
              <a:buFont typeface="Wingdings" panose="05000000000000000000" pitchFamily="2" charset="2"/>
              <a:buChar char="§"/>
            </a:pPr>
            <a:r>
              <a:rPr lang="en-US" smtClean="0"/>
              <a:t>GEO satellites have a 24 hour view of a particular area.</a:t>
            </a:r>
          </a:p>
          <a:p>
            <a:pPr lvl="1" eaLnBrk="1" hangingPunct="1">
              <a:buFont typeface="Wingdings" panose="05000000000000000000" pitchFamily="2" charset="2"/>
              <a:buChar char="§"/>
            </a:pPr>
            <a:r>
              <a:rPr lang="en-US" smtClean="0"/>
              <a:t>These factors make it ideal for satellite broadcast and other multipoint applications.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sz="4400" smtClean="0"/>
              <a:t>GEO (cont.)</a:t>
            </a:r>
          </a:p>
        </p:txBody>
      </p:sp>
      <p:sp>
        <p:nvSpPr>
          <p:cNvPr id="13315" name="Rectangle 3"/>
          <p:cNvSpPr>
            <a:spLocks noGrp="1" noChangeArrowheads="1"/>
          </p:cNvSpPr>
          <p:nvPr>
            <p:ph type="body" idx="1"/>
          </p:nvPr>
        </p:nvSpPr>
        <p:spPr/>
        <p:txBody>
          <a:bodyPr/>
          <a:lstStyle/>
          <a:p>
            <a:pPr eaLnBrk="1" hangingPunct="1"/>
            <a:r>
              <a:rPr lang="en-US" smtClean="0"/>
              <a:t>Disadvantages</a:t>
            </a:r>
          </a:p>
          <a:p>
            <a:pPr lvl="1" eaLnBrk="1" hangingPunct="1">
              <a:buFont typeface="Wingdings" panose="05000000000000000000" pitchFamily="2" charset="2"/>
              <a:buChar char="§"/>
            </a:pPr>
            <a:r>
              <a:rPr lang="en-US" smtClean="0"/>
              <a:t>A GEO satellite’s distance also cause it to have both a comparatively weak signal and a time delay in the signal, which is bad for point to point communication.</a:t>
            </a:r>
          </a:p>
          <a:p>
            <a:pPr lvl="1" eaLnBrk="1" hangingPunct="1">
              <a:buFont typeface="Wingdings" panose="05000000000000000000" pitchFamily="2" charset="2"/>
              <a:buChar char="§"/>
            </a:pPr>
            <a:r>
              <a:rPr lang="en-US" smtClean="0"/>
              <a:t>GEO satellites, centered above the equator, have difficulty broadcasting signals to near polar regions</a:t>
            </a:r>
          </a:p>
          <a:p>
            <a:pPr eaLnBrk="1" hangingPunct="1">
              <a:buFont typeface="Wingdings" panose="05000000000000000000" pitchFamily="2" charset="2"/>
              <a:buNone/>
            </a:pPr>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hangingPunct="1"/>
            <a:r>
              <a:rPr lang="en-US" sz="4400" smtClean="0"/>
              <a:t>Low Earth Orbit (LEO)</a:t>
            </a:r>
          </a:p>
        </p:txBody>
      </p:sp>
      <p:sp>
        <p:nvSpPr>
          <p:cNvPr id="14339" name="Rectangle 3"/>
          <p:cNvSpPr>
            <a:spLocks noGrp="1" noChangeArrowheads="1"/>
          </p:cNvSpPr>
          <p:nvPr>
            <p:ph type="body" idx="1"/>
          </p:nvPr>
        </p:nvSpPr>
        <p:spPr/>
        <p:txBody>
          <a:bodyPr/>
          <a:lstStyle/>
          <a:p>
            <a:pPr eaLnBrk="1" hangingPunct="1"/>
            <a:r>
              <a:rPr lang="en-US" smtClean="0"/>
              <a:t>LEO satellites are much closer to the earth than GEO satellites, ranging from 500 to 1,500 km above the surface.</a:t>
            </a:r>
          </a:p>
          <a:p>
            <a:pPr eaLnBrk="1" hangingPunct="1"/>
            <a:r>
              <a:rPr lang="en-US" smtClean="0"/>
              <a:t>LEO satellites don’t stay in fixed position relative to the surface, and are only visible for 15 to 20 minutes each pass.</a:t>
            </a:r>
          </a:p>
          <a:p>
            <a:pPr eaLnBrk="1" hangingPunct="1"/>
            <a:r>
              <a:rPr lang="en-US" smtClean="0"/>
              <a:t>A network of LEO satellites is necessary for LEO satellites to be useful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en-US" sz="4400" smtClean="0"/>
              <a:t>LEO (cont.)</a:t>
            </a:r>
          </a:p>
        </p:txBody>
      </p:sp>
      <p:sp>
        <p:nvSpPr>
          <p:cNvPr id="15363" name="Rectangle 3"/>
          <p:cNvSpPr>
            <a:spLocks noGrp="1" noChangeArrowheads="1"/>
          </p:cNvSpPr>
          <p:nvPr>
            <p:ph type="body" idx="1"/>
          </p:nvPr>
        </p:nvSpPr>
        <p:spPr/>
        <p:txBody>
          <a:bodyPr/>
          <a:lstStyle/>
          <a:p>
            <a:pPr eaLnBrk="1" hangingPunct="1"/>
            <a:r>
              <a:rPr lang="en-US" smtClean="0"/>
              <a:t>Advantages</a:t>
            </a:r>
          </a:p>
          <a:p>
            <a:pPr lvl="1" eaLnBrk="1" hangingPunct="1">
              <a:buFont typeface="Wingdings" panose="05000000000000000000" pitchFamily="2" charset="2"/>
              <a:buChar char="§"/>
            </a:pPr>
            <a:r>
              <a:rPr lang="en-US" smtClean="0"/>
              <a:t>A LEO satellite’s proximity to earth compared to a GEO satellite gives it a better signal strength and less of a time delay, which makes it better for point to point communication.</a:t>
            </a:r>
          </a:p>
          <a:p>
            <a:pPr lvl="1" eaLnBrk="1" hangingPunct="1">
              <a:buFont typeface="Wingdings" panose="05000000000000000000" pitchFamily="2" charset="2"/>
              <a:buChar char="§"/>
            </a:pPr>
            <a:r>
              <a:rPr lang="en-US" smtClean="0"/>
              <a:t>A LEO satellite’s smaller area of coverage is less of a waste of bandwidth.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en-US" sz="4400" smtClean="0"/>
              <a:t>LEO (cont.)</a:t>
            </a:r>
          </a:p>
        </p:txBody>
      </p:sp>
      <p:sp>
        <p:nvSpPr>
          <p:cNvPr id="16387" name="Rectangle 3"/>
          <p:cNvSpPr>
            <a:spLocks noGrp="1" noChangeArrowheads="1"/>
          </p:cNvSpPr>
          <p:nvPr>
            <p:ph type="body" idx="1"/>
          </p:nvPr>
        </p:nvSpPr>
        <p:spPr/>
        <p:txBody>
          <a:bodyPr/>
          <a:lstStyle/>
          <a:p>
            <a:pPr eaLnBrk="1" hangingPunct="1"/>
            <a:r>
              <a:rPr lang="en-US" smtClean="0"/>
              <a:t>Disadvantages</a:t>
            </a:r>
          </a:p>
          <a:p>
            <a:pPr lvl="1" eaLnBrk="1" hangingPunct="1">
              <a:buFont typeface="Wingdings" panose="05000000000000000000" pitchFamily="2" charset="2"/>
              <a:buChar char="§"/>
            </a:pPr>
            <a:r>
              <a:rPr lang="en-US" smtClean="0"/>
              <a:t>A network of LEO satellites is needed, which can be costly</a:t>
            </a:r>
          </a:p>
          <a:p>
            <a:pPr lvl="1" eaLnBrk="1" hangingPunct="1">
              <a:buFont typeface="Wingdings" panose="05000000000000000000" pitchFamily="2" charset="2"/>
              <a:buChar char="§"/>
            </a:pPr>
            <a:r>
              <a:rPr lang="en-US" smtClean="0"/>
              <a:t>LEO satellites have to compensate for Doppler shifts cause by their relative movement.</a:t>
            </a:r>
          </a:p>
          <a:p>
            <a:pPr lvl="1" eaLnBrk="1" hangingPunct="1">
              <a:buFont typeface="Wingdings" panose="05000000000000000000" pitchFamily="2" charset="2"/>
              <a:buChar char="§"/>
            </a:pPr>
            <a:r>
              <a:rPr lang="en-US" smtClean="0"/>
              <a:t>Atmospheric drag effects LEO satellites, causing gradual orbital deterioration.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en-US" sz="4400" smtClean="0"/>
              <a:t>Medium Earth Orbit (MEO)</a:t>
            </a:r>
          </a:p>
        </p:txBody>
      </p:sp>
      <p:sp>
        <p:nvSpPr>
          <p:cNvPr id="17411" name="Rectangle 3"/>
          <p:cNvSpPr>
            <a:spLocks noGrp="1" noChangeArrowheads="1"/>
          </p:cNvSpPr>
          <p:nvPr>
            <p:ph type="body" idx="1"/>
          </p:nvPr>
        </p:nvSpPr>
        <p:spPr/>
        <p:txBody>
          <a:bodyPr/>
          <a:lstStyle/>
          <a:p>
            <a:pPr eaLnBrk="1" hangingPunct="1"/>
            <a:r>
              <a:rPr lang="en-US" sz="2400" smtClean="0"/>
              <a:t>A MEO satellite is in orbit somewhere between 8,000 km and 18,000 km above the earth’s surface.  </a:t>
            </a:r>
          </a:p>
          <a:p>
            <a:pPr eaLnBrk="1" hangingPunct="1"/>
            <a:r>
              <a:rPr lang="en-US" sz="2400" smtClean="0"/>
              <a:t>MEO satellites are similar to LEO satellites in functionality.</a:t>
            </a:r>
          </a:p>
          <a:p>
            <a:pPr eaLnBrk="1" hangingPunct="1"/>
            <a:r>
              <a:rPr lang="en-US" sz="2400" smtClean="0"/>
              <a:t>MEO satellites are visible for much longer periods of time than LEO satellites, usually between 2 to 8 hours.</a:t>
            </a:r>
          </a:p>
          <a:p>
            <a:pPr eaLnBrk="1" hangingPunct="1"/>
            <a:r>
              <a:rPr lang="en-US" sz="2400" smtClean="0"/>
              <a:t>MEO satellites have a larger coverage area than LEO satellites.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eaLnBrk="1" hangingPunct="1"/>
            <a:r>
              <a:rPr lang="en-US" sz="4400" smtClean="0"/>
              <a:t>MEO (cont.)</a:t>
            </a:r>
          </a:p>
        </p:txBody>
      </p:sp>
      <p:sp>
        <p:nvSpPr>
          <p:cNvPr id="18435" name="Rectangle 3"/>
          <p:cNvSpPr>
            <a:spLocks noGrp="1" noChangeArrowheads="1"/>
          </p:cNvSpPr>
          <p:nvPr>
            <p:ph type="body" idx="1"/>
          </p:nvPr>
        </p:nvSpPr>
        <p:spPr/>
        <p:txBody>
          <a:bodyPr/>
          <a:lstStyle/>
          <a:p>
            <a:pPr eaLnBrk="1" hangingPunct="1"/>
            <a:r>
              <a:rPr lang="en-US" smtClean="0"/>
              <a:t>Advantage</a:t>
            </a:r>
          </a:p>
          <a:p>
            <a:pPr lvl="1" eaLnBrk="1" hangingPunct="1">
              <a:buFont typeface="Wingdings" panose="05000000000000000000" pitchFamily="2" charset="2"/>
              <a:buChar char="§"/>
            </a:pPr>
            <a:r>
              <a:rPr lang="en-US" smtClean="0"/>
              <a:t>A MEO satellite’s longer duration of visibility and wider footprint means fewer satellites are needed in a MEO network than a LEO network.</a:t>
            </a:r>
          </a:p>
          <a:p>
            <a:pPr eaLnBrk="1" hangingPunct="1"/>
            <a:r>
              <a:rPr lang="en-US" smtClean="0"/>
              <a:t>Disadvantage</a:t>
            </a:r>
          </a:p>
          <a:p>
            <a:pPr lvl="1" eaLnBrk="1" hangingPunct="1">
              <a:buFont typeface="Wingdings" panose="05000000000000000000" pitchFamily="2" charset="2"/>
              <a:buChar char="§"/>
            </a:pPr>
            <a:r>
              <a:rPr lang="en-US" smtClean="0"/>
              <a:t>A MEO satellite’s distance gives it a longer time delay and weaker signal than a LEO satellite, though not as bad as a GEO satellite.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sz="4400" smtClean="0"/>
              <a:t>Frequency Bands</a:t>
            </a:r>
          </a:p>
        </p:txBody>
      </p:sp>
      <p:sp>
        <p:nvSpPr>
          <p:cNvPr id="19459" name="Rectangle 3"/>
          <p:cNvSpPr>
            <a:spLocks noGrp="1" noChangeArrowheads="1"/>
          </p:cNvSpPr>
          <p:nvPr>
            <p:ph type="body" idx="1"/>
          </p:nvPr>
        </p:nvSpPr>
        <p:spPr/>
        <p:txBody>
          <a:bodyPr/>
          <a:lstStyle/>
          <a:p>
            <a:pPr eaLnBrk="1" hangingPunct="1"/>
            <a:r>
              <a:rPr lang="en-US" sz="2400" smtClean="0"/>
              <a:t>Different kinds of satellites use different frequency bands.</a:t>
            </a:r>
          </a:p>
          <a:p>
            <a:pPr lvl="1" eaLnBrk="1" hangingPunct="1">
              <a:buFont typeface="Wingdings" panose="05000000000000000000" pitchFamily="2" charset="2"/>
              <a:buChar char="§"/>
            </a:pPr>
            <a:r>
              <a:rPr lang="en-US" sz="1800" smtClean="0"/>
              <a:t>L–Band: 1 to 2 GHz, used by MSS</a:t>
            </a:r>
          </a:p>
          <a:p>
            <a:pPr lvl="1" eaLnBrk="1" hangingPunct="1">
              <a:buFont typeface="Wingdings" panose="05000000000000000000" pitchFamily="2" charset="2"/>
              <a:buChar char="§"/>
            </a:pPr>
            <a:r>
              <a:rPr lang="en-US" sz="1800" smtClean="0"/>
              <a:t>S-Band: 2 to 4 GHz, used by MSS, NASA, deep space research</a:t>
            </a:r>
          </a:p>
          <a:p>
            <a:pPr lvl="1" eaLnBrk="1" hangingPunct="1">
              <a:buFont typeface="Wingdings" panose="05000000000000000000" pitchFamily="2" charset="2"/>
              <a:buChar char="§"/>
            </a:pPr>
            <a:r>
              <a:rPr lang="en-US" sz="1800" smtClean="0"/>
              <a:t>C-Band: 4 to 8 GHz, used by FSS</a:t>
            </a:r>
          </a:p>
          <a:p>
            <a:pPr lvl="1" eaLnBrk="1" hangingPunct="1">
              <a:buFont typeface="Wingdings" panose="05000000000000000000" pitchFamily="2" charset="2"/>
              <a:buChar char="§"/>
            </a:pPr>
            <a:r>
              <a:rPr lang="en-US" sz="1800" smtClean="0"/>
              <a:t>X-Band: 8 to 12.5 GHz, used by FSS and in terrestrial imaging, ex: military and meteorological satellites</a:t>
            </a:r>
          </a:p>
          <a:p>
            <a:pPr lvl="1" eaLnBrk="1" hangingPunct="1">
              <a:buFont typeface="Wingdings" panose="05000000000000000000" pitchFamily="2" charset="2"/>
              <a:buChar char="§"/>
            </a:pPr>
            <a:r>
              <a:rPr lang="en-US" sz="1800" smtClean="0"/>
              <a:t>Ku-Band: 12.5 to 18 GHz: used by FSS and BSS (DBS)</a:t>
            </a:r>
          </a:p>
          <a:p>
            <a:pPr lvl="1" eaLnBrk="1" hangingPunct="1">
              <a:buFont typeface="Wingdings" panose="05000000000000000000" pitchFamily="2" charset="2"/>
              <a:buChar char="§"/>
            </a:pPr>
            <a:r>
              <a:rPr lang="en-US" sz="1800" smtClean="0"/>
              <a:t>K-Band: 18 to 26.5 GHz: used by FSS and BSS</a:t>
            </a:r>
          </a:p>
          <a:p>
            <a:pPr lvl="1" eaLnBrk="1" hangingPunct="1">
              <a:buFont typeface="Wingdings" panose="05000000000000000000" pitchFamily="2" charset="2"/>
              <a:buChar char="§"/>
            </a:pPr>
            <a:r>
              <a:rPr lang="en-US" sz="1800" smtClean="0"/>
              <a:t>Ka-Band:  26.5 to 40 GHz: used by FSS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t>Passive Satellites</a:t>
            </a:r>
          </a:p>
        </p:txBody>
      </p:sp>
      <p:sp>
        <p:nvSpPr>
          <p:cNvPr id="3" name="Content Placeholder 2"/>
          <p:cNvSpPr>
            <a:spLocks noGrp="1"/>
          </p:cNvSpPr>
          <p:nvPr>
            <p:ph idx="1"/>
          </p:nvPr>
        </p:nvSpPr>
        <p:spPr>
          <a:xfrm>
            <a:off x="762000" y="2286000"/>
            <a:ext cx="8153400" cy="4525963"/>
          </a:xfrm>
        </p:spPr>
        <p:txBody>
          <a:bodyPr/>
          <a:lstStyle/>
          <a:p>
            <a:pPr algn="just" eaLnBrk="1" hangingPunct="1">
              <a:lnSpc>
                <a:spcPct val="150000"/>
              </a:lnSpc>
            </a:pPr>
            <a:r>
              <a:rPr lang="en-US" sz="2400" smtClean="0"/>
              <a:t>A satellite that only reflects signals from one Earth station to another, or from several Earth stations to several others. </a:t>
            </a:r>
          </a:p>
          <a:p>
            <a:pPr algn="just" eaLnBrk="1" hangingPunct="1">
              <a:lnSpc>
                <a:spcPct val="150000"/>
              </a:lnSpc>
            </a:pPr>
            <a:r>
              <a:rPr lang="en-US" sz="2400" smtClean="0"/>
              <a:t>It reflect the incident electromagnetic radiation without any modification or amplification.</a:t>
            </a:r>
          </a:p>
          <a:p>
            <a:pPr algn="just" eaLnBrk="1" hangingPunct="1">
              <a:lnSpc>
                <a:spcPct val="150000"/>
              </a:lnSpc>
            </a:pPr>
            <a:r>
              <a:rPr lang="en-US" sz="2400" smtClean="0"/>
              <a:t>It can't generate power, they simply reflect the incident power.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3352800"/>
            <a:ext cx="5410200" cy="3429000"/>
          </a:xfrm>
          <a:prstGeom prst="rect">
            <a:avLst/>
          </a:prstGeom>
          <a:ln w="228600" cap="sq" cmpd="thickThin">
            <a:solidFill>
              <a:srgbClr val="000000"/>
            </a:solidFill>
            <a:prstDash val="solid"/>
            <a:miter lim="800000"/>
          </a:ln>
          <a:effectLst>
            <a:innerShdw blurRad="76200">
              <a:srgbClr val="000000"/>
            </a:innerShdw>
          </a:effectLst>
        </p:spPr>
      </p:pic>
      <p:sp>
        <p:nvSpPr>
          <p:cNvPr id="3" name="Title 2"/>
          <p:cNvSpPr>
            <a:spLocks noGrp="1"/>
          </p:cNvSpPr>
          <p:nvPr>
            <p:ph type="title"/>
          </p:nvPr>
        </p:nvSpPr>
        <p:spPr/>
        <p:txBody>
          <a:bodyPr/>
          <a:lstStyle/>
          <a:p>
            <a:pPr algn="ctr" eaLnBrk="1" hangingPunct="1"/>
            <a:r>
              <a:rPr lang="en-US" smtClean="0"/>
              <a:t>Passive Satellites</a:t>
            </a:r>
          </a:p>
        </p:txBody>
      </p:sp>
      <p:sp>
        <p:nvSpPr>
          <p:cNvPr id="21508" name="Content Placeholder 3"/>
          <p:cNvSpPr>
            <a:spLocks noGrp="1"/>
          </p:cNvSpPr>
          <p:nvPr>
            <p:ph idx="1"/>
          </p:nvPr>
        </p:nvSpPr>
        <p:spPr>
          <a:xfrm>
            <a:off x="457200" y="2286000"/>
            <a:ext cx="8305800" cy="4525963"/>
          </a:xfrm>
        </p:spPr>
        <p:txBody>
          <a:bodyPr/>
          <a:lstStyle/>
          <a:p>
            <a:pPr eaLnBrk="1" hangingPunct="1"/>
            <a:r>
              <a:rPr lang="en-US" sz="2400" smtClean="0"/>
              <a:t>The first artificial passive satellite </a:t>
            </a:r>
            <a:r>
              <a:rPr lang="en-US" sz="2400" b="1" smtClean="0"/>
              <a:t>Echo-I</a:t>
            </a:r>
            <a:r>
              <a:rPr lang="en-US" sz="2400" smtClean="0"/>
              <a:t> of NASA was launched in August 1960.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Scale>
                                      <p:cBhvr>
                                        <p:cTn id="14" dur="1000" decel="50000" fill="hold">
                                          <p:stCondLst>
                                            <p:cond delay="0"/>
                                          </p:stCondLst>
                                        </p:cTn>
                                        <p:tgtEl>
                                          <p:spTgt spid="10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026"/>
                                        </p:tgtEl>
                                        <p:attrNameLst>
                                          <p:attrName>ppt_x</p:attrName>
                                          <p:attrName>ppt_y</p:attrName>
                                        </p:attrNameLst>
                                      </p:cBhvr>
                                    </p:animMotion>
                                    <p:animEffect transition="in" filter="fade">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en-US" sz="4400" smtClean="0"/>
              <a:t>Overview</a:t>
            </a:r>
          </a:p>
        </p:txBody>
      </p:sp>
      <p:sp>
        <p:nvSpPr>
          <p:cNvPr id="21507" name="Rectangle 3"/>
          <p:cNvSpPr>
            <a:spLocks noGrp="1" noChangeArrowheads="1"/>
          </p:cNvSpPr>
          <p:nvPr>
            <p:ph type="body" idx="1"/>
          </p:nvPr>
        </p:nvSpPr>
        <p:spPr/>
        <p:txBody>
          <a:bodyPr/>
          <a:lstStyle/>
          <a:p>
            <a:pPr eaLnBrk="1" hangingPunct="1">
              <a:defRPr/>
            </a:pPr>
            <a:r>
              <a:rPr lang="en-US" dirty="0" smtClean="0"/>
              <a:t>Basics of Satellites</a:t>
            </a:r>
          </a:p>
          <a:p>
            <a:pPr eaLnBrk="1" hangingPunct="1">
              <a:defRPr/>
            </a:pPr>
            <a:r>
              <a:rPr lang="en-US" dirty="0" smtClean="0"/>
              <a:t>Types of Satellites</a:t>
            </a:r>
          </a:p>
          <a:p>
            <a:pPr eaLnBrk="1" hangingPunct="1">
              <a:defRPr/>
            </a:pPr>
            <a:r>
              <a:rPr lang="en-US" dirty="0" smtClean="0"/>
              <a:t>Capacity Allocation</a:t>
            </a:r>
          </a:p>
          <a:p>
            <a:pPr marL="0" indent="0" eaLnBrk="1" hangingPunct="1">
              <a:buFont typeface="Wingdings" panose="05000000000000000000" pitchFamily="2" charset="2"/>
              <a:buNone/>
              <a:defRPr/>
            </a:pPr>
            <a:endParaRPr lang="en-US" dirty="0" smtClean="0"/>
          </a:p>
          <a:p>
            <a:pPr marL="0" indent="0" eaLnBrk="1" hangingPunct="1">
              <a:buFont typeface="Wingdings" panose="05000000000000000000" pitchFamily="2" charset="2"/>
              <a:buNone/>
              <a:defRPr/>
            </a:pPr>
            <a:r>
              <a:rPr lang="en-US" dirty="0" smtClean="0"/>
              <a:t>An artificial body placed in orbit around the earth to collect information or for communication.</a:t>
            </a:r>
          </a:p>
          <a:p>
            <a:pPr marL="0" indent="0" eaLnBrk="1" hangingPunct="1">
              <a:buFont typeface="Wingdings" panose="05000000000000000000" pitchFamily="2" charset="2"/>
              <a:buNone/>
              <a:defRPr/>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990600"/>
            <a:ext cx="4343400" cy="3124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t>Disadvantages </a:t>
            </a:r>
          </a:p>
        </p:txBody>
      </p:sp>
      <p:sp>
        <p:nvSpPr>
          <p:cNvPr id="3" name="Content Placeholder 2"/>
          <p:cNvSpPr>
            <a:spLocks noGrp="1"/>
          </p:cNvSpPr>
          <p:nvPr>
            <p:ph idx="1"/>
          </p:nvPr>
        </p:nvSpPr>
        <p:spPr>
          <a:xfrm>
            <a:off x="457200" y="2179638"/>
            <a:ext cx="8305800" cy="4525962"/>
          </a:xfrm>
        </p:spPr>
        <p:txBody>
          <a:bodyPr/>
          <a:lstStyle/>
          <a:p>
            <a:pPr algn="just" eaLnBrk="1" hangingPunct="1">
              <a:lnSpc>
                <a:spcPct val="160000"/>
              </a:lnSpc>
            </a:pPr>
            <a:r>
              <a:rPr lang="en-US" sz="2000" smtClean="0"/>
              <a:t>Earth Stations required high power to transmit signals.</a:t>
            </a:r>
          </a:p>
          <a:p>
            <a:pPr algn="just" eaLnBrk="1" hangingPunct="1">
              <a:lnSpc>
                <a:spcPct val="160000"/>
              </a:lnSpc>
            </a:pPr>
            <a:r>
              <a:rPr lang="en-US" sz="2000" smtClean="0"/>
              <a:t>Large Earth Stations with tracking facilities were expensive.</a:t>
            </a:r>
          </a:p>
          <a:p>
            <a:pPr algn="just" eaLnBrk="1" hangingPunct="1">
              <a:lnSpc>
                <a:spcPct val="160000"/>
              </a:lnSpc>
            </a:pPr>
            <a:r>
              <a:rPr lang="en-US" sz="2000" smtClean="0"/>
              <a:t>A global system would have required a large number of passive satellites accessed randomly by different users.</a:t>
            </a:r>
          </a:p>
          <a:p>
            <a:pPr algn="just" eaLnBrk="1" hangingPunct="1">
              <a:lnSpc>
                <a:spcPct val="160000"/>
              </a:lnSpc>
            </a:pPr>
            <a:r>
              <a:rPr lang="en-US" sz="2000" smtClean="0"/>
              <a:t> Control of satellites not possible from ground.</a:t>
            </a:r>
          </a:p>
          <a:p>
            <a:pPr algn="just" eaLnBrk="1" hangingPunct="1">
              <a:lnSpc>
                <a:spcPct val="160000"/>
              </a:lnSpc>
              <a:buFont typeface="Wingdings" panose="05000000000000000000" pitchFamily="2" charset="2"/>
              <a:buChar char="Ø"/>
            </a:pPr>
            <a:r>
              <a:rPr lang="en-US" sz="2000" b="1" smtClean="0"/>
              <a:t>The large attenuation of the signal while traveling the large distance between the transmitter and the receiver via the satellite was one of the most serious problems.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t>Active Satellites</a:t>
            </a:r>
          </a:p>
        </p:txBody>
      </p:sp>
      <p:sp>
        <p:nvSpPr>
          <p:cNvPr id="3" name="Content Placeholder 2"/>
          <p:cNvSpPr>
            <a:spLocks noGrp="1"/>
          </p:cNvSpPr>
          <p:nvPr>
            <p:ph idx="1"/>
          </p:nvPr>
        </p:nvSpPr>
        <p:spPr>
          <a:xfrm>
            <a:off x="457200" y="2286000"/>
            <a:ext cx="8229600" cy="4525963"/>
          </a:xfrm>
        </p:spPr>
        <p:txBody>
          <a:bodyPr>
            <a:normAutofit fontScale="77500" lnSpcReduction="20000"/>
          </a:bodyPr>
          <a:lstStyle/>
          <a:p>
            <a:pPr algn="just" eaLnBrk="1" hangingPunct="1">
              <a:lnSpc>
                <a:spcPct val="160000"/>
              </a:lnSpc>
              <a:defRPr/>
            </a:pPr>
            <a:r>
              <a:rPr lang="en-US" dirty="0" smtClean="0"/>
              <a:t>In active satellites, it amplify or modify and retransmit the signal from the earth. </a:t>
            </a:r>
          </a:p>
          <a:p>
            <a:pPr algn="just" eaLnBrk="1" hangingPunct="1">
              <a:lnSpc>
                <a:spcPct val="160000"/>
              </a:lnSpc>
              <a:defRPr/>
            </a:pPr>
            <a:r>
              <a:rPr lang="en-US" dirty="0" smtClean="0"/>
              <a:t>Satellites which can transmit power are called active satellite. </a:t>
            </a:r>
          </a:p>
          <a:p>
            <a:pPr algn="just" eaLnBrk="1" hangingPunct="1">
              <a:lnSpc>
                <a:spcPct val="160000"/>
              </a:lnSpc>
              <a:defRPr/>
            </a:pPr>
            <a:r>
              <a:rPr lang="en-US" b="1" dirty="0" smtClean="0"/>
              <a:t>Have several advantages over the passive satellites.</a:t>
            </a:r>
          </a:p>
          <a:p>
            <a:pPr lvl="1" algn="just" eaLnBrk="1" hangingPunct="1">
              <a:lnSpc>
                <a:spcPct val="160000"/>
              </a:lnSpc>
              <a:defRPr/>
            </a:pPr>
            <a:r>
              <a:rPr lang="en-US" dirty="0" smtClean="0"/>
              <a:t>Require lower power earth station.</a:t>
            </a:r>
          </a:p>
          <a:p>
            <a:pPr lvl="1" algn="just" eaLnBrk="1" hangingPunct="1">
              <a:lnSpc>
                <a:spcPct val="160000"/>
              </a:lnSpc>
              <a:defRPr/>
            </a:pPr>
            <a:r>
              <a:rPr lang="en-US" dirty="0" smtClean="0"/>
              <a:t>Less costly.</a:t>
            </a:r>
          </a:p>
          <a:p>
            <a:pPr lvl="1" algn="just" eaLnBrk="1" hangingPunct="1">
              <a:lnSpc>
                <a:spcPct val="160000"/>
              </a:lnSpc>
              <a:defRPr/>
            </a:pPr>
            <a:r>
              <a:rPr lang="en-US" dirty="0" smtClean="0"/>
              <a:t>Not open to random use.</a:t>
            </a:r>
          </a:p>
          <a:p>
            <a:pPr lvl="1" algn="just" eaLnBrk="1" hangingPunct="1">
              <a:lnSpc>
                <a:spcPct val="160000"/>
              </a:lnSpc>
              <a:defRPr/>
            </a:pPr>
            <a:r>
              <a:rPr lang="en-US" dirty="0" smtClean="0"/>
              <a:t>Directly controlled by operators from ground.</a:t>
            </a:r>
          </a:p>
          <a:p>
            <a:pPr algn="just" eaLnBrk="1" hangingPunct="1">
              <a:lnSpc>
                <a:spcPct val="160000"/>
              </a:lnSpc>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524000" y="2438400"/>
            <a:ext cx="6019800" cy="4191000"/>
          </a:xfrm>
          <a:prstGeom prst="rect">
            <a:avLst/>
          </a:prstGeom>
          <a:ln w="228600" cap="sq" cmpd="thickThin">
            <a:solidFill>
              <a:srgbClr val="000000"/>
            </a:solidFill>
            <a:prstDash val="solid"/>
            <a:miter lim="800000"/>
          </a:ln>
          <a:effectLst>
            <a:innerShdw blurRad="76200">
              <a:srgbClr val="000000"/>
            </a:innerShdw>
          </a:effectLst>
        </p:spPr>
      </p:pic>
      <p:sp>
        <p:nvSpPr>
          <p:cNvPr id="3" name="Title 2"/>
          <p:cNvSpPr>
            <a:spLocks noGrp="1"/>
          </p:cNvSpPr>
          <p:nvPr>
            <p:ph type="title"/>
          </p:nvPr>
        </p:nvSpPr>
        <p:spPr/>
        <p:txBody>
          <a:bodyPr/>
          <a:lstStyle/>
          <a:p>
            <a:pPr eaLnBrk="1" hangingPunct="1"/>
            <a:r>
              <a:rPr lang="en-US" smtClean="0"/>
              <a:t>Active Satellites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Scale>
                                      <p:cBhvr>
                                        <p:cTn id="14" dur="1000" decel="50000" fill="hold">
                                          <p:stCondLst>
                                            <p:cond delay="0"/>
                                          </p:stCondLst>
                                        </p:cTn>
                                        <p:tgtEl>
                                          <p:spTgt spid="20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050"/>
                                        </p:tgtEl>
                                        <p:attrNameLst>
                                          <p:attrName>ppt_x</p:attrName>
                                          <p:attrName>ppt_y</p:attrName>
                                        </p:attrNameLst>
                                      </p:cBhvr>
                                    </p:animMotion>
                                    <p:animEffect transition="in" filter="fade">
                                      <p:cBhvr>
                                        <p:cTn id="16"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6172200"/>
          </a:xfrm>
        </p:spPr>
        <p:txBody>
          <a:bodyPr>
            <a:normAutofit fontScale="85000" lnSpcReduction="10000"/>
          </a:bodyPr>
          <a:lstStyle/>
          <a:p>
            <a:pPr algn="just" eaLnBrk="1" hangingPunct="1">
              <a:lnSpc>
                <a:spcPct val="170000"/>
              </a:lnSpc>
              <a:defRPr/>
            </a:pPr>
            <a:r>
              <a:rPr lang="en-US" sz="3200" dirty="0" smtClean="0"/>
              <a:t>World’s first active satellite was </a:t>
            </a:r>
            <a:r>
              <a:rPr lang="en-US" sz="3200" b="1" dirty="0" smtClean="0"/>
              <a:t>SCORE</a:t>
            </a:r>
            <a:r>
              <a:rPr lang="en-US" sz="3200" dirty="0" smtClean="0"/>
              <a:t> (Satellite Communication by Orbiting Relay Equipment) </a:t>
            </a:r>
          </a:p>
          <a:p>
            <a:pPr lvl="1" algn="just" eaLnBrk="1" hangingPunct="1">
              <a:lnSpc>
                <a:spcPct val="170000"/>
              </a:lnSpc>
              <a:defRPr/>
            </a:pPr>
            <a:endParaRPr lang="en-US" sz="2800" dirty="0" smtClean="0"/>
          </a:p>
          <a:p>
            <a:pPr lvl="1" algn="just" eaLnBrk="1" hangingPunct="1">
              <a:lnSpc>
                <a:spcPct val="170000"/>
              </a:lnSpc>
              <a:defRPr/>
            </a:pPr>
            <a:r>
              <a:rPr lang="en-US" sz="2800" dirty="0" smtClean="0"/>
              <a:t>Launched by US Air force in 1958.</a:t>
            </a:r>
          </a:p>
          <a:p>
            <a:pPr lvl="1" algn="just" eaLnBrk="1" hangingPunct="1">
              <a:lnSpc>
                <a:spcPct val="170000"/>
              </a:lnSpc>
              <a:defRPr/>
            </a:pPr>
            <a:r>
              <a:rPr lang="en-US" sz="2800" dirty="0" smtClean="0"/>
              <a:t> At orbital height of 110 to 900 miles.  </a:t>
            </a:r>
            <a:endParaRPr lang="en-US" sz="3200" dirty="0" smtClean="0"/>
          </a:p>
          <a:p>
            <a:pPr algn="just" eaLnBrk="1" hangingPunct="1">
              <a:lnSpc>
                <a:spcPct val="170000"/>
              </a:lnSpc>
              <a:defRPr/>
            </a:pPr>
            <a:r>
              <a:rPr lang="en-US" sz="3200" dirty="0" smtClean="0"/>
              <a:t>The first fully active satellite was </a:t>
            </a:r>
            <a:r>
              <a:rPr lang="en-US" sz="3200" b="1" dirty="0" smtClean="0"/>
              <a:t>Courier</a:t>
            </a:r>
          </a:p>
          <a:p>
            <a:pPr lvl="1" algn="just" eaLnBrk="1" hangingPunct="1">
              <a:lnSpc>
                <a:spcPct val="170000"/>
              </a:lnSpc>
              <a:defRPr/>
            </a:pPr>
            <a:r>
              <a:rPr lang="en-US" sz="2800" dirty="0" smtClean="0"/>
              <a:t>Launched into an orbit of 600 - 700 mile, </a:t>
            </a:r>
          </a:p>
          <a:p>
            <a:pPr lvl="1" algn="just" eaLnBrk="1" hangingPunct="1">
              <a:lnSpc>
                <a:spcPct val="170000"/>
              </a:lnSpc>
              <a:defRPr/>
            </a:pPr>
            <a:r>
              <a:rPr lang="en-US" sz="2800" dirty="0" smtClean="0"/>
              <a:t>By Department of Defense in 1960.</a:t>
            </a:r>
          </a:p>
          <a:p>
            <a:pPr algn="just" eaLnBrk="1" hangingPunct="1">
              <a:lnSpc>
                <a:spcPct val="170000"/>
              </a:lnSpc>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1000"/>
                                        <p:tgtEl>
                                          <p:spTgt spid="4">
                                            <p:txEl>
                                              <p:pRg st="2" end="2"/>
                                            </p:txEl>
                                          </p:spTgt>
                                        </p:tgtEl>
                                      </p:cBhvr>
                                    </p:animEffect>
                                    <p:anim calcmode="lin" valueType="num">
                                      <p:cBhvr>
                                        <p:cTn id="1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4">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000"/>
                                        <p:tgtEl>
                                          <p:spTgt spid="4">
                                            <p:txEl>
                                              <p:pRg st="5" end="5"/>
                                            </p:txEl>
                                          </p:spTgt>
                                        </p:tgtEl>
                                      </p:cBhvr>
                                    </p:animEffect>
                                    <p:anim calcmode="lin" valueType="num">
                                      <p:cBhvr>
                                        <p:cTn id="3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
                                            <p:txEl>
                                              <p:pRg st="5" end="5"/>
                                            </p:txEl>
                                          </p:spTgt>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4">
                                            <p:txEl>
                                              <p:pRg st="6" end="6"/>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t>Disadvantages</a:t>
            </a:r>
          </a:p>
        </p:txBody>
      </p:sp>
      <p:sp>
        <p:nvSpPr>
          <p:cNvPr id="3" name="Content Placeholder 2"/>
          <p:cNvSpPr>
            <a:spLocks noGrp="1"/>
          </p:cNvSpPr>
          <p:nvPr>
            <p:ph idx="1"/>
          </p:nvPr>
        </p:nvSpPr>
        <p:spPr>
          <a:xfrm>
            <a:off x="457200" y="2438400"/>
            <a:ext cx="8153400" cy="4525963"/>
          </a:xfrm>
        </p:spPr>
        <p:txBody>
          <a:bodyPr/>
          <a:lstStyle/>
          <a:p>
            <a:pPr algn="just" eaLnBrk="1" hangingPunct="1">
              <a:lnSpc>
                <a:spcPct val="150000"/>
              </a:lnSpc>
            </a:pPr>
            <a:r>
              <a:rPr lang="en-US" sz="2400" smtClean="0"/>
              <a:t>Requirement of larger and powerful rockets to launch heavier satellites in orbit.</a:t>
            </a:r>
          </a:p>
          <a:p>
            <a:pPr algn="just" eaLnBrk="1" hangingPunct="1">
              <a:lnSpc>
                <a:spcPct val="150000"/>
              </a:lnSpc>
            </a:pPr>
            <a:r>
              <a:rPr lang="en-US" sz="2400" smtClean="0"/>
              <a:t>Requirement of on-board power supply. </a:t>
            </a:r>
          </a:p>
          <a:p>
            <a:pPr algn="just" eaLnBrk="1" hangingPunct="1">
              <a:lnSpc>
                <a:spcPct val="150000"/>
              </a:lnSpc>
            </a:pPr>
            <a:r>
              <a:rPr lang="en-US" sz="2400" smtClean="0"/>
              <a:t>Interruption of service due to failure of electronics components</a:t>
            </a:r>
          </a:p>
          <a:p>
            <a:pPr algn="just" eaLnBrk="1" hangingPunct="1">
              <a:lnSpc>
                <a:spcPct val="150000"/>
              </a:lnSpc>
            </a:pPr>
            <a:endParaRPr lang="en-US" sz="2400" smtClean="0"/>
          </a:p>
          <a:p>
            <a:pPr algn="just" eaLnBrk="1" hangingPunct="1">
              <a:lnSpc>
                <a:spcPct val="150000"/>
              </a:lnSpc>
            </a:pP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0730406">
            <a:off x="4321514" y="4823395"/>
            <a:ext cx="4573985" cy="1015663"/>
          </a:xfrm>
          <a:prstGeom prst="rect">
            <a:avLst/>
          </a:prstGeom>
        </p:spPr>
        <p:txBody>
          <a:bodyPr>
            <a:spAutoFit/>
          </a:bodyPr>
          <a:lstStyle/>
          <a:p>
            <a:pPr>
              <a:defRPr/>
            </a:pPr>
            <a:r>
              <a:rPr lang="en-US" sz="6000" b="1" cap="all" dirty="0">
                <a:ln w="5000" cmpd="sng">
                  <a:solidFill>
                    <a:schemeClr val="accent1">
                      <a:tint val="80000"/>
                      <a:shade val="99000"/>
                      <a:satMod val="500000"/>
                    </a:schemeClr>
                  </a:solidFill>
                  <a:prstDash val="solid"/>
                </a:ln>
                <a:effectLst>
                  <a:glow rad="101600">
                    <a:schemeClr val="accent1">
                      <a:satMod val="175000"/>
                      <a:alpha val="40000"/>
                    </a:schemeClr>
                  </a:glow>
                  <a:outerShdw blurRad="50800" dist="38100" dir="5400000" algn="t" rotWithShape="0">
                    <a:prstClr val="black">
                      <a:alpha val="50000"/>
                    </a:prstClr>
                  </a:outerShdw>
                </a:effectLst>
                <a:latin typeface="Arial" charset="0"/>
              </a:rPr>
              <a:t>Services</a:t>
            </a:r>
            <a:endParaRPr lang="en-US" sz="6000" dirty="0">
              <a:latin typeface="Arial" charset="0"/>
            </a:endParaRPr>
          </a:p>
        </p:txBody>
      </p:sp>
      <p:pic>
        <p:nvPicPr>
          <p:cNvPr id="8" name="Picture 7" descr="https://c479107.ssl.cf2.rackcdn.com/files/6381/area14mp/5rrqcpch-1323753092.jpg"/>
          <p:cNvPicPr/>
          <p:nvPr/>
        </p:nvPicPr>
        <p:blipFill>
          <a:blip r:embed="rId3" cstate="print"/>
          <a:srcRect/>
          <a:stretch>
            <a:fillRect/>
          </a:stretch>
        </p:blipFill>
        <p:spPr bwMode="auto">
          <a:xfrm rot="20771239">
            <a:off x="774193" y="880077"/>
            <a:ext cx="5943600" cy="4013706"/>
          </a:xfrm>
          <a:prstGeom prst="roundRect">
            <a:avLst/>
          </a:prstGeom>
          <a:ln w="190500" cap="sq">
            <a:solidFill>
              <a:srgbClr val="C8C6BD"/>
            </a:solidFill>
            <a:prstDash val="solid"/>
            <a:miter lim="800000"/>
          </a:ln>
          <a:effectLst>
            <a:glow rad="139700">
              <a:schemeClr val="tx2">
                <a:lumMod val="60000"/>
                <a:lumOff val="40000"/>
                <a:alpha val="40000"/>
              </a:schemeClr>
            </a:glow>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152400" y="152400"/>
            <a:ext cx="4800600" cy="2556164"/>
          </a:xfrm>
          <a:prstGeom prst="rect">
            <a:avLst/>
          </a:prstGeom>
          <a:ln w="38100" cap="sq">
            <a:solidFill>
              <a:srgbClr val="000000"/>
            </a:solidFill>
            <a:prstDash val="solid"/>
            <a:miter lim="800000"/>
          </a:ln>
          <a:effectLst>
            <a:glow rad="139700">
              <a:schemeClr val="accent1">
                <a:satMod val="175000"/>
                <a:alpha val="40000"/>
              </a:schemeClr>
            </a:glow>
            <a:outerShdw blurRad="50800" dist="38100" dir="2700000" algn="tl" rotWithShape="0">
              <a:srgbClr val="000000">
                <a:alpha val="43000"/>
              </a:srgbClr>
            </a:outerShdw>
          </a:effectLst>
        </p:spPr>
      </p:pic>
      <p:sp>
        <p:nvSpPr>
          <p:cNvPr id="10" name="Rectangle 9"/>
          <p:cNvSpPr/>
          <p:nvPr/>
        </p:nvSpPr>
        <p:spPr>
          <a:xfrm>
            <a:off x="6172200" y="838200"/>
            <a:ext cx="2133600" cy="9144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defRPr/>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One way link</a:t>
            </a:r>
          </a:p>
        </p:txBody>
      </p:sp>
      <p:sp>
        <p:nvSpPr>
          <p:cNvPr id="12" name="Rectangle 11"/>
          <p:cNvSpPr/>
          <p:nvPr/>
        </p:nvSpPr>
        <p:spPr>
          <a:xfrm>
            <a:off x="609600" y="4648200"/>
            <a:ext cx="2133600" cy="9144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defRPr/>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Two way link</a:t>
            </a:r>
          </a:p>
        </p:txBody>
      </p:sp>
      <p:pic>
        <p:nvPicPr>
          <p:cNvPr id="2050" name="Picture 2"/>
          <p:cNvPicPr>
            <a:picLocks noChangeAspect="1" noChangeArrowheads="1"/>
          </p:cNvPicPr>
          <p:nvPr/>
        </p:nvPicPr>
        <p:blipFill>
          <a:blip r:embed="rId4" cstate="print"/>
          <a:srcRect/>
          <a:stretch>
            <a:fillRect/>
          </a:stretch>
        </p:blipFill>
        <p:spPr bwMode="auto">
          <a:xfrm>
            <a:off x="3886200" y="3810000"/>
            <a:ext cx="5105400" cy="2895600"/>
          </a:xfrm>
          <a:prstGeom prst="rect">
            <a:avLst/>
          </a:prstGeom>
          <a:ln w="38100" cap="sq">
            <a:solidFill>
              <a:srgbClr val="000000"/>
            </a:solidFill>
            <a:prstDash val="solid"/>
            <a:miter lim="800000"/>
          </a:ln>
          <a:effectLst>
            <a:glow rad="101600">
              <a:schemeClr val="accent1">
                <a:satMod val="175000"/>
                <a:alpha val="40000"/>
              </a:schemeClr>
            </a:glow>
            <a:outerShdw blurRad="50800" dist="38100" dir="2700000" algn="tl" rotWithShape="0">
              <a:srgbClr val="000000">
                <a:alpha val="43000"/>
              </a:srgbClr>
            </a:outerShdw>
          </a:effectLst>
        </p:spPr>
      </p:pic>
      <p:sp>
        <p:nvSpPr>
          <p:cNvPr id="7" name="Rectangle 6"/>
          <p:cNvSpPr/>
          <p:nvPr/>
        </p:nvSpPr>
        <p:spPr>
          <a:xfrm>
            <a:off x="1447800" y="3048000"/>
            <a:ext cx="6400800" cy="4572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Different</a:t>
            </a:r>
            <a:r>
              <a:rPr lang="en-US" dirty="0"/>
              <a:t>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Satellite</a:t>
            </a:r>
            <a:r>
              <a:rPr lang="en-US" dirty="0"/>
              <a:t>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Communications</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ppt_x</p:attrName>
                                        </p:attrNameLst>
                                      </p:cBhvr>
                                      <p:tavLst>
                                        <p:tav tm="0">
                                          <p:val>
                                            <p:strVal val="#ppt_x-.2"/>
                                          </p:val>
                                        </p:tav>
                                        <p:tav tm="100000">
                                          <p:val>
                                            <p:strVal val="#ppt_x"/>
                                          </p:val>
                                        </p:tav>
                                      </p:tavLst>
                                    </p:anim>
                                    <p:anim calcmode="lin" valueType="num">
                                      <p:cBhvr>
                                        <p:cTn id="2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5" dur="1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7"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900" decel="100000" fill="hold"/>
                                        <p:tgtEl>
                                          <p:spTgt spid="12"/>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2050"/>
                                        </p:tgtEl>
                                        <p:attrNameLst>
                                          <p:attrName>style.visibility</p:attrName>
                                        </p:attrNameLst>
                                      </p:cBhvr>
                                      <p:to>
                                        <p:strVal val="visible"/>
                                      </p:to>
                                    </p:set>
                                    <p:anim calcmode="lin" valueType="num">
                                      <p:cBhvr>
                                        <p:cTn id="38" dur="1000" fill="hold"/>
                                        <p:tgtEl>
                                          <p:spTgt spid="2050"/>
                                        </p:tgtEl>
                                        <p:attrNameLst>
                                          <p:attrName>ppt_x</p:attrName>
                                        </p:attrNameLst>
                                      </p:cBhvr>
                                      <p:tavLst>
                                        <p:tav tm="0">
                                          <p:val>
                                            <p:strVal val="#ppt_x-.2"/>
                                          </p:val>
                                        </p:tav>
                                        <p:tav tm="100000">
                                          <p:val>
                                            <p:strVal val="#ppt_x"/>
                                          </p:val>
                                        </p:tav>
                                      </p:tavLst>
                                    </p:anim>
                                    <p:anim calcmode="lin" valueType="num">
                                      <p:cBhvr>
                                        <p:cTn id="39"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4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534400" cy="6019800"/>
          </a:xfrm>
        </p:spPr>
        <p:txBody>
          <a:bodyPr/>
          <a:lstStyle/>
          <a:p>
            <a:pPr algn="just" eaLnBrk="1" hangingPunct="1">
              <a:lnSpc>
                <a:spcPct val="150000"/>
              </a:lnSpc>
            </a:pPr>
            <a:r>
              <a:rPr lang="en-US" b="1" smtClean="0"/>
              <a:t>One-way satellite services are:</a:t>
            </a:r>
          </a:p>
          <a:p>
            <a:pPr lvl="1" algn="just" eaLnBrk="1" hangingPunct="1">
              <a:lnSpc>
                <a:spcPct val="150000"/>
              </a:lnSpc>
            </a:pPr>
            <a:r>
              <a:rPr lang="en-US" b="1" smtClean="0"/>
              <a:t>Broadcast Satellite Service: </a:t>
            </a:r>
            <a:r>
              <a:rPr lang="en-US" smtClean="0"/>
              <a:t>Radio, TV, Data broadcasting.</a:t>
            </a:r>
          </a:p>
          <a:p>
            <a:pPr lvl="1" algn="just" eaLnBrk="1" hangingPunct="1">
              <a:lnSpc>
                <a:spcPct val="150000"/>
              </a:lnSpc>
            </a:pPr>
            <a:r>
              <a:rPr lang="en-US" b="1" smtClean="0"/>
              <a:t>Safety services : </a:t>
            </a:r>
            <a:r>
              <a:rPr lang="en-US" smtClean="0"/>
              <a:t>Search &amp; Rescue, Disaster Warning</a:t>
            </a:r>
          </a:p>
          <a:p>
            <a:pPr lvl="1" algn="just" eaLnBrk="1" hangingPunct="1">
              <a:lnSpc>
                <a:spcPct val="150000"/>
              </a:lnSpc>
            </a:pPr>
            <a:r>
              <a:rPr lang="en-US" smtClean="0"/>
              <a:t>Radio Determination Satellite Service(Position location)</a:t>
            </a:r>
          </a:p>
          <a:p>
            <a:pPr lvl="1" algn="just" eaLnBrk="1" hangingPunct="1">
              <a:lnSpc>
                <a:spcPct val="150000"/>
              </a:lnSpc>
            </a:pPr>
            <a:r>
              <a:rPr lang="en-US" smtClean="0"/>
              <a:t>Standard frequency and time signal satellite service</a:t>
            </a:r>
          </a:p>
          <a:p>
            <a:pPr lvl="1" algn="just" eaLnBrk="1" hangingPunct="1">
              <a:lnSpc>
                <a:spcPct val="150000"/>
              </a:lnSpc>
            </a:pPr>
            <a:r>
              <a:rPr lang="en-US" smtClean="0"/>
              <a:t>Space Research Service.</a:t>
            </a:r>
          </a:p>
          <a:p>
            <a:pPr lvl="1" eaLnBrk="1" hangingPunct="1">
              <a:lnSpc>
                <a:spcPct val="150000"/>
              </a:lnSpc>
            </a:pPr>
            <a:r>
              <a:rPr lang="en-US" smtClean="0"/>
              <a:t>Space operations service.</a:t>
            </a:r>
          </a:p>
          <a:p>
            <a:pPr lvl="1" eaLnBrk="1" hangingPunct="1">
              <a:lnSpc>
                <a:spcPct val="150000"/>
              </a:lnSpc>
            </a:pPr>
            <a:r>
              <a:rPr lang="en-US" smtClean="0"/>
              <a:t>Earth Exploration Satellite Service. </a:t>
            </a:r>
          </a:p>
          <a:p>
            <a:pPr lvl="1" algn="just" eaLnBrk="1" hangingPunct="1">
              <a:lnSpc>
                <a:spcPct val="160000"/>
              </a:lnSpc>
            </a:pPr>
            <a:endParaRPr lang="en-US" smtClean="0"/>
          </a:p>
          <a:p>
            <a:pPr algn="just" eaLnBrk="1" hangingPunct="1">
              <a:lnSpc>
                <a:spcPct val="160000"/>
              </a:lnSpc>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4">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000"/>
                                        <p:tgtEl>
                                          <p:spTgt spid="4">
                                            <p:txEl>
                                              <p:pRg st="5" end="5"/>
                                            </p:txEl>
                                          </p:spTgt>
                                        </p:tgtEl>
                                      </p:cBhvr>
                                    </p:animEffect>
                                    <p:anim calcmode="lin" valueType="num">
                                      <p:cBhvr>
                                        <p:cTn id="3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
                                            <p:txEl>
                                              <p:pRg st="5" end="5"/>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1000"/>
                                        <p:tgtEl>
                                          <p:spTgt spid="4">
                                            <p:txEl>
                                              <p:pRg st="4" end="4"/>
                                            </p:txEl>
                                          </p:spTgt>
                                        </p:tgtEl>
                                      </p:cBhvr>
                                    </p:animEffect>
                                    <p:anim calcmode="lin" valueType="num">
                                      <p:cBhvr>
                                        <p:cTn id="4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
                                            <p:txEl>
                                              <p:pRg st="4" end="4"/>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fade">
                                      <p:cBhvr>
                                        <p:cTn id="45" dur="1000"/>
                                        <p:tgtEl>
                                          <p:spTgt spid="4">
                                            <p:txEl>
                                              <p:pRg st="6" end="6"/>
                                            </p:txEl>
                                          </p:spTgt>
                                        </p:tgtEl>
                                      </p:cBhvr>
                                    </p:animEffect>
                                    <p:anim calcmode="lin" valueType="num">
                                      <p:cBhvr>
                                        <p:cTn id="4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4">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
                                            <p:txEl>
                                              <p:pRg st="6" end="6"/>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fade">
                                      <p:cBhvr>
                                        <p:cTn id="51" dur="1000"/>
                                        <p:tgtEl>
                                          <p:spTgt spid="4">
                                            <p:txEl>
                                              <p:pRg st="7" end="7"/>
                                            </p:txEl>
                                          </p:spTgt>
                                        </p:tgtEl>
                                      </p:cBhvr>
                                    </p:animEffect>
                                    <p:anim calcmode="lin" valueType="num">
                                      <p:cBhvr>
                                        <p:cTn id="5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4">
                                            <p:txEl>
                                              <p:pRg st="7" end="7"/>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4">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52400"/>
            <a:ext cx="8686800" cy="6096000"/>
          </a:xfrm>
        </p:spPr>
        <p:txBody>
          <a:bodyPr/>
          <a:lstStyle/>
          <a:p>
            <a:pPr algn="just" eaLnBrk="1" hangingPunct="1">
              <a:lnSpc>
                <a:spcPct val="150000"/>
              </a:lnSpc>
            </a:pPr>
            <a:r>
              <a:rPr lang="en-US" b="1" smtClean="0"/>
              <a:t>Two-way satellite services are:</a:t>
            </a:r>
          </a:p>
          <a:p>
            <a:pPr lvl="1" algn="just" eaLnBrk="1" hangingPunct="1">
              <a:lnSpc>
                <a:spcPct val="150000"/>
              </a:lnSpc>
            </a:pPr>
            <a:r>
              <a:rPr lang="en-US" b="1" smtClean="0"/>
              <a:t>Fixed Satellite Service: </a:t>
            </a:r>
            <a:r>
              <a:rPr lang="en-US" smtClean="0"/>
              <a:t>Telephone, fax, high bit rate data etc.</a:t>
            </a:r>
          </a:p>
          <a:p>
            <a:pPr lvl="1" algn="just" eaLnBrk="1" hangingPunct="1">
              <a:lnSpc>
                <a:spcPct val="150000"/>
              </a:lnSpc>
            </a:pPr>
            <a:endParaRPr lang="en-US" smtClean="0"/>
          </a:p>
          <a:p>
            <a:pPr lvl="1" algn="just" eaLnBrk="1" hangingPunct="1">
              <a:lnSpc>
                <a:spcPct val="150000"/>
              </a:lnSpc>
            </a:pPr>
            <a:r>
              <a:rPr lang="en-US" b="1" smtClean="0"/>
              <a:t>Mobile Satellite Service: </a:t>
            </a:r>
            <a:r>
              <a:rPr lang="en-US" smtClean="0"/>
              <a:t>Land mobile, Marine time mobile, Aero-mobile, personal communications.</a:t>
            </a:r>
          </a:p>
          <a:p>
            <a:pPr lvl="1" algn="just" eaLnBrk="1" hangingPunct="1">
              <a:lnSpc>
                <a:spcPct val="150000"/>
              </a:lnSpc>
            </a:pPr>
            <a:r>
              <a:rPr lang="en-US" smtClean="0"/>
              <a:t>Satellite News Gathering.</a:t>
            </a:r>
          </a:p>
          <a:p>
            <a:pPr lvl="1" algn="just" eaLnBrk="1" hangingPunct="1">
              <a:lnSpc>
                <a:spcPct val="150000"/>
              </a:lnSpc>
            </a:pPr>
            <a:r>
              <a:rPr lang="en-US" smtClean="0"/>
              <a:t>Inter Satellite Service.</a:t>
            </a:r>
          </a:p>
          <a:p>
            <a:pPr lvl="1" algn="just" eaLnBrk="1" hangingPunct="1">
              <a:lnSpc>
                <a:spcPct val="150000"/>
              </a:lnSpc>
            </a:pPr>
            <a:endParaRPr lang="en-US" smtClean="0"/>
          </a:p>
          <a:p>
            <a:pPr algn="just" eaLnBrk="1" hangingPunct="1">
              <a:lnSpc>
                <a:spcPct val="150000"/>
              </a:lnSpc>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anim calcmode="lin" valueType="num">
                                      <p:cBhvr>
                                        <p:cTn id="1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6">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6">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1000"/>
                                        <p:tgtEl>
                                          <p:spTgt spid="6">
                                            <p:txEl>
                                              <p:pRg st="5" end="5"/>
                                            </p:txEl>
                                          </p:spTgt>
                                        </p:tgtEl>
                                      </p:cBhvr>
                                    </p:animEffect>
                                    <p:anim calcmode="lin" valueType="num">
                                      <p:cBhvr>
                                        <p:cTn id="3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6">
                                            <p:txEl>
                                              <p:pRg st="5" end="5"/>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6">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sz="4000" smtClean="0"/>
              <a:t>Basics: How do Satellites Work</a:t>
            </a:r>
          </a:p>
        </p:txBody>
      </p:sp>
      <p:sp>
        <p:nvSpPr>
          <p:cNvPr id="5123" name="Rectangle 3"/>
          <p:cNvSpPr>
            <a:spLocks noGrp="1" noChangeArrowheads="1"/>
          </p:cNvSpPr>
          <p:nvPr>
            <p:ph type="body" idx="1"/>
          </p:nvPr>
        </p:nvSpPr>
        <p:spPr/>
        <p:txBody>
          <a:bodyPr/>
          <a:lstStyle/>
          <a:p>
            <a:pPr eaLnBrk="1" hangingPunct="1">
              <a:lnSpc>
                <a:spcPct val="90000"/>
              </a:lnSpc>
            </a:pPr>
            <a:r>
              <a:rPr lang="en-US" sz="2400" smtClean="0"/>
              <a:t>Two Stations on Earth want to communicate through radio broadcast but are too far away to use conventional means.</a:t>
            </a:r>
          </a:p>
          <a:p>
            <a:pPr eaLnBrk="1" hangingPunct="1">
              <a:lnSpc>
                <a:spcPct val="90000"/>
              </a:lnSpc>
            </a:pPr>
            <a:r>
              <a:rPr lang="en-US" sz="2400" smtClean="0"/>
              <a:t>The two stations can use a satellite as a relay station for their communication</a:t>
            </a:r>
          </a:p>
          <a:p>
            <a:pPr eaLnBrk="1" hangingPunct="1">
              <a:lnSpc>
                <a:spcPct val="90000"/>
              </a:lnSpc>
            </a:pPr>
            <a:r>
              <a:rPr lang="en-US" sz="2400" smtClean="0"/>
              <a:t>One </a:t>
            </a:r>
            <a:r>
              <a:rPr lang="en-US" sz="2400" b="1" smtClean="0"/>
              <a:t>Earth Station </a:t>
            </a:r>
            <a:r>
              <a:rPr lang="en-US" sz="2400" smtClean="0"/>
              <a:t>sends a transmission to the satellite.  This is called a </a:t>
            </a:r>
            <a:r>
              <a:rPr lang="en-US" sz="2400" b="1" smtClean="0"/>
              <a:t>Uplink</a:t>
            </a:r>
            <a:r>
              <a:rPr lang="en-US" sz="2400" smtClean="0"/>
              <a:t>.</a:t>
            </a:r>
          </a:p>
          <a:p>
            <a:pPr eaLnBrk="1" hangingPunct="1">
              <a:lnSpc>
                <a:spcPct val="90000"/>
              </a:lnSpc>
            </a:pPr>
            <a:r>
              <a:rPr lang="en-US" sz="2400" smtClean="0"/>
              <a:t>The satellite </a:t>
            </a:r>
            <a:r>
              <a:rPr lang="en-US" sz="2400" b="1" smtClean="0"/>
              <a:t>Transponder</a:t>
            </a:r>
            <a:r>
              <a:rPr lang="en-US" sz="2400" smtClean="0"/>
              <a:t> converts the signal and sends it down to the second earth station.  This is called a </a:t>
            </a:r>
            <a:r>
              <a:rPr lang="en-US" sz="2400" b="1" smtClean="0"/>
              <a:t>Downlink</a:t>
            </a:r>
            <a:r>
              <a:rPr lang="en-US" sz="2400" smtClean="0"/>
              <a:t>.</a:t>
            </a:r>
            <a:endParaRPr lang="en-US" sz="24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http://www.gatewayforindia.com/technology/satellite_files/image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
            <a:ext cx="7391400" cy="5867400"/>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en-US" smtClean="0"/>
              <a:t>Basics: Advantages of Satellites</a:t>
            </a:r>
          </a:p>
        </p:txBody>
      </p:sp>
      <p:sp>
        <p:nvSpPr>
          <p:cNvPr id="7171" name="Rectangle 3"/>
          <p:cNvSpPr>
            <a:spLocks noGrp="1" noChangeArrowheads="1"/>
          </p:cNvSpPr>
          <p:nvPr>
            <p:ph type="body" idx="1"/>
          </p:nvPr>
        </p:nvSpPr>
        <p:spPr/>
        <p:txBody>
          <a:bodyPr/>
          <a:lstStyle/>
          <a:p>
            <a:pPr eaLnBrk="1" hangingPunct="1">
              <a:lnSpc>
                <a:spcPct val="90000"/>
              </a:lnSpc>
            </a:pPr>
            <a:r>
              <a:rPr lang="en-US" smtClean="0"/>
              <a:t>The advantages of satellite communication over terrestrial communication are:</a:t>
            </a:r>
          </a:p>
          <a:p>
            <a:pPr lvl="1" eaLnBrk="1" hangingPunct="1">
              <a:lnSpc>
                <a:spcPct val="90000"/>
              </a:lnSpc>
              <a:buFont typeface="Wingdings" panose="05000000000000000000" pitchFamily="2" charset="2"/>
              <a:buChar char="§"/>
            </a:pPr>
            <a:r>
              <a:rPr lang="en-US" smtClean="0"/>
              <a:t>The coverage area of a satellite greatly exceeds that of a terrestrial system.</a:t>
            </a:r>
          </a:p>
          <a:p>
            <a:pPr lvl="1" eaLnBrk="1" hangingPunct="1">
              <a:lnSpc>
                <a:spcPct val="90000"/>
              </a:lnSpc>
              <a:buFont typeface="Wingdings" panose="05000000000000000000" pitchFamily="2" charset="2"/>
              <a:buChar char="§"/>
            </a:pPr>
            <a:r>
              <a:rPr lang="en-US" smtClean="0"/>
              <a:t>Transmission cost of a satellite is independent of the distance from the center of the coverage area.</a:t>
            </a:r>
          </a:p>
          <a:p>
            <a:pPr lvl="1" eaLnBrk="1" hangingPunct="1">
              <a:lnSpc>
                <a:spcPct val="90000"/>
              </a:lnSpc>
              <a:buFont typeface="Wingdings" panose="05000000000000000000" pitchFamily="2" charset="2"/>
              <a:buChar char="§"/>
            </a:pPr>
            <a:r>
              <a:rPr lang="en-US" smtClean="0"/>
              <a:t>Satellite to Satellite communication is very precise.</a:t>
            </a:r>
          </a:p>
          <a:p>
            <a:pPr lvl="1" eaLnBrk="1" hangingPunct="1">
              <a:lnSpc>
                <a:spcPct val="90000"/>
              </a:lnSpc>
              <a:buFont typeface="Wingdings" panose="05000000000000000000" pitchFamily="2" charset="2"/>
              <a:buChar char="§"/>
            </a:pPr>
            <a:r>
              <a:rPr lang="en-US" smtClean="0"/>
              <a:t>Higher Bandwidths are available for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en-US" smtClean="0"/>
              <a:t>Basics: Disadvantages of Satellites</a:t>
            </a:r>
          </a:p>
        </p:txBody>
      </p:sp>
      <p:sp>
        <p:nvSpPr>
          <p:cNvPr id="8195" name="Rectangle 3"/>
          <p:cNvSpPr>
            <a:spLocks noGrp="1" noChangeArrowheads="1"/>
          </p:cNvSpPr>
          <p:nvPr>
            <p:ph type="body" idx="1"/>
          </p:nvPr>
        </p:nvSpPr>
        <p:spPr/>
        <p:txBody>
          <a:bodyPr/>
          <a:lstStyle/>
          <a:p>
            <a:pPr eaLnBrk="1" hangingPunct="1"/>
            <a:r>
              <a:rPr lang="en-US" dirty="0" smtClean="0"/>
              <a:t>The disadvantages of satellite communication:</a:t>
            </a:r>
          </a:p>
          <a:p>
            <a:pPr lvl="1" eaLnBrk="1" hangingPunct="1">
              <a:buFont typeface="Wingdings" panose="05000000000000000000" pitchFamily="2" charset="2"/>
              <a:buChar char="§"/>
            </a:pPr>
            <a:r>
              <a:rPr lang="en-US" dirty="0" smtClean="0"/>
              <a:t>Launching satellites into orbit is costly.</a:t>
            </a:r>
          </a:p>
          <a:p>
            <a:pPr lvl="1" eaLnBrk="1" hangingPunct="1">
              <a:buFont typeface="Wingdings" panose="05000000000000000000" pitchFamily="2" charset="2"/>
              <a:buChar char="§"/>
            </a:pPr>
            <a:r>
              <a:rPr lang="en-US" dirty="0" smtClean="0"/>
              <a:t>Satellite bandwidth is gradually becoming used up.</a:t>
            </a:r>
          </a:p>
          <a:p>
            <a:pPr lvl="1" eaLnBrk="1" hangingPunct="1">
              <a:buFont typeface="Wingdings" panose="05000000000000000000" pitchFamily="2" charset="2"/>
              <a:buChar char="§"/>
            </a:pPr>
            <a:r>
              <a:rPr lang="en-US" dirty="0" smtClean="0"/>
              <a:t>There is a larger propagation delay in satellite communication than in terrestrial communication.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en-US" smtClean="0"/>
              <a:t>Basics: How Satellites are used</a:t>
            </a:r>
          </a:p>
        </p:txBody>
      </p:sp>
      <p:sp>
        <p:nvSpPr>
          <p:cNvPr id="9219" name="Rectangle 3"/>
          <p:cNvSpPr>
            <a:spLocks noGrp="1" noChangeArrowheads="1"/>
          </p:cNvSpPr>
          <p:nvPr>
            <p:ph type="body" idx="1"/>
          </p:nvPr>
        </p:nvSpPr>
        <p:spPr/>
        <p:txBody>
          <a:bodyPr/>
          <a:lstStyle/>
          <a:p>
            <a:pPr eaLnBrk="1" hangingPunct="1"/>
            <a:r>
              <a:rPr lang="en-US" smtClean="0"/>
              <a:t>Service Types</a:t>
            </a:r>
          </a:p>
          <a:p>
            <a:pPr lvl="1" eaLnBrk="1" hangingPunct="1">
              <a:buFont typeface="Wingdings" panose="05000000000000000000" pitchFamily="2" charset="2"/>
              <a:buChar char="§"/>
            </a:pPr>
            <a:r>
              <a:rPr lang="en-US" smtClean="0"/>
              <a:t>Fixed Service Satellites (FSS)</a:t>
            </a:r>
          </a:p>
          <a:p>
            <a:pPr lvl="2" eaLnBrk="1" hangingPunct="1">
              <a:buFontTx/>
              <a:buChar char="•"/>
            </a:pPr>
            <a:r>
              <a:rPr lang="en-US" smtClean="0"/>
              <a:t>Example:  Point to Point Communication</a:t>
            </a:r>
          </a:p>
          <a:p>
            <a:pPr lvl="1" eaLnBrk="1" hangingPunct="1">
              <a:buFont typeface="Wingdings" panose="05000000000000000000" pitchFamily="2" charset="2"/>
              <a:buChar char="§"/>
            </a:pPr>
            <a:r>
              <a:rPr lang="en-US" smtClean="0"/>
              <a:t>Broadcast Service Satellites (BSS)</a:t>
            </a:r>
          </a:p>
          <a:p>
            <a:pPr lvl="2" eaLnBrk="1" hangingPunct="1">
              <a:buFontTx/>
              <a:buChar char="•"/>
            </a:pPr>
            <a:r>
              <a:rPr lang="en-US" smtClean="0"/>
              <a:t>Example:  Satellite Television/Radio</a:t>
            </a:r>
          </a:p>
          <a:p>
            <a:pPr lvl="2" eaLnBrk="1" hangingPunct="1">
              <a:buFontTx/>
              <a:buChar char="•"/>
            </a:pPr>
            <a:r>
              <a:rPr lang="en-US" smtClean="0"/>
              <a:t>Also called Direct Broadcast Service (DBS).</a:t>
            </a:r>
          </a:p>
          <a:p>
            <a:pPr lvl="1" eaLnBrk="1" hangingPunct="1">
              <a:buFont typeface="Wingdings" panose="05000000000000000000" pitchFamily="2" charset="2"/>
              <a:buChar char="§"/>
            </a:pPr>
            <a:r>
              <a:rPr lang="en-US" smtClean="0"/>
              <a:t>Mobile Service Satellites (MSS)</a:t>
            </a:r>
          </a:p>
          <a:p>
            <a:pPr lvl="2" eaLnBrk="1" hangingPunct="1">
              <a:buFontTx/>
              <a:buChar char="•"/>
            </a:pPr>
            <a:r>
              <a:rPr lang="en-US" smtClean="0"/>
              <a:t>Example:  Satellite Phones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en-US" sz="4400" smtClean="0"/>
              <a:t>Types of Satellites</a:t>
            </a:r>
          </a:p>
        </p:txBody>
      </p:sp>
      <p:sp>
        <p:nvSpPr>
          <p:cNvPr id="10243" name="Rectangle 3"/>
          <p:cNvSpPr>
            <a:spLocks noGrp="1" noChangeArrowheads="1"/>
          </p:cNvSpPr>
          <p:nvPr>
            <p:ph type="body" idx="1"/>
          </p:nvPr>
        </p:nvSpPr>
        <p:spPr/>
        <p:txBody>
          <a:bodyPr/>
          <a:lstStyle/>
          <a:p>
            <a:pPr eaLnBrk="1" hangingPunct="1"/>
            <a:r>
              <a:rPr lang="en-US" smtClean="0"/>
              <a:t>Satellite Orbits</a:t>
            </a:r>
          </a:p>
          <a:p>
            <a:pPr lvl="1" eaLnBrk="1" hangingPunct="1">
              <a:buFont typeface="Wingdings" panose="05000000000000000000" pitchFamily="2" charset="2"/>
              <a:buChar char="§"/>
            </a:pPr>
            <a:r>
              <a:rPr lang="en-US" smtClean="0"/>
              <a:t>GEO</a:t>
            </a:r>
          </a:p>
          <a:p>
            <a:pPr lvl="1" eaLnBrk="1" hangingPunct="1">
              <a:buFont typeface="Wingdings" panose="05000000000000000000" pitchFamily="2" charset="2"/>
              <a:buChar char="§"/>
            </a:pPr>
            <a:r>
              <a:rPr lang="en-US" smtClean="0"/>
              <a:t>LEO</a:t>
            </a:r>
          </a:p>
          <a:p>
            <a:pPr lvl="1" eaLnBrk="1" hangingPunct="1">
              <a:buFont typeface="Wingdings" panose="05000000000000000000" pitchFamily="2" charset="2"/>
              <a:buChar char="§"/>
            </a:pPr>
            <a:r>
              <a:rPr lang="en-US" smtClean="0"/>
              <a:t>MEO</a:t>
            </a:r>
          </a:p>
          <a:p>
            <a:pPr eaLnBrk="1" hangingPunct="1"/>
            <a:r>
              <a:rPr lang="en-US" smtClean="0"/>
              <a:t>Frequency Bands</a:t>
            </a:r>
          </a:p>
          <a:p>
            <a:pPr eaLnBrk="1" hangingPunct="1"/>
            <a:endParaRPr lang="en-US" smtClean="0"/>
          </a:p>
        </p:txBody>
      </p:sp>
      <p:graphicFrame>
        <p:nvGraphicFramePr>
          <p:cNvPr id="10244" name="Object 1"/>
          <p:cNvGraphicFramePr>
            <a:graphicFrameLocks noChangeAspect="1"/>
          </p:cNvGraphicFramePr>
          <p:nvPr/>
        </p:nvGraphicFramePr>
        <p:xfrm>
          <a:off x="4495800" y="2438400"/>
          <a:ext cx="4191000" cy="3808413"/>
        </p:xfrm>
        <a:graphic>
          <a:graphicData uri="http://schemas.openxmlformats.org/presentationml/2006/ole">
            <mc:AlternateContent xmlns:mc="http://schemas.openxmlformats.org/markup-compatibility/2006">
              <mc:Choice xmlns:v="urn:schemas-microsoft-com:vml" Requires="v">
                <p:oleObj spid="_x0000_s10247" name="Bitmap Image" r:id="rId3" imgW="3543795" imgH="3219899" progId="PBrush">
                  <p:embed/>
                </p:oleObj>
              </mc:Choice>
              <mc:Fallback>
                <p:oleObj name="Bitmap Image" r:id="rId3" imgW="3543795" imgH="3219899"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438400"/>
                        <a:ext cx="4191000" cy="380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smtClean="0"/>
              <a:t>Geostationary Earth Orbit (GEO)</a:t>
            </a:r>
          </a:p>
        </p:txBody>
      </p:sp>
      <p:sp>
        <p:nvSpPr>
          <p:cNvPr id="11267" name="Rectangle 3"/>
          <p:cNvSpPr>
            <a:spLocks noGrp="1" noChangeArrowheads="1"/>
          </p:cNvSpPr>
          <p:nvPr>
            <p:ph type="body" idx="1"/>
          </p:nvPr>
        </p:nvSpPr>
        <p:spPr/>
        <p:txBody>
          <a:bodyPr/>
          <a:lstStyle/>
          <a:p>
            <a:pPr eaLnBrk="1" hangingPunct="1"/>
            <a:r>
              <a:rPr lang="en-US" smtClean="0"/>
              <a:t>These satellites are in orbit 35,863 km above the earth’s surface along the equator.</a:t>
            </a:r>
          </a:p>
          <a:p>
            <a:pPr eaLnBrk="1" hangingPunct="1"/>
            <a:r>
              <a:rPr lang="en-US" smtClean="0"/>
              <a:t>Objects in Geostationary orbit revolve around the earth at the same speed as the earth rotates.  This means GEO satellites remain in the same position relative to the surface of earth.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463</TotalTime>
  <Words>1431</Words>
  <Application>Microsoft Office PowerPoint</Application>
  <PresentationFormat>On-screen Show (4:3)</PresentationFormat>
  <Paragraphs>160</Paragraphs>
  <Slides>28</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Wingdings</vt:lpstr>
      <vt:lpstr>Times New Roman</vt:lpstr>
      <vt:lpstr>Calibri</vt:lpstr>
      <vt:lpstr>Capsules</vt:lpstr>
      <vt:lpstr>Bitmap Image</vt:lpstr>
      <vt:lpstr>Satellite Communications</vt:lpstr>
      <vt:lpstr>Overview</vt:lpstr>
      <vt:lpstr>Basics: How do Satellites Work</vt:lpstr>
      <vt:lpstr>PowerPoint Presentation</vt:lpstr>
      <vt:lpstr>Basics: Advantages of Satellites</vt:lpstr>
      <vt:lpstr>Basics: Disadvantages of Satellites</vt:lpstr>
      <vt:lpstr>Basics: How Satellites are used</vt:lpstr>
      <vt:lpstr>Types of Satellites</vt:lpstr>
      <vt:lpstr>Geostationary Earth Orbit (GEO)</vt:lpstr>
      <vt:lpstr>GEO (cont.)</vt:lpstr>
      <vt:lpstr>GEO (cont.)</vt:lpstr>
      <vt:lpstr>Low Earth Orbit (LEO)</vt:lpstr>
      <vt:lpstr>LEO (cont.)</vt:lpstr>
      <vt:lpstr>LEO (cont.)</vt:lpstr>
      <vt:lpstr>Medium Earth Orbit (MEO)</vt:lpstr>
      <vt:lpstr>MEO (cont.)</vt:lpstr>
      <vt:lpstr>Frequency Bands</vt:lpstr>
      <vt:lpstr>Passive Satellites</vt:lpstr>
      <vt:lpstr>Passive Satellites</vt:lpstr>
      <vt:lpstr>Disadvantages </vt:lpstr>
      <vt:lpstr>Active Satellites</vt:lpstr>
      <vt:lpstr>Active Satellites</vt:lpstr>
      <vt:lpstr>PowerPoint Presentation</vt:lpstr>
      <vt:lpstr>Disadvantages</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Communications</dc:title>
  <dc:creator>mike</dc:creator>
  <cp:lastModifiedBy>diu</cp:lastModifiedBy>
  <cp:revision>19</cp:revision>
  <dcterms:created xsi:type="dcterms:W3CDTF">2005-11-01T21:11:45Z</dcterms:created>
  <dcterms:modified xsi:type="dcterms:W3CDTF">2019-03-18T08:09:51Z</dcterms:modified>
</cp:coreProperties>
</file>