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34"/>
  </p:notesMasterIdLst>
  <p:sldIdLst>
    <p:sldId id="270" r:id="rId2"/>
    <p:sldId id="284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268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B885270-58F7-4C83-9AEA-49272D208FD4}" type="datetimeFigureOut">
              <a:rPr lang="en-US"/>
              <a:pPr>
                <a:defRPr/>
              </a:pPr>
              <a:t>4/1/2018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AB409B3-52D0-4124-B53F-7A5DD0D99C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19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ree_space" TargetMode="External"/><Relationship Id="rId7" Type="http://schemas.openxmlformats.org/officeDocument/2006/relationships/hyperlink" Target="http://en.wikipedia.org/wiki/Decibe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Waveguide" TargetMode="External"/><Relationship Id="rId5" Type="http://schemas.openxmlformats.org/officeDocument/2006/relationships/hyperlink" Target="http://en.wikipedia.org/wiki/Flat_Earth" TargetMode="External"/><Relationship Id="rId4" Type="http://schemas.openxmlformats.org/officeDocument/2006/relationships/hyperlink" Target="http://en.wikipedia.org/wiki/Specular_reflecti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C47988-7AED-4494-8532-4CAFF5D6213D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475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Path Loss exponent: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study of wireless communications, path loss can be represented by the path loss exponent, whose value is normally in the range of 2 to 4 (where 2 is for propagation in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Free space"/>
              </a:rPr>
              <a:t>free space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4 is for relatively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environments and for the case of full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Specular reflection"/>
              </a:rPr>
              <a:t>specular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Specular reflection"/>
              </a:rPr>
              <a:t> reflection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from the earth surface—the so-called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Flat Earth"/>
              </a:rPr>
              <a:t>Flat Earth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model). In some environments, such as buildings, stadiums and other indoor environments, the path loss exponent can reach values in the range of 4 to 6. On the other hand, a tunnel may act as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Waveguide"/>
              </a:rPr>
              <a:t>waveguide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resulting in a path loss exponent less than 2.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 loss is usually expressed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Decibel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its simplest form, the path loss can be calculated using the formula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 = 10n log 10 (d) + 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L  is the path loss in decibels, n is the path loss exponent, d is the distance between the transmitter and the receiver, usually measured in meters, and C  is a constant which accounts for system losses.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B409B3-52D0-4124-B53F-7A5DD0D99C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5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196F86B-7E14-4A75-BDE0-9BD03AB008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CCDF4-5DB8-4859-9F9F-CD397AAFE5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B4E7A-84A1-40F3-BAC0-38A56ED664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27367-F1B0-46DB-AC9C-591CEB0D8D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D58EE-416D-4F57-AA38-56C3016C39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9697D-94FC-4902-B2DB-36A141BE0E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A3D10-4008-4409-9C18-AAFB91451C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2EAE0-8B6D-400F-9A71-7E007BC828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1D249-5EBB-4216-8F3E-5BBCE44203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09781-6386-43B0-8F98-6FD4175BC8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F8A49-C888-46C6-9AC5-4E800FAD8F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5894051-F819-42E1-A677-B674B95EC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1" r:id="rId2"/>
    <p:sldLayoutId id="2147483879" r:id="rId3"/>
    <p:sldLayoutId id="2147483872" r:id="rId4"/>
    <p:sldLayoutId id="2147483873" r:id="rId5"/>
    <p:sldLayoutId id="2147483874" r:id="rId6"/>
    <p:sldLayoutId id="2147483875" r:id="rId7"/>
    <p:sldLayoutId id="2147483880" r:id="rId8"/>
    <p:sldLayoutId id="2147483881" r:id="rId9"/>
    <p:sldLayoutId id="2147483876" r:id="rId10"/>
    <p:sldLayoutId id="214748387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3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743200"/>
          </a:xfrm>
        </p:spPr>
        <p:txBody>
          <a:bodyPr/>
          <a:lstStyle/>
          <a:p>
            <a:pPr eaLnBrk="1" hangingPunct="1"/>
            <a:r>
              <a:rPr lang="en-US" sz="2400" b="1" i="1" dirty="0"/>
              <a:t> </a:t>
            </a:r>
            <a:r>
              <a:rPr lang="en-US" sz="3200" b="1" i="1" dirty="0">
                <a:solidFill>
                  <a:srgbClr val="002060"/>
                </a:solidFill>
              </a:rPr>
              <a:t>Md. </a:t>
            </a:r>
            <a:r>
              <a:rPr lang="en-US" sz="3200" b="1" i="1" dirty="0" err="1">
                <a:solidFill>
                  <a:srgbClr val="002060"/>
                </a:solidFill>
              </a:rPr>
              <a:t>Habibur</a:t>
            </a:r>
            <a:r>
              <a:rPr lang="en-US" sz="3200" b="1" i="1" dirty="0">
                <a:solidFill>
                  <a:srgbClr val="002060"/>
                </a:solidFill>
              </a:rPr>
              <a:t> </a:t>
            </a:r>
            <a:r>
              <a:rPr lang="en-US" sz="3200" b="1" i="1" dirty="0" err="1" smtClean="0">
                <a:solidFill>
                  <a:srgbClr val="002060"/>
                </a:solidFill>
              </a:rPr>
              <a:t>Rahman</a:t>
            </a:r>
            <a:endParaRPr lang="en-US" sz="3200" b="1" i="1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n-US" sz="3600" i="1" dirty="0" smtClean="0">
                <a:solidFill>
                  <a:srgbClr val="0070C0"/>
                </a:solidFill>
              </a:rPr>
              <a:t>Lecturer</a:t>
            </a:r>
            <a:r>
              <a:rPr lang="en-US" sz="3600" i="1" dirty="0">
                <a:solidFill>
                  <a:srgbClr val="0070C0"/>
                </a:solidFill>
              </a:rPr>
              <a:t>, Department of Software Engineering </a:t>
            </a:r>
          </a:p>
          <a:p>
            <a:pPr eaLnBrk="1" hangingPunct="1"/>
            <a:endParaRPr lang="en-US" i="1" dirty="0" smtClean="0"/>
          </a:p>
          <a:p>
            <a:pPr eaLnBrk="1" hangingPunct="1"/>
            <a:endParaRPr lang="en-US" i="1" dirty="0" smtClean="0"/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465263"/>
          </a:xfrm>
        </p:spPr>
        <p:txBody>
          <a:bodyPr/>
          <a:lstStyle/>
          <a:p>
            <a:pPr eaLnBrk="1" hangingPunct="1"/>
            <a:r>
              <a:rPr smtClean="0"/>
              <a:t/>
            </a:r>
            <a:br>
              <a:rPr smtClean="0"/>
            </a:br>
            <a:r>
              <a:rPr sz="4400" b="1" smtClean="0"/>
              <a:t>SWE 425: Telecommunication   	Engineering</a:t>
            </a:r>
          </a:p>
        </p:txBody>
      </p:sp>
      <p:pic>
        <p:nvPicPr>
          <p:cNvPr id="6148" name="Picture 5" descr="C:\Users\Sony\Desktop\DIU\diu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5257800"/>
            <a:ext cx="31242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676400"/>
          </a:xfrm>
        </p:spPr>
        <p:txBody>
          <a:bodyPr/>
          <a:lstStyle/>
          <a:p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Adjacent Channel Interference</a:t>
            </a:r>
            <a:b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3200" dirty="0" smtClean="0"/>
              <a:t>Adjacent channel interference can be minimized through careful filtering and channel assignment.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3200" dirty="0" smtClean="0"/>
              <a:t>Since each cell is given only a fraction of all available channels, a cell need not be assigned channels which are all adjacent in frequency.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3200" dirty="0" smtClean="0"/>
              <a:t>By keeping the frequency separation between each channel in a given cell as large as possible, the adjacent channel interference may be reduced considerably.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Trunking</a:t>
            </a:r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4000" dirty="0" smtClean="0"/>
              <a:t>The concept of </a:t>
            </a:r>
            <a:r>
              <a:rPr lang="en-US" sz="4000" dirty="0" err="1" smtClean="0"/>
              <a:t>trunking</a:t>
            </a:r>
            <a:r>
              <a:rPr lang="en-US" sz="4000" dirty="0" smtClean="0"/>
              <a:t> allows a large number of users to share the relatively small number of channels in a cell by providing access to each user, on demand, from a pool of available channels.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Grade of Service (GOS):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3600" dirty="0" smtClean="0"/>
              <a:t>The Grade of Service (GOS) is a measure of the ability of a user to access a trunked system during the busiest hour. </a:t>
            </a:r>
          </a:p>
          <a:p>
            <a:pPr algn="just"/>
            <a:r>
              <a:rPr lang="en-US" sz="3600" dirty="0" smtClean="0"/>
              <a:t>It is a benchmark used to define the desired  performance of a particular trunked system.</a:t>
            </a:r>
          </a:p>
          <a:p>
            <a:pPr algn="just"/>
            <a:r>
              <a:rPr lang="en-US" altLang="zh-TW" sz="3600" dirty="0" smtClean="0"/>
              <a:t>Grade of Service (GOS) is the likelihood that a call is blocked or delayed.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TW" sz="4000" b="1" dirty="0" err="1" smtClean="0">
                <a:solidFill>
                  <a:schemeClr val="tx2"/>
                </a:solidFill>
              </a:rPr>
              <a:t>Trunking</a:t>
            </a:r>
            <a:r>
              <a:rPr lang="en-US" altLang="zh-TW" sz="4000" b="1" dirty="0" smtClean="0">
                <a:solidFill>
                  <a:schemeClr val="tx2"/>
                </a:solidFill>
              </a:rPr>
              <a:t> </a:t>
            </a:r>
            <a:r>
              <a:rPr lang="en-US" altLang="zh-TW" sz="4000" b="1" dirty="0">
                <a:solidFill>
                  <a:schemeClr val="tx2"/>
                </a:solidFill>
              </a:rPr>
              <a:t>and Grade of </a:t>
            </a:r>
            <a:r>
              <a:rPr lang="en-US" altLang="zh-TW" sz="4000" b="1" dirty="0" smtClean="0">
                <a:solidFill>
                  <a:schemeClr val="tx2"/>
                </a:solidFill>
              </a:rPr>
              <a:t>Service:</a:t>
            </a:r>
            <a:endParaRPr lang="en-US" altLang="zh-TW" sz="4000" b="1" dirty="0">
              <a:solidFill>
                <a:schemeClr val="tx2"/>
              </a:solidFill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51500"/>
            <a:ext cx="12192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838200" y="15240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b="1" dirty="0" err="1"/>
              <a:t>Erlangs</a:t>
            </a:r>
            <a:r>
              <a:rPr lang="en-US" altLang="zh-TW" sz="2000" b="1" dirty="0"/>
              <a:t>: </a:t>
            </a:r>
            <a:endParaRPr lang="en-US" altLang="zh-TW" sz="2000" b="1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dirty="0" smtClean="0"/>
              <a:t>One </a:t>
            </a:r>
            <a:r>
              <a:rPr lang="en-US" altLang="zh-TW" sz="2000" dirty="0" err="1"/>
              <a:t>Erlangs</a:t>
            </a:r>
            <a:r>
              <a:rPr lang="en-US" altLang="zh-TW" sz="2000" dirty="0"/>
              <a:t> represents the amount of traffic density carried by a channel that is completely occupied.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1800" dirty="0"/>
              <a:t>Ex: A radio channel that is occupied for 30 minutes during an hour carries 0.5 </a:t>
            </a:r>
            <a:r>
              <a:rPr lang="en-US" altLang="zh-TW" sz="1800" dirty="0" err="1"/>
              <a:t>Erlangs</a:t>
            </a:r>
            <a:r>
              <a:rPr lang="en-US" altLang="zh-TW" sz="1800" dirty="0"/>
              <a:t> of traffic.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dirty="0" smtClean="0"/>
              <a:t>Each </a:t>
            </a:r>
            <a:r>
              <a:rPr lang="en-US" altLang="zh-TW" sz="2000" dirty="0"/>
              <a:t>user generates a traffic intensity of       </a:t>
            </a:r>
            <a:r>
              <a:rPr lang="en-US" altLang="zh-TW" sz="2000" dirty="0" err="1"/>
              <a:t>Erlangs</a:t>
            </a:r>
            <a:r>
              <a:rPr lang="en-US" altLang="zh-TW" sz="2000" dirty="0"/>
              <a:t> given by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000" dirty="0"/>
          </a:p>
          <a:p>
            <a:pPr marL="342900" indent="-342900">
              <a:spcBef>
                <a:spcPct val="20000"/>
              </a:spcBef>
            </a:pPr>
            <a:r>
              <a:rPr lang="en-US" altLang="zh-TW" sz="2000" dirty="0"/>
              <a:t>      H: average duration of a call.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000" dirty="0"/>
              <a:t>          : average number of call requests per unit </a:t>
            </a:r>
            <a:r>
              <a:rPr lang="en-US" altLang="zh-TW" sz="2000" dirty="0" smtClean="0"/>
              <a:t>time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dirty="0" smtClean="0"/>
              <a:t>For a system containing </a:t>
            </a:r>
            <a:r>
              <a:rPr lang="en-US" altLang="zh-TW" sz="2000" i="1" dirty="0" smtClean="0"/>
              <a:t>U</a:t>
            </a:r>
            <a:r>
              <a:rPr lang="en-US" altLang="zh-TW" sz="2000" dirty="0" smtClean="0"/>
              <a:t> users and an unspecified number of channels, the total offered traffic intensity </a:t>
            </a:r>
            <a:r>
              <a:rPr lang="en-US" altLang="zh-TW" sz="2000" i="1" dirty="0" smtClean="0"/>
              <a:t>A</a:t>
            </a:r>
            <a:r>
              <a:rPr lang="en-US" altLang="zh-TW" sz="2000" dirty="0" smtClean="0"/>
              <a:t>, is given by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000" dirty="0" smtClean="0"/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657600" y="3581400"/>
          <a:ext cx="9556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方程式" r:id="rId4" imgW="571320" imgH="228600" progId="Equation.3">
                  <p:embed/>
                </p:oleObj>
              </mc:Choice>
              <mc:Fallback>
                <p:oleObj name="方程式" r:id="rId4" imgW="5713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81400"/>
                        <a:ext cx="955675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1295400" y="4343400"/>
          <a:ext cx="25241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方程式" r:id="rId6" imgW="152280" imgH="164880" progId="Equation.3">
                  <p:embed/>
                </p:oleObj>
              </mc:Choice>
              <mc:Fallback>
                <p:oleObj name="方程式" r:id="rId6" imgW="15228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43400"/>
                        <a:ext cx="252413" cy="27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3810000" y="5334000"/>
          <a:ext cx="89058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Equation" r:id="rId8" imgW="533160" imgH="228600" progId="Equation.3">
                  <p:embed/>
                </p:oleObj>
              </mc:Choice>
              <mc:Fallback>
                <p:oleObj name="Equation" r:id="rId8" imgW="5331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334000"/>
                        <a:ext cx="890588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5867400" y="3200400"/>
          <a:ext cx="3175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Equation" r:id="rId10" imgW="190440" imgH="228600" progId="Equation.3">
                  <p:embed/>
                </p:oleObj>
              </mc:Choice>
              <mc:Fallback>
                <p:oleObj name="Equation" r:id="rId10" imgW="1904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200400"/>
                        <a:ext cx="3175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 B Chart: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Content Placeholder 4" descr="http://www.eng.utah.edu/~ece5960/exams/MIdterm%20III/Furse-Erlang%20B%20chart.jp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8001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Problem: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32740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04800"/>
            <a:ext cx="7772400" cy="1143000"/>
          </a:xfrm>
        </p:spPr>
        <p:txBody>
          <a:bodyPr/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04081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TW" sz="4000" b="1" dirty="0" smtClean="0">
                <a:solidFill>
                  <a:schemeClr val="tx2"/>
                </a:solidFill>
              </a:rPr>
              <a:t>Improving </a:t>
            </a:r>
            <a:r>
              <a:rPr lang="en-US" altLang="zh-TW" sz="4000" b="1" dirty="0">
                <a:solidFill>
                  <a:schemeClr val="tx2"/>
                </a:solidFill>
              </a:rPr>
              <a:t>Capacity in Cellular Systems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51500"/>
            <a:ext cx="12192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838200" y="15240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/>
              <a:t>Methods for improving capacity in cellular systems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800" b="1" dirty="0"/>
              <a:t>Cell Splitting</a:t>
            </a:r>
            <a:r>
              <a:rPr lang="en-US" altLang="zh-TW" sz="2800" dirty="0"/>
              <a:t>: subdividing a congested cell into smaller cells.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800" b="1" dirty="0"/>
              <a:t>Sectoring:</a:t>
            </a:r>
            <a:r>
              <a:rPr lang="en-US" altLang="zh-TW" sz="2800" dirty="0"/>
              <a:t> directional antennas to control the interference and frequency reuse.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800" b="1" dirty="0"/>
              <a:t>Coverage zone :</a:t>
            </a:r>
            <a:r>
              <a:rPr lang="en-US" altLang="zh-TW" sz="2800" dirty="0"/>
              <a:t> Distributing the coverage of a cell and extends the cell boundary to hard-to-reach place.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TW" sz="4400" b="1" dirty="0" smtClean="0">
                <a:solidFill>
                  <a:schemeClr val="tx2"/>
                </a:solidFill>
              </a:rPr>
              <a:t>Cell </a:t>
            </a:r>
            <a:r>
              <a:rPr lang="en-US" altLang="zh-TW" sz="4400" b="1" dirty="0">
                <a:solidFill>
                  <a:schemeClr val="tx2"/>
                </a:solidFill>
              </a:rPr>
              <a:t>Splitting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51500"/>
            <a:ext cx="12192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838200" y="1295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/>
              <a:t>Split congested cell into smaller cells.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400" dirty="0"/>
              <a:t>Preserve frequency reuse plan.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400" dirty="0"/>
              <a:t>Reduce transmission power.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000" dirty="0"/>
          </a:p>
        </p:txBody>
      </p:sp>
      <p:pic>
        <p:nvPicPr>
          <p:cNvPr id="26630" name="Picture 6" descr="2_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895600"/>
            <a:ext cx="4248150" cy="3657600"/>
          </a:xfrm>
          <a:prstGeom prst="rect">
            <a:avLst/>
          </a:prstGeom>
          <a:noFill/>
        </p:spPr>
      </p:pic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352800" y="3657600"/>
            <a:ext cx="1371600" cy="914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2286000" y="3200400"/>
            <a:ext cx="14478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microcell</a:t>
            </a: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5029200" y="3733800"/>
            <a:ext cx="68580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248400" y="2743200"/>
            <a:ext cx="22860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Reduce </a:t>
            </a:r>
            <a:r>
              <a:rPr lang="en-US" altLang="zh-TW" i="1"/>
              <a:t>R</a:t>
            </a:r>
            <a:r>
              <a:rPr lang="en-US" altLang="zh-TW"/>
              <a:t> to </a:t>
            </a:r>
            <a:r>
              <a:rPr lang="en-US" altLang="zh-TW" i="1"/>
              <a:t>R/2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TW" sz="4400" b="1" dirty="0" smtClean="0">
                <a:solidFill>
                  <a:schemeClr val="tx2"/>
                </a:solidFill>
              </a:rPr>
              <a:t>Sectoring</a:t>
            </a:r>
            <a:endParaRPr lang="en-US" altLang="zh-TW" sz="4400" b="1" dirty="0">
              <a:solidFill>
                <a:schemeClr val="tx2"/>
              </a:solidFill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51500"/>
            <a:ext cx="12192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838200" y="1295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/>
              <a:t>Decrease the </a:t>
            </a:r>
            <a:r>
              <a:rPr lang="en-US" altLang="zh-TW" sz="2400" i="1" dirty="0"/>
              <a:t>co-channel interference </a:t>
            </a:r>
            <a:r>
              <a:rPr lang="en-US" altLang="zh-TW" sz="2400" dirty="0"/>
              <a:t>and keep the cell radius </a:t>
            </a:r>
            <a:r>
              <a:rPr lang="en-US" altLang="zh-TW" sz="2400" i="1" dirty="0"/>
              <a:t>R</a:t>
            </a:r>
            <a:r>
              <a:rPr lang="en-US" altLang="zh-TW" sz="2400" dirty="0"/>
              <a:t> unchanged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400" dirty="0"/>
              <a:t>Replacing single </a:t>
            </a:r>
            <a:r>
              <a:rPr lang="en-US" altLang="zh-TW" sz="2400" dirty="0" err="1"/>
              <a:t>omni</a:t>
            </a:r>
            <a:r>
              <a:rPr lang="en-US" altLang="zh-TW" sz="2400" dirty="0"/>
              <a:t>-directional antenna by several directional antennas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400" dirty="0"/>
              <a:t>Radiating within a specified sector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000" dirty="0"/>
          </a:p>
        </p:txBody>
      </p:sp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581400"/>
            <a:ext cx="2560638" cy="262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9" name="Picture 13" descr="D:\mcchiu\course\mobile communications\ch2\2_10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505200"/>
            <a:ext cx="2725738" cy="2695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2057400"/>
          </a:xfrm>
        </p:spPr>
        <p:txBody>
          <a:bodyPr/>
          <a:lstStyle/>
          <a:p>
            <a:r>
              <a:rPr sz="4800" b="1" smtClean="0"/>
              <a:t>Cellular Concept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762000" y="609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TW" sz="4000" b="1" dirty="0"/>
              <a:t>Interference Reduction</a:t>
            </a:r>
          </a:p>
          <a:p>
            <a:pPr marL="342900" indent="-342900" algn="ctr">
              <a:spcBef>
                <a:spcPct val="20000"/>
              </a:spcBef>
            </a:pPr>
            <a:endParaRPr lang="en-US" altLang="zh-TW" sz="2400" dirty="0"/>
          </a:p>
        </p:txBody>
      </p:sp>
      <p:pic>
        <p:nvPicPr>
          <p:cNvPr id="31753" name="Picture 9" descr="D:\mcchiu\course\mobile communications\ch2\2_1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295400"/>
            <a:ext cx="4357688" cy="4572000"/>
          </a:xfrm>
          <a:prstGeom prst="rect">
            <a:avLst/>
          </a:prstGeom>
          <a:noFill/>
        </p:spPr>
      </p:pic>
      <p:sp>
        <p:nvSpPr>
          <p:cNvPr id="31754" name="Line 10"/>
          <p:cNvSpPr>
            <a:spLocks noChangeShapeType="1"/>
          </p:cNvSpPr>
          <p:nvPr/>
        </p:nvSpPr>
        <p:spPr bwMode="auto">
          <a:xfrm flipV="1">
            <a:off x="4572000" y="2667000"/>
            <a:ext cx="25146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858000" y="2286000"/>
            <a:ext cx="1752600" cy="52322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/>
              <a:t>position of the mobile</a:t>
            </a:r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 flipH="1">
            <a:off x="3276600" y="1981200"/>
            <a:ext cx="838200" cy="1371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3276600" y="3352800"/>
            <a:ext cx="990600" cy="1676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 flipH="1">
            <a:off x="3657600" y="3048000"/>
            <a:ext cx="838200" cy="1371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3657600" y="4419600"/>
            <a:ext cx="990600" cy="1676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133600" y="3352800"/>
            <a:ext cx="11430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2133600" y="3657600"/>
            <a:ext cx="15240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685800" y="3352800"/>
            <a:ext cx="1447800" cy="52322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/>
              <a:t>interference cells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TW" sz="4000" b="1" dirty="0" smtClean="0">
                <a:solidFill>
                  <a:schemeClr val="tx2"/>
                </a:solidFill>
              </a:rPr>
              <a:t>Microcell </a:t>
            </a:r>
            <a:r>
              <a:rPr lang="en-US" altLang="zh-TW" sz="4000" b="1" dirty="0">
                <a:solidFill>
                  <a:schemeClr val="tx2"/>
                </a:solidFill>
              </a:rPr>
              <a:t>Zone Concept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51500"/>
            <a:ext cx="12192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838200" y="1295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dirty="0"/>
              <a:t>Antennas are placed at the outer edges of the cell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dirty="0"/>
              <a:t>Any channel may be assigned to any zone by the base station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dirty="0"/>
              <a:t>Mobile is served by the zone with the strongest signal.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000" dirty="0"/>
          </a:p>
        </p:txBody>
      </p:sp>
      <p:pic>
        <p:nvPicPr>
          <p:cNvPr id="32777" name="Picture 9" descr="D:\mcchiu\course\mobile communications\ch2\2_1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895600"/>
            <a:ext cx="3733800" cy="3302000"/>
          </a:xfrm>
          <a:prstGeom prst="rect">
            <a:avLst/>
          </a:prstGeom>
          <a:noFill/>
        </p:spPr>
      </p:pic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1219200" y="2971800"/>
            <a:ext cx="266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838200" y="2743200"/>
            <a:ext cx="3200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dirty="0"/>
              <a:t>Handoff within a cell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dirty="0"/>
              <a:t>No channel re-assignment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dirty="0"/>
              <a:t>Switch the channel to a different zone site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dirty="0"/>
              <a:t>Reduce interference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dirty="0"/>
              <a:t>Low power transmitters are employed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zh-TW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Switching System</a:t>
            </a:r>
            <a:r>
              <a:rPr lang="bn-BD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(SS):</a:t>
            </a:r>
            <a:endParaRPr lang="en-US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z="3000" smtClean="0"/>
              <a:t>Performs call processing and subscriber-related functions</a:t>
            </a:r>
          </a:p>
          <a:p>
            <a:pPr eaLnBrk="1" hangingPunct="1"/>
            <a:r>
              <a:rPr lang="en-US" altLang="en-US" sz="3000" smtClean="0"/>
              <a:t>The system includes the following functional units:</a:t>
            </a:r>
          </a:p>
          <a:p>
            <a:pPr lvl="1" eaLnBrk="1" hangingPunct="1"/>
            <a:r>
              <a:rPr lang="en-US" altLang="en-US" sz="3000" smtClean="0"/>
              <a:t>Mobile Services Switching Center (MSC)</a:t>
            </a:r>
            <a:endParaRPr lang="bn-BD" altLang="en-US" sz="3000" smtClean="0"/>
          </a:p>
          <a:p>
            <a:pPr lvl="1" eaLnBrk="1" hangingPunct="1"/>
            <a:r>
              <a:rPr lang="en-US" altLang="en-US" sz="3000" smtClean="0"/>
              <a:t>Home Location Register (HLR)</a:t>
            </a:r>
          </a:p>
          <a:p>
            <a:pPr lvl="1" eaLnBrk="1" hangingPunct="1"/>
            <a:r>
              <a:rPr lang="en-US" altLang="en-US" sz="3000" smtClean="0"/>
              <a:t>Visitor Location Register (VLR)</a:t>
            </a:r>
          </a:p>
          <a:p>
            <a:pPr lvl="1" eaLnBrk="1" hangingPunct="1"/>
            <a:r>
              <a:rPr lang="en-US" altLang="en-US" sz="3000" smtClean="0"/>
              <a:t>Authentication Center (AUC)</a:t>
            </a:r>
          </a:p>
          <a:p>
            <a:pPr lvl="1" eaLnBrk="1" hangingPunct="1"/>
            <a:r>
              <a:rPr lang="en-US" altLang="en-US" sz="3000" smtClean="0"/>
              <a:t>Equipment Identity Register (EIR)</a:t>
            </a:r>
          </a:p>
        </p:txBody>
      </p:sp>
    </p:spTree>
    <p:extLst>
      <p:ext uri="{BB962C8B-B14F-4D97-AF65-F5344CB8AC3E}">
        <p14:creationId xmlns:p14="http://schemas.microsoft.com/office/powerpoint/2010/main" val="30190509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772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Services Switching </a:t>
            </a:r>
            <a:r>
              <a:rPr lang="en-US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bn-BD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(MSC)</a:t>
            </a:r>
            <a:endParaRPr lang="en-US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sz="3200" smtClean="0"/>
              <a:t>The main element within the core network area of the overall GSM network architecture is the Mobile switching Services Centre (MSC).</a:t>
            </a:r>
            <a:endParaRPr lang="bn-BD" sz="3200" smtClean="0"/>
          </a:p>
          <a:p>
            <a:pPr algn="just" eaLnBrk="1" hangingPunct="1"/>
            <a:r>
              <a:rPr lang="bn-BD" sz="3200" smtClean="0"/>
              <a:t>It</a:t>
            </a:r>
            <a:r>
              <a:rPr lang="en-US" sz="3200" smtClean="0"/>
              <a:t> include registration, authentication, call location, inter-MSC handovers and call routing to a mobile subscriber.</a:t>
            </a:r>
            <a:endParaRPr lang="bn-BD" sz="3200" smtClean="0"/>
          </a:p>
          <a:p>
            <a:pPr algn="just" eaLnBrk="1" hangingPunct="1"/>
            <a:r>
              <a:rPr lang="en-US" sz="3200" smtClean="0"/>
              <a:t>It also provides an interface to the PSTN so that calls can be routed from the mobile network to a phone connected to a landline.</a:t>
            </a:r>
            <a:endParaRPr lang="bn-BD" sz="3200" smtClean="0"/>
          </a:p>
        </p:txBody>
      </p:sp>
    </p:spTree>
    <p:extLst>
      <p:ext uri="{BB962C8B-B14F-4D97-AF65-F5344CB8AC3E}">
        <p14:creationId xmlns:p14="http://schemas.microsoft.com/office/powerpoint/2010/main" val="168940778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Location </a:t>
            </a:r>
            <a:r>
              <a:rPr lang="en-US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</a:t>
            </a:r>
            <a:r>
              <a:rPr lang="bn-BD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(HLR):</a:t>
            </a:r>
            <a:endParaRPr lang="en-US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US" altLang="en-US" sz="2800" smtClean="0"/>
              <a:t>The HLR is the most important database</a:t>
            </a:r>
          </a:p>
          <a:p>
            <a:pPr lvl="1" algn="just" eaLnBrk="1" hangingPunct="1"/>
            <a:r>
              <a:rPr lang="en-US" altLang="en-US" sz="2800" smtClean="0"/>
              <a:t>Storage and management of subscriptions</a:t>
            </a:r>
          </a:p>
          <a:p>
            <a:pPr lvl="1" algn="just" eaLnBrk="1" hangingPunct="1"/>
            <a:r>
              <a:rPr lang="en-US" altLang="en-US" sz="2800" smtClean="0"/>
              <a:t>Permanent data includes</a:t>
            </a:r>
          </a:p>
          <a:p>
            <a:pPr lvl="2" algn="just" eaLnBrk="1" hangingPunct="1"/>
            <a:r>
              <a:rPr lang="en-US" altLang="en-US" sz="2800" smtClean="0"/>
              <a:t>Subscriber’s service profile</a:t>
            </a:r>
          </a:p>
          <a:p>
            <a:pPr lvl="2" algn="just" eaLnBrk="1" hangingPunct="1"/>
            <a:r>
              <a:rPr lang="en-US" altLang="en-US" sz="2800" smtClean="0"/>
              <a:t>Subscriber’s location information</a:t>
            </a:r>
          </a:p>
          <a:p>
            <a:pPr lvl="2" algn="just" eaLnBrk="1" hangingPunct="1"/>
            <a:r>
              <a:rPr lang="en-US" altLang="en-US" sz="2800" smtClean="0"/>
              <a:t>Subscriber’s activity status</a:t>
            </a:r>
          </a:p>
          <a:p>
            <a:pPr lvl="1" algn="just" eaLnBrk="1" hangingPunct="1"/>
            <a:r>
              <a:rPr lang="en-US" sz="2800" smtClean="0"/>
              <a:t>In this way, the GSM network is able to route calls to the relevant base station for the MS.</a:t>
            </a:r>
            <a:endParaRPr lang="bn-BD" sz="2800" smtClean="0"/>
          </a:p>
          <a:p>
            <a:pPr lvl="1" algn="just" eaLnBrk="1" hangingPunct="1"/>
            <a:r>
              <a:rPr lang="en-US" sz="2800" smtClean="0"/>
              <a:t>When a user switches on their phone, the phone registers with the network and from this it is possible to determine which BTS it communicates with</a:t>
            </a:r>
            <a:r>
              <a:rPr lang="bn-BD" sz="28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055373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Visitor Location </a:t>
            </a:r>
            <a:r>
              <a:rPr lang="en-US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</a:t>
            </a:r>
            <a:r>
              <a:rPr lang="bn-BD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(VLR):</a:t>
            </a:r>
            <a:endParaRPr lang="en-US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000" smtClean="0"/>
              <a:t>The VLR contains temporary data about visiting (roaming) subscribers</a:t>
            </a:r>
          </a:p>
          <a:p>
            <a:pPr lvl="1" algn="just" eaLnBrk="1" hangingPunct="1"/>
            <a:r>
              <a:rPr lang="en-US" altLang="en-US" sz="3000" smtClean="0"/>
              <a:t>It’s always integrated with the MSC</a:t>
            </a:r>
          </a:p>
          <a:p>
            <a:pPr lvl="1" algn="just" eaLnBrk="1" hangingPunct="1"/>
            <a:r>
              <a:rPr lang="en-US" altLang="en-US" sz="3000" smtClean="0"/>
              <a:t>When a roamer enters the service area the VLR queries the appropriate HLR</a:t>
            </a:r>
          </a:p>
          <a:p>
            <a:pPr lvl="1" algn="just" eaLnBrk="1" hangingPunct="1"/>
            <a:r>
              <a:rPr lang="en-US" altLang="en-US" sz="3000" smtClean="0"/>
              <a:t>If a roamer makes a call the VLR will already have the information it needs for call setup</a:t>
            </a:r>
          </a:p>
        </p:txBody>
      </p:sp>
    </p:spTree>
    <p:extLst>
      <p:ext uri="{BB962C8B-B14F-4D97-AF65-F5344CB8AC3E}">
        <p14:creationId xmlns:p14="http://schemas.microsoft.com/office/powerpoint/2010/main" val="73834063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Authentication </a:t>
            </a:r>
            <a:r>
              <a:rPr lang="en-US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bn-BD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(AuC):</a:t>
            </a:r>
            <a:endParaRPr lang="en-US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7772400" cy="4572000"/>
          </a:xfrm>
        </p:spPr>
        <p:txBody>
          <a:bodyPr/>
          <a:lstStyle/>
          <a:p>
            <a:pPr algn="just" eaLnBrk="1" hangingPunct="1"/>
            <a:r>
              <a:rPr lang="en-US" altLang="en-US" sz="3000" smtClean="0"/>
              <a:t>The A</a:t>
            </a:r>
            <a:r>
              <a:rPr lang="bn-BD" altLang="en-US" sz="3000" smtClean="0"/>
              <a:t>u</a:t>
            </a:r>
            <a:r>
              <a:rPr lang="en-US" altLang="en-US" sz="3000" smtClean="0"/>
              <a:t>C verifies the identity of the user and ensures the confidentiality of each call</a:t>
            </a:r>
          </a:p>
          <a:p>
            <a:pPr lvl="1" algn="just" eaLnBrk="1" hangingPunct="1"/>
            <a:r>
              <a:rPr lang="en-US" altLang="en-US" sz="3000" smtClean="0"/>
              <a:t>By providing authentication and encryption parameters for each call</a:t>
            </a:r>
          </a:p>
          <a:p>
            <a:pPr lvl="1" algn="just" eaLnBrk="1" hangingPunct="1"/>
            <a:r>
              <a:rPr lang="en-US" altLang="en-US" sz="3000" smtClean="0"/>
              <a:t>Protects network operators from fraud</a:t>
            </a:r>
          </a:p>
          <a:p>
            <a:pPr lvl="1" algn="just" eaLnBrk="1" hangingPunct="1"/>
            <a:r>
              <a:rPr lang="en-US" altLang="en-US" sz="3000" smtClean="0"/>
              <a:t>Assures a certain level of security for the content of each call</a:t>
            </a:r>
          </a:p>
        </p:txBody>
      </p:sp>
    </p:spTree>
    <p:extLst>
      <p:ext uri="{BB962C8B-B14F-4D97-AF65-F5344CB8AC3E}">
        <p14:creationId xmlns:p14="http://schemas.microsoft.com/office/powerpoint/2010/main" val="152256937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Equipment Identity </a:t>
            </a:r>
            <a:r>
              <a:rPr lang="en-US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</a:t>
            </a:r>
            <a:r>
              <a:rPr lang="bn-BD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(EIR):</a:t>
            </a:r>
            <a:endParaRPr lang="en-US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8077200" cy="4419600"/>
          </a:xfrm>
        </p:spPr>
        <p:txBody>
          <a:bodyPr>
            <a:normAutofit fontScale="92500"/>
          </a:bodyPr>
          <a:lstStyle/>
          <a:p>
            <a:pPr algn="just" eaLnBrk="1" hangingPunct="1"/>
            <a:r>
              <a:rPr lang="en-US" altLang="en-US" sz="3000" smtClean="0"/>
              <a:t>The EIR is a database that includes info solely about the identity of mobile equipment</a:t>
            </a:r>
          </a:p>
          <a:p>
            <a:pPr lvl="1" algn="just" eaLnBrk="1" hangingPunct="1"/>
            <a:r>
              <a:rPr lang="en-US" sz="3200" smtClean="0"/>
              <a:t>he EIR is the entity that decides whether a given mobile equipment may be allowed onto the network.</a:t>
            </a:r>
            <a:endParaRPr lang="bn-BD" sz="3200" smtClean="0"/>
          </a:p>
          <a:p>
            <a:pPr lvl="1" algn="just" eaLnBrk="1" hangingPunct="1"/>
            <a:r>
              <a:rPr lang="en-US" sz="3200" smtClean="0"/>
              <a:t>International Mobile Equipment Identity</a:t>
            </a:r>
            <a:r>
              <a:rPr lang="bn-BD" sz="3200" smtClean="0"/>
              <a:t> (IMEI) number </a:t>
            </a:r>
            <a:r>
              <a:rPr lang="bn-BD" sz="3000" smtClean="0"/>
              <a:t>p</a:t>
            </a:r>
            <a:r>
              <a:rPr lang="en-US" altLang="en-US" sz="3000" smtClean="0"/>
              <a:t>revent</a:t>
            </a:r>
            <a:r>
              <a:rPr lang="bn-BD" altLang="en-US" sz="3000" smtClean="0"/>
              <a:t>s</a:t>
            </a:r>
            <a:r>
              <a:rPr lang="en-US" altLang="en-US" sz="3000" smtClean="0"/>
              <a:t> calls from stolen, unauthorized, or defective mobile stations</a:t>
            </a:r>
          </a:p>
          <a:p>
            <a:pPr lvl="1" algn="just" eaLnBrk="1" hangingPunct="1"/>
            <a:r>
              <a:rPr lang="en-US" altLang="en-US" sz="3000" smtClean="0"/>
              <a:t>The AUC and the EIR can be implemented as stand-alone nodes or as a combined AUC/EIR node</a:t>
            </a:r>
          </a:p>
        </p:txBody>
      </p:sp>
    </p:spTree>
    <p:extLst>
      <p:ext uri="{BB962C8B-B14F-4D97-AF65-F5344CB8AC3E}">
        <p14:creationId xmlns:p14="http://schemas.microsoft.com/office/powerpoint/2010/main" val="122593564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295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Base Station System (</a:t>
            </a:r>
            <a:r>
              <a:rPr lang="en-US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bn-BD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24000"/>
            <a:ext cx="8001000" cy="44196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3200" dirty="0" smtClean="0"/>
              <a:t>The Base Station Subsystem (BSS) section of the GSM network architecture that is fundamentally associated with communicating with the mobiles on the network. It consists of two elements:</a:t>
            </a:r>
            <a:endParaRPr lang="en-US" altLang="en-US" sz="3000" dirty="0" smtClean="0"/>
          </a:p>
          <a:p>
            <a:pPr marL="514350" indent="-514350" algn="just" eaLnBrk="1" hangingPunct="1">
              <a:buFont typeface="Wingdings" pitchFamily="2" charset="2"/>
              <a:buChar char="Ø"/>
              <a:defRPr/>
            </a:pPr>
            <a:r>
              <a:rPr lang="en-US" altLang="en-US" sz="3000" dirty="0" smtClean="0"/>
              <a:t>The Base Transceiver Station (BTS)</a:t>
            </a:r>
            <a:endParaRPr lang="bn-BD" altLang="en-US" sz="3000" dirty="0" smtClean="0"/>
          </a:p>
          <a:p>
            <a:pPr marL="514350" lvl="1" indent="-514350" algn="just" eaLnBrk="1" hangingPunct="1">
              <a:spcBef>
                <a:spcPts val="575"/>
              </a:spcBef>
              <a:buClr>
                <a:schemeClr val="accent1"/>
              </a:buClr>
              <a:buFont typeface="Wingdings" pitchFamily="2" charset="2"/>
              <a:buChar char="Ø"/>
              <a:defRPr/>
            </a:pPr>
            <a:r>
              <a:rPr lang="en-US" altLang="en-US" sz="3000" dirty="0" smtClean="0"/>
              <a:t>The Base Station Controller (BSC)</a:t>
            </a:r>
          </a:p>
          <a:p>
            <a:pPr eaLnBrk="1" hangingPunct="1">
              <a:defRPr/>
            </a:pPr>
            <a:endParaRPr lang="bn-BD" altLang="en-US" sz="3400" b="1" dirty="0" smtClean="0"/>
          </a:p>
          <a:p>
            <a:pPr eaLnBrk="1" hangingPunct="1">
              <a:defRPr/>
            </a:pPr>
            <a:endParaRPr lang="en-US" altLang="en-US" sz="3400" b="1" dirty="0" smtClean="0"/>
          </a:p>
        </p:txBody>
      </p:sp>
    </p:spTree>
    <p:extLst>
      <p:ext uri="{BB962C8B-B14F-4D97-AF65-F5344CB8AC3E}">
        <p14:creationId xmlns:p14="http://schemas.microsoft.com/office/powerpoint/2010/main" val="194631353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Base Station System (B</a:t>
            </a:r>
            <a:r>
              <a:rPr lang="bn-BD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S)</a:t>
            </a:r>
            <a:r>
              <a:rPr lang="bn-BD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4400" b="1" dirty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bn-BD" altLang="en-US" sz="3400" b="1" dirty="0" smtClean="0"/>
              <a:t> </a:t>
            </a:r>
            <a:r>
              <a:rPr lang="en-US" altLang="en-US" sz="3400" b="1" dirty="0" smtClean="0"/>
              <a:t>The Base Transceiver Station (BTS)</a:t>
            </a:r>
          </a:p>
          <a:p>
            <a:pPr lvl="1" algn="just" eaLnBrk="1" hangingPunct="1"/>
            <a:r>
              <a:rPr lang="en-US" sz="3000" dirty="0" smtClean="0"/>
              <a:t>The BTS is the defining element for each cell.</a:t>
            </a:r>
            <a:endParaRPr lang="bn-BD" sz="3000" dirty="0" smtClean="0"/>
          </a:p>
          <a:p>
            <a:pPr lvl="1" algn="just" eaLnBrk="1" hangingPunct="1"/>
            <a:r>
              <a:rPr lang="en-US" altLang="en-US" sz="3000" dirty="0" smtClean="0"/>
              <a:t>Handles the radio interface to the mobile unit</a:t>
            </a:r>
          </a:p>
          <a:p>
            <a:pPr lvl="1" algn="just" eaLnBrk="1" hangingPunct="1"/>
            <a:r>
              <a:rPr lang="en-US" altLang="en-US" sz="3000" dirty="0" smtClean="0"/>
              <a:t>Consists of </a:t>
            </a:r>
            <a:r>
              <a:rPr lang="en-US" altLang="en-US" sz="3000" dirty="0" err="1" smtClean="0"/>
              <a:t>tranceivers</a:t>
            </a:r>
            <a:r>
              <a:rPr lang="en-US" altLang="en-US" sz="3000" dirty="0" smtClean="0"/>
              <a:t> and cell antennas</a:t>
            </a:r>
          </a:p>
          <a:p>
            <a:pPr lvl="1" algn="just" eaLnBrk="1" hangingPunct="1"/>
            <a:r>
              <a:rPr lang="en-US" altLang="en-US" sz="3000" dirty="0" smtClean="0"/>
              <a:t>A group of BTSs is controlled by a BSC</a:t>
            </a:r>
            <a:endParaRPr lang="bn-BD" alt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38783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457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TW" sz="4000" b="1" dirty="0" smtClean="0">
                <a:solidFill>
                  <a:schemeClr val="tx2"/>
                </a:solidFill>
              </a:rPr>
              <a:t>Interference </a:t>
            </a:r>
            <a:r>
              <a:rPr lang="en-US" altLang="zh-TW" sz="4000" b="1" dirty="0">
                <a:solidFill>
                  <a:schemeClr val="tx2"/>
                </a:solidFill>
              </a:rPr>
              <a:t>and System Capacity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51500"/>
            <a:ext cx="12192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838200" y="15240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/>
              <a:t>Sources of interference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800" dirty="0"/>
              <a:t>another mobile in the same cell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800" dirty="0"/>
              <a:t>a call in progress in the neighboring cell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800" dirty="0"/>
              <a:t>other base stations operating in the same frequency band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800" dirty="0" smtClean="0"/>
              <a:t>Non cellular </a:t>
            </a:r>
            <a:r>
              <a:rPr lang="en-US" altLang="zh-TW" sz="2800" dirty="0"/>
              <a:t>system leaks energy into the cellular frequency band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/>
              <a:t>Two major cellular interference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800" dirty="0"/>
              <a:t>co-channel interference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800" dirty="0"/>
              <a:t>adjacent channel interference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Base Station System (B</a:t>
            </a:r>
            <a:r>
              <a:rPr lang="bn-BD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S)</a:t>
            </a:r>
            <a:r>
              <a:rPr lang="bn-BD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Char char="q"/>
            </a:pPr>
            <a:r>
              <a:rPr lang="bn-BD" altLang="en-US" sz="3400" b="1" smtClean="0"/>
              <a:t> </a:t>
            </a:r>
            <a:r>
              <a:rPr lang="en-US" altLang="en-US" sz="3400" b="1" smtClean="0"/>
              <a:t>The Base Station Controller (BSC)</a:t>
            </a:r>
          </a:p>
          <a:p>
            <a:pPr lvl="1" algn="just" eaLnBrk="1" hangingPunct="1"/>
            <a:r>
              <a:rPr lang="en-US" sz="3000" smtClean="0"/>
              <a:t>It controls a group of BTSs, and is often co-located with one of the BTSs in its group.</a:t>
            </a:r>
            <a:endParaRPr lang="bn-BD" sz="3000" smtClean="0"/>
          </a:p>
          <a:p>
            <a:pPr lvl="1" algn="just" eaLnBrk="1" hangingPunct="1"/>
            <a:r>
              <a:rPr lang="en-US" sz="3000" smtClean="0"/>
              <a:t>It manages the radio resources and controls items such as handover within the group of BTSs, allocates channels</a:t>
            </a:r>
            <a:r>
              <a:rPr lang="bn-BD" sz="3000" smtClean="0"/>
              <a:t>.</a:t>
            </a:r>
            <a:endParaRPr lang="en-US" altLang="en-US" sz="3000" smtClean="0"/>
          </a:p>
          <a:p>
            <a:pPr lvl="1" algn="just" eaLnBrk="1" hangingPunct="1"/>
            <a:r>
              <a:rPr lang="en-US" altLang="en-US" sz="3000" smtClean="0"/>
              <a:t>Provides all control functions and physical links between the MSC and the BTS</a:t>
            </a:r>
          </a:p>
          <a:p>
            <a:pPr lvl="1" algn="just" eaLnBrk="1" hangingPunct="1"/>
            <a:r>
              <a:rPr lang="en-US" altLang="en-US" sz="3000" smtClean="0"/>
              <a:t>A group of BSCs is served by an MSC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659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and Support </a:t>
            </a:r>
            <a:r>
              <a:rPr lang="en-US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bn-BD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(OSS):</a:t>
            </a:r>
            <a:endParaRPr lang="en-US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algn="just" eaLnBrk="1" hangingPunct="1"/>
            <a:r>
              <a:rPr lang="en-US" sz="3200" dirty="0" smtClean="0"/>
              <a:t>It is used to control and monitor the overall GSM network and it is also used to control the traffic load of the BSS.</a:t>
            </a:r>
            <a:endParaRPr lang="bn-BD" sz="3200" dirty="0" smtClean="0"/>
          </a:p>
          <a:p>
            <a:pPr lvl="1" algn="just" eaLnBrk="1" hangingPunct="1"/>
            <a:r>
              <a:rPr lang="bn-BD" altLang="en-US" sz="3000" dirty="0" smtClean="0"/>
              <a:t>It is </a:t>
            </a:r>
            <a:r>
              <a:rPr lang="en-US" altLang="en-US" sz="3000" dirty="0" smtClean="0"/>
              <a:t>connected with all the equipment in the switching center and to the BSC</a:t>
            </a:r>
          </a:p>
          <a:p>
            <a:pPr lvl="1" algn="just" eaLnBrk="1" hangingPunct="1"/>
            <a:r>
              <a:rPr lang="en-US" altLang="en-US" sz="3000" dirty="0" smtClean="0"/>
              <a:t>Provides centralized cost-effective support</a:t>
            </a:r>
          </a:p>
          <a:p>
            <a:pPr lvl="1" algn="just" eaLnBrk="1" hangingPunct="1"/>
            <a:r>
              <a:rPr lang="en-US" altLang="en-US" sz="3000" dirty="0" smtClean="0"/>
              <a:t>Provides a network overview at any moment</a:t>
            </a:r>
          </a:p>
          <a:p>
            <a:pPr lvl="1" algn="just" eaLnBrk="1" hangingPunct="1"/>
            <a:r>
              <a:rPr lang="en-US" altLang="en-US" sz="3000" dirty="0" smtClean="0"/>
              <a:t>Supports maintenance and operational activities for different organizations and groups</a:t>
            </a:r>
          </a:p>
        </p:txBody>
      </p:sp>
    </p:spTree>
    <p:extLst>
      <p:ext uri="{BB962C8B-B14F-4D97-AF65-F5344CB8AC3E}">
        <p14:creationId xmlns:p14="http://schemas.microsoft.com/office/powerpoint/2010/main" val="194400132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0"/>
            <a:ext cx="7772400" cy="3962400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z="6600" b="1" smtClean="0"/>
              <a:t>Thank You !!!</a:t>
            </a:r>
          </a:p>
          <a:p>
            <a:pPr algn="ctr">
              <a:buFont typeface="Wingdings 2" pitchFamily="18" charset="2"/>
              <a:buNone/>
            </a:pPr>
            <a:r>
              <a:rPr lang="en-US" sz="6600" b="1" smtClean="0"/>
              <a:t>Any Questions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D0B19-61EE-49E1-8A1F-6179F1A1E0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TW" sz="4000" b="1" dirty="0" smtClean="0">
                <a:solidFill>
                  <a:schemeClr val="tx2"/>
                </a:solidFill>
              </a:rPr>
              <a:t>Co-channel </a:t>
            </a:r>
            <a:r>
              <a:rPr lang="en-US" altLang="zh-TW" sz="4000" b="1" dirty="0">
                <a:solidFill>
                  <a:schemeClr val="tx2"/>
                </a:solidFill>
              </a:rPr>
              <a:t>Interference and System Capacity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51500"/>
            <a:ext cx="12192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838200" y="15240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dirty="0"/>
              <a:t>Frequency reuse - there are several cells that use the same set of frequencies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1800" dirty="0"/>
              <a:t>co-channel cells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1800" dirty="0"/>
              <a:t>co-channel interference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dirty="0"/>
              <a:t>To reduce co-channel interference, co-channel cell must be separated by a minimum distance.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dirty="0"/>
              <a:t>When the size of the cell is approximately the same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1800" dirty="0"/>
              <a:t>co-channel interference is independent of the transmitted power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1800" dirty="0"/>
              <a:t>co-channel interference is a function of 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zh-TW" sz="1600" i="1" dirty="0"/>
              <a:t>R</a:t>
            </a:r>
            <a:r>
              <a:rPr lang="en-US" altLang="zh-TW" sz="1600" dirty="0"/>
              <a:t>: Radius of the cell 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zh-TW" sz="1600" i="1" dirty="0"/>
              <a:t>D</a:t>
            </a:r>
            <a:r>
              <a:rPr lang="en-US" altLang="zh-TW" sz="1600" dirty="0"/>
              <a:t>: distance to the center of the nearest co-channel cell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dirty="0"/>
              <a:t>Increasing the ratio </a:t>
            </a:r>
            <a:r>
              <a:rPr lang="en-US" altLang="zh-TW" sz="2000" i="1" dirty="0"/>
              <a:t>Q=D/R,  </a:t>
            </a:r>
            <a:r>
              <a:rPr lang="en-US" altLang="zh-TW" sz="2000" dirty="0"/>
              <a:t>the interference is reduced.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i="1" dirty="0"/>
              <a:t>Q</a:t>
            </a:r>
            <a:r>
              <a:rPr lang="en-US" altLang="zh-TW" sz="2000" dirty="0"/>
              <a:t> is called the co-channel reuse ratio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990600" y="685800"/>
            <a:ext cx="7772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/>
              <a:t>For a hexagonal geometry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zh-TW" sz="180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zh-TW" sz="18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0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/>
              <a:t>A small value of Q provides large capacity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/>
              <a:t>A large value of Q improves the transmission quality - smaller level of co-channel interference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/>
              <a:t>A tradeoff must be made between these two objectives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000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971800" y="1143000"/>
          <a:ext cx="15430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方程式" r:id="rId3" imgW="927000" imgH="393480" progId="Equation.3">
                  <p:embed/>
                </p:oleObj>
              </mc:Choice>
              <mc:Fallback>
                <p:oleObj name="方程式" r:id="rId3" imgW="9270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143000"/>
                        <a:ext cx="1543050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2" name="Picture 4" descr="D:\mcchiu\course\mobile communications\ch2\T2_1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3657600"/>
            <a:ext cx="7467600" cy="2305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762000" y="533400"/>
            <a:ext cx="7772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altLang="zh-TW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dirty="0"/>
              <a:t>Consider only the first layer of interfering </a:t>
            </a:r>
            <a:r>
              <a:rPr lang="en-US" altLang="zh-TW" sz="2000" dirty="0" smtClean="0"/>
              <a:t>cells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00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00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dirty="0" smtClean="0"/>
              <a:t>n = path loss exponent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dirty="0" smtClean="0"/>
              <a:t>S/I = Signal to Interference Ratio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000" dirty="0"/>
          </a:p>
        </p:txBody>
      </p:sp>
      <p:pic>
        <p:nvPicPr>
          <p:cNvPr id="19460" name="Picture 4" descr="2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352800"/>
            <a:ext cx="3244850" cy="2673350"/>
          </a:xfrm>
          <a:prstGeom prst="rect">
            <a:avLst/>
          </a:prstGeom>
          <a:noFill/>
        </p:spPr>
      </p:pic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828800" y="1600200"/>
          <a:ext cx="3200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方程式" r:id="rId5" imgW="1460160" imgH="495000" progId="Equation.3">
                  <p:embed/>
                </p:oleObj>
              </mc:Choice>
              <mc:Fallback>
                <p:oleObj name="方程式" r:id="rId5" imgW="1460160" imgH="49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00200"/>
                        <a:ext cx="32004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784178" y="4572000"/>
            <a:ext cx="4724400" cy="1981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dirty="0"/>
              <a:t>Example: AMPS requires that SIR be greater than 18dB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1800" i="1" dirty="0"/>
              <a:t>N</a:t>
            </a:r>
            <a:r>
              <a:rPr lang="en-US" altLang="zh-TW" sz="1800" dirty="0"/>
              <a:t> should be at least 6.49 for </a:t>
            </a:r>
            <a:r>
              <a:rPr lang="en-US" altLang="zh-TW" sz="1800" i="1" dirty="0"/>
              <a:t>n=4</a:t>
            </a:r>
            <a:r>
              <a:rPr lang="en-US" altLang="zh-TW" sz="1800" dirty="0"/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1800" dirty="0"/>
              <a:t>Minimum cluster size is 7</a:t>
            </a:r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791727"/>
              </p:ext>
            </p:extLst>
          </p:nvPr>
        </p:nvGraphicFramePr>
        <p:xfrm>
          <a:off x="3270250" y="2667000"/>
          <a:ext cx="6159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7" imgW="368280" imgH="228600" progId="Equation.3">
                  <p:embed/>
                </p:oleObj>
              </mc:Choice>
              <mc:Fallback>
                <p:oleObj name="Equation" r:id="rId7" imgW="3682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2667000"/>
                        <a:ext cx="615950" cy="37782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Problem: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1752600"/>
            <a:ext cx="952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1143000"/>
          </a:xfrm>
        </p:spPr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54651"/>
            <a:ext cx="8458200" cy="423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486400"/>
            <a:ext cx="75438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TW" sz="4000" b="1" dirty="0" smtClean="0">
                <a:solidFill>
                  <a:schemeClr val="tx2"/>
                </a:solidFill>
              </a:rPr>
              <a:t> Adjacent </a:t>
            </a:r>
            <a:r>
              <a:rPr lang="en-US" altLang="zh-TW" sz="4000" b="1" dirty="0">
                <a:solidFill>
                  <a:schemeClr val="tx2"/>
                </a:solidFill>
              </a:rPr>
              <a:t>Channel Interference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51500"/>
            <a:ext cx="12192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838200" y="15240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dirty="0"/>
              <a:t>Adjacent channel interference: interference from adjacent in frequency to the desired signal.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dirty="0"/>
              <a:t>Imperfect receiver filters allow nearby frequencies to leak into the </a:t>
            </a:r>
            <a:r>
              <a:rPr lang="en-US" altLang="zh-TW" sz="2000" dirty="0" err="1"/>
              <a:t>passband</a:t>
            </a:r>
            <a:endParaRPr lang="en-US" altLang="zh-TW" sz="20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dirty="0"/>
              <a:t>Performance degrade seriously due to </a:t>
            </a:r>
            <a:r>
              <a:rPr lang="en-US" altLang="zh-TW" sz="2000" i="1" dirty="0"/>
              <a:t>near-far</a:t>
            </a:r>
            <a:r>
              <a:rPr lang="en-US" altLang="zh-TW" sz="2000" dirty="0"/>
              <a:t> effect</a:t>
            </a:r>
            <a:r>
              <a:rPr lang="en-US" altLang="zh-TW" sz="2000" dirty="0" smtClean="0"/>
              <a:t>. </a:t>
            </a:r>
            <a:endParaRPr lang="en-US" altLang="zh-TW" sz="2000" dirty="0"/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600200" y="3352800"/>
          <a:ext cx="6248400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4" imgW="6202800" imgH="4029120" progId="">
                  <p:embed/>
                </p:oleObj>
              </mc:Choice>
              <mc:Fallback>
                <p:oleObj name="VISIO" r:id="rId4" imgW="6202800" imgH="40291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352800"/>
                        <a:ext cx="6248400" cy="316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15165</TotalTime>
  <Words>1434</Words>
  <Application>Microsoft Office PowerPoint</Application>
  <PresentationFormat>On-screen Show (4:3)</PresentationFormat>
  <Paragraphs>176</Paragraphs>
  <Slides>32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Equity</vt:lpstr>
      <vt:lpstr>方程式</vt:lpstr>
      <vt:lpstr>Equation</vt:lpstr>
      <vt:lpstr>VISIO</vt:lpstr>
      <vt:lpstr> SWE 425: Telecommunication    Engineering</vt:lpstr>
      <vt:lpstr>Cellular Concept</vt:lpstr>
      <vt:lpstr>PowerPoint Presentation</vt:lpstr>
      <vt:lpstr>PowerPoint Presentation</vt:lpstr>
      <vt:lpstr>PowerPoint Presentation</vt:lpstr>
      <vt:lpstr>PowerPoint Presentation</vt:lpstr>
      <vt:lpstr>Problem:</vt:lpstr>
      <vt:lpstr>Solution:</vt:lpstr>
      <vt:lpstr>PowerPoint Presentation</vt:lpstr>
      <vt:lpstr>Adjacent Channel Interference </vt:lpstr>
      <vt:lpstr>Trunking:</vt:lpstr>
      <vt:lpstr>Grade of Service (GOS):</vt:lpstr>
      <vt:lpstr>PowerPoint Presentation</vt:lpstr>
      <vt:lpstr>Erlang B Chart:</vt:lpstr>
      <vt:lpstr>Problem:</vt:lpstr>
      <vt:lpstr>Solution: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Switching System (SS):</vt:lpstr>
      <vt:lpstr>Mobile Services Switching Center (MSC)</vt:lpstr>
      <vt:lpstr>Home Location Register (HLR):</vt:lpstr>
      <vt:lpstr>Visitor Location Register (VLR):</vt:lpstr>
      <vt:lpstr>Authentication Center (AuC):</vt:lpstr>
      <vt:lpstr>Equipment Identity Register (EIR):</vt:lpstr>
      <vt:lpstr>The Base Station System (BSS)</vt:lpstr>
      <vt:lpstr>The Base Station System (BSS):</vt:lpstr>
      <vt:lpstr>The Base Station System (BSS):</vt:lpstr>
      <vt:lpstr>Operation and Support Center (OSS):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321: Data Communication</dc:title>
  <dc:creator>Fahad_Ayon</dc:creator>
  <cp:lastModifiedBy>diu</cp:lastModifiedBy>
  <cp:revision>147</cp:revision>
  <dcterms:created xsi:type="dcterms:W3CDTF">2014-05-05T19:40:19Z</dcterms:created>
  <dcterms:modified xsi:type="dcterms:W3CDTF">2018-04-01T09:04:07Z</dcterms:modified>
</cp:coreProperties>
</file>