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type="screen16x9" cy="5143500" cx="9144000"/>
  <p:notesSz cx="6858000" cy="9144000"/>
  <p:defaultTextStyle>
    <a:defPPr>
      <a:defRPr lang="ko-KR"/>
    </a:defPPr>
    <a:lvl1pPr algn="l" defTabSz="914400" eaLnBrk="1" hangingPunct="1" latinLnBrk="1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9900"/>
    <a:srgbClr val="FFFFFF"/>
    <a:srgbClr val="F2A40D"/>
    <a:srgbClr val="32AE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3750" autoAdjust="0"/>
    <p:restoredTop sz="94628" autoAdjust="0"/>
  </p:normalViewPr>
  <p:slideViewPr>
    <p:cSldViewPr>
      <p:cViewPr varScale="1">
        <p:scale>
          <a:sx n="92" d="100"/>
          <a:sy n="92" d="100"/>
        </p:scale>
        <p:origin x="-82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CD87C68-8510-4EFF-84C8-07D9FA39479A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104874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id-ID"/>
          </a:p>
        </p:txBody>
      </p:sp>
      <p:sp>
        <p:nvSpPr>
          <p:cNvPr id="10487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DC182F7-7AFA-4AB0-92DC-8EEDC1603FB9}" type="slidenum">
              <a:rPr lang="id-ID" smtClean="0"/>
              <a:t>‹#›</a:t>
            </a:fld>
            <a:endParaRPr lang="id-ID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id-ID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DC182F7-7AFA-4AB0-92DC-8EEDC1603FB9}" type="slidenum">
              <a:rPr lang="id-ID" smtClean="0"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Master" Target="../slideMasters/slideMaster3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Master" Target="../slideMasters/slideMaster3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/>
        </p:spPr>
        <p:txBody>
          <a:bodyPr anchor="ctr"/>
          <a:lstStyle>
            <a:lvl1pPr algn="l" indent="0" marL="0">
              <a:lnSpc>
                <a:spcPct val="100000"/>
              </a:lnSpc>
              <a:buNone/>
              <a:defRPr baseline="0" b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altLang="ko-KR" dirty="0" lang="en-US">
                <a:ea typeface="맑은 고딕" pitchFamily="50" charset="-127"/>
              </a:rPr>
              <a:t>FREE </a:t>
            </a:r>
          </a:p>
          <a:p>
            <a:r>
              <a:rPr altLang="ko-KR" dirty="0" lang="en-US">
                <a:ea typeface="맑은 고딕" pitchFamily="50" charset="-127"/>
              </a:rPr>
              <a:t>PPT TEMPLATES</a:t>
            </a:r>
            <a:endParaRPr altLang="ko-KR" dirty="0" lang="en-US"/>
          </a:p>
        </p:txBody>
      </p:sp>
      <p:sp>
        <p:nvSpPr>
          <p:cNvPr id="104857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altLang="ko-KR" b="1" dirty="0" lang="en-US"/>
              <a:t>INSERT THE TITLE </a:t>
            </a:r>
          </a:p>
          <a:p>
            <a:pPr>
              <a:spcBef>
                <a:spcPts val="0"/>
              </a:spcBef>
            </a:pPr>
            <a:r>
              <a:rPr altLang="ko-KR" b="1" dirty="0" lang="en-US"/>
              <a:t>OF YOUR PRESENTATION HERE</a:t>
            </a:r>
            <a:endParaRPr altLang="ko-KR" dirty="0" lang="en-US"/>
          </a:p>
        </p:txBody>
      </p:sp>
      <p:pic>
        <p:nvPicPr>
          <p:cNvPr id="2097152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/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1"/>
          <p:cNvSpPr/>
          <p:nvPr userDrawn="1"/>
        </p:nvSpPr>
        <p:spPr>
          <a:xfrm>
            <a:off x="143508" y="92609"/>
            <a:ext cx="8856984" cy="4958283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7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3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3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38" name="Rectangle 2"/>
          <p:cNvSpPr/>
          <p:nvPr userDrawn="1"/>
        </p:nvSpPr>
        <p:spPr>
          <a:xfrm>
            <a:off x="0" y="3219822"/>
            <a:ext cx="2160000" cy="158417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39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40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41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6"/>
          <p:cNvSpPr/>
          <p:nvPr userDrawn="1"/>
        </p:nvSpPr>
        <p:spPr>
          <a:xfrm>
            <a:off x="0" y="2932113"/>
            <a:ext cx="9144000" cy="221138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7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pic>
        <p:nvPicPr>
          <p:cNvPr id="209718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/>
          <a:noFill/>
        </p:spPr>
      </p:pic>
      <p:sp>
        <p:nvSpPr>
          <p:cNvPr id="10487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697" name="Rectangle 4"/>
          <p:cNvSpPr/>
          <p:nvPr userDrawn="1"/>
        </p:nvSpPr>
        <p:spPr>
          <a:xfrm>
            <a:off x="0" y="1759754"/>
            <a:ext cx="9144000" cy="221138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  <p:pic>
        <p:nvPicPr>
          <p:cNvPr id="2097181" name="Picture 2" descr="D:\Fullppt\PNG이미지\핸드폰2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/>
          <a:noFill/>
        </p:spPr>
      </p:pic>
      <p:sp>
        <p:nvSpPr>
          <p:cNvPr id="104869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14" name="Rectangle 1"/>
          <p:cNvSpPr/>
          <p:nvPr userDrawn="1"/>
        </p:nvSpPr>
        <p:spPr>
          <a:xfrm>
            <a:off x="4860032" y="0"/>
            <a:ext cx="36000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15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68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68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4"/>
          <p:cNvSpPr/>
          <p:nvPr userDrawn="1"/>
        </p:nvSpPr>
        <p:spPr>
          <a:xfrm>
            <a:off x="0" y="411510"/>
            <a:ext cx="6444208" cy="432048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8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8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8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7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718" name="Rectangle 4"/>
          <p:cNvSpPr/>
          <p:nvPr userDrawn="1"/>
        </p:nvSpPr>
        <p:spPr>
          <a:xfrm>
            <a:off x="0" y="4963500"/>
            <a:ext cx="9144000" cy="180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19" name="Rectangle 5"/>
          <p:cNvSpPr/>
          <p:nvPr userDrawn="1"/>
        </p:nvSpPr>
        <p:spPr>
          <a:xfrm>
            <a:off x="0" y="0"/>
            <a:ext cx="9144000" cy="72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2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40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altLang="ko-KR" dirty="0" lang="en-US"/>
              <a:t>Fully Editable Shapes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Thank you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672" name="Oval 3"/>
          <p:cNvSpPr/>
          <p:nvPr userDrawn="1"/>
        </p:nvSpPr>
        <p:spPr>
          <a:xfrm>
            <a:off x="3311860" y="737642"/>
            <a:ext cx="2520280" cy="252028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77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/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ICON SETS LAYOUT</a:t>
            </a:r>
          </a:p>
        </p:txBody>
      </p:sp>
      <p:sp>
        <p:nvSpPr>
          <p:cNvPr id="1048710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ko-KR"/>
          </a:p>
        </p:txBody>
      </p:sp>
      <p:sp>
        <p:nvSpPr>
          <p:cNvPr id="1048711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bg1"/>
              </a:solidFill>
            </a:endParaRPr>
          </a:p>
        </p:txBody>
      </p:sp>
      <p:sp>
        <p:nvSpPr>
          <p:cNvPr id="1048712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/>
          <p:nvPr userDrawn="1"/>
        </p:nvSpPr>
        <p:spPr>
          <a:xfrm>
            <a:off x="0" y="2571750"/>
            <a:ext cx="9144000" cy="2571750"/>
          </a:xfrm>
          <a:prstGeom prst="rect"/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676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ko-KR"/>
          </a:p>
        </p:txBody>
      </p:sp>
      <p:sp>
        <p:nvSpPr>
          <p:cNvPr id="1048677" name="Rectangle 4"/>
          <p:cNvSpPr/>
          <p:nvPr userDrawn="1"/>
        </p:nvSpPr>
        <p:spPr>
          <a:xfrm>
            <a:off x="2116108" y="0"/>
            <a:ext cx="4896544" cy="19548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678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67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SECTION BREAK</a:t>
            </a:r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pic>
        <p:nvPicPr>
          <p:cNvPr id="2097178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/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 userDrawn="1"/>
        </p:nvSpPr>
        <p:spPr>
          <a:xfrm>
            <a:off x="0" y="2932113"/>
            <a:ext cx="9144000" cy="221138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  <p:sp>
        <p:nvSpPr>
          <p:cNvPr id="10486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6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pic>
        <p:nvPicPr>
          <p:cNvPr id="209716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/>
          <a:noFill/>
        </p:spPr>
      </p:pic>
      <p:sp>
        <p:nvSpPr>
          <p:cNvPr id="10486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5"/>
          <p:cNvSpPr/>
          <p:nvPr userDrawn="1"/>
        </p:nvSpPr>
        <p:spPr>
          <a:xfrm>
            <a:off x="-2604" y="0"/>
            <a:ext cx="1584176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6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/>
          <a:noFill/>
        </p:spPr>
      </p:pic>
      <p:pic>
        <p:nvPicPr>
          <p:cNvPr id="209716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xmlns:r="http://schemas.openxmlformats.org/officeDocument/2006/relationships" r:embed="rId2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/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5"/>
          <p:cNvSpPr/>
          <p:nvPr userDrawn="1"/>
        </p:nvSpPr>
        <p:spPr>
          <a:xfrm>
            <a:off x="-2604" y="0"/>
            <a:ext cx="1584176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5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/>
          <a:noFill/>
        </p:spPr>
      </p:pic>
      <p:pic>
        <p:nvPicPr>
          <p:cNvPr id="2097154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xmlns:r="http://schemas.openxmlformats.org/officeDocument/2006/relationships" r:embed="rId2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/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58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588" name="Rectangle 3"/>
          <p:cNvSpPr/>
          <p:nvPr userDrawn="1"/>
        </p:nvSpPr>
        <p:spPr>
          <a:xfrm>
            <a:off x="0" y="4963500"/>
            <a:ext cx="9144000" cy="180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589" name="Rectangle 4"/>
          <p:cNvSpPr/>
          <p:nvPr userDrawn="1"/>
        </p:nvSpPr>
        <p:spPr>
          <a:xfrm>
            <a:off x="0" y="0"/>
            <a:ext cx="9144000" cy="72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5"/>
          <p:cNvSpPr/>
          <p:nvPr userDrawn="1"/>
        </p:nvSpPr>
        <p:spPr>
          <a:xfrm>
            <a:off x="-2604" y="0"/>
            <a:ext cx="1584176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79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/>
          <a:noFill/>
        </p:spPr>
      </p:pic>
      <p:pic>
        <p:nvPicPr>
          <p:cNvPr id="2097180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xmlns:r="http://schemas.openxmlformats.org/officeDocument/2006/relationships" r:embed="rId2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/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5"/>
          <p:cNvSpPr/>
          <p:nvPr userDrawn="1"/>
        </p:nvSpPr>
        <p:spPr>
          <a:xfrm>
            <a:off x="-2604" y="0"/>
            <a:ext cx="1584176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8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/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1"/>
          <p:cNvSpPr/>
          <p:nvPr userDrawn="1"/>
        </p:nvSpPr>
        <p:spPr>
          <a:xfrm>
            <a:off x="0" y="3399842"/>
            <a:ext cx="9144000" cy="174365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70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708" name="Oval 3"/>
          <p:cNvSpPr/>
          <p:nvPr userDrawn="1"/>
        </p:nvSpPr>
        <p:spPr>
          <a:xfrm>
            <a:off x="4043561" y="2859782"/>
            <a:ext cx="1080120" cy="1080120"/>
          </a:xfrm>
          <a:prstGeom prst="ellipse"/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pic>
        <p:nvPicPr>
          <p:cNvPr id="2097183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/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72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727" name="Rectangle 3"/>
          <p:cNvSpPr/>
          <p:nvPr userDrawn="1"/>
        </p:nvSpPr>
        <p:spPr>
          <a:xfrm>
            <a:off x="0" y="4963500"/>
            <a:ext cx="9144000" cy="180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728" name="Rectangle 4"/>
          <p:cNvSpPr/>
          <p:nvPr userDrawn="1"/>
        </p:nvSpPr>
        <p:spPr>
          <a:xfrm>
            <a:off x="0" y="0"/>
            <a:ext cx="9144000" cy="72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6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9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id.wikipedia.org/wiki/Guido_van_Rossum" TargetMode="External"/><Relationship Id="rId3" Type="http://schemas.openxmlformats.org/officeDocument/2006/relationships/hyperlink" Target="https://www.python.org/psf/" TargetMode="Externa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9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9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9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214428"/>
            <a:ext cx="5292080" cy="1080121"/>
          </a:xfrm>
        </p:spPr>
        <p:txBody>
          <a:bodyPr/>
          <a:p>
            <a:r>
              <a:rPr altLang="ko-KR" dirty="0" sz="5400" lang="id-ID" smtClean="0">
                <a:solidFill>
                  <a:srgbClr val="FF9900"/>
                </a:solidFill>
                <a:latin typeface="Cavorting" pitchFamily="34" charset="0"/>
              </a:rPr>
              <a:t>Pengenalan Python</a:t>
            </a:r>
            <a:endParaRPr altLang="ko-KR" dirty="0" sz="5400" lang="en-US">
              <a:solidFill>
                <a:srgbClr val="FF9900"/>
              </a:solidFill>
              <a:latin typeface="Cavorting" pitchFamily="34" charset="0"/>
            </a:endParaRPr>
          </a:p>
        </p:txBody>
      </p:sp>
      <p:sp>
        <p:nvSpPr>
          <p:cNvPr id="104857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285998"/>
            <a:ext cx="5292080" cy="696290"/>
          </a:xfrm>
        </p:spPr>
        <p:txBody>
          <a:bodyPr/>
          <a:p>
            <a:pPr>
              <a:spcBef>
                <a:spcPts val="0"/>
              </a:spcBef>
            </a:pPr>
            <a:r>
              <a:rPr altLang="ko-KR" b="1" dirty="0" lang="id-ID" smtClean="0">
                <a:latin typeface="Century Gothic" pitchFamily="34" charset="0"/>
              </a:rPr>
              <a:t>MUHAMMAD RAIHAN ALBAB</a:t>
            </a:r>
          </a:p>
          <a:p>
            <a:pPr>
              <a:spcBef>
                <a:spcPts val="0"/>
              </a:spcBef>
            </a:pPr>
            <a:r>
              <a:rPr altLang="ko-KR" b="1" dirty="0" lang="id-ID" smtClean="0">
                <a:latin typeface="Century Gothic" pitchFamily="34" charset="0"/>
              </a:rPr>
              <a:t>54415726</a:t>
            </a:r>
          </a:p>
          <a:p>
            <a:pPr>
              <a:spcBef>
                <a:spcPts val="0"/>
              </a:spcBef>
            </a:pPr>
            <a:r>
              <a:rPr altLang="ko-KR" b="1" dirty="0" lang="id-ID" smtClean="0">
                <a:latin typeface="Century Gothic" pitchFamily="34" charset="0"/>
              </a:rPr>
              <a:t>4IA17</a:t>
            </a:r>
            <a:endParaRPr altLang="ko-KR" dirty="0" lang="en-US">
              <a:latin typeface="Century Gothic" pitchFamily="34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3857620" y="2214560"/>
            <a:ext cx="4572032" cy="1588"/>
          </a:xfrm>
          <a:prstGeom prst="line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fontAlgn="base"/>
            <a:r>
              <a:rPr dirty="0" lang="id-ID" smtClean="0">
                <a:latin typeface="Century Gothic" pitchFamily="34" charset="0"/>
              </a:rPr>
              <a:t>pip vs easy-install</a:t>
            </a:r>
            <a:endParaRPr dirty="0" lang="id-ID">
              <a:latin typeface="Century Gothic" pitchFamily="34" charset="0"/>
            </a:endParaRPr>
          </a:p>
        </p:txBody>
      </p:sp>
      <p:pic>
        <p:nvPicPr>
          <p:cNvPr id="2097163" name="Picture 13" descr="2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57620" y="1285866"/>
            <a:ext cx="5143536" cy="3214710"/>
          </a:xfrm>
          <a:prstGeom prst="rect"/>
        </p:spPr>
      </p:pic>
      <p:sp>
        <p:nvSpPr>
          <p:cNvPr id="1048606" name="Rectangle 14"/>
          <p:cNvSpPr/>
          <p:nvPr/>
        </p:nvSpPr>
        <p:spPr>
          <a:xfrm>
            <a:off x="357158" y="3286130"/>
            <a:ext cx="3286148" cy="1214446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  <p:sp>
        <p:nvSpPr>
          <p:cNvPr id="1048607" name="TextBox 10"/>
          <p:cNvSpPr txBox="1"/>
          <p:nvPr/>
        </p:nvSpPr>
        <p:spPr>
          <a:xfrm>
            <a:off x="142844" y="857238"/>
            <a:ext cx="3505876" cy="3825240"/>
          </a:xfrm>
          <a:prstGeom prst="rect"/>
          <a:solidFill>
            <a:schemeClr val="accent5">
              <a:lumMod val="60000"/>
              <a:lumOff val="40000"/>
            </a:schemeClr>
          </a:solidFill>
        </p:spPr>
        <p:txBody>
          <a:bodyPr rtlCol="0" wrap="square">
            <a:spAutoFit/>
          </a:bodyPr>
          <a:p>
            <a:endParaRPr altLang="ko-KR" dirty="0" sz="1200" i="1" lang="id-ID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indent="-228600" marL="228600">
              <a:buAutoNum type="arabicPeriod"/>
            </a:pPr>
            <a:r>
              <a:rPr dirty="0" sz="1200" lang="id-ID" smtClean="0"/>
              <a:t>pip </a:t>
            </a:r>
            <a:r>
              <a:rPr dirty="0" sz="1200" lang="id-ID" smtClean="0"/>
              <a:t>- pip adalah alat untuk menginstal paket Python dari Indeks Paket Python. Dimulai dengan Python 3.4, disertakan secara default dengan installer biner Python. </a:t>
            </a:r>
            <a:endParaRPr dirty="0" sz="1200" lang="id-ID" smtClean="0"/>
          </a:p>
          <a:p>
            <a:pPr indent="-228600" marL="228600">
              <a:buAutoNum type="arabicPeriod"/>
            </a:pPr>
            <a:endParaRPr dirty="0" sz="1200" lang="id-ID" smtClean="0"/>
          </a:p>
          <a:p>
            <a:pPr indent="-228600" marL="228600">
              <a:buAutoNum type="arabicPeriod"/>
            </a:pPr>
            <a:r>
              <a:rPr dirty="0" sz="1200" lang="id-ID" smtClean="0"/>
              <a:t>easy_install </a:t>
            </a:r>
            <a:r>
              <a:rPr dirty="0" sz="1200" lang="id-ID" smtClean="0"/>
              <a:t>- Ini adalah manajer paket untuk Python yang menyediakan format standar untuk mendistribusikan program dan pustaka Python (berdasarkan pada format Telur Python</a:t>
            </a:r>
            <a:r>
              <a:rPr dirty="0" sz="1200" lang="id-ID" smtClean="0"/>
              <a:t>). </a:t>
            </a:r>
          </a:p>
          <a:p>
            <a:pPr indent="-228600" marL="228600">
              <a:buAutoNum type="arabicPeriod"/>
            </a:pPr>
            <a:endParaRPr dirty="0" sz="1200" lang="id-ID" smtClean="0"/>
          </a:p>
          <a:p>
            <a:pPr indent="-228600" marL="228600">
              <a:buAutoNum type="arabicPeriod"/>
            </a:pPr>
            <a:r>
              <a:rPr dirty="0" sz="1200" lang="id-ID" smtClean="0"/>
              <a:t>Python </a:t>
            </a:r>
            <a:r>
              <a:rPr dirty="0" sz="1200" lang="id-ID" smtClean="0"/>
              <a:t>Package Index (PyPI) - Tempat penyimpanan perangkat lunak pihak ketiga resmi untuk bahasa pemrograman Python. </a:t>
            </a:r>
            <a:endParaRPr dirty="0" sz="1200" lang="id-ID" smtClean="0"/>
          </a:p>
          <a:p>
            <a:pPr indent="-228600" marL="228600">
              <a:buAutoNum type="arabicPeriod"/>
            </a:pPr>
            <a:endParaRPr dirty="0" sz="1200" lang="id-ID" smtClean="0"/>
          </a:p>
          <a:p>
            <a:pPr indent="-228600" marL="228600">
              <a:buAutoNum type="arabicPeriod"/>
            </a:pPr>
            <a:r>
              <a:rPr dirty="0" sz="1200" lang="id-ID" smtClean="0"/>
              <a:t>Setuptools</a:t>
            </a:r>
            <a:r>
              <a:rPr dirty="0" sz="1200" lang="id-ID" smtClean="0"/>
              <a:t>: </a:t>
            </a:r>
            <a:r>
              <a:rPr dirty="0" sz="1200" lang="id-ID" smtClean="0"/>
              <a:t>Setuptools </a:t>
            </a:r>
            <a:r>
              <a:rPr dirty="0" sz="1200" lang="id-ID" smtClean="0"/>
              <a:t>adalah pustaka pengembangan paket yang dirancang untuk memfasilitasi pengemasan proyek Python dengan meningkatkan distutil pustaka standar Python (utilitas distribusi).</a:t>
            </a:r>
            <a:endParaRPr altLang="ko-KR" dirty="0" sz="1200" 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4"/>
          <p:cNvSpPr/>
          <p:nvPr/>
        </p:nvSpPr>
        <p:spPr>
          <a:xfrm>
            <a:off x="1571604" y="142858"/>
            <a:ext cx="4572032" cy="369332"/>
          </a:xfrm>
          <a:prstGeom prst="rect"/>
        </p:spPr>
        <p:txBody>
          <a:bodyPr wrap="square">
            <a:spAutoFit/>
          </a:bodyPr>
          <a:p>
            <a:pPr fontAlgn="base" latinLnBrk="0" lvl="0">
              <a:spcBef>
                <a:spcPct val="0"/>
              </a:spcBef>
              <a:spcAft>
                <a:spcPct val="0"/>
              </a:spcAft>
            </a:pPr>
            <a:r>
              <a:rPr b="1" dirty="0" lang="id-ID" smtClean="0">
                <a:latin typeface="Century Gothic" pitchFamily="34" charset="0"/>
              </a:rPr>
              <a:t>How to install a Python module ?</a:t>
            </a:r>
            <a:endParaRPr b="1" dirty="0" lang="id-ID" smtClean="0">
              <a:latin typeface="Century Gothic" pitchFamily="34" charset="0"/>
            </a:endParaRPr>
          </a:p>
        </p:txBody>
      </p:sp>
      <p:sp>
        <p:nvSpPr>
          <p:cNvPr id="1048613" name="Rectangle 5"/>
          <p:cNvSpPr/>
          <p:nvPr/>
        </p:nvSpPr>
        <p:spPr>
          <a:xfrm>
            <a:off x="1571604" y="500048"/>
            <a:ext cx="6572280" cy="461665"/>
          </a:xfrm>
          <a:prstGeom prst="rect"/>
        </p:spPr>
        <p:txBody>
          <a:bodyPr wrap="square">
            <a:spAutoFit/>
          </a:bodyPr>
          <a:p>
            <a:pPr eaLnBrk="0" fontAlgn="base" hangingPunct="0" latinLnBrk="0" lvl="0">
              <a:spcBef>
                <a:spcPct val="0"/>
              </a:spcBef>
              <a:spcAft>
                <a:spcPct val="0"/>
              </a:spcAft>
            </a:pPr>
            <a:r>
              <a:rPr dirty="0" sz="1200" lang="id-ID" smtClean="0">
                <a:latin typeface="Century Gothic" pitchFamily="34" charset="0"/>
              </a:rPr>
              <a:t>Cara </a:t>
            </a:r>
            <a:r>
              <a:rPr dirty="0" sz="1200" lang="id-ID" smtClean="0">
                <a:latin typeface="Century Gothic" pitchFamily="34" charset="0"/>
              </a:rPr>
              <a:t>paling dasar untuk menginstal paket adalah mengunduh kode sumber dan menjalankan run python setup.py install ’di dalam direktori paket.</a:t>
            </a:r>
            <a:endParaRPr dirty="0" sz="1200" lang="id-ID" smtClean="0">
              <a:latin typeface="Century Gothic" pitchFamily="34" charset="0"/>
            </a:endParaRPr>
          </a:p>
        </p:txBody>
      </p:sp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643174" y="1500180"/>
            <a:ext cx="5610225" cy="18764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/>
        </p:nvSpPr>
        <p:spPr>
          <a:xfrm>
            <a:off x="0" y="0"/>
            <a:ext cx="4572000" cy="51435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id-ID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282" y="714362"/>
            <a:ext cx="4143404" cy="394009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 bIns="0" compatLnSpc="1" lIns="0" numCol="1" rIns="0" tIns="0" vert="horz" wrap="non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id-ID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16" name="Text Placeholder 1"/>
          <p:cNvSpPr txBox="1"/>
          <p:nvPr/>
        </p:nvSpPr>
        <p:spPr>
          <a:xfrm>
            <a:off x="4643438" y="1857370"/>
            <a:ext cx="4357718" cy="1285884"/>
          </a:xfrm>
          <a:prstGeom prst="rect"/>
        </p:spPr>
        <p:txBody>
          <a:bodyPr/>
          <a:p>
            <a:pPr fontAlgn="base" indent="-342900" marL="342900">
              <a:spcBef>
                <a:spcPct val="20000"/>
              </a:spcBef>
            </a:pPr>
            <a:r>
              <a:rPr dirty="0" sz="2400" lang="id-ID" smtClean="0">
                <a:latin typeface="Century Gothic" pitchFamily="34" charset="0"/>
              </a:rPr>
              <a:t>1.</a:t>
            </a:r>
            <a:r>
              <a:rPr baseline="0" cap="none" dirty="0" sz="2400" i="0" kern="1200" kumimoji="0" lang="id-ID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 easy</a:t>
            </a:r>
            <a:r>
              <a:rPr baseline="0" dirty="0" sz="2400" lang="id-ID" smtClean="0">
                <a:latin typeface="Century Gothic" pitchFamily="34" charset="0"/>
              </a:rPr>
              <a:t>_install</a:t>
            </a:r>
          </a:p>
          <a:p>
            <a:pPr fontAlgn="base" indent="-342900" marL="342900">
              <a:spcBef>
                <a:spcPct val="20000"/>
              </a:spcBef>
            </a:pP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Cara </a:t>
            </a: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kedua untuk menginstal modul </a:t>
            </a:r>
            <a:endParaRPr dirty="0" sz="1200" lang="id-ID" smtClean="0">
              <a:solidFill>
                <a:srgbClr val="212121"/>
              </a:solidFill>
              <a:latin typeface="Century Gothic" pitchFamily="34" charset="0"/>
              <a:cs typeface="Arial" pitchFamily="34" charset="0"/>
            </a:endParaRPr>
          </a:p>
          <a:p>
            <a:pPr fontAlgn="base" indent="-342900" marL="342900">
              <a:spcBef>
                <a:spcPct val="20000"/>
              </a:spcBef>
            </a:pP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menggunakan </a:t>
            </a: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easy_install </a:t>
            </a:r>
            <a:endParaRPr dirty="0" sz="1200" lang="id-ID" smtClean="0">
              <a:solidFill>
                <a:srgbClr val="212121"/>
              </a:solidFill>
              <a:latin typeface="Century Gothic" pitchFamily="34" charset="0"/>
              <a:cs typeface="Arial" pitchFamily="34" charset="0"/>
            </a:endParaRPr>
          </a:p>
          <a:p>
            <a:pPr fontAlgn="base" indent="-342900" marL="342900">
              <a:spcBef>
                <a:spcPct val="20000"/>
              </a:spcBef>
            </a:pP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(</a:t>
            </a: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manajer paket </a:t>
            </a: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Python </a:t>
            </a:r>
            <a:r>
              <a:rPr dirty="0" sz="1200" lang="id-ID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default).</a:t>
            </a:r>
            <a:r>
              <a:rPr dirty="0" sz="1200" lang="id-ID" smtClean="0">
                <a:latin typeface="Century Gothic" pitchFamily="34" charset="0"/>
                <a:cs typeface="Arial" pitchFamily="34" charset="0"/>
              </a:rPr>
              <a:t> </a:t>
            </a:r>
          </a:p>
          <a:p>
            <a:pPr algn="l" defTabSz="914400" eaLnBrk="1" fontAlgn="base" hangingPunct="1" indent="-342900" latinLnBrk="1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endParaRPr baseline="0" b="0" cap="none" dirty="0" sz="1400" i="0" kern="1200" kumimoji="0" lang="id-ID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86050" y="1285866"/>
            <a:ext cx="5095875" cy="2667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7" name="Rectangle 2"/>
          <p:cNvSpPr/>
          <p:nvPr/>
        </p:nvSpPr>
        <p:spPr>
          <a:xfrm>
            <a:off x="2071670" y="642924"/>
            <a:ext cx="6572280" cy="276999"/>
          </a:xfrm>
          <a:prstGeom prst="rect"/>
        </p:spPr>
        <p:txBody>
          <a:bodyPr wrap="square">
            <a:spAutoFit/>
          </a:bodyPr>
          <a:p>
            <a:pPr eaLnBrk="0" fontAlgn="base" hangingPunct="0" latinLnBrk="0" lvl="0">
              <a:spcBef>
                <a:spcPct val="0"/>
              </a:spcBef>
              <a:spcAft>
                <a:spcPct val="0"/>
              </a:spcAft>
            </a:pPr>
            <a:r>
              <a:rPr dirty="0" sz="1200" lang="id-ID" smtClean="0">
                <a:latin typeface="Century Gothic" pitchFamily="34" charset="0"/>
              </a:rPr>
              <a:t>Cara ketiga untuk install module yaitu menggunakan </a:t>
            </a:r>
            <a:r>
              <a:rPr b="1" dirty="0" sz="1200" lang="id-ID" smtClean="0">
                <a:latin typeface="Century Gothic" pitchFamily="34" charset="0"/>
              </a:rPr>
              <a:t>PIP</a:t>
            </a:r>
            <a:endParaRPr b="1" dirty="0" sz="1200" lang="id-ID" smtClean="0">
              <a:latin typeface="Century Gothic" pitchFamily="34" charset="0"/>
            </a:endParaRPr>
          </a:p>
        </p:txBody>
      </p:sp>
      <p:sp>
        <p:nvSpPr>
          <p:cNvPr id="1048618" name="Rectangle 3"/>
          <p:cNvSpPr/>
          <p:nvPr/>
        </p:nvSpPr>
        <p:spPr>
          <a:xfrm>
            <a:off x="1643042" y="142858"/>
            <a:ext cx="6572280" cy="523220"/>
          </a:xfrm>
          <a:prstGeom prst="rect"/>
        </p:spPr>
        <p:txBody>
          <a:bodyPr wrap="square">
            <a:spAutoFit/>
          </a:bodyPr>
          <a:p>
            <a:pPr eaLnBrk="0" fontAlgn="base" hangingPunct="0" latinLnBrk="0" lvl="0">
              <a:spcBef>
                <a:spcPct val="0"/>
              </a:spcBef>
              <a:spcAft>
                <a:spcPct val="0"/>
              </a:spcAft>
            </a:pPr>
            <a:r>
              <a:rPr dirty="0" sz="2800" lang="id-ID" smtClean="0">
                <a:latin typeface="Century Gothic" pitchFamily="34" charset="0"/>
              </a:rPr>
              <a:t>2. PIP</a:t>
            </a:r>
            <a:endParaRPr dirty="0" sz="1200" lang="id-ID" smtClean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5786" y="928676"/>
            <a:ext cx="7561465" cy="4022725"/>
          </a:xfrm>
          <a:prstGeom prst="rect"/>
        </p:spPr>
      </p:pic>
      <p:sp>
        <p:nvSpPr>
          <p:cNvPr id="1048619" name="Text Placeholder 1"/>
          <p:cNvSpPr txBox="1"/>
          <p:nvPr/>
        </p:nvSpPr>
        <p:spPr>
          <a:xfrm>
            <a:off x="0" y="0"/>
            <a:ext cx="9144000" cy="576064"/>
          </a:xfrm>
          <a:prstGeom prst="rect"/>
        </p:spPr>
        <p:txBody>
          <a:bodyPr/>
          <a:p>
            <a:pPr algn="ctr" defTabSz="914400" eaLnBrk="1" fontAlgn="base" hangingPunct="1" indent="-342900" latinLnBrk="1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baseline="0" b="0" cap="none" dirty="0" sz="4400" i="0" kern="1200" kumimoji="0" lang="id-ID" noProof="0" normalizeH="0" spc="0" strike="noStrike" u="none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vorting" pitchFamily="34" charset="0"/>
              </a:rPr>
              <a:t>pip vs easy-install</a:t>
            </a:r>
            <a:endParaRPr baseline="0" b="0" cap="none" dirty="0" sz="4400" i="0" kern="1200" kumimoji="0" lang="id-ID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vorting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altLang="en-US" lang="ko-KR"/>
          </a:p>
        </p:txBody>
      </p:sp>
      <p:sp>
        <p:nvSpPr>
          <p:cNvPr id="1048623" name="Rectangle 5"/>
          <p:cNvSpPr/>
          <p:nvPr/>
        </p:nvSpPr>
        <p:spPr>
          <a:xfrm>
            <a:off x="0" y="500048"/>
            <a:ext cx="899592" cy="216024"/>
          </a:xfrm>
          <a:prstGeom prst="rect"/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624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dirty="0" lang="id-ID" smtClean="0">
                <a:latin typeface="Cavorting" pitchFamily="34" charset="0"/>
              </a:rPr>
              <a:t>Tipe Data Python</a:t>
            </a:r>
            <a:endParaRPr dirty="0" lang="id-ID">
              <a:latin typeface="Cavorting" pitchFamily="34" charset="0"/>
            </a:endParaRPr>
          </a:p>
        </p:txBody>
      </p:sp>
      <p:sp>
        <p:nvSpPr>
          <p:cNvPr id="1048625" name="Rectangle 2"/>
          <p:cNvSpPr>
            <a:spLocks noChangeArrowheads="1"/>
          </p:cNvSpPr>
          <p:nvPr/>
        </p:nvSpPr>
        <p:spPr bwMode="auto">
          <a:xfrm>
            <a:off x="0" y="714362"/>
            <a:ext cx="9144000" cy="15875"/>
          </a:xfrm>
          <a:prstGeom prst="rect"/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id-ID"/>
          </a:p>
        </p:txBody>
      </p:sp>
      <p:sp>
        <p:nvSpPr>
          <p:cNvPr id="1048626" name="Rectangle 3"/>
          <p:cNvSpPr>
            <a:spLocks noChangeArrowheads="1"/>
          </p:cNvSpPr>
          <p:nvPr/>
        </p:nvSpPr>
        <p:spPr bwMode="auto">
          <a:xfrm>
            <a:off x="1000100" y="1160373"/>
            <a:ext cx="6715140" cy="11963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1600" i="1" kumimoji="0" lang="id-ID" normalizeH="0" strike="noStrike" u="none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Tipe data </a:t>
            </a:r>
            <a:r>
              <a:rPr baseline="0" b="0" cap="none" dirty="0" sz="1600" i="0" kumimoji="0" lang="id-ID" normalizeH="0" strike="noStrike" u="none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adalah suatu media atau memori pada komputer yang digunakan untuk menampung informasi.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000" i="0" kumimoji="0" lang="id-ID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600" i="0" kumimoji="0" lang="id-ID" normalizeH="0" strike="noStrike" u="none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Python sendiri mempunyai tipe data yang cukup unik bila kita bandingkan dengan bahasa pemrograman yang lain.</a:t>
            </a:r>
            <a:endParaRPr baseline="0" b="0" cap="none" dirty="0" sz="2400" i="0" kumimoji="0" lang="id-ID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dirty="0" lang="id-ID" smtClean="0">
                <a:latin typeface="Cavorting" pitchFamily="34" charset="0"/>
              </a:rPr>
              <a:t>Tipe Data Python. . .</a:t>
            </a:r>
            <a:endParaRPr dirty="0" lang="id-ID">
              <a:latin typeface="Cavorting" pitchFamily="34" charset="0"/>
            </a:endParaRPr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86116" y="785800"/>
            <a:ext cx="4857784" cy="419661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29" name="Straight Connector 5"/>
          <p:cNvCxnSpPr>
            <a:cxnSpLocks/>
          </p:cNvCxnSpPr>
          <p:nvPr/>
        </p:nvCxnSpPr>
        <p:spPr>
          <a:xfrm>
            <a:off x="1071538" y="642924"/>
            <a:ext cx="6858048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79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48628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ah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29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0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ah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ah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ah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4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/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/>
              </a:p>
            </p:txBody>
          </p:sp>
        </p:grpSp>
        <p:grpSp>
          <p:nvGrpSpPr>
            <p:cNvPr id="80" name="Group 26"/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048635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lang="ko-KR"/>
              </a:p>
            </p:txBody>
          </p:sp>
          <p:sp>
            <p:nvSpPr>
              <p:cNvPr id="1048636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/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/>
              </a:p>
            </p:txBody>
          </p:sp>
          <p:sp>
            <p:nvSpPr>
              <p:cNvPr id="1048637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8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9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0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1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2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ko-KR"/>
              </a:p>
            </p:txBody>
          </p:sp>
          <p:sp>
            <p:nvSpPr>
              <p:cNvPr id="1048643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4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5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altLang="en-US" lang="ko-K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8646" name="Freeform 13312"/>
          <p:cNvSpPr/>
          <p:nvPr/>
        </p:nvSpPr>
        <p:spPr>
          <a:xfrm>
            <a:off x="-32" y="2571750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dirty="0" lang="id-ID" smtClean="0">
                <a:latin typeface="Cavorting" pitchFamily="34" charset="0"/>
              </a:rPr>
              <a:t>Example!</a:t>
            </a:r>
            <a:endParaRPr dirty="0" lang="id-ID">
              <a:latin typeface="Cavorting" pitchFamily="34" charset="0"/>
            </a:endParaRPr>
          </a:p>
        </p:txBody>
      </p:sp>
      <p:sp>
        <p:nvSpPr>
          <p:cNvPr id="1048648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dirty="0" lang="id-ID" smtClean="0"/>
              <a:t>Contoh penggunaan beberapa tipe data yang ada pada python,</a:t>
            </a:r>
            <a:endParaRPr dirty="0" lang="id-ID"/>
          </a:p>
        </p:txBody>
      </p:sp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69860"/>
          <a:stretch>
            <a:fillRect/>
          </a:stretch>
        </p:blipFill>
        <p:spPr bwMode="auto">
          <a:xfrm>
            <a:off x="4572000" y="1785932"/>
            <a:ext cx="3905250" cy="16335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71472" y="1071552"/>
            <a:ext cx="3267075" cy="37909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30" name="Straight Connector 7"/>
          <p:cNvCxnSpPr>
            <a:cxnSpLocks/>
          </p:cNvCxnSpPr>
          <p:nvPr/>
        </p:nvCxnSpPr>
        <p:spPr>
          <a:xfrm rot="5400000">
            <a:off x="2178827" y="2964659"/>
            <a:ext cx="3929090" cy="1588"/>
          </a:xfrm>
          <a:prstGeom prst="line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/>
              </a:solidFill>
            </a:endParaRPr>
          </a:p>
        </p:txBody>
      </p:sp>
      <p:sp>
        <p:nvSpPr>
          <p:cNvPr id="1048650" name="Rectangle 13"/>
          <p:cNvSpPr/>
          <p:nvPr/>
        </p:nvSpPr>
        <p:spPr>
          <a:xfrm>
            <a:off x="500034" y="0"/>
            <a:ext cx="2016224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Variable</a:t>
            </a:r>
            <a:endParaRPr b="1" dirty="0" sz="4400" lang="id-ID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b="1" dirty="0" sz="4400" lang="id-ID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 </a:t>
            </a:r>
            <a:endParaRPr b="1" dirty="0" sz="4400" lang="id-ID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python</a:t>
            </a:r>
            <a:endParaRPr altLang="en-US" b="1" dirty="0" sz="4400" lang="ko-KR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51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/>
        </p:spPr>
        <p:txBody>
          <a:bodyPr/>
          <a:lstStyle>
            <a:lvl1pPr algn="l" defTabSz="914400" eaLnBrk="1" hangingPunct="1" indent="-342900" latinLnBrk="1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1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1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1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1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1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1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1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1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indent="0" marL="0">
              <a:buNone/>
            </a:pPr>
            <a:r>
              <a:rPr altLang="ko-KR" b="1" dirty="0" sz="2800" lang="en-US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altLang="en-US" b="1" dirty="0" sz="2800" lang="ko-KR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3" name="Group 20"/>
          <p:cNvGrpSpPr/>
          <p:nvPr/>
        </p:nvGrpSpPr>
        <p:grpSpPr>
          <a:xfrm>
            <a:off x="2857489" y="785800"/>
            <a:ext cx="5688632" cy="2673588"/>
            <a:chOff x="4576967" y="1297764"/>
            <a:chExt cx="2252491" cy="2673588"/>
          </a:xfrm>
        </p:grpSpPr>
        <p:sp>
          <p:nvSpPr>
            <p:cNvPr id="1048652" name="TextBox 21"/>
            <p:cNvSpPr txBox="1"/>
            <p:nvPr/>
          </p:nvSpPr>
          <p:spPr>
            <a:xfrm>
              <a:off x="4576967" y="1663028"/>
              <a:ext cx="2252491" cy="230832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adalah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lokasi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memori</a:t>
              </a:r>
              <a:r>
                <a:rPr dirty="0" sz="1200" lang="en-US" smtClean="0">
                  <a:latin typeface="Century Gothic" pitchFamily="34" charset="0"/>
                </a:rPr>
                <a:t> yang </a:t>
              </a:r>
              <a:r>
                <a:rPr dirty="0" sz="1200" lang="en-US" err="1" smtClean="0">
                  <a:latin typeface="Century Gothic" pitchFamily="34" charset="0"/>
                </a:rPr>
                <a:t>dicadangkan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untuk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menyimpan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nilai-nilai</a:t>
              </a:r>
              <a:r>
                <a:rPr dirty="0" sz="1200" lang="en-US" smtClean="0">
                  <a:latin typeface="Century Gothic" pitchFamily="34" charset="0"/>
                </a:rPr>
                <a:t>. </a:t>
              </a:r>
              <a:r>
                <a:rPr dirty="0" sz="1200" lang="en-US" err="1" smtClean="0">
                  <a:latin typeface="Century Gothic" pitchFamily="34" charset="0"/>
                </a:rPr>
                <a:t>Ini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berarti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bahwa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ketika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Anda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membuat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sebuah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Anda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memesan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beberapa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ruang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memori</a:t>
              </a:r>
              <a:r>
                <a:rPr dirty="0" sz="1200" lang="en-US" smtClean="0">
                  <a:latin typeface="Century Gothic" pitchFamily="34" charset="0"/>
                </a:rPr>
                <a:t>.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menyimpan</a:t>
              </a:r>
              <a:r>
                <a:rPr dirty="0" sz="1200" lang="en-US" smtClean="0">
                  <a:latin typeface="Century Gothic" pitchFamily="34" charset="0"/>
                </a:rPr>
                <a:t> data yang </a:t>
              </a:r>
              <a:r>
                <a:rPr dirty="0" sz="1200" lang="en-US" err="1" smtClean="0">
                  <a:latin typeface="Century Gothic" pitchFamily="34" charset="0"/>
                </a:rPr>
                <a:t>dilakukan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selama</a:t>
              </a:r>
              <a:r>
                <a:rPr dirty="0" sz="1200" lang="en-US" smtClean="0">
                  <a:latin typeface="Century Gothic" pitchFamily="34" charset="0"/>
                </a:rPr>
                <a:t> program </a:t>
              </a:r>
              <a:r>
                <a:rPr dirty="0" sz="1200" lang="en-US" err="1" smtClean="0">
                  <a:latin typeface="Century Gothic" pitchFamily="34" charset="0"/>
                </a:rPr>
                <a:t>dieksekusi</a:t>
              </a:r>
              <a:r>
                <a:rPr dirty="0" sz="1200" lang="en-US" smtClean="0">
                  <a:latin typeface="Century Gothic" pitchFamily="34" charset="0"/>
                </a:rPr>
                <a:t>, yang </a:t>
              </a:r>
              <a:r>
                <a:rPr dirty="0" sz="1200" lang="en-US" err="1" smtClean="0">
                  <a:latin typeface="Century Gothic" pitchFamily="34" charset="0"/>
                </a:rPr>
                <a:t>nantinya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isi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dari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tersebut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dapat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diubah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oleh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operasi</a:t>
              </a:r>
              <a:r>
                <a:rPr dirty="0" sz="1200" lang="en-US" smtClean="0">
                  <a:latin typeface="Century Gothic" pitchFamily="34" charset="0"/>
                </a:rPr>
                <a:t> - </a:t>
              </a:r>
              <a:r>
                <a:rPr dirty="0" sz="1200" lang="en-US" err="1" smtClean="0">
                  <a:latin typeface="Century Gothic" pitchFamily="34" charset="0"/>
                </a:rPr>
                <a:t>operasi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tertentu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pada</a:t>
              </a:r>
              <a:r>
                <a:rPr dirty="0" sz="1200" lang="en-US" smtClean="0">
                  <a:latin typeface="Century Gothic" pitchFamily="34" charset="0"/>
                </a:rPr>
                <a:t> program yang </a:t>
              </a:r>
              <a:r>
                <a:rPr dirty="0" sz="1200" lang="en-US" err="1" smtClean="0">
                  <a:latin typeface="Century Gothic" pitchFamily="34" charset="0"/>
                </a:rPr>
                <a:t>menggunakan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.</a:t>
              </a:r>
              <a:endParaRPr dirty="0" sz="1200" lang="id-ID" smtClean="0">
                <a:latin typeface="Century Gothic" pitchFamily="34" charset="0"/>
              </a:endParaRPr>
            </a:p>
            <a:p>
              <a:endParaRPr dirty="0" sz="1200" lang="en-US" smtClean="0">
                <a:latin typeface="Century Gothic" pitchFamily="34" charset="0"/>
              </a:endParaRPr>
            </a:p>
            <a:p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dapat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menyimpan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berbagai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macam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tipe</a:t>
              </a:r>
              <a:r>
                <a:rPr dirty="0" sz="1200" lang="en-US" smtClean="0">
                  <a:latin typeface="Century Gothic" pitchFamily="34" charset="0"/>
                </a:rPr>
                <a:t> data. Di </a:t>
              </a:r>
              <a:r>
                <a:rPr dirty="0" sz="1200" lang="en-US" err="1" smtClean="0">
                  <a:latin typeface="Century Gothic" pitchFamily="34" charset="0"/>
                </a:rPr>
                <a:t>dalam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pemrograman</a:t>
              </a:r>
              <a:r>
                <a:rPr dirty="0" sz="1200" lang="en-US" smtClean="0">
                  <a:latin typeface="Century Gothic" pitchFamily="34" charset="0"/>
                </a:rPr>
                <a:t> Python,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mempunyai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sifat</a:t>
              </a:r>
              <a:r>
                <a:rPr dirty="0" sz="1200" lang="en-US" smtClean="0">
                  <a:latin typeface="Century Gothic" pitchFamily="34" charset="0"/>
                </a:rPr>
                <a:t> yang </a:t>
              </a:r>
              <a:r>
                <a:rPr dirty="0" sz="1200" lang="en-US" err="1" smtClean="0">
                  <a:latin typeface="Century Gothic" pitchFamily="34" charset="0"/>
                </a:rPr>
                <a:t>dinamis</a:t>
              </a:r>
              <a:r>
                <a:rPr dirty="0" sz="1200" lang="en-US" smtClean="0">
                  <a:latin typeface="Century Gothic" pitchFamily="34" charset="0"/>
                </a:rPr>
                <a:t>, </a:t>
              </a:r>
              <a:r>
                <a:rPr dirty="0" sz="1200" lang="en-US" err="1" smtClean="0">
                  <a:latin typeface="Century Gothic" pitchFamily="34" charset="0"/>
                </a:rPr>
                <a:t>artinya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Python </a:t>
              </a:r>
              <a:r>
                <a:rPr dirty="0" sz="1200" lang="en-US" err="1" smtClean="0">
                  <a:latin typeface="Century Gothic" pitchFamily="34" charset="0"/>
                </a:rPr>
                <a:t>tidak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perlu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didekralasikan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tipe</a:t>
              </a:r>
              <a:r>
                <a:rPr dirty="0" sz="1200" lang="en-US" smtClean="0">
                  <a:latin typeface="Century Gothic" pitchFamily="34" charset="0"/>
                </a:rPr>
                <a:t> data </a:t>
              </a:r>
              <a:r>
                <a:rPr dirty="0" sz="1200" lang="en-US" err="1" smtClean="0">
                  <a:latin typeface="Century Gothic" pitchFamily="34" charset="0"/>
                </a:rPr>
                <a:t>tertentu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dan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variabel</a:t>
              </a:r>
              <a:r>
                <a:rPr dirty="0" sz="1200" lang="en-US" smtClean="0">
                  <a:latin typeface="Century Gothic" pitchFamily="34" charset="0"/>
                </a:rPr>
                <a:t> Python </a:t>
              </a:r>
              <a:r>
                <a:rPr dirty="0" sz="1200" lang="en-US" err="1" smtClean="0">
                  <a:latin typeface="Century Gothic" pitchFamily="34" charset="0"/>
                </a:rPr>
                <a:t>dapat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diubah</a:t>
              </a:r>
              <a:r>
                <a:rPr dirty="0" sz="1200" lang="en-US" smtClean="0">
                  <a:latin typeface="Century Gothic" pitchFamily="34" charset="0"/>
                </a:rPr>
                <a:t> </a:t>
              </a:r>
              <a:r>
                <a:rPr dirty="0" sz="1200" lang="en-US" err="1" smtClean="0">
                  <a:latin typeface="Century Gothic" pitchFamily="34" charset="0"/>
                </a:rPr>
                <a:t>saat</a:t>
              </a:r>
              <a:r>
                <a:rPr dirty="0" sz="1200" lang="en-US" smtClean="0">
                  <a:latin typeface="Century Gothic" pitchFamily="34" charset="0"/>
                </a:rPr>
                <a:t> program </a:t>
              </a:r>
              <a:r>
                <a:rPr dirty="0" sz="1200" lang="en-US" err="1" smtClean="0">
                  <a:latin typeface="Century Gothic" pitchFamily="34" charset="0"/>
                </a:rPr>
                <a:t>dijalankan</a:t>
              </a:r>
              <a:r>
                <a:rPr dirty="0" sz="1200" lang="en-US" smtClean="0">
                  <a:latin typeface="Century Gothic" pitchFamily="34" charset="0"/>
                </a:rPr>
                <a:t>.</a:t>
              </a:r>
            </a:p>
            <a:p>
              <a:endParaRPr dirty="0" sz="1200" lang="en-US">
                <a:latin typeface="Century Gothic" pitchFamily="34" charset="0"/>
              </a:endParaRPr>
            </a:p>
          </p:txBody>
        </p:sp>
        <p:sp>
          <p:nvSpPr>
            <p:cNvPr id="1048653" name="TextBox 22"/>
            <p:cNvSpPr txBox="1"/>
            <p:nvPr/>
          </p:nvSpPr>
          <p:spPr>
            <a:xfrm>
              <a:off x="4576967" y="1297764"/>
              <a:ext cx="2252491" cy="338554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ko-KR" b="1" dirty="0" sz="1600" lang="id-ID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Apa itu Variable. . .</a:t>
              </a:r>
              <a:endParaRPr altLang="en-US" b="1" dirty="0" sz="1600" lang="ko-KR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3"/>
          <p:cNvSpPr/>
          <p:nvPr/>
        </p:nvSpPr>
        <p:spPr>
          <a:xfrm>
            <a:off x="571472" y="1357304"/>
            <a:ext cx="4572000" cy="2677656"/>
          </a:xfrm>
          <a:prstGeom prst="rect"/>
        </p:spPr>
        <p:txBody>
          <a:bodyPr>
            <a:spAutoFit/>
          </a:bodyPr>
          <a:p>
            <a:r>
              <a:rPr dirty="0" sz="1400" lang="en-US" err="1" smtClean="0">
                <a:latin typeface="Century Gothic" pitchFamily="34" charset="0"/>
              </a:rPr>
              <a:t>Penulisan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b="1" dirty="0" sz="1400" i="1" lang="en-US" err="1" smtClean="0">
                <a:latin typeface="Century Gothic" pitchFamily="34" charset="0"/>
              </a:rPr>
              <a:t>variabel</a:t>
            </a:r>
            <a:r>
              <a:rPr dirty="0" sz="1400" lang="en-US" smtClean="0">
                <a:latin typeface="Century Gothic" pitchFamily="34" charset="0"/>
              </a:rPr>
              <a:t> Python </a:t>
            </a:r>
            <a:r>
              <a:rPr dirty="0" sz="1400" lang="en-US" err="1" smtClean="0">
                <a:latin typeface="Century Gothic" pitchFamily="34" charset="0"/>
              </a:rPr>
              <a:t>sendiri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juga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memiliki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aturan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tertentu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yaitu</a:t>
            </a:r>
            <a:r>
              <a:rPr dirty="0" sz="1400" lang="en-US" smtClean="0">
                <a:latin typeface="Century Gothic" pitchFamily="34" charset="0"/>
              </a:rPr>
              <a:t> :</a:t>
            </a:r>
          </a:p>
          <a:p>
            <a:r>
              <a:rPr dirty="0" sz="1400" lang="en-US" smtClean="0">
                <a:latin typeface="Century Gothic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Karakter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pertama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harus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berupa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huruf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atau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garis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bawah</a:t>
            </a:r>
            <a:r>
              <a:rPr dirty="0" sz="1400" lang="en-US" smtClean="0">
                <a:latin typeface="Century Gothic" pitchFamily="34" charset="0"/>
              </a:rPr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400" lang="id-ID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Karakter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selanjutnya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dapat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berupa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huruf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garis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bawah</a:t>
            </a:r>
            <a:r>
              <a:rPr dirty="0" sz="1400" lang="en-US" smtClean="0">
                <a:latin typeface="Century Gothic" pitchFamily="34" charset="0"/>
              </a:rPr>
              <a:t>/underscore _ </a:t>
            </a:r>
            <a:r>
              <a:rPr dirty="0" sz="1400" lang="en-US" err="1" smtClean="0">
                <a:latin typeface="Century Gothic" pitchFamily="34" charset="0"/>
              </a:rPr>
              <a:t>atau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angka</a:t>
            </a:r>
            <a:endParaRPr dirty="0" sz="1400" lang="en-US" smtClean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1400" lang="id-ID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Karakter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pada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nama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variabel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bersifat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sensitif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smtClean="0">
                <a:latin typeface="Century Gothic" pitchFamily="34" charset="0"/>
              </a:rPr>
              <a:t>(</a:t>
            </a:r>
            <a:r>
              <a:rPr dirty="0" sz="1400" lang="en-US" smtClean="0">
                <a:latin typeface="Century Gothic" pitchFamily="34" charset="0"/>
              </a:rPr>
              <a:t>case-</a:t>
            </a:r>
            <a:r>
              <a:rPr dirty="0" sz="1400" lang="en-US" err="1" smtClean="0">
                <a:latin typeface="Century Gothic" pitchFamily="34" charset="0"/>
              </a:rPr>
              <a:t>sensitif</a:t>
            </a:r>
            <a:r>
              <a:rPr dirty="0" sz="1400" lang="en-US" smtClean="0">
                <a:latin typeface="Century Gothic" pitchFamily="34" charset="0"/>
              </a:rPr>
              <a:t>). </a:t>
            </a:r>
            <a:r>
              <a:rPr dirty="0" sz="1400" lang="en-US" err="1" smtClean="0">
                <a:latin typeface="Century Gothic" pitchFamily="34" charset="0"/>
              </a:rPr>
              <a:t>Artinya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huruf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kecil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huruf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besar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dibedakan</a:t>
            </a:r>
            <a:r>
              <a:rPr dirty="0" sz="1400" lang="en-US" smtClean="0">
                <a:latin typeface="Century Gothic" pitchFamily="34" charset="0"/>
              </a:rPr>
              <a:t>. </a:t>
            </a:r>
            <a:r>
              <a:rPr dirty="0" sz="1400" lang="en-US" err="1" smtClean="0">
                <a:latin typeface="Century Gothic" pitchFamily="34" charset="0"/>
              </a:rPr>
              <a:t>Sebagai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contoh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variabel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nama</a:t>
            </a:r>
            <a:r>
              <a:rPr dirty="0" sz="1400" lang="id-ID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Depan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dan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namadepan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adalah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variabel</a:t>
            </a:r>
            <a:r>
              <a:rPr dirty="0" sz="1400" lang="en-US" smtClean="0">
                <a:latin typeface="Century Gothic" pitchFamily="34" charset="0"/>
              </a:rPr>
              <a:t> yang </a:t>
            </a:r>
            <a:r>
              <a:rPr dirty="0" sz="1400" lang="en-US" err="1" smtClean="0">
                <a:latin typeface="Century Gothic" pitchFamily="34" charset="0"/>
              </a:rPr>
              <a:t>berbeda</a:t>
            </a:r>
            <a:r>
              <a:rPr dirty="0" sz="1400" lang="en-US" smtClean="0">
                <a:latin typeface="Century Gothic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dirty="0" sz="1400" lang="en-US">
              <a:latin typeface="Century Gothic" pitchFamily="34" charset="0"/>
            </a:endParaRPr>
          </a:p>
        </p:txBody>
      </p:sp>
      <p:grpSp>
        <p:nvGrpSpPr>
          <p:cNvPr id="85" name="Group 110"/>
          <p:cNvGrpSpPr/>
          <p:nvPr/>
        </p:nvGrpSpPr>
        <p:grpSpPr>
          <a:xfrm>
            <a:off x="5715008" y="1071552"/>
            <a:ext cx="2994564" cy="3106409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048655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ko-KR"/>
            </a:p>
          </p:txBody>
        </p:sp>
        <p:sp>
          <p:nvSpPr>
            <p:cNvPr id="1048656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ah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ko-K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2"/>
          <p:cNvSpPr txBox="1"/>
          <p:nvPr/>
        </p:nvSpPr>
        <p:spPr>
          <a:xfrm>
            <a:off x="2555776" y="339502"/>
            <a:ext cx="6588224" cy="576064"/>
          </a:xfrm>
          <a:prstGeom prst="rect"/>
        </p:spPr>
        <p:txBody>
          <a:bodyPr anchor="ctr"/>
          <a:lstStyle>
            <a:lvl1pPr algn="ctr" defTabSz="914400" eaLnBrk="1" hangingPunct="1" latinLnBrk="1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dirty="0" sz="3600" lang="en-US">
              <a:cs typeface="Arial" pitchFamily="34" charset="0"/>
            </a:endParaRPr>
          </a:p>
        </p:txBody>
      </p:sp>
      <p:sp>
        <p:nvSpPr>
          <p:cNvPr id="1048582" name="Rectangle 3"/>
          <p:cNvSpPr/>
          <p:nvPr/>
        </p:nvSpPr>
        <p:spPr>
          <a:xfrm>
            <a:off x="2357422" y="1000114"/>
            <a:ext cx="6786578" cy="3342641"/>
          </a:xfrm>
          <a:prstGeom prst="rect"/>
        </p:spPr>
        <p:txBody>
          <a:bodyPr wrap="square">
            <a:spAutoFit/>
          </a:bodyPr>
          <a:p>
            <a:r>
              <a:rPr dirty="0" sz="1400" lang="en-US" u="sng" smtClean="0">
                <a:latin typeface="Century Gothic" pitchFamily="34" charset="0"/>
                <a:hlinkClick r:id="rId1"/>
              </a:rPr>
              <a:t>Python</a:t>
            </a:r>
            <a:r>
              <a:rPr dirty="0" sz="1400" lang="en-US" smtClean="0">
                <a:latin typeface="Century Gothic" pitchFamily="34" charset="0"/>
              </a:rPr>
              <a:t> </a:t>
            </a:r>
            <a:r>
              <a:rPr dirty="0" sz="1400" lang="en-US" err="1" smtClean="0">
                <a:latin typeface="Century Gothic" pitchFamily="34" charset="0"/>
              </a:rPr>
              <a:t>adalah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bahasa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pemrograman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interpretatif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multiguna</a:t>
            </a:r>
            <a:r>
              <a:rPr dirty="0" sz="1400" lang="en-US" smtClean="0">
                <a:latin typeface="Century Gothic" pitchFamily="34" charset="0"/>
              </a:rPr>
              <a:t>.</a:t>
            </a:r>
            <a:r>
              <a:rPr dirty="0" sz="1400" lang="id-ID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Tidak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seperti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baha</a:t>
            </a:r>
            <a:r>
              <a:rPr dirty="0" sz="1400" lang="id-ID" smtClean="0">
                <a:latin typeface="Century Gothic" pitchFamily="34" charset="0"/>
              </a:rPr>
              <a:t>sa</a:t>
            </a:r>
            <a:r>
              <a:rPr dirty="0" sz="1400" lang="en-US" smtClean="0">
                <a:latin typeface="Century Gothic" pitchFamily="34" charset="0"/>
              </a:rPr>
              <a:t> lain yang </a:t>
            </a:r>
            <a:r>
              <a:rPr dirty="0" sz="1400" lang="en-US" err="1" smtClean="0">
                <a:latin typeface="Century Gothic" pitchFamily="34" charset="0"/>
              </a:rPr>
              <a:t>susah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untuk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dibaca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dipahami</a:t>
            </a:r>
            <a:r>
              <a:rPr dirty="0" sz="1400" lang="en-US" smtClean="0">
                <a:latin typeface="Century Gothic" pitchFamily="34" charset="0"/>
              </a:rPr>
              <a:t>, python </a:t>
            </a:r>
            <a:r>
              <a:rPr dirty="0" sz="1400" lang="en-US" err="1" smtClean="0">
                <a:latin typeface="Century Gothic" pitchFamily="34" charset="0"/>
              </a:rPr>
              <a:t>lebih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menekankan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pada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keterbacaan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kode</a:t>
            </a:r>
            <a:r>
              <a:rPr dirty="0" sz="1400" lang="en-US" smtClean="0">
                <a:latin typeface="Century Gothic" pitchFamily="34" charset="0"/>
              </a:rPr>
              <a:t> agar </a:t>
            </a:r>
            <a:r>
              <a:rPr dirty="0" sz="1400" lang="en-US" err="1" smtClean="0">
                <a:latin typeface="Century Gothic" pitchFamily="34" charset="0"/>
              </a:rPr>
              <a:t>lebih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mudah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untuk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memahami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sintaks</a:t>
            </a:r>
            <a:r>
              <a:rPr dirty="0" sz="1400" lang="en-US" smtClean="0">
                <a:latin typeface="Century Gothic" pitchFamily="34" charset="0"/>
              </a:rPr>
              <a:t>.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smtClean="0">
                <a:latin typeface="Century Gothic" pitchFamily="34" charset="0"/>
              </a:rPr>
              <a:t>Hal </a:t>
            </a:r>
            <a:r>
              <a:rPr dirty="0" sz="1400" lang="en-US" err="1" smtClean="0">
                <a:latin typeface="Century Gothic" pitchFamily="34" charset="0"/>
              </a:rPr>
              <a:t>ini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membuat</a:t>
            </a:r>
            <a:r>
              <a:rPr dirty="0" sz="1400" lang="en-US" smtClean="0">
                <a:latin typeface="Century Gothic" pitchFamily="34" charset="0"/>
              </a:rPr>
              <a:t> Python </a:t>
            </a:r>
            <a:r>
              <a:rPr dirty="0" sz="1400" lang="en-US" err="1" smtClean="0">
                <a:latin typeface="Century Gothic" pitchFamily="34" charset="0"/>
              </a:rPr>
              <a:t>sangat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mudah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dipelajari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baik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untuk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pemula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maupun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untuk</a:t>
            </a:r>
            <a:r>
              <a:rPr dirty="0" sz="1400" lang="en-US" smtClean="0">
                <a:latin typeface="Century Gothic" pitchFamily="34" charset="0"/>
              </a:rPr>
              <a:t> yang </a:t>
            </a:r>
            <a:r>
              <a:rPr dirty="0" sz="1400" lang="en-US" err="1" smtClean="0">
                <a:latin typeface="Century Gothic" pitchFamily="34" charset="0"/>
              </a:rPr>
              <a:t>sudah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menguasai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bahasa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pemrograman</a:t>
            </a:r>
            <a:r>
              <a:rPr dirty="0" sz="1400" lang="en-US" smtClean="0">
                <a:latin typeface="Century Gothic" pitchFamily="34" charset="0"/>
              </a:rPr>
              <a:t> lain.</a:t>
            </a:r>
            <a:endParaRPr dirty="0" sz="1400" lang="id-ID" smtClean="0">
              <a:latin typeface="Century Gothic" pitchFamily="34" charset="0"/>
            </a:endParaRPr>
          </a:p>
          <a:p>
            <a:endParaRPr dirty="0" sz="1400" lang="en-US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Bahasa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ini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muncul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pertama</a:t>
            </a:r>
            <a:r>
              <a:rPr dirty="0" sz="1400" lang="en-US" smtClean="0">
                <a:latin typeface="Century Gothic" pitchFamily="34" charset="0"/>
              </a:rPr>
              <a:t> kali </a:t>
            </a:r>
            <a:r>
              <a:rPr dirty="0" sz="1400" lang="en-US" err="1" smtClean="0">
                <a:latin typeface="Century Gothic" pitchFamily="34" charset="0"/>
              </a:rPr>
              <a:t>pada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tahun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b="1" dirty="0" sz="1400" lang="en-US" smtClean="0">
                <a:solidFill>
                  <a:srgbClr val="FF0000"/>
                </a:solidFill>
                <a:latin typeface="Century Gothic" pitchFamily="34" charset="0"/>
              </a:rPr>
              <a:t>1991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dirancang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oleh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seorang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bernama</a:t>
            </a:r>
            <a:r>
              <a:rPr dirty="0" sz="1400" lang="en-US" smtClean="0">
                <a:latin typeface="Century Gothic" pitchFamily="34" charset="0"/>
              </a:rPr>
              <a:t> </a:t>
            </a:r>
            <a:r>
              <a:rPr dirty="0" sz="1400" lang="en-US" u="sng" smtClean="0">
                <a:latin typeface="Century Gothic" pitchFamily="34" charset="0"/>
                <a:hlinkClick r:id="rId2"/>
              </a:rPr>
              <a:t>Guido van </a:t>
            </a:r>
            <a:r>
              <a:rPr dirty="0" sz="1400" lang="en-US" err="1" u="sng" smtClean="0">
                <a:latin typeface="Century Gothic" pitchFamily="34" charset="0"/>
                <a:hlinkClick r:id="rId2"/>
              </a:rPr>
              <a:t>Rossum</a:t>
            </a:r>
            <a:r>
              <a:rPr dirty="0" sz="1400" lang="en-US" smtClean="0">
                <a:latin typeface="Century Gothic" pitchFamily="34" charset="0"/>
              </a:rPr>
              <a:t>. </a:t>
            </a:r>
            <a:r>
              <a:rPr dirty="0" sz="1400" lang="en-US" err="1" smtClean="0">
                <a:latin typeface="Century Gothic" pitchFamily="34" charset="0"/>
              </a:rPr>
              <a:t>Sampai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saat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ini</a:t>
            </a:r>
            <a:r>
              <a:rPr dirty="0" sz="1400" lang="en-US" smtClean="0">
                <a:latin typeface="Century Gothic" pitchFamily="34" charset="0"/>
              </a:rPr>
              <a:t> Python </a:t>
            </a:r>
            <a:r>
              <a:rPr dirty="0" sz="1400" lang="en-US" err="1" smtClean="0">
                <a:latin typeface="Century Gothic" pitchFamily="34" charset="0"/>
              </a:rPr>
              <a:t>masih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dikembangkan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oleh</a:t>
            </a:r>
            <a:r>
              <a:rPr dirty="0" sz="1400" lang="en-US" smtClean="0">
                <a:latin typeface="Century Gothic" pitchFamily="34" charset="0"/>
              </a:rPr>
              <a:t> </a:t>
            </a:r>
            <a:r>
              <a:rPr dirty="0" sz="1400" lang="en-US" u="sng" smtClean="0">
                <a:latin typeface="Century Gothic" pitchFamily="34" charset="0"/>
                <a:hlinkClick r:id="rId3"/>
              </a:rPr>
              <a:t>Python Software Foundation</a:t>
            </a:r>
            <a:r>
              <a:rPr dirty="0" sz="1400" lang="en-US" smtClean="0">
                <a:latin typeface="Century Gothic" pitchFamily="34" charset="0"/>
              </a:rPr>
              <a:t>. </a:t>
            </a:r>
            <a:r>
              <a:rPr dirty="0" sz="1400" lang="en-US" err="1" smtClean="0">
                <a:latin typeface="Century Gothic" pitchFamily="34" charset="0"/>
              </a:rPr>
              <a:t>Bahasa</a:t>
            </a:r>
            <a:r>
              <a:rPr dirty="0" sz="1400" lang="en-US" smtClean="0">
                <a:latin typeface="Century Gothic" pitchFamily="34" charset="0"/>
              </a:rPr>
              <a:t> Python </a:t>
            </a:r>
            <a:r>
              <a:rPr dirty="0" sz="1400" lang="en-US" err="1" smtClean="0">
                <a:latin typeface="Century Gothic" pitchFamily="34" charset="0"/>
              </a:rPr>
              <a:t>mendukung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hampir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semua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sistem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operasi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bahkan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untuk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sistem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operasi</a:t>
            </a:r>
            <a:r>
              <a:rPr dirty="0" sz="1400" lang="en-US" smtClean="0">
                <a:latin typeface="Century Gothic" pitchFamily="34" charset="0"/>
              </a:rPr>
              <a:t> Linux, </a:t>
            </a:r>
            <a:r>
              <a:rPr dirty="0" sz="1400" lang="en-US" err="1" smtClean="0">
                <a:latin typeface="Century Gothic" pitchFamily="34" charset="0"/>
              </a:rPr>
              <a:t>hampir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semua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distronya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sudah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menyertakan</a:t>
            </a:r>
            <a:r>
              <a:rPr dirty="0" sz="1400" lang="en-US" smtClean="0">
                <a:latin typeface="Century Gothic" pitchFamily="34" charset="0"/>
              </a:rPr>
              <a:t> Python </a:t>
            </a:r>
            <a:r>
              <a:rPr dirty="0" sz="1400" lang="en-US" err="1" smtClean="0">
                <a:latin typeface="Century Gothic" pitchFamily="34" charset="0"/>
              </a:rPr>
              <a:t>di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dalamnya</a:t>
            </a:r>
            <a:r>
              <a:rPr dirty="0" sz="1400" lang="en-US" smtClean="0">
                <a:latin typeface="Century Gothic" pitchFamily="34" charset="0"/>
              </a:rPr>
              <a:t>.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en-US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Dengan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kode</a:t>
            </a:r>
            <a:r>
              <a:rPr dirty="0" sz="1400" lang="en-US" smtClean="0">
                <a:latin typeface="Century Gothic" pitchFamily="34" charset="0"/>
              </a:rPr>
              <a:t> yang </a:t>
            </a:r>
            <a:r>
              <a:rPr dirty="0" sz="1400" lang="en-US" err="1" smtClean="0">
                <a:latin typeface="Century Gothic" pitchFamily="34" charset="0"/>
              </a:rPr>
              <a:t>simpel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mudah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diimplementasikan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seorang</a:t>
            </a:r>
            <a:r>
              <a:rPr dirty="0" sz="1400" lang="en-US" smtClean="0">
                <a:latin typeface="Century Gothic" pitchFamily="34" charset="0"/>
              </a:rPr>
              <a:t>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smtClean="0">
                <a:latin typeface="Century Gothic" pitchFamily="34" charset="0"/>
              </a:rPr>
              <a:t>programmer </a:t>
            </a:r>
            <a:r>
              <a:rPr dirty="0" sz="1400" lang="en-US" err="1" smtClean="0">
                <a:latin typeface="Century Gothic" pitchFamily="34" charset="0"/>
              </a:rPr>
              <a:t>dapat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lebih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mengutamakan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pengembangan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aplikasi</a:t>
            </a:r>
            <a:r>
              <a:rPr dirty="0" sz="1400" lang="en-US" smtClean="0">
                <a:latin typeface="Century Gothic" pitchFamily="34" charset="0"/>
              </a:rPr>
              <a:t> yang 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en-US" err="1" smtClean="0">
                <a:latin typeface="Century Gothic" pitchFamily="34" charset="0"/>
              </a:rPr>
              <a:t>dibuat</a:t>
            </a:r>
            <a:r>
              <a:rPr dirty="0" sz="1400" lang="en-US" smtClean="0">
                <a:latin typeface="Century Gothic" pitchFamily="34" charset="0"/>
              </a:rPr>
              <a:t>, </a:t>
            </a:r>
            <a:r>
              <a:rPr dirty="0" sz="1400" lang="en-US" err="1" smtClean="0">
                <a:latin typeface="Century Gothic" pitchFamily="34" charset="0"/>
              </a:rPr>
              <a:t>bukan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malah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sibuk</a:t>
            </a:r>
            <a:r>
              <a:rPr dirty="0" sz="1400" lang="en-US" smtClean="0">
                <a:latin typeface="Century Gothic" pitchFamily="34" charset="0"/>
              </a:rPr>
              <a:t> </a:t>
            </a:r>
            <a:r>
              <a:rPr dirty="0" sz="1400" lang="en-US" err="1" smtClean="0">
                <a:latin typeface="Century Gothic" pitchFamily="34" charset="0"/>
              </a:rPr>
              <a:t>mencari</a:t>
            </a:r>
            <a:r>
              <a:rPr dirty="0" sz="1400" lang="en-US" smtClean="0">
                <a:latin typeface="Century Gothic" pitchFamily="34" charset="0"/>
              </a:rPr>
              <a:t> syntax error.</a:t>
            </a:r>
          </a:p>
          <a:p>
            <a:endParaRPr dirty="0" sz="1400" lang="en-US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14480" y="1000114"/>
            <a:ext cx="5286412" cy="3605426"/>
          </a:xfrm>
          <a:prstGeom prst="rect"/>
        </p:spPr>
      </p:pic>
      <p:sp>
        <p:nvSpPr>
          <p:cNvPr id="104865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p>
            <a:r>
              <a:rPr dirty="0" lang="id-ID" smtClean="0">
                <a:latin typeface="Cavorting" pitchFamily="34" charset="0"/>
              </a:rPr>
              <a:t>Example!</a:t>
            </a:r>
            <a:endParaRPr dirty="0" lang="id-ID">
              <a:latin typeface="Cavorting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/>
              </a:solidFill>
            </a:endParaRPr>
          </a:p>
        </p:txBody>
      </p:sp>
      <p:sp>
        <p:nvSpPr>
          <p:cNvPr id="1048659" name="Rectangle 13"/>
          <p:cNvSpPr/>
          <p:nvPr/>
        </p:nvSpPr>
        <p:spPr>
          <a:xfrm>
            <a:off x="500034" y="0"/>
            <a:ext cx="2016224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b="1" dirty="0" sz="4400" lang="id-ID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altLang="en-US" b="1" dirty="0" sz="4400" lang="ko-KR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0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/>
        </p:spPr>
        <p:txBody>
          <a:bodyPr/>
          <a:lstStyle>
            <a:lvl1pPr algn="l" defTabSz="914400" eaLnBrk="1" hangingPunct="1" indent="-342900" latinLnBrk="1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1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1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1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1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1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1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1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1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indent="0" marL="0">
              <a:buNone/>
            </a:pPr>
            <a:r>
              <a:rPr altLang="ko-KR" b="1" dirty="0" sz="2800" lang="en-US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altLang="en-US" b="1" dirty="0" sz="2800" lang="ko-KR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1" name="TextBox 21"/>
          <p:cNvSpPr txBox="1"/>
          <p:nvPr/>
        </p:nvSpPr>
        <p:spPr>
          <a:xfrm>
            <a:off x="2714612" y="642924"/>
            <a:ext cx="5688632" cy="2185214"/>
          </a:xfrm>
          <a:prstGeom prst="rect"/>
          <a:noFill/>
        </p:spPr>
        <p:txBody>
          <a:bodyPr rtlCol="0" wrap="square">
            <a:spAutoFit/>
          </a:bodyPr>
          <a:p>
            <a:pPr indent="-742950" marL="742950">
              <a:buAutoNum type="arabicPeriod"/>
            </a:pPr>
            <a:r>
              <a:rPr dirty="0" sz="4000" lang="en-US" smtClean="0">
                <a:latin typeface="Century Gothic" pitchFamily="34" charset="0"/>
              </a:rPr>
              <a:t>List </a:t>
            </a:r>
            <a:r>
              <a:rPr dirty="0" sz="1200" lang="en-US" err="1" smtClean="0">
                <a:latin typeface="Century Gothic" pitchFamily="34" charset="0"/>
              </a:rPr>
              <a:t>adalah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struktur</a:t>
            </a:r>
            <a:r>
              <a:rPr dirty="0" sz="1200" lang="en-US" smtClean="0">
                <a:latin typeface="Century Gothic" pitchFamily="34" charset="0"/>
              </a:rPr>
              <a:t> data yang </a:t>
            </a:r>
            <a:r>
              <a:rPr dirty="0" sz="1200" lang="en-US" err="1" smtClean="0">
                <a:latin typeface="Century Gothic" pitchFamily="34" charset="0"/>
              </a:rPr>
              <a:t>menyimpan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koleksi</a:t>
            </a:r>
            <a:r>
              <a:rPr dirty="0" sz="1200" lang="en-US" smtClean="0">
                <a:latin typeface="Century Gothic" pitchFamily="34" charset="0"/>
              </a:rPr>
              <a:t> data </a:t>
            </a:r>
            <a:r>
              <a:rPr dirty="0" sz="1200" lang="en-US" err="1" smtClean="0">
                <a:latin typeface="Century Gothic" pitchFamily="34" charset="0"/>
              </a:rPr>
              <a:t>terurut</a:t>
            </a:r>
            <a:r>
              <a:rPr dirty="0" sz="1200" lang="en-US" smtClean="0">
                <a:latin typeface="Century Gothic" pitchFamily="34" charset="0"/>
              </a:rPr>
              <a:t>,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dapat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menyimpan</a:t>
            </a:r>
            <a:r>
              <a:rPr dirty="0" sz="1200" lang="en-US" smtClean="0">
                <a:latin typeface="Century Gothic" pitchFamily="34" charset="0"/>
              </a:rPr>
              <a:t> sequence / </a:t>
            </a:r>
            <a:r>
              <a:rPr dirty="0" sz="1200" lang="en-US" err="1" smtClean="0">
                <a:latin typeface="Century Gothic" pitchFamily="34" charset="0"/>
              </a:rPr>
              <a:t>rangkaian</a:t>
            </a:r>
            <a:r>
              <a:rPr dirty="0" sz="1200" lang="en-US" smtClean="0">
                <a:latin typeface="Century Gothic" pitchFamily="34" charset="0"/>
              </a:rPr>
              <a:t> item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smtClean="0">
                <a:latin typeface="Century Gothic" pitchFamily="34" charset="0"/>
              </a:rPr>
              <a:t>list.</a:t>
            </a:r>
            <a:endParaRPr dirty="0" sz="1200" lang="id-ID" smtClean="0">
              <a:latin typeface="Century Gothic" pitchFamily="34" charset="0"/>
            </a:endParaRPr>
          </a:p>
          <a:p>
            <a:pPr indent="-742950" marL="742950"/>
            <a:r>
              <a:rPr dirty="0" sz="1200" lang="id-ID" smtClean="0">
                <a:latin typeface="Century Gothic" pitchFamily="34" charset="0"/>
              </a:rPr>
              <a:t>	</a:t>
            </a:r>
            <a:endParaRPr dirty="0" sz="1200" lang="id-ID" smtClean="0">
              <a:latin typeface="Century Gothic" pitchFamily="34" charset="0"/>
            </a:endParaRPr>
          </a:p>
          <a:p>
            <a:pPr indent="-742950" marL="742950"/>
            <a:r>
              <a:rPr dirty="0" sz="1200" lang="id-ID" smtClean="0">
                <a:latin typeface="Century Gothic" pitchFamily="34" charset="0"/>
              </a:rPr>
              <a:t>	</a:t>
            </a:r>
            <a:r>
              <a:rPr dirty="0" sz="1200" lang="en-US" smtClean="0">
                <a:latin typeface="Century Gothic" pitchFamily="34" charset="0"/>
              </a:rPr>
              <a:t>Item </a:t>
            </a:r>
            <a:r>
              <a:rPr dirty="0" sz="1200" lang="en-US" err="1" smtClean="0">
                <a:latin typeface="Century Gothic" pitchFamily="34" charset="0"/>
              </a:rPr>
              <a:t>dalam</a:t>
            </a:r>
            <a:r>
              <a:rPr dirty="0" sz="1200" lang="en-US" smtClean="0">
                <a:latin typeface="Century Gothic" pitchFamily="34" charset="0"/>
              </a:rPr>
              <a:t> list </a:t>
            </a:r>
            <a:r>
              <a:rPr dirty="0" sz="1200" lang="en-US" err="1" smtClean="0">
                <a:latin typeface="Century Gothic" pitchFamily="34" charset="0"/>
              </a:rPr>
              <a:t>ditutup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kurung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siku</a:t>
            </a:r>
            <a:r>
              <a:rPr dirty="0" sz="1200" lang="en-US" smtClean="0">
                <a:latin typeface="Century Gothic" pitchFamily="34" charset="0"/>
              </a:rPr>
              <a:t> [] (list literal). </a:t>
            </a:r>
            <a:r>
              <a:rPr dirty="0" sz="1200" lang="en-US" err="1" smtClean="0">
                <a:latin typeface="Century Gothic" pitchFamily="34" charset="0"/>
              </a:rPr>
              <a:t>Setelah</a:t>
            </a:r>
            <a:r>
              <a:rPr dirty="0" sz="1200" lang="en-US" smtClean="0">
                <a:latin typeface="Century Gothic" pitchFamily="34" charset="0"/>
              </a:rPr>
              <a:t> list </a:t>
            </a:r>
            <a:r>
              <a:rPr dirty="0" sz="1200" lang="en-US" err="1" smtClean="0">
                <a:latin typeface="Century Gothic" pitchFamily="34" charset="0"/>
              </a:rPr>
              <a:t>dibuat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menambah</a:t>
            </a:r>
            <a:r>
              <a:rPr dirty="0" sz="1200" lang="en-US" smtClean="0">
                <a:latin typeface="Century Gothic" pitchFamily="34" charset="0"/>
              </a:rPr>
              <a:t>, </a:t>
            </a:r>
            <a:r>
              <a:rPr dirty="0" sz="1200" lang="en-US" err="1" smtClean="0">
                <a:latin typeface="Century Gothic" pitchFamily="34" charset="0"/>
              </a:rPr>
              <a:t>mengurangi</a:t>
            </a:r>
            <a:r>
              <a:rPr dirty="0" sz="1200" lang="en-US" smtClean="0">
                <a:latin typeface="Century Gothic" pitchFamily="34" charset="0"/>
              </a:rPr>
              <a:t>, </a:t>
            </a:r>
            <a:r>
              <a:rPr dirty="0" sz="1200" lang="en-US" err="1" smtClean="0">
                <a:latin typeface="Century Gothic" pitchFamily="34" charset="0"/>
              </a:rPr>
              <a:t>dan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mencari</a:t>
            </a:r>
            <a:r>
              <a:rPr dirty="0" sz="1200" lang="en-US" smtClean="0">
                <a:latin typeface="Century Gothic" pitchFamily="34" charset="0"/>
              </a:rPr>
              <a:t> item </a:t>
            </a:r>
            <a:r>
              <a:rPr dirty="0" sz="1200" lang="en-US" err="1" smtClean="0">
                <a:latin typeface="Century Gothic" pitchFamily="34" charset="0"/>
              </a:rPr>
              <a:t>pada</a:t>
            </a:r>
            <a:r>
              <a:rPr dirty="0" sz="1200" lang="en-US" smtClean="0">
                <a:latin typeface="Century Gothic" pitchFamily="34" charset="0"/>
              </a:rPr>
              <a:t> list. </a:t>
            </a:r>
            <a:r>
              <a:rPr dirty="0" sz="1200" lang="en-US" err="1" smtClean="0">
                <a:latin typeface="Century Gothic" pitchFamily="34" charset="0"/>
              </a:rPr>
              <a:t>Karena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kita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dapat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menambah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mengurangi</a:t>
            </a:r>
            <a:r>
              <a:rPr dirty="0" sz="1200" lang="en-US" smtClean="0">
                <a:latin typeface="Century Gothic" pitchFamily="34" charset="0"/>
              </a:rPr>
              <a:t> item, list </a:t>
            </a:r>
            <a:r>
              <a:rPr dirty="0" sz="1200" lang="en-US" err="1" smtClean="0">
                <a:latin typeface="Century Gothic" pitchFamily="34" charset="0"/>
              </a:rPr>
              <a:t>bersifat</a:t>
            </a:r>
            <a:r>
              <a:rPr dirty="0" sz="1200" lang="en-US" smtClean="0">
                <a:latin typeface="Century Gothic" pitchFamily="34" charset="0"/>
              </a:rPr>
              <a:t> mutable.</a:t>
            </a:r>
          </a:p>
          <a:p>
            <a:endParaRPr dirty="0" sz="1200" lang="en-US">
              <a:latin typeface="Century Gothic" pitchFamily="34" charset="0"/>
            </a:endParaRPr>
          </a:p>
        </p:txBody>
      </p:sp>
      <p:pic>
        <p:nvPicPr>
          <p:cNvPr id="209717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57554" y="2928940"/>
            <a:ext cx="4786346" cy="11811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/>
              </a:solidFill>
            </a:endParaRPr>
          </a:p>
        </p:txBody>
      </p:sp>
      <p:sp>
        <p:nvSpPr>
          <p:cNvPr id="1048663" name="Rectangle 13"/>
          <p:cNvSpPr/>
          <p:nvPr/>
        </p:nvSpPr>
        <p:spPr>
          <a:xfrm>
            <a:off x="500034" y="0"/>
            <a:ext cx="2016224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b="1" dirty="0" sz="4400" lang="id-ID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altLang="en-US" b="1" dirty="0" sz="4400" lang="ko-KR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4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/>
        </p:spPr>
        <p:txBody>
          <a:bodyPr/>
          <a:lstStyle>
            <a:lvl1pPr algn="l" defTabSz="914400" eaLnBrk="1" hangingPunct="1" indent="-342900" latinLnBrk="1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1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1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1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1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1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1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1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1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indent="0" marL="0">
              <a:buNone/>
            </a:pPr>
            <a:r>
              <a:rPr altLang="ko-KR" b="1" dirty="0" sz="2800" lang="en-US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altLang="en-US" b="1" dirty="0" sz="2800" lang="ko-KR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5" name="TextBox 21"/>
          <p:cNvSpPr txBox="1"/>
          <p:nvPr/>
        </p:nvSpPr>
        <p:spPr>
          <a:xfrm>
            <a:off x="2714612" y="642924"/>
            <a:ext cx="5688632" cy="150810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latin typeface="Century Gothic" pitchFamily="34" charset="0"/>
              </a:rPr>
              <a:t>2</a:t>
            </a:r>
            <a:r>
              <a:rPr dirty="0" sz="3200" lang="en-US" smtClean="0">
                <a:latin typeface="Century Gothic" pitchFamily="34" charset="0"/>
              </a:rPr>
              <a:t>. </a:t>
            </a:r>
            <a:r>
              <a:rPr dirty="0" sz="3200" lang="en-US" err="1" smtClean="0">
                <a:latin typeface="Century Gothic" pitchFamily="34" charset="0"/>
              </a:rPr>
              <a:t>Tuple</a:t>
            </a:r>
            <a:r>
              <a:rPr dirty="0" sz="3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mirip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dengan</a:t>
            </a:r>
            <a:r>
              <a:rPr dirty="0" sz="1200" lang="en-US" smtClean="0">
                <a:latin typeface="Century Gothic" pitchFamily="34" charset="0"/>
              </a:rPr>
              <a:t> list </a:t>
            </a:r>
            <a:r>
              <a:rPr dirty="0" sz="1200" lang="en-US" err="1" smtClean="0">
                <a:latin typeface="Century Gothic" pitchFamily="34" charset="0"/>
              </a:rPr>
              <a:t>namun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tuple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bersifat</a:t>
            </a:r>
            <a:r>
              <a:rPr dirty="0" sz="1200" lang="en-US" smtClean="0">
                <a:latin typeface="Century Gothic" pitchFamily="34" charset="0"/>
              </a:rPr>
              <a:t> immutable </a:t>
            </a:r>
            <a:endParaRPr dirty="0" sz="1200" lang="id-ID" smtClean="0">
              <a:latin typeface="Century Gothic" pitchFamily="34" charset="0"/>
            </a:endParaRPr>
          </a:p>
          <a:p>
            <a:r>
              <a:rPr dirty="0" sz="1200" lang="en-US" smtClean="0">
                <a:latin typeface="Century Gothic" pitchFamily="34" charset="0"/>
              </a:rPr>
              <a:t>(</a:t>
            </a:r>
            <a:r>
              <a:rPr dirty="0" sz="1200" lang="en-US" err="1" smtClean="0">
                <a:latin typeface="Century Gothic" pitchFamily="34" charset="0"/>
              </a:rPr>
              <a:t>tidak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diubah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setelah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didefinisikan</a:t>
            </a:r>
            <a:r>
              <a:rPr dirty="0" sz="1200" lang="en-US" smtClean="0">
                <a:latin typeface="Century Gothic" pitchFamily="34" charset="0"/>
              </a:rPr>
              <a:t>).</a:t>
            </a:r>
          </a:p>
          <a:p>
            <a:r>
              <a:rPr dirty="0" sz="1200" lang="en-US" err="1" smtClean="0">
                <a:latin typeface="Century Gothic" pitchFamily="34" charset="0"/>
              </a:rPr>
              <a:t>Tuple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dibuat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dengan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menspesifikasikan</a:t>
            </a:r>
            <a:r>
              <a:rPr dirty="0" sz="1200" lang="en-US" smtClean="0">
                <a:latin typeface="Century Gothic" pitchFamily="34" charset="0"/>
              </a:rPr>
              <a:t> item </a:t>
            </a:r>
            <a:r>
              <a:rPr dirty="0" sz="1200" lang="en-US" err="1" smtClean="0">
                <a:latin typeface="Century Gothic" pitchFamily="34" charset="0"/>
              </a:rPr>
              <a:t>tuple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dipisahkan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tanda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koma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opsional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diapit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dengan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tanda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kurung</a:t>
            </a:r>
            <a:r>
              <a:rPr dirty="0" sz="1200" lang="en-US" smtClean="0">
                <a:latin typeface="Century Gothic" pitchFamily="34" charset="0"/>
              </a:rPr>
              <a:t>.</a:t>
            </a:r>
          </a:p>
          <a:p>
            <a:endParaRPr dirty="0" sz="1200" lang="en-US" smtClean="0">
              <a:latin typeface="Century Gothic" pitchFamily="34" charset="0"/>
            </a:endParaRPr>
          </a:p>
          <a:p>
            <a:endParaRPr dirty="0" sz="1200" lang="en-US">
              <a:latin typeface="Century Gothic" pitchFamily="34" charset="0"/>
            </a:endParaRPr>
          </a:p>
        </p:txBody>
      </p:sp>
      <p:pic>
        <p:nvPicPr>
          <p:cNvPr id="209717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28992" y="2357436"/>
            <a:ext cx="4876800" cy="1152525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/>
              </a:solidFill>
            </a:endParaRPr>
          </a:p>
        </p:txBody>
      </p:sp>
      <p:sp>
        <p:nvSpPr>
          <p:cNvPr id="1048667" name="Rectangle 13"/>
          <p:cNvSpPr/>
          <p:nvPr/>
        </p:nvSpPr>
        <p:spPr>
          <a:xfrm>
            <a:off x="500034" y="0"/>
            <a:ext cx="2016224" cy="51435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b="1" dirty="0" sz="4400" lang="en-US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b="1" dirty="0" sz="4400" lang="id-ID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altLang="ko-KR" b="1" dirty="0" sz="4400" lang="id-ID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altLang="en-US" b="1" dirty="0" sz="4400" lang="ko-KR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8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/>
        </p:spPr>
        <p:txBody>
          <a:bodyPr/>
          <a:lstStyle>
            <a:lvl1pPr algn="l" defTabSz="914400" eaLnBrk="1" hangingPunct="1" indent="-342900" latinLnBrk="1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1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1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1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1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1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1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1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1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indent="0" marL="0">
              <a:buNone/>
            </a:pPr>
            <a:r>
              <a:rPr altLang="ko-KR" b="1" dirty="0" sz="2800" lang="en-US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altLang="en-US" b="1" dirty="0" sz="2800" lang="ko-KR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9" name="Rectangle 7"/>
          <p:cNvSpPr/>
          <p:nvPr/>
        </p:nvSpPr>
        <p:spPr>
          <a:xfrm>
            <a:off x="3214678" y="785800"/>
            <a:ext cx="4572000" cy="2123658"/>
          </a:xfrm>
          <a:prstGeom prst="rect"/>
        </p:spPr>
        <p:txBody>
          <a:bodyPr>
            <a:spAutoFit/>
          </a:bodyPr>
          <a:p>
            <a:r>
              <a:rPr dirty="0" sz="1200" lang="en-US" smtClean="0">
                <a:latin typeface="Century Gothic" pitchFamily="34" charset="0"/>
              </a:rPr>
              <a:t>3. Dictionary </a:t>
            </a:r>
            <a:r>
              <a:rPr dirty="0" sz="1200" lang="en-US" err="1" smtClean="0">
                <a:latin typeface="Century Gothic" pitchFamily="34" charset="0"/>
              </a:rPr>
              <a:t>seperti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buku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alamat</a:t>
            </a:r>
            <a:r>
              <a:rPr dirty="0" sz="1200" lang="en-US" smtClean="0">
                <a:latin typeface="Century Gothic" pitchFamily="34" charset="0"/>
              </a:rPr>
              <a:t>, </a:t>
            </a:r>
            <a:r>
              <a:rPr dirty="0" sz="1200" lang="en-US" err="1" smtClean="0">
                <a:latin typeface="Century Gothic" pitchFamily="34" charset="0"/>
              </a:rPr>
              <a:t>dengan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buku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alamat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mencari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alamat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atau</a:t>
            </a:r>
            <a:r>
              <a:rPr dirty="0" sz="1200" lang="en-US" smtClean="0">
                <a:latin typeface="Century Gothic" pitchFamily="34" charset="0"/>
              </a:rPr>
              <a:t> detail </a:t>
            </a:r>
            <a:r>
              <a:rPr dirty="0" sz="1200" lang="en-US" err="1" smtClean="0">
                <a:latin typeface="Century Gothic" pitchFamily="34" charset="0"/>
              </a:rPr>
              <a:t>kontak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hanya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nama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orang</a:t>
            </a:r>
            <a:r>
              <a:rPr dirty="0" sz="1200" lang="en-US" smtClean="0">
                <a:latin typeface="Century Gothic" pitchFamily="34" charset="0"/>
              </a:rPr>
              <a:t> yang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cari</a:t>
            </a:r>
            <a:r>
              <a:rPr dirty="0" sz="1200" lang="en-US" smtClean="0">
                <a:latin typeface="Century Gothic" pitchFamily="34" charset="0"/>
              </a:rPr>
              <a:t>. Kita </a:t>
            </a:r>
            <a:r>
              <a:rPr dirty="0" sz="1200" lang="en-US" err="1" smtClean="0">
                <a:latin typeface="Century Gothic" pitchFamily="34" charset="0"/>
              </a:rPr>
              <a:t>mengasosiasikan</a:t>
            </a:r>
            <a:r>
              <a:rPr dirty="0" sz="1200" lang="en-US" smtClean="0">
                <a:latin typeface="Century Gothic" pitchFamily="34" charset="0"/>
              </a:rPr>
              <a:t> key (</a:t>
            </a:r>
            <a:r>
              <a:rPr dirty="0" sz="1200" lang="en-US" err="1" smtClean="0">
                <a:latin typeface="Century Gothic" pitchFamily="34" charset="0"/>
              </a:rPr>
              <a:t>nama</a:t>
            </a:r>
            <a:r>
              <a:rPr dirty="0" sz="1200" lang="en-US" smtClean="0">
                <a:latin typeface="Century Gothic" pitchFamily="34" charset="0"/>
              </a:rPr>
              <a:t>) </a:t>
            </a:r>
            <a:r>
              <a:rPr dirty="0" sz="1200" lang="en-US" err="1" smtClean="0">
                <a:latin typeface="Century Gothic" pitchFamily="34" charset="0"/>
              </a:rPr>
              <a:t>dengan</a:t>
            </a:r>
            <a:r>
              <a:rPr dirty="0" sz="1200" lang="en-US" smtClean="0">
                <a:latin typeface="Century Gothic" pitchFamily="34" charset="0"/>
              </a:rPr>
              <a:t> value (detail). </a:t>
            </a:r>
            <a:r>
              <a:rPr dirty="0" sz="1200" lang="en-US" err="1" smtClean="0">
                <a:latin typeface="Century Gothic" pitchFamily="34" charset="0"/>
              </a:rPr>
              <a:t>Catatan</a:t>
            </a:r>
            <a:r>
              <a:rPr dirty="0" sz="1200" lang="en-US" smtClean="0">
                <a:latin typeface="Century Gothic" pitchFamily="34" charset="0"/>
              </a:rPr>
              <a:t> key </a:t>
            </a:r>
            <a:r>
              <a:rPr dirty="0" sz="1200" lang="en-US" err="1" smtClean="0">
                <a:latin typeface="Century Gothic" pitchFamily="34" charset="0"/>
              </a:rPr>
              <a:t>harus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bersifat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unik</a:t>
            </a:r>
            <a:r>
              <a:rPr dirty="0" sz="1200" lang="en-US" smtClean="0">
                <a:latin typeface="Century Gothic" pitchFamily="34" charset="0"/>
              </a:rPr>
              <a:t>,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tidak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menemukan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informasi</a:t>
            </a:r>
            <a:r>
              <a:rPr dirty="0" sz="1200" lang="en-US" smtClean="0">
                <a:latin typeface="Century Gothic" pitchFamily="34" charset="0"/>
              </a:rPr>
              <a:t> yang </a:t>
            </a:r>
            <a:r>
              <a:rPr dirty="0" sz="1200" lang="en-US" err="1" smtClean="0">
                <a:latin typeface="Century Gothic" pitchFamily="34" charset="0"/>
              </a:rPr>
              <a:t>tepat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jika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dua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orang</a:t>
            </a:r>
            <a:r>
              <a:rPr dirty="0" sz="1200" lang="en-US" smtClean="0">
                <a:latin typeface="Century Gothic" pitchFamily="34" charset="0"/>
              </a:rPr>
              <a:t> yang </a:t>
            </a:r>
            <a:r>
              <a:rPr dirty="0" sz="1200" lang="en-US" err="1" smtClean="0">
                <a:latin typeface="Century Gothic" pitchFamily="34" charset="0"/>
              </a:rPr>
              <a:t>mempunyai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nama</a:t>
            </a:r>
            <a:r>
              <a:rPr dirty="0" sz="1200" lang="en-US" smtClean="0">
                <a:latin typeface="Century Gothic" pitchFamily="34" charset="0"/>
              </a:rPr>
              <a:t> yang </a:t>
            </a:r>
            <a:r>
              <a:rPr dirty="0" sz="1200" lang="en-US" err="1" smtClean="0">
                <a:latin typeface="Century Gothic" pitchFamily="34" charset="0"/>
              </a:rPr>
              <a:t>sama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dalam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buku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alamat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.</a:t>
            </a:r>
          </a:p>
          <a:p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hanya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obyek</a:t>
            </a:r>
            <a:r>
              <a:rPr dirty="0" sz="1200" lang="en-US" smtClean="0">
                <a:latin typeface="Century Gothic" pitchFamily="34" charset="0"/>
              </a:rPr>
              <a:t> immutable (</a:t>
            </a:r>
            <a:r>
              <a:rPr dirty="0" sz="1200" lang="en-US" err="1" smtClean="0">
                <a:latin typeface="Century Gothic" pitchFamily="34" charset="0"/>
              </a:rPr>
              <a:t>seperti</a:t>
            </a:r>
            <a:r>
              <a:rPr dirty="0" sz="1200" lang="en-US" smtClean="0">
                <a:latin typeface="Century Gothic" pitchFamily="34" charset="0"/>
              </a:rPr>
              <a:t> string) </a:t>
            </a:r>
            <a:r>
              <a:rPr dirty="0" sz="1200" lang="en-US" err="1" smtClean="0">
                <a:latin typeface="Century Gothic" pitchFamily="34" charset="0"/>
              </a:rPr>
              <a:t>untuk</a:t>
            </a:r>
            <a:r>
              <a:rPr dirty="0" sz="1200" lang="en-US" smtClean="0">
                <a:latin typeface="Century Gothic" pitchFamily="34" charset="0"/>
              </a:rPr>
              <a:t> key/ </a:t>
            </a:r>
            <a:r>
              <a:rPr dirty="0" sz="1200" lang="en-US" err="1" smtClean="0">
                <a:latin typeface="Century Gothic" pitchFamily="34" charset="0"/>
              </a:rPr>
              <a:t>kunci</a:t>
            </a:r>
            <a:r>
              <a:rPr dirty="0" sz="1200" lang="en-US" smtClean="0">
                <a:latin typeface="Century Gothic" pitchFamily="34" charset="0"/>
              </a:rPr>
              <a:t> dictionary. </a:t>
            </a:r>
            <a:r>
              <a:rPr dirty="0" sz="1200" lang="en-US" err="1" smtClean="0">
                <a:latin typeface="Century Gothic" pitchFamily="34" charset="0"/>
              </a:rPr>
              <a:t>Anda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bisa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menggunakan</a:t>
            </a:r>
            <a:r>
              <a:rPr dirty="0" sz="1200" lang="en-US" smtClean="0">
                <a:latin typeface="Century Gothic" pitchFamily="34" charset="0"/>
              </a:rPr>
              <a:t> </a:t>
            </a:r>
            <a:r>
              <a:rPr dirty="0" sz="1200" lang="en-US" err="1" smtClean="0">
                <a:latin typeface="Century Gothic" pitchFamily="34" charset="0"/>
              </a:rPr>
              <a:t>obyek</a:t>
            </a:r>
            <a:r>
              <a:rPr dirty="0" sz="1200" lang="en-US" smtClean="0">
                <a:latin typeface="Century Gothic" pitchFamily="34" charset="0"/>
              </a:rPr>
              <a:t> mutable </a:t>
            </a:r>
            <a:r>
              <a:rPr dirty="0" sz="1200" lang="en-US" err="1" smtClean="0">
                <a:latin typeface="Century Gothic" pitchFamily="34" charset="0"/>
              </a:rPr>
              <a:t>atau</a:t>
            </a:r>
            <a:r>
              <a:rPr dirty="0" sz="1200" lang="en-US" smtClean="0">
                <a:latin typeface="Century Gothic" pitchFamily="34" charset="0"/>
              </a:rPr>
              <a:t> immutable </a:t>
            </a:r>
            <a:r>
              <a:rPr dirty="0" sz="1200" lang="en-US" err="1" smtClean="0">
                <a:latin typeface="Century Gothic" pitchFamily="34" charset="0"/>
              </a:rPr>
              <a:t>untuk</a:t>
            </a:r>
            <a:r>
              <a:rPr dirty="0" sz="1200" lang="en-US" smtClean="0">
                <a:latin typeface="Century Gothic" pitchFamily="34" charset="0"/>
              </a:rPr>
              <a:t> value </a:t>
            </a:r>
            <a:r>
              <a:rPr dirty="0" sz="1200" lang="en-US" err="1" smtClean="0">
                <a:latin typeface="Century Gothic" pitchFamily="34" charset="0"/>
              </a:rPr>
              <a:t>dalam</a:t>
            </a:r>
            <a:r>
              <a:rPr dirty="0" sz="1200" lang="en-US" smtClean="0">
                <a:latin typeface="Century Gothic" pitchFamily="34" charset="0"/>
              </a:rPr>
              <a:t> dictionary.</a:t>
            </a:r>
            <a:endParaRPr dirty="0" sz="1200" lang="en-US">
              <a:latin typeface="Century Gothic" pitchFamily="34" charset="0"/>
            </a:endParaRPr>
          </a:p>
        </p:txBody>
      </p:sp>
      <p:pic>
        <p:nvPicPr>
          <p:cNvPr id="2097176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14612" y="3143254"/>
            <a:ext cx="6093848" cy="1100417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p>
            <a:r>
              <a:rPr altLang="ko-KR" dirty="0" sz="3600" lang="en-US"/>
              <a:t>Thank you</a:t>
            </a:r>
            <a:endParaRPr altLang="en-US" dirty="0" sz="3600" lang="ko-KR"/>
          </a:p>
        </p:txBody>
      </p:sp>
      <p:sp>
        <p:nvSpPr>
          <p:cNvPr id="10486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Hello World java, c++, pyth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7158" y="428610"/>
            <a:ext cx="5267325" cy="4467226"/>
          </a:xfrm>
          <a:prstGeom prst="rect"/>
          <a:noFill/>
          <a:ln w="9525">
            <a:solidFill>
              <a:schemeClr val="tx1"/>
            </a:solidFill>
          </a:ln>
        </p:spPr>
      </p:pic>
      <p:sp>
        <p:nvSpPr>
          <p:cNvPr id="1048583" name="Text Placeholder 1"/>
          <p:cNvSpPr txBox="1"/>
          <p:nvPr/>
        </p:nvSpPr>
        <p:spPr>
          <a:xfrm>
            <a:off x="5643570" y="428610"/>
            <a:ext cx="5214942" cy="576064"/>
          </a:xfrm>
          <a:prstGeom prst="rect"/>
        </p:spPr>
        <p:txBody>
          <a:bodyPr/>
          <a:p>
            <a:pPr algn="l" defTabSz="914400" eaLnBrk="1" fontAlgn="auto" hangingPunct="1" indent="-342900" latinLnBrk="1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dirty="0" sz="3200" lang="id-ID" smtClean="0">
                <a:latin typeface="Cavorting" pitchFamily="34" charset="0"/>
              </a:rPr>
              <a:t>Kenapa </a:t>
            </a:r>
          </a:p>
          <a:p>
            <a:pPr algn="l" defTabSz="914400" eaLnBrk="1" fontAlgn="auto" hangingPunct="1" indent="-342900" latinLnBrk="1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dirty="0" sz="3200" lang="id-ID" smtClean="0">
                <a:latin typeface="Cavorting" pitchFamily="34" charset="0"/>
              </a:rPr>
              <a:t>belajar Python?</a:t>
            </a:r>
            <a:endParaRPr baseline="0" b="0" cap="none" dirty="0" sz="3200" i="0" kern="1200" kumimoji="0" lang="id-ID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vorting" pitchFamily="34" charset="0"/>
            </a:endParaRPr>
          </a:p>
        </p:txBody>
      </p:sp>
      <p:sp>
        <p:nvSpPr>
          <p:cNvPr id="1048584" name="Rectangle 5"/>
          <p:cNvSpPr/>
          <p:nvPr/>
        </p:nvSpPr>
        <p:spPr>
          <a:xfrm>
            <a:off x="5715008" y="1785932"/>
            <a:ext cx="3214710" cy="1158241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i="1" lang="id-ID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dirty="0" i="1" lang="en-US" smtClean="0">
                <a:solidFill>
                  <a:schemeClr val="bg1">
                    <a:lumMod val="50000"/>
                  </a:schemeClr>
                </a:solidFill>
              </a:rPr>
              <a:t>Python is a programming </a:t>
            </a:r>
            <a:endParaRPr dirty="0" i="1" lang="id-ID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dirty="0" i="1" lang="en-US" smtClean="0">
                <a:solidFill>
                  <a:schemeClr val="bg1">
                    <a:lumMod val="50000"/>
                  </a:schemeClr>
                </a:solidFill>
              </a:rPr>
              <a:t>language that lets you work </a:t>
            </a:r>
            <a:endParaRPr dirty="0" i="1" lang="id-ID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dirty="0" i="1" lang="en-US" smtClean="0">
                <a:solidFill>
                  <a:schemeClr val="bg1">
                    <a:lumMod val="50000"/>
                  </a:schemeClr>
                </a:solidFill>
              </a:rPr>
              <a:t>quickly and integrate systems more effectively.</a:t>
            </a:r>
            <a:r>
              <a:rPr dirty="0" i="1" lang="id-ID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dirty="0" i="1"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85" name="Rectangle 6"/>
          <p:cNvSpPr/>
          <p:nvPr/>
        </p:nvSpPr>
        <p:spPr>
          <a:xfrm>
            <a:off x="5715008" y="3214692"/>
            <a:ext cx="4572000" cy="802640"/>
          </a:xfrm>
          <a:prstGeom prst="rect"/>
        </p:spPr>
        <p:txBody>
          <a:bodyPr>
            <a:spAutoFit/>
          </a:bodyPr>
          <a:p>
            <a:r>
              <a:rPr dirty="0" sz="1200" lang="id-ID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Jadi kenapa belajar Python?</a:t>
            </a:r>
          </a:p>
          <a:p>
            <a:r>
              <a:rPr dirty="0" sz="1200" lang="id-ID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1. Cepat dan efektif;</a:t>
            </a:r>
          </a:p>
          <a:p>
            <a:r>
              <a:rPr dirty="0" sz="1200" lang="id-ID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2. Mudah dipelajari;</a:t>
            </a:r>
          </a:p>
          <a:p>
            <a:r>
              <a:rPr dirty="0" sz="1200" lang="id-ID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3. Banyak digunakan di perusahaan besar;</a:t>
            </a:r>
            <a:endParaRPr dirty="0" sz="1200" lang="id-ID">
              <a:ln>
                <a:solidFill>
                  <a:schemeClr val="tx1"/>
                </a:solidFill>
              </a:ln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2858"/>
            <a:ext cx="9144000" cy="576064"/>
          </a:xfrm>
        </p:spPr>
        <p:txBody>
          <a:bodyPr/>
          <a:p>
            <a:r>
              <a:rPr dirty="0" lang="id-ID" smtClean="0">
                <a:latin typeface="Cavorting" pitchFamily="34" charset="0"/>
              </a:rPr>
              <a:t>Instalasi Python di Windows </a:t>
            </a:r>
            <a:endParaRPr dirty="0" lang="id-ID">
              <a:latin typeface="Cavorting" pitchFamily="34" charset="0"/>
            </a:endParaRPr>
          </a:p>
        </p:txBody>
      </p:sp>
      <p:sp>
        <p:nvSpPr>
          <p:cNvPr id="1048591" name="Rectangle 3"/>
          <p:cNvSpPr/>
          <p:nvPr/>
        </p:nvSpPr>
        <p:spPr>
          <a:xfrm>
            <a:off x="214282" y="642924"/>
            <a:ext cx="8072494" cy="52322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1: </a:t>
            </a:r>
            <a:r>
              <a:rPr dirty="0" sz="1400" lang="id-ID" smtClean="0">
                <a:latin typeface="Century Gothic" pitchFamily="34" charset="0"/>
              </a:rPr>
              <a:t>Unduh python versi terbaru di python.org </a:t>
            </a:r>
          </a:p>
        </p:txBody>
      </p:sp>
      <p:sp>
        <p:nvSpPr>
          <p:cNvPr id="1048592" name="AutoShape 4" descr="https://files.realpython.com/media/win-install-dialog.40e3ded144b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id-ID"/>
          </a:p>
        </p:txBody>
      </p:sp>
      <p:sp>
        <p:nvSpPr>
          <p:cNvPr id="1048593" name="Rectangle 9"/>
          <p:cNvSpPr/>
          <p:nvPr/>
        </p:nvSpPr>
        <p:spPr>
          <a:xfrm>
            <a:off x="214282" y="928676"/>
            <a:ext cx="8072494" cy="110744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2: </a:t>
            </a:r>
            <a:r>
              <a:rPr dirty="0" sz="1400" lang="id-ID" smtClean="0">
                <a:latin typeface="Century Gothic" pitchFamily="34" charset="0"/>
              </a:rPr>
              <a:t>Setelah anda mengunduh python, jalankan saja dengan mengklik dua kali </a:t>
            </a:r>
          </a:p>
          <a:p>
            <a:r>
              <a:rPr dirty="0" sz="1400" lang="id-ID" smtClean="0">
                <a:latin typeface="Century Gothic" pitchFamily="34" charset="0"/>
              </a:rPr>
              <a:t>pada file yang diunduh. Kemudian klik </a:t>
            </a:r>
            <a:r>
              <a:rPr b="1" dirty="0" sz="1400" lang="id-ID" smtClean="0">
                <a:latin typeface="Century Gothic" pitchFamily="34" charset="0"/>
              </a:rPr>
              <a:t>Install For All User</a:t>
            </a:r>
            <a:endParaRPr dirty="0" sz="1400" lang="id-ID" smtClean="0">
              <a:latin typeface="Century Gothic" pitchFamily="34" charset="0"/>
            </a:endParaRPr>
          </a:p>
          <a:p>
            <a:r>
              <a:rPr dirty="0" sz="1400" lang="id-ID" smtClean="0">
                <a:latin typeface="Century Gothic" pitchFamily="34" charset="0"/>
              </a:rPr>
              <a:t>Dialog akan muncul yang terlihat seperti ini:</a:t>
            </a:r>
          </a:p>
          <a:p>
            <a:endParaRPr dirty="0" sz="1400" lang="id-ID" smtClean="0">
              <a:latin typeface="Century Gothic" pitchFamily="34" charset="0"/>
            </a:endParaRPr>
          </a:p>
        </p:txBody>
      </p:sp>
      <p:pic>
        <p:nvPicPr>
          <p:cNvPr id="2097156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00298" y="1857370"/>
            <a:ext cx="4380415" cy="314327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214282" y="285734"/>
            <a:ext cx="8072494" cy="49784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3: </a:t>
            </a:r>
            <a:r>
              <a:rPr dirty="0" sz="1400" lang="id-ID" smtClean="0">
                <a:latin typeface="Century Gothic" pitchFamily="34" charset="0"/>
              </a:rPr>
              <a:t>Tentukan lokasi python akan diinstal. Biarkan saja di C:\python34\, kemudian klik </a:t>
            </a:r>
            <a:r>
              <a:rPr dirty="0" sz="1400" i="1" lang="id-ID" smtClean="0">
                <a:latin typeface="Century Gothic" pitchFamily="34" charset="0"/>
              </a:rPr>
              <a:t>next</a:t>
            </a:r>
            <a:r>
              <a:rPr dirty="0" sz="1400" lang="id-ID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71670" y="1357304"/>
            <a:ext cx="4231759" cy="301412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214282" y="285734"/>
            <a:ext cx="8072494" cy="90424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4.1: </a:t>
            </a:r>
            <a:r>
              <a:rPr dirty="0" sz="1400" lang="id-ID" smtClean="0">
                <a:latin typeface="Century Gothic" pitchFamily="34" charset="0"/>
              </a:rPr>
              <a:t>Pada tahapan ini, kita akan menentukan fitur-fitur yang akan diinstal.</a:t>
            </a:r>
          </a:p>
          <a:p>
            <a:r>
              <a:rPr dirty="0" sz="1400" lang="id-ID" smtClean="0">
                <a:latin typeface="Century Gothic" pitchFamily="34" charset="0"/>
              </a:rPr>
              <a:t>Jangan lupa untuk mengaktifkan </a:t>
            </a:r>
            <a:r>
              <a:rPr b="1" dirty="0" sz="1400" i="1" lang="id-ID" smtClean="0">
                <a:latin typeface="Century Gothic" pitchFamily="34" charset="0"/>
              </a:rPr>
              <a:t>‘Add python.exe to path’</a:t>
            </a:r>
            <a:r>
              <a:rPr dirty="0" sz="1400" lang="id-ID" smtClean="0">
                <a:latin typeface="Century Gothic" pitchFamily="34" charset="0"/>
              </a:rPr>
              <a:t> agar perintahpython dikenali </a:t>
            </a:r>
          </a:p>
          <a:p>
            <a:r>
              <a:rPr dirty="0" sz="1400" lang="id-ID" smtClean="0">
                <a:latin typeface="Century Gothic" pitchFamily="34" charset="0"/>
              </a:rPr>
              <a:t>pada CMD </a:t>
            </a:r>
            <a:r>
              <a:rPr dirty="0" sz="1400" i="1" lang="id-ID" smtClean="0">
                <a:latin typeface="Century Gothic" pitchFamily="34" charset="0"/>
              </a:rPr>
              <a:t>(Command Prompt)</a:t>
            </a:r>
            <a:r>
              <a:rPr dirty="0" sz="1400" lang="id-ID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8" name="Picture 2" descr="Kustomisasi Pyth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5984" y="1214428"/>
            <a:ext cx="4357718" cy="3730343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4"/>
          <p:cNvSpPr/>
          <p:nvPr/>
        </p:nvSpPr>
        <p:spPr>
          <a:xfrm>
            <a:off x="214282" y="285734"/>
            <a:ext cx="8072494" cy="52322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4.2: </a:t>
            </a:r>
            <a:r>
              <a:rPr dirty="0" sz="1400" lang="id-ID" smtClean="0">
                <a:latin typeface="Century Gothic" pitchFamily="34" charset="0"/>
              </a:rPr>
              <a:t>Setelah diaktifkan, akan menjadi seperti ini, kemudian setelah next lalu finish.</a:t>
            </a:r>
          </a:p>
        </p:txBody>
      </p:sp>
      <p:pic>
        <p:nvPicPr>
          <p:cNvPr id="2097159" name="Picture 4" descr="Kustomisasi Pytho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14546" y="857238"/>
            <a:ext cx="4643470" cy="4004879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3"/>
          <p:cNvSpPr/>
          <p:nvPr/>
        </p:nvSpPr>
        <p:spPr>
          <a:xfrm>
            <a:off x="214282" y="285734"/>
            <a:ext cx="8072494" cy="904240"/>
          </a:xfrm>
          <a:prstGeom prst="rect"/>
        </p:spPr>
        <p:txBody>
          <a:bodyPr wrap="square">
            <a:spAutoFit/>
          </a:bodyPr>
          <a:p>
            <a:r>
              <a:rPr dirty="0" sz="1400" lang="id-ID" smtClean="0">
                <a:latin typeface="Century Gothic" pitchFamily="34" charset="0"/>
              </a:rPr>
              <a:t/>
            </a:r>
            <a:br>
              <a:rPr dirty="0" sz="1400" lang="id-ID" smtClean="0">
                <a:latin typeface="Century Gothic" pitchFamily="34" charset="0"/>
              </a:rPr>
            </a:br>
            <a:r>
              <a:rPr b="1" dirty="0" sz="1400" lang="id-ID" smtClean="0">
                <a:latin typeface="Century Gothic" pitchFamily="34" charset="0"/>
              </a:rPr>
              <a:t>Langkah 5:</a:t>
            </a:r>
            <a:r>
              <a:rPr dirty="0" sz="1400" i="1" lang="id-ID" smtClean="0">
                <a:latin typeface="Century Gothic" pitchFamily="34" charset="0"/>
              </a:rPr>
              <a:t> </a:t>
            </a:r>
            <a:r>
              <a:rPr b="1" dirty="0" sz="1400" lang="id-ID" smtClean="0"/>
              <a:t>Uji coba python</a:t>
            </a:r>
          </a:p>
          <a:p>
            <a:r>
              <a:rPr dirty="0" sz="1400" lang="id-ID" smtClean="0"/>
              <a:t>Pertama, kita coba dulu membuka </a:t>
            </a:r>
            <a:r>
              <a:rPr b="1" dirty="0" sz="1400" lang="id-ID" smtClean="0"/>
              <a:t>Python Shell</a:t>
            </a:r>
            <a:r>
              <a:rPr dirty="0" sz="1400" lang="id-ID" smtClean="0"/>
              <a:t>. Silahkan buka Start Menu kemudian cari </a:t>
            </a:r>
            <a:r>
              <a:rPr b="1" dirty="0" sz="1400" i="1" lang="id-ID" smtClean="0"/>
              <a:t>Python Shell</a:t>
            </a:r>
            <a:r>
              <a:rPr dirty="0" sz="1400" lang="id-ID" smtClean="0"/>
              <a:t>.</a:t>
            </a:r>
            <a:endParaRPr dirty="0" sz="1400" lang="id-ID"/>
          </a:p>
        </p:txBody>
      </p:sp>
      <p:pic>
        <p:nvPicPr>
          <p:cNvPr id="2097160" name="Picture 4" descr="Python Shell di Window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28728" y="1214428"/>
            <a:ext cx="6381750" cy="3352801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>
            <a:spLocks noChangeArrowheads="1"/>
          </p:cNvSpPr>
          <p:nvPr/>
        </p:nvSpPr>
        <p:spPr bwMode="auto">
          <a:xfrm>
            <a:off x="0" y="785800"/>
            <a:ext cx="184731" cy="369332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id-ID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9" name="Rectangle 4"/>
          <p:cNvSpPr/>
          <p:nvPr/>
        </p:nvSpPr>
        <p:spPr>
          <a:xfrm>
            <a:off x="214282" y="428610"/>
            <a:ext cx="8072494" cy="701040"/>
          </a:xfrm>
          <a:prstGeom prst="rect"/>
        </p:spPr>
        <p:txBody>
          <a:bodyPr wrap="square">
            <a:spAutoFit/>
          </a:bodyPr>
          <a:p>
            <a:pPr lvl="0"/>
            <a:r>
              <a:rPr b="1" dirty="0" sz="1400" lang="id-ID" smtClean="0">
                <a:latin typeface="Century Gothic" pitchFamily="34" charset="0"/>
              </a:rPr>
              <a:t>Langkah 6: </a:t>
            </a:r>
            <a:r>
              <a:rPr dirty="0" sz="1400" lang="id-ID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Kemudian kita coba Python dari CMD, ketik perintah </a:t>
            </a:r>
            <a:r>
              <a:rPr dirty="0" sz="1200" lang="id-ID" smtClean="0">
                <a:solidFill>
                  <a:srgbClr val="E83E8C"/>
                </a:solidFill>
                <a:latin typeface="Century Gothic" pitchFamily="34" charset="0"/>
                <a:cs typeface="Arial" pitchFamily="34" charset="0"/>
              </a:rPr>
              <a:t>python</a:t>
            </a:r>
            <a:r>
              <a:rPr dirty="0" sz="1400" lang="id-ID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untuk masuk ke</a:t>
            </a:r>
            <a:r>
              <a:rPr dirty="0" sz="1400" i="1" lang="id-ID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Python Shell</a:t>
            </a:r>
            <a:r>
              <a:rPr dirty="0" sz="1400" lang="id-ID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dari CMD.</a:t>
            </a:r>
            <a:r>
              <a:rPr dirty="0" sz="900" lang="id-ID" smtClean="0">
                <a:latin typeface="Century Gothic" pitchFamily="34" charset="0"/>
                <a:cs typeface="Arial" pitchFamily="34" charset="0"/>
              </a:rPr>
              <a:t> </a:t>
            </a:r>
            <a:endParaRPr dirty="0" sz="2000" lang="id-ID" smtClean="0">
              <a:latin typeface="Century Gothic" pitchFamily="34" charset="0"/>
              <a:cs typeface="Arial" pitchFamily="34" charset="0"/>
            </a:endParaRPr>
          </a:p>
          <a:p>
            <a:endParaRPr dirty="0" sz="1400" lang="id-ID"/>
          </a:p>
        </p:txBody>
      </p:sp>
      <p:pic>
        <p:nvPicPr>
          <p:cNvPr id="2097161" name="Picture 3" descr="Membuka python shell dari CM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28728" y="1142990"/>
            <a:ext cx="6457950" cy="3257550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googleslidesppt.com;allppt.com</dc:creator>
  <cp:lastModifiedBy>oke</cp:lastModifiedBy>
  <dcterms:created xsi:type="dcterms:W3CDTF">2016-12-05T09:26:54Z</dcterms:created>
  <dcterms:modified xsi:type="dcterms:W3CDTF">2019-03-23T11:24:31Z</dcterms:modified>
</cp:coreProperties>
</file>