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3"/>
  </p:notesMasterIdLst>
  <p:sldIdLst>
    <p:sldId id="256" r:id="rId4"/>
    <p:sldId id="303" r:id="rId5"/>
    <p:sldId id="312" r:id="rId6"/>
    <p:sldId id="307" r:id="rId7"/>
    <p:sldId id="308" r:id="rId8"/>
    <p:sldId id="309" r:id="rId9"/>
    <p:sldId id="310" r:id="rId10"/>
    <p:sldId id="311" r:id="rId11"/>
    <p:sldId id="313" r:id="rId12"/>
    <p:sldId id="304" r:id="rId13"/>
    <p:sldId id="316" r:id="rId14"/>
    <p:sldId id="317" r:id="rId15"/>
    <p:sldId id="318" r:id="rId16"/>
    <p:sldId id="315" r:id="rId17"/>
    <p:sldId id="288" r:id="rId18"/>
    <p:sldId id="319" r:id="rId19"/>
    <p:sldId id="320" r:id="rId20"/>
    <p:sldId id="266" r:id="rId21"/>
    <p:sldId id="321" r:id="rId22"/>
    <p:sldId id="322" r:id="rId23"/>
    <p:sldId id="324" r:id="rId24"/>
    <p:sldId id="325" r:id="rId25"/>
    <p:sldId id="326" r:id="rId26"/>
    <p:sldId id="328" r:id="rId27"/>
    <p:sldId id="329" r:id="rId28"/>
    <p:sldId id="330" r:id="rId29"/>
    <p:sldId id="331" r:id="rId30"/>
    <p:sldId id="333" r:id="rId31"/>
    <p:sldId id="262" r:id="rId3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0" autoAdjust="0"/>
    <p:restoredTop sz="94628" autoAdjust="0"/>
  </p:normalViewPr>
  <p:slideViewPr>
    <p:cSldViewPr>
      <p:cViewPr varScale="1">
        <p:scale>
          <a:sx n="93" d="100"/>
          <a:sy n="93" d="100"/>
        </p:scale>
        <p:origin x="-798" y="-96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87C68-8510-4EFF-84C8-07D9FA39479A}" type="datetimeFigureOut">
              <a:rPr lang="id-ID" smtClean="0"/>
              <a:pPr/>
              <a:t>31/03/2019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182F7-7AFA-4AB0-92DC-8EEDC1603FB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173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182F7-7AFA-4AB0-92DC-8EEDC1603FB9}" type="slidenum">
              <a:rPr lang="id-ID" smtClean="0"/>
              <a:pPr/>
              <a:t>10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78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7" r:id="rId2"/>
    <p:sldLayoutId id="2147483679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Guido_van_Rossum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ython.org/psf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beril.id/install-python-di-windows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localhost:8888/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tanikode.com/python-windows/" TargetMode="External"/><Relationship Id="rId2" Type="http://schemas.openxmlformats.org/officeDocument/2006/relationships/hyperlink" Target="https://belajarpython.com/tutorial/apa-itu-pytho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wikipedia.org/wiki/Anaconda_(Python_distribution)" TargetMode="External"/><Relationship Id="rId5" Type="http://schemas.openxmlformats.org/officeDocument/2006/relationships/hyperlink" Target="http://jupyter.org/" TargetMode="External"/><Relationship Id="rId4" Type="http://schemas.openxmlformats.org/officeDocument/2006/relationships/hyperlink" Target="https://beril.id/instalasi-jupyter-di-windows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51920" y="1214430"/>
            <a:ext cx="5292080" cy="265050"/>
          </a:xfrm>
        </p:spPr>
        <p:txBody>
          <a:bodyPr/>
          <a:lstStyle/>
          <a:p>
            <a:r>
              <a:rPr lang="id-ID" altLang="ko-KR" sz="5400" dirty="0" smtClean="0">
                <a:solidFill>
                  <a:srgbClr val="FF9900"/>
                </a:solidFill>
                <a:latin typeface="Cavorting" pitchFamily="34" charset="0"/>
              </a:rPr>
              <a:t>Pengenalan Python</a:t>
            </a:r>
            <a:endParaRPr lang="en-US" altLang="ko-KR" sz="5400" dirty="0">
              <a:solidFill>
                <a:srgbClr val="FF9900"/>
              </a:solidFill>
              <a:latin typeface="Cavorting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51920" y="2285998"/>
            <a:ext cx="5292080" cy="69629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id-ID" altLang="ko-KR" b="1" dirty="0" smtClean="0">
                <a:latin typeface="Century Gothic" pitchFamily="34" charset="0"/>
              </a:rPr>
              <a:t>MUHAMMAD RAIHAN ALBAB</a:t>
            </a:r>
          </a:p>
          <a:p>
            <a:pPr>
              <a:spcBef>
                <a:spcPts val="0"/>
              </a:spcBef>
              <a:defRPr/>
            </a:pPr>
            <a:r>
              <a:rPr lang="id-ID" altLang="ko-KR" b="1" dirty="0" smtClean="0">
                <a:latin typeface="Century Gothic" pitchFamily="34" charset="0"/>
              </a:rPr>
              <a:t>54415726</a:t>
            </a:r>
          </a:p>
          <a:p>
            <a:pPr>
              <a:spcBef>
                <a:spcPts val="0"/>
              </a:spcBef>
              <a:defRPr/>
            </a:pPr>
            <a:r>
              <a:rPr lang="id-ID" altLang="ko-KR" b="1" dirty="0" smtClean="0">
                <a:latin typeface="Century Gothic" pitchFamily="34" charset="0"/>
              </a:rPr>
              <a:t>4IA17</a:t>
            </a:r>
            <a:endParaRPr lang="en-US" altLang="ko-KR" dirty="0">
              <a:latin typeface="Century Gothic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857620" y="2214560"/>
            <a:ext cx="4572032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id-ID" dirty="0" smtClean="0">
                <a:latin typeface="Century Gothic" pitchFamily="34" charset="0"/>
              </a:rPr>
              <a:t>pip vs easy-install</a:t>
            </a:r>
            <a:endParaRPr lang="id-ID" dirty="0">
              <a:latin typeface="Century Gothic" pitchFamily="34" charset="0"/>
            </a:endParaRPr>
          </a:p>
        </p:txBody>
      </p:sp>
      <p:pic>
        <p:nvPicPr>
          <p:cNvPr id="14" name="Picture 13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0" y="1285866"/>
            <a:ext cx="5143536" cy="321471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57158" y="3286130"/>
            <a:ext cx="3286148" cy="12144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142844" y="857238"/>
            <a:ext cx="3505876" cy="37856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id-ID" altLang="ko-KR" sz="1200" i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id-ID" sz="1200" dirty="0" smtClean="0"/>
              <a:t>pip - pip adalah alat untuk menginstal paket Python dari Indeks Paket Python. Dimulai dengan Python 3.4, disertakan secara default dengan installer biner Python. </a:t>
            </a:r>
          </a:p>
          <a:p>
            <a:pPr marL="228600" indent="-228600">
              <a:buAutoNum type="arabicPeriod"/>
            </a:pPr>
            <a:endParaRPr lang="id-ID" sz="1200" dirty="0" smtClean="0"/>
          </a:p>
          <a:p>
            <a:pPr marL="228600" indent="-228600">
              <a:buAutoNum type="arabicPeriod"/>
            </a:pPr>
            <a:r>
              <a:rPr lang="id-ID" sz="1200" dirty="0" smtClean="0"/>
              <a:t>easy_install - Ini adalah manajer paket untuk Python yang menyediakan format standar untuk mendistribusikan program dan pustaka Python (berdasarkan pada format Telur Python). </a:t>
            </a:r>
          </a:p>
          <a:p>
            <a:pPr marL="228600" indent="-228600">
              <a:buAutoNum type="arabicPeriod"/>
            </a:pPr>
            <a:endParaRPr lang="id-ID" sz="1200" dirty="0" smtClean="0"/>
          </a:p>
          <a:p>
            <a:pPr marL="228600" indent="-228600">
              <a:buAutoNum type="arabicPeriod"/>
            </a:pPr>
            <a:r>
              <a:rPr lang="id-ID" sz="1200" dirty="0" smtClean="0"/>
              <a:t>Python Package Index (PyPI) - Tempat penyimpanan perangkat lunak pihak ketiga resmi untuk bahasa pemrograman Python. </a:t>
            </a:r>
          </a:p>
          <a:p>
            <a:pPr marL="228600" indent="-228600">
              <a:buAutoNum type="arabicPeriod"/>
            </a:pPr>
            <a:endParaRPr lang="id-ID" sz="1200" dirty="0" smtClean="0"/>
          </a:p>
          <a:p>
            <a:pPr marL="228600" indent="-228600">
              <a:buAutoNum type="arabicPeriod"/>
            </a:pPr>
            <a:r>
              <a:rPr lang="id-ID" sz="1200" dirty="0" smtClean="0"/>
              <a:t>Setuptools: Setuptools adalah pustaka pengembangan paket yang dirancang untuk memfasilitasi pengemasan proyek Python dengan meningkatkan distutil pustaka standar Python (utilitas distribusi).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71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71604" y="142858"/>
            <a:ext cx="4572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 latinLnBrk="0">
              <a:spcBef>
                <a:spcPct val="0"/>
              </a:spcBef>
              <a:spcAft>
                <a:spcPct val="0"/>
              </a:spcAft>
            </a:pPr>
            <a:r>
              <a:rPr lang="id-ID" b="1" dirty="0" smtClean="0">
                <a:latin typeface="Century Gothic" pitchFamily="34" charset="0"/>
              </a:rPr>
              <a:t>How to install a Python module ?</a:t>
            </a:r>
          </a:p>
        </p:txBody>
      </p:sp>
      <p:sp>
        <p:nvSpPr>
          <p:cNvPr id="6" name="Rectangle 5"/>
          <p:cNvSpPr/>
          <p:nvPr/>
        </p:nvSpPr>
        <p:spPr>
          <a:xfrm>
            <a:off x="1571604" y="500048"/>
            <a:ext cx="6572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id-ID" sz="1200" dirty="0" smtClean="0">
                <a:latin typeface="Century Gothic" pitchFamily="34" charset="0"/>
              </a:rPr>
              <a:t>Cara paling dasar untuk menginstal paket adalah mengunduh kode sumber dan menjalankan run python setup.py install ’di dalam direktori paket.</a:t>
            </a:r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500180"/>
            <a:ext cx="56102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14362"/>
            <a:ext cx="4143404" cy="394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0" y="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643438" y="1857370"/>
            <a:ext cx="4357718" cy="1285884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</a:pPr>
            <a:r>
              <a:rPr lang="id-ID" sz="2400" dirty="0" smtClean="0">
                <a:latin typeface="Century Gothic" pitchFamily="34" charset="0"/>
              </a:rPr>
              <a:t>1.</a:t>
            </a:r>
            <a:r>
              <a:rPr kumimoji="0" lang="id-ID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</a:rPr>
              <a:t> easy</a:t>
            </a:r>
            <a:r>
              <a:rPr lang="id-ID" sz="2400" baseline="0" dirty="0" smtClean="0">
                <a:latin typeface="Century Gothic" pitchFamily="34" charset="0"/>
              </a:rPr>
              <a:t>_install</a:t>
            </a:r>
          </a:p>
          <a:p>
            <a:pPr marL="342900" indent="-342900" fontAlgn="base">
              <a:spcBef>
                <a:spcPct val="20000"/>
              </a:spcBef>
            </a:pPr>
            <a:r>
              <a:rPr lang="id-ID" sz="1200" dirty="0" smtClean="0">
                <a:solidFill>
                  <a:srgbClr val="212121"/>
                </a:solidFill>
                <a:latin typeface="Century Gothic" pitchFamily="34" charset="0"/>
                <a:cs typeface="Arial" pitchFamily="34" charset="0"/>
              </a:rPr>
              <a:t>Cara kedua untuk menginstal modul </a:t>
            </a:r>
          </a:p>
          <a:p>
            <a:pPr marL="342900" indent="-342900" fontAlgn="base">
              <a:spcBef>
                <a:spcPct val="20000"/>
              </a:spcBef>
            </a:pPr>
            <a:r>
              <a:rPr lang="id-ID" sz="1200" dirty="0" smtClean="0">
                <a:solidFill>
                  <a:srgbClr val="212121"/>
                </a:solidFill>
                <a:latin typeface="Century Gothic" pitchFamily="34" charset="0"/>
                <a:cs typeface="Arial" pitchFamily="34" charset="0"/>
              </a:rPr>
              <a:t>menggunakan easy_install </a:t>
            </a:r>
          </a:p>
          <a:p>
            <a:pPr marL="342900" indent="-342900" fontAlgn="base">
              <a:spcBef>
                <a:spcPct val="20000"/>
              </a:spcBef>
            </a:pPr>
            <a:r>
              <a:rPr lang="id-ID" sz="1200" dirty="0" smtClean="0">
                <a:solidFill>
                  <a:srgbClr val="212121"/>
                </a:solidFill>
                <a:latin typeface="Century Gothic" pitchFamily="34" charset="0"/>
                <a:cs typeface="Arial" pitchFamily="34" charset="0"/>
              </a:rPr>
              <a:t>(manajer paket Python default).</a:t>
            </a:r>
            <a:r>
              <a:rPr lang="id-ID" sz="1200" dirty="0" smtClean="0">
                <a:latin typeface="Century Gothic" pitchFamily="34" charset="0"/>
                <a:cs typeface="Arial" pitchFamily="34" charset="0"/>
              </a:rPr>
              <a:t> 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285866"/>
            <a:ext cx="50958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071670" y="642924"/>
            <a:ext cx="65722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id-ID" sz="1200" dirty="0" smtClean="0">
                <a:latin typeface="Century Gothic" pitchFamily="34" charset="0"/>
              </a:rPr>
              <a:t>Cara ketiga untuk install module yaitu menggunakan </a:t>
            </a:r>
            <a:r>
              <a:rPr lang="id-ID" sz="1200" b="1" dirty="0" smtClean="0">
                <a:latin typeface="Century Gothic" pitchFamily="34" charset="0"/>
              </a:rPr>
              <a:t>PIP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3042" y="142858"/>
            <a:ext cx="6572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id-ID" sz="2800" dirty="0" smtClean="0">
                <a:latin typeface="Century Gothic" pitchFamily="34" charset="0"/>
              </a:rPr>
              <a:t>2. PIP</a:t>
            </a:r>
            <a:endParaRPr lang="id-ID" sz="1200" dirty="0" smtClean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928676"/>
            <a:ext cx="7561465" cy="4022725"/>
          </a:xfrm>
          <a:prstGeom prst="rect">
            <a:avLst/>
          </a:prstGeom>
        </p:spPr>
      </p:pic>
      <p:sp>
        <p:nvSpPr>
          <p:cNvPr id="3" name="Text Placeholder 1"/>
          <p:cNvSpPr txBox="1">
            <a:spLocks/>
          </p:cNvSpPr>
          <p:nvPr/>
        </p:nvSpPr>
        <p:spPr>
          <a:xfrm>
            <a:off x="0" y="0"/>
            <a:ext cx="9144000" cy="576064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d-ID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vorting" pitchFamily="34" charset="0"/>
              </a:rPr>
              <a:t>pip vs easy-install</a:t>
            </a:r>
            <a:endParaRPr kumimoji="0" lang="id-ID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vorting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 noEditPoints="1"/>
          </p:cNvSpPr>
          <p:nvPr/>
        </p:nvSpPr>
        <p:spPr bwMode="auto">
          <a:xfrm>
            <a:off x="5615608" y="869104"/>
            <a:ext cx="3389176" cy="3746362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0" y="500048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>
                <a:latin typeface="Cavorting" pitchFamily="34" charset="0"/>
              </a:rPr>
              <a:t>Tipe Data Python</a:t>
            </a:r>
            <a:endParaRPr lang="id-ID" dirty="0">
              <a:latin typeface="Cavorting" pitchFamily="34" charset="0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714362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000100" y="1142990"/>
            <a:ext cx="671514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1" i="1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entury Gothic" pitchFamily="34" charset="0"/>
                <a:cs typeface="Arial" pitchFamily="34" charset="0"/>
              </a:rPr>
              <a:t>Tipe data </a:t>
            </a: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entury Gothic" pitchFamily="34" charset="0"/>
                <a:cs typeface="Arial" pitchFamily="34" charset="0"/>
              </a:rPr>
              <a:t>adalah suatu media atau memori pada komputer yang digunakan untuk menampung informasi.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entury Gothic" pitchFamily="34" charset="0"/>
                <a:cs typeface="Arial" pitchFamily="34" charset="0"/>
              </a:rPr>
              <a:t>Python sendiri mempunyai tipe data yang cukup unik bila kita bandingkan dengan bahasa pemrograman yang lain.</a:t>
            </a:r>
            <a:endParaRPr kumimoji="0" lang="id-ID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75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>
                <a:latin typeface="Cavorting" pitchFamily="34" charset="0"/>
              </a:rPr>
              <a:t>Tipe Data Python. . .</a:t>
            </a:r>
            <a:endParaRPr lang="id-ID" dirty="0">
              <a:latin typeface="Cavorting" pitchFamily="34" charset="0"/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785800"/>
            <a:ext cx="4857784" cy="419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1071538" y="642924"/>
            <a:ext cx="68580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3318">
            <a:extLst>
              <a:ext uri="{FF2B5EF4-FFF2-40B4-BE49-F238E27FC236}">
                <a16:creationId xmlns=""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10" name="Group 23">
              <a:extLst>
                <a:ext uri="{FF2B5EF4-FFF2-40B4-BE49-F238E27FC236}">
                  <a16:creationId xmlns=""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3" name="Rectangle 8">
                <a:extLst>
                  <a:ext uri="{FF2B5EF4-FFF2-40B4-BE49-F238E27FC236}">
                    <a16:creationId xmlns=""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Rectangle 8">
                <a:extLst>
                  <a:ext uri="{FF2B5EF4-FFF2-40B4-BE49-F238E27FC236}">
                    <a16:creationId xmlns=""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Rectangle 8">
                <a:extLst>
                  <a:ext uri="{FF2B5EF4-FFF2-40B4-BE49-F238E27FC236}">
                    <a16:creationId xmlns=""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Rectangle 2">
                <a:extLst>
                  <a:ext uri="{FF2B5EF4-FFF2-40B4-BE49-F238E27FC236}">
                    <a16:creationId xmlns=""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2">
                <a:extLst>
                  <a:ext uri="{FF2B5EF4-FFF2-40B4-BE49-F238E27FC236}">
                    <a16:creationId xmlns=""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2">
                <a:extLst>
                  <a:ext uri="{FF2B5EF4-FFF2-40B4-BE49-F238E27FC236}">
                    <a16:creationId xmlns=""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Isosceles Triangle 4">
                <a:extLst>
                  <a:ext uri="{FF2B5EF4-FFF2-40B4-BE49-F238E27FC236}">
                    <a16:creationId xmlns=""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Group 26">
              <a:extLst>
                <a:ext uri="{FF2B5EF4-FFF2-40B4-BE49-F238E27FC236}">
                  <a16:creationId xmlns=""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2" name="Teardrop 30">
                <a:extLst>
                  <a:ext uri="{FF2B5EF4-FFF2-40B4-BE49-F238E27FC236}">
                    <a16:creationId xmlns=""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rapezoid 24">
                <a:extLst>
                  <a:ext uri="{FF2B5EF4-FFF2-40B4-BE49-F238E27FC236}">
                    <a16:creationId xmlns=""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8">
                <a:extLst>
                  <a:ext uri="{FF2B5EF4-FFF2-40B4-BE49-F238E27FC236}">
                    <a16:creationId xmlns=""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9">
                <a:extLst>
                  <a:ext uri="{FF2B5EF4-FFF2-40B4-BE49-F238E27FC236}">
                    <a16:creationId xmlns=""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20">
                <a:extLst>
                  <a:ext uri="{FF2B5EF4-FFF2-40B4-BE49-F238E27FC236}">
                    <a16:creationId xmlns=""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21">
                <a:extLst>
                  <a:ext uri="{FF2B5EF4-FFF2-40B4-BE49-F238E27FC236}">
                    <a16:creationId xmlns=""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2">
                <a:extLst>
                  <a:ext uri="{FF2B5EF4-FFF2-40B4-BE49-F238E27FC236}">
                    <a16:creationId xmlns=""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5">
                <a:extLst>
                  <a:ext uri="{FF2B5EF4-FFF2-40B4-BE49-F238E27FC236}">
                    <a16:creationId xmlns=""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Rounded Rectangle 27">
                <a:extLst>
                  <a:ext uri="{FF2B5EF4-FFF2-40B4-BE49-F238E27FC236}">
                    <a16:creationId xmlns=""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8">
                <a:extLst>
                  <a:ext uri="{FF2B5EF4-FFF2-40B4-BE49-F238E27FC236}">
                    <a16:creationId xmlns=""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9">
                <a:extLst>
                  <a:ext uri="{FF2B5EF4-FFF2-40B4-BE49-F238E27FC236}">
                    <a16:creationId xmlns=""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" name="Freeform 13312">
            <a:extLst>
              <a:ext uri="{FF2B5EF4-FFF2-40B4-BE49-F238E27FC236}">
                <a16:creationId xmlns="" xmlns:a16="http://schemas.microsoft.com/office/drawing/2014/main" id="{36A901D8-68F0-4EDC-8133-6AF6E902A151}"/>
              </a:ext>
            </a:extLst>
          </p:cNvPr>
          <p:cNvSpPr/>
          <p:nvPr/>
        </p:nvSpPr>
        <p:spPr>
          <a:xfrm>
            <a:off x="-32" y="2571750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>
                <a:latin typeface="Cavorting" pitchFamily="34" charset="0"/>
              </a:rPr>
              <a:t>Example!</a:t>
            </a:r>
            <a:endParaRPr lang="id-ID" dirty="0">
              <a:latin typeface="Cavorting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dirty="0" smtClean="0"/>
              <a:t>Contoh penggunaan beberapa tipe data yang ada pada python,</a:t>
            </a:r>
            <a:endParaRPr lang="id-ID" dirty="0"/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/>
          <a:srcRect t="69860"/>
          <a:stretch>
            <a:fillRect/>
          </a:stretch>
        </p:blipFill>
        <p:spPr bwMode="auto">
          <a:xfrm>
            <a:off x="4572000" y="1785932"/>
            <a:ext cx="3905250" cy="163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071552"/>
            <a:ext cx="326707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rot="5400000">
            <a:off x="2178827" y="2964659"/>
            <a:ext cx="3929090" cy="15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0034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 smtClean="0">
                <a:solidFill>
                  <a:schemeClr val="tx1"/>
                </a:solidFill>
                <a:latin typeface="Cavorting" pitchFamily="34" charset="0"/>
              </a:rPr>
              <a:t>Variable</a:t>
            </a:r>
            <a:endParaRPr lang="id-ID" sz="4400" b="1" dirty="0" smtClean="0">
              <a:solidFill>
                <a:schemeClr val="tx1"/>
              </a:solidFill>
              <a:latin typeface="Cavorting" pitchFamily="34" charset="0"/>
            </a:endParaRPr>
          </a:p>
          <a:p>
            <a:r>
              <a:rPr lang="id-ID" sz="4400" b="1" dirty="0" smtClean="0">
                <a:solidFill>
                  <a:schemeClr val="tx1"/>
                </a:solidFill>
                <a:latin typeface="Cavorting" pitchFamily="34" charset="0"/>
              </a:rPr>
              <a:t>Pada </a:t>
            </a:r>
            <a:r>
              <a:rPr lang="en-US" sz="4400" b="1" dirty="0" smtClean="0">
                <a:solidFill>
                  <a:schemeClr val="tx1"/>
                </a:solidFill>
                <a:latin typeface="Cavorting" pitchFamily="34" charset="0"/>
              </a:rPr>
              <a:t> </a:t>
            </a:r>
            <a:endParaRPr lang="id-ID" sz="4400" b="1" dirty="0" smtClean="0">
              <a:solidFill>
                <a:schemeClr val="tx1"/>
              </a:solidFill>
              <a:latin typeface="Cavorting" pitchFamily="34" charset="0"/>
            </a:endParaRPr>
          </a:p>
          <a:p>
            <a:r>
              <a:rPr lang="en-US" sz="4400" b="1" dirty="0" smtClean="0">
                <a:solidFill>
                  <a:schemeClr val="tx1"/>
                </a:solidFill>
                <a:latin typeface="Cavorting" pitchFamily="34" charset="0"/>
              </a:rPr>
              <a:t>python</a:t>
            </a:r>
            <a:endParaRPr lang="ko-KR" altLang="en-US" sz="4400" b="1" dirty="0">
              <a:solidFill>
                <a:schemeClr val="tx1"/>
              </a:solidFill>
              <a:latin typeface="Cavorting" pitchFamily="34" charset="0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857489" y="785800"/>
            <a:ext cx="5688632" cy="2673588"/>
            <a:chOff x="4576967" y="1297764"/>
            <a:chExt cx="2252491" cy="2673588"/>
          </a:xfrm>
        </p:grpSpPr>
        <p:sp>
          <p:nvSpPr>
            <p:cNvPr id="22" name="TextBox 21"/>
            <p:cNvSpPr txBox="1"/>
            <p:nvPr/>
          </p:nvSpPr>
          <p:spPr>
            <a:xfrm>
              <a:off x="4576967" y="1663028"/>
              <a:ext cx="225249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Century Gothic" pitchFamily="34" charset="0"/>
                </a:rPr>
                <a:t>Variabel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adalah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lokasi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memori</a:t>
              </a:r>
              <a:r>
                <a:rPr lang="en-US" sz="1200" dirty="0" smtClean="0">
                  <a:latin typeface="Century Gothic" pitchFamily="34" charset="0"/>
                </a:rPr>
                <a:t> yang </a:t>
              </a:r>
              <a:r>
                <a:rPr lang="en-US" sz="1200" dirty="0" err="1" smtClean="0">
                  <a:latin typeface="Century Gothic" pitchFamily="34" charset="0"/>
                </a:rPr>
                <a:t>dicadangkan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untuk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menyimpan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nilai-nilai</a:t>
              </a:r>
              <a:r>
                <a:rPr lang="en-US" sz="1200" dirty="0" smtClean="0">
                  <a:latin typeface="Century Gothic" pitchFamily="34" charset="0"/>
                </a:rPr>
                <a:t>. </a:t>
              </a:r>
              <a:r>
                <a:rPr lang="en-US" sz="1200" dirty="0" err="1" smtClean="0">
                  <a:latin typeface="Century Gothic" pitchFamily="34" charset="0"/>
                </a:rPr>
                <a:t>Ini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berarti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bahwa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ketika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Anda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membuat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sebuah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variabel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Anda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memesan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beberapa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ruang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di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memori</a:t>
              </a:r>
              <a:r>
                <a:rPr lang="en-US" sz="1200" dirty="0" smtClean="0">
                  <a:latin typeface="Century Gothic" pitchFamily="34" charset="0"/>
                </a:rPr>
                <a:t>. </a:t>
              </a:r>
              <a:r>
                <a:rPr lang="en-US" sz="1200" dirty="0" err="1" smtClean="0">
                  <a:latin typeface="Century Gothic" pitchFamily="34" charset="0"/>
                </a:rPr>
                <a:t>Variabel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menyimpan</a:t>
              </a:r>
              <a:r>
                <a:rPr lang="en-US" sz="1200" dirty="0" smtClean="0">
                  <a:latin typeface="Century Gothic" pitchFamily="34" charset="0"/>
                </a:rPr>
                <a:t> data yang </a:t>
              </a:r>
              <a:r>
                <a:rPr lang="en-US" sz="1200" dirty="0" err="1" smtClean="0">
                  <a:latin typeface="Century Gothic" pitchFamily="34" charset="0"/>
                </a:rPr>
                <a:t>dilakukan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selama</a:t>
              </a:r>
              <a:r>
                <a:rPr lang="en-US" sz="1200" dirty="0" smtClean="0">
                  <a:latin typeface="Century Gothic" pitchFamily="34" charset="0"/>
                </a:rPr>
                <a:t> program </a:t>
              </a:r>
              <a:r>
                <a:rPr lang="en-US" sz="1200" dirty="0" err="1" smtClean="0">
                  <a:latin typeface="Century Gothic" pitchFamily="34" charset="0"/>
                </a:rPr>
                <a:t>dieksekusi</a:t>
              </a:r>
              <a:r>
                <a:rPr lang="en-US" sz="1200" dirty="0" smtClean="0">
                  <a:latin typeface="Century Gothic" pitchFamily="34" charset="0"/>
                </a:rPr>
                <a:t>, yang </a:t>
              </a:r>
              <a:r>
                <a:rPr lang="en-US" sz="1200" dirty="0" err="1" smtClean="0">
                  <a:latin typeface="Century Gothic" pitchFamily="34" charset="0"/>
                </a:rPr>
                <a:t>nantinya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isi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dari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variabel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tersebut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dapat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diubah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oleh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operasi</a:t>
              </a:r>
              <a:r>
                <a:rPr lang="en-US" sz="1200" dirty="0" smtClean="0">
                  <a:latin typeface="Century Gothic" pitchFamily="34" charset="0"/>
                </a:rPr>
                <a:t> - </a:t>
              </a:r>
              <a:r>
                <a:rPr lang="en-US" sz="1200" dirty="0" err="1" smtClean="0">
                  <a:latin typeface="Century Gothic" pitchFamily="34" charset="0"/>
                </a:rPr>
                <a:t>operasi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tertentu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pada</a:t>
              </a:r>
              <a:r>
                <a:rPr lang="en-US" sz="1200" dirty="0" smtClean="0">
                  <a:latin typeface="Century Gothic" pitchFamily="34" charset="0"/>
                </a:rPr>
                <a:t> program yang </a:t>
              </a:r>
              <a:r>
                <a:rPr lang="en-US" sz="1200" dirty="0" err="1" smtClean="0">
                  <a:latin typeface="Century Gothic" pitchFamily="34" charset="0"/>
                </a:rPr>
                <a:t>menggunakan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variabel</a:t>
              </a:r>
              <a:r>
                <a:rPr lang="en-US" sz="1200" dirty="0" smtClean="0">
                  <a:latin typeface="Century Gothic" pitchFamily="34" charset="0"/>
                </a:rPr>
                <a:t>.</a:t>
              </a:r>
              <a:endParaRPr lang="id-ID" sz="1200" dirty="0" smtClean="0">
                <a:latin typeface="Century Gothic" pitchFamily="34" charset="0"/>
              </a:endParaRPr>
            </a:p>
            <a:p>
              <a:endParaRPr lang="en-US" sz="1200" dirty="0" smtClean="0">
                <a:latin typeface="Century Gothic" pitchFamily="34" charset="0"/>
              </a:endParaRPr>
            </a:p>
            <a:p>
              <a:r>
                <a:rPr lang="en-US" sz="1200" dirty="0" err="1" smtClean="0">
                  <a:latin typeface="Century Gothic" pitchFamily="34" charset="0"/>
                </a:rPr>
                <a:t>Variabel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dapat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menyimpan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berbagai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macam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tipe</a:t>
              </a:r>
              <a:r>
                <a:rPr lang="en-US" sz="1200" dirty="0" smtClean="0">
                  <a:latin typeface="Century Gothic" pitchFamily="34" charset="0"/>
                </a:rPr>
                <a:t> data. Di </a:t>
              </a:r>
              <a:r>
                <a:rPr lang="en-US" sz="1200" dirty="0" err="1" smtClean="0">
                  <a:latin typeface="Century Gothic" pitchFamily="34" charset="0"/>
                </a:rPr>
                <a:t>dalam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pemrograman</a:t>
              </a:r>
              <a:r>
                <a:rPr lang="en-US" sz="1200" dirty="0" smtClean="0">
                  <a:latin typeface="Century Gothic" pitchFamily="34" charset="0"/>
                </a:rPr>
                <a:t> Python, </a:t>
              </a:r>
              <a:r>
                <a:rPr lang="en-US" sz="1200" dirty="0" err="1" smtClean="0">
                  <a:latin typeface="Century Gothic" pitchFamily="34" charset="0"/>
                </a:rPr>
                <a:t>variabel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mempunyai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sifat</a:t>
              </a:r>
              <a:r>
                <a:rPr lang="en-US" sz="1200" dirty="0" smtClean="0">
                  <a:latin typeface="Century Gothic" pitchFamily="34" charset="0"/>
                </a:rPr>
                <a:t> yang </a:t>
              </a:r>
              <a:r>
                <a:rPr lang="en-US" sz="1200" dirty="0" err="1" smtClean="0">
                  <a:latin typeface="Century Gothic" pitchFamily="34" charset="0"/>
                </a:rPr>
                <a:t>dinamis</a:t>
              </a:r>
              <a:r>
                <a:rPr lang="en-US" sz="1200" dirty="0" smtClean="0">
                  <a:latin typeface="Century Gothic" pitchFamily="34" charset="0"/>
                </a:rPr>
                <a:t>, </a:t>
              </a:r>
              <a:r>
                <a:rPr lang="en-US" sz="1200" dirty="0" err="1" smtClean="0">
                  <a:latin typeface="Century Gothic" pitchFamily="34" charset="0"/>
                </a:rPr>
                <a:t>artinya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variabel</a:t>
              </a:r>
              <a:r>
                <a:rPr lang="en-US" sz="1200" dirty="0" smtClean="0">
                  <a:latin typeface="Century Gothic" pitchFamily="34" charset="0"/>
                </a:rPr>
                <a:t> Python </a:t>
              </a:r>
              <a:r>
                <a:rPr lang="en-US" sz="1200" dirty="0" err="1" smtClean="0">
                  <a:latin typeface="Century Gothic" pitchFamily="34" charset="0"/>
                </a:rPr>
                <a:t>tidak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perlu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didekralasikan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tipe</a:t>
              </a:r>
              <a:r>
                <a:rPr lang="en-US" sz="1200" dirty="0" smtClean="0">
                  <a:latin typeface="Century Gothic" pitchFamily="34" charset="0"/>
                </a:rPr>
                <a:t> data </a:t>
              </a:r>
              <a:r>
                <a:rPr lang="en-US" sz="1200" dirty="0" err="1" smtClean="0">
                  <a:latin typeface="Century Gothic" pitchFamily="34" charset="0"/>
                </a:rPr>
                <a:t>tertentu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dan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variabel</a:t>
              </a:r>
              <a:r>
                <a:rPr lang="en-US" sz="1200" dirty="0" smtClean="0">
                  <a:latin typeface="Century Gothic" pitchFamily="34" charset="0"/>
                </a:rPr>
                <a:t> Python </a:t>
              </a:r>
              <a:r>
                <a:rPr lang="en-US" sz="1200" dirty="0" err="1" smtClean="0">
                  <a:latin typeface="Century Gothic" pitchFamily="34" charset="0"/>
                </a:rPr>
                <a:t>dapat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diubah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saat</a:t>
              </a:r>
              <a:r>
                <a:rPr lang="en-US" sz="1200" dirty="0" smtClean="0">
                  <a:latin typeface="Century Gothic" pitchFamily="34" charset="0"/>
                </a:rPr>
                <a:t> program </a:t>
              </a:r>
              <a:r>
                <a:rPr lang="en-US" sz="1200" dirty="0" err="1" smtClean="0">
                  <a:latin typeface="Century Gothic" pitchFamily="34" charset="0"/>
                </a:rPr>
                <a:t>dijalankan</a:t>
              </a:r>
              <a:r>
                <a:rPr lang="en-US" sz="1200" dirty="0" smtClean="0">
                  <a:latin typeface="Century Gothic" pitchFamily="34" charset="0"/>
                </a:rPr>
                <a:t>.</a:t>
              </a:r>
            </a:p>
            <a:p>
              <a:endParaRPr lang="en-US" sz="1200" dirty="0">
                <a:latin typeface="Century Gothic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6967" y="1297764"/>
              <a:ext cx="2252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itchFamily="34" charset="0"/>
                  <a:cs typeface="Arial" pitchFamily="34" charset="0"/>
                </a:rPr>
                <a:t>Apa itu Variable. . .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5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135730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 smtClean="0">
                <a:latin typeface="Century Gothic" pitchFamily="34" charset="0"/>
              </a:rPr>
              <a:t>Penulisan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b="1" i="1" dirty="0" err="1" smtClean="0">
                <a:latin typeface="Century Gothic" pitchFamily="34" charset="0"/>
              </a:rPr>
              <a:t>variabel</a:t>
            </a:r>
            <a:r>
              <a:rPr lang="en-US" sz="1400" dirty="0" smtClean="0">
                <a:latin typeface="Century Gothic" pitchFamily="34" charset="0"/>
              </a:rPr>
              <a:t> Python </a:t>
            </a:r>
            <a:r>
              <a:rPr lang="en-US" sz="1400" dirty="0" err="1" smtClean="0">
                <a:latin typeface="Century Gothic" pitchFamily="34" charset="0"/>
              </a:rPr>
              <a:t>sendiri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juga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memiliki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aturan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tertentu</a:t>
            </a:r>
            <a:r>
              <a:rPr lang="en-US" sz="1400" dirty="0" smtClean="0">
                <a:latin typeface="Century Gothic" pitchFamily="34" charset="0"/>
              </a:rPr>
              <a:t>, </a:t>
            </a:r>
            <a:r>
              <a:rPr lang="en-US" sz="1400" dirty="0" err="1" smtClean="0">
                <a:latin typeface="Century Gothic" pitchFamily="34" charset="0"/>
              </a:rPr>
              <a:t>yaitu</a:t>
            </a:r>
            <a:r>
              <a:rPr lang="en-US" sz="1400" dirty="0" smtClean="0">
                <a:latin typeface="Century Gothic" pitchFamily="34" charset="0"/>
              </a:rPr>
              <a:t> :</a:t>
            </a:r>
          </a:p>
          <a:p>
            <a:r>
              <a:rPr lang="en-US" sz="1400" dirty="0" smtClean="0">
                <a:latin typeface="Century Gothic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Karakter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pertama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harus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berupa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huruf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atau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garis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bawah</a:t>
            </a:r>
            <a:r>
              <a:rPr lang="en-US" sz="1400" dirty="0" smtClean="0">
                <a:latin typeface="Century Gothic" pitchFamily="34" charset="0"/>
              </a:rPr>
              <a:t>/underscore _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d-ID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Karakter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selanjutnya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dapat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berupa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huruf</a:t>
            </a:r>
            <a:r>
              <a:rPr lang="en-US" sz="1400" dirty="0" smtClean="0">
                <a:latin typeface="Century Gothic" pitchFamily="34" charset="0"/>
              </a:rPr>
              <a:t>, </a:t>
            </a:r>
            <a:r>
              <a:rPr lang="en-US" sz="1400" dirty="0" err="1" smtClean="0">
                <a:latin typeface="Century Gothic" pitchFamily="34" charset="0"/>
              </a:rPr>
              <a:t>garis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bawah</a:t>
            </a:r>
            <a:r>
              <a:rPr lang="en-US" sz="1400" dirty="0" smtClean="0">
                <a:latin typeface="Century Gothic" pitchFamily="34" charset="0"/>
              </a:rPr>
              <a:t>/underscore _ </a:t>
            </a:r>
            <a:r>
              <a:rPr lang="en-US" sz="1400" dirty="0" err="1" smtClean="0">
                <a:latin typeface="Century Gothic" pitchFamily="34" charset="0"/>
              </a:rPr>
              <a:t>atau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angka</a:t>
            </a:r>
            <a:endParaRPr lang="en-US" sz="1400" dirty="0" smtClean="0">
              <a:latin typeface="Century Gothic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d-ID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Karakter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pada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nama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variabel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bersifat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sensitif</a:t>
            </a:r>
            <a:r>
              <a:rPr lang="en-US" sz="1400" dirty="0" smtClean="0">
                <a:latin typeface="Century Gothic" pitchFamily="34" charset="0"/>
              </a:rPr>
              <a:t>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smtClean="0">
                <a:latin typeface="Century Gothic" pitchFamily="34" charset="0"/>
              </a:rPr>
              <a:t>(case-</a:t>
            </a:r>
            <a:r>
              <a:rPr lang="en-US" sz="1400" dirty="0" err="1" smtClean="0">
                <a:latin typeface="Century Gothic" pitchFamily="34" charset="0"/>
              </a:rPr>
              <a:t>sensitif</a:t>
            </a:r>
            <a:r>
              <a:rPr lang="en-US" sz="1400" dirty="0" smtClean="0">
                <a:latin typeface="Century Gothic" pitchFamily="34" charset="0"/>
              </a:rPr>
              <a:t>). </a:t>
            </a:r>
            <a:r>
              <a:rPr lang="en-US" sz="1400" dirty="0" err="1" smtClean="0">
                <a:latin typeface="Century Gothic" pitchFamily="34" charset="0"/>
              </a:rPr>
              <a:t>Artinya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huruf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kecil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huruf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besar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dibedakan</a:t>
            </a:r>
            <a:r>
              <a:rPr lang="en-US" sz="1400" dirty="0" smtClean="0">
                <a:latin typeface="Century Gothic" pitchFamily="34" charset="0"/>
              </a:rPr>
              <a:t>. </a:t>
            </a:r>
            <a:r>
              <a:rPr lang="en-US" sz="1400" dirty="0" err="1" smtClean="0">
                <a:latin typeface="Century Gothic" pitchFamily="34" charset="0"/>
              </a:rPr>
              <a:t>Sebagai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contoh</a:t>
            </a:r>
            <a:r>
              <a:rPr lang="en-US" sz="1400" dirty="0" smtClean="0">
                <a:latin typeface="Century Gothic" pitchFamily="34" charset="0"/>
              </a:rPr>
              <a:t>, </a:t>
            </a:r>
            <a:r>
              <a:rPr lang="en-US" sz="1400" dirty="0" err="1" smtClean="0">
                <a:latin typeface="Century Gothic" pitchFamily="34" charset="0"/>
              </a:rPr>
              <a:t>variabel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nama</a:t>
            </a:r>
            <a:r>
              <a:rPr lang="id-ID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Depan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err="1" smtClean="0">
                <a:latin typeface="Century Gothic" pitchFamily="34" charset="0"/>
              </a:rPr>
              <a:t>dan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namadepan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adalah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variabel</a:t>
            </a:r>
            <a:r>
              <a:rPr lang="en-US" sz="1400" dirty="0" smtClean="0">
                <a:latin typeface="Century Gothic" pitchFamily="34" charset="0"/>
              </a:rPr>
              <a:t> yang </a:t>
            </a:r>
            <a:r>
              <a:rPr lang="en-US" sz="1400" dirty="0" err="1" smtClean="0">
                <a:latin typeface="Century Gothic" pitchFamily="34" charset="0"/>
              </a:rPr>
              <a:t>berbeda</a:t>
            </a:r>
            <a:r>
              <a:rPr lang="en-US" sz="1400" dirty="0" smtClean="0">
                <a:latin typeface="Century Gothic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latin typeface="Century Gothic" pitchFamily="34" charset="0"/>
            </a:endParaRPr>
          </a:p>
        </p:txBody>
      </p:sp>
      <p:grpSp>
        <p:nvGrpSpPr>
          <p:cNvPr id="5" name="Group 110">
            <a:extLst>
              <a:ext uri="{FF2B5EF4-FFF2-40B4-BE49-F238E27FC236}">
                <a16:creationId xmlns="" xmlns:a16="http://schemas.microsoft.com/office/drawing/2014/main" id="{F05F76C4-5E35-4001-AFBA-35069448C8FC}"/>
              </a:ext>
            </a:extLst>
          </p:cNvPr>
          <p:cNvGrpSpPr/>
          <p:nvPr/>
        </p:nvGrpSpPr>
        <p:grpSpPr>
          <a:xfrm>
            <a:off x="5715008" y="1071552"/>
            <a:ext cx="2994564" cy="3106409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6" name="Freeform 111">
              <a:extLst>
                <a:ext uri="{FF2B5EF4-FFF2-40B4-BE49-F238E27FC236}">
                  <a16:creationId xmlns="" xmlns:a16="http://schemas.microsoft.com/office/drawing/2014/main" id="{23AD0CD6-23C3-4D75-B94E-AD570CADE2CF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37">
              <a:extLst>
                <a:ext uri="{FF2B5EF4-FFF2-40B4-BE49-F238E27FC236}">
                  <a16:creationId xmlns="" xmlns:a16="http://schemas.microsoft.com/office/drawing/2014/main" id="{EEAC6E97-E676-4161-A721-8D6E8D83915D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7422" y="1000114"/>
            <a:ext cx="67865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 smtClean="0">
                <a:latin typeface="Century Gothic" pitchFamily="34" charset="0"/>
                <a:hlinkClick r:id="rId2"/>
              </a:rPr>
              <a:t>Python</a:t>
            </a:r>
            <a:r>
              <a:rPr lang="en-US" sz="1400" dirty="0" smtClean="0">
                <a:latin typeface="Century Gothic" pitchFamily="34" charset="0"/>
              </a:rPr>
              <a:t> </a:t>
            </a:r>
            <a:r>
              <a:rPr lang="en-US" sz="1400" dirty="0" err="1" smtClean="0">
                <a:latin typeface="Century Gothic" pitchFamily="34" charset="0"/>
              </a:rPr>
              <a:t>adalah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bahasa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pemrograman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interpretatif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multiguna</a:t>
            </a:r>
            <a:r>
              <a:rPr lang="en-US" sz="1400" dirty="0" smtClean="0">
                <a:latin typeface="Century Gothic" pitchFamily="34" charset="0"/>
              </a:rPr>
              <a:t>.</a:t>
            </a:r>
            <a:r>
              <a:rPr lang="id-ID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Tidak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seperti</a:t>
            </a:r>
            <a:r>
              <a:rPr lang="en-US" sz="1400" dirty="0" smtClean="0">
                <a:latin typeface="Century Gothic" pitchFamily="34" charset="0"/>
              </a:rPr>
              <a:t>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err="1" smtClean="0">
                <a:latin typeface="Century Gothic" pitchFamily="34" charset="0"/>
              </a:rPr>
              <a:t>baha</a:t>
            </a:r>
            <a:r>
              <a:rPr lang="id-ID" sz="1400" dirty="0" smtClean="0">
                <a:latin typeface="Century Gothic" pitchFamily="34" charset="0"/>
              </a:rPr>
              <a:t>sa</a:t>
            </a:r>
            <a:r>
              <a:rPr lang="en-US" sz="1400" dirty="0" smtClean="0">
                <a:latin typeface="Century Gothic" pitchFamily="34" charset="0"/>
              </a:rPr>
              <a:t> lain yang </a:t>
            </a:r>
            <a:r>
              <a:rPr lang="en-US" sz="1400" dirty="0" err="1" smtClean="0">
                <a:latin typeface="Century Gothic" pitchFamily="34" charset="0"/>
              </a:rPr>
              <a:t>susah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untuk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dibaca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dipahami</a:t>
            </a:r>
            <a:r>
              <a:rPr lang="en-US" sz="1400" dirty="0" smtClean="0">
                <a:latin typeface="Century Gothic" pitchFamily="34" charset="0"/>
              </a:rPr>
              <a:t>, python </a:t>
            </a:r>
            <a:r>
              <a:rPr lang="en-US" sz="1400" dirty="0" err="1" smtClean="0">
                <a:latin typeface="Century Gothic" pitchFamily="34" charset="0"/>
              </a:rPr>
              <a:t>lebih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menekankan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pada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keterbacaan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kode</a:t>
            </a:r>
            <a:r>
              <a:rPr lang="en-US" sz="1400" dirty="0" smtClean="0">
                <a:latin typeface="Century Gothic" pitchFamily="34" charset="0"/>
              </a:rPr>
              <a:t> agar </a:t>
            </a:r>
            <a:r>
              <a:rPr lang="en-US" sz="1400" dirty="0" err="1" smtClean="0">
                <a:latin typeface="Century Gothic" pitchFamily="34" charset="0"/>
              </a:rPr>
              <a:t>lebih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mudah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untuk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memahami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sintaks</a:t>
            </a:r>
            <a:r>
              <a:rPr lang="en-US" sz="1400" dirty="0" smtClean="0">
                <a:latin typeface="Century Gothic" pitchFamily="34" charset="0"/>
              </a:rPr>
              <a:t>.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smtClean="0">
                <a:latin typeface="Century Gothic" pitchFamily="34" charset="0"/>
              </a:rPr>
              <a:t>Hal </a:t>
            </a:r>
            <a:r>
              <a:rPr lang="en-US" sz="1400" dirty="0" err="1" smtClean="0">
                <a:latin typeface="Century Gothic" pitchFamily="34" charset="0"/>
              </a:rPr>
              <a:t>ini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membuat</a:t>
            </a:r>
            <a:r>
              <a:rPr lang="en-US" sz="1400" dirty="0" smtClean="0">
                <a:latin typeface="Century Gothic" pitchFamily="34" charset="0"/>
              </a:rPr>
              <a:t> Python </a:t>
            </a:r>
            <a:r>
              <a:rPr lang="en-US" sz="1400" dirty="0" err="1" smtClean="0">
                <a:latin typeface="Century Gothic" pitchFamily="34" charset="0"/>
              </a:rPr>
              <a:t>sangat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mudah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dipelajari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baik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untuk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pemula</a:t>
            </a:r>
            <a:r>
              <a:rPr lang="en-US" sz="1400" dirty="0" smtClean="0">
                <a:latin typeface="Century Gothic" pitchFamily="34" charset="0"/>
              </a:rPr>
              <a:t>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err="1" smtClean="0">
                <a:latin typeface="Century Gothic" pitchFamily="34" charset="0"/>
              </a:rPr>
              <a:t>maupun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untuk</a:t>
            </a:r>
            <a:r>
              <a:rPr lang="en-US" sz="1400" dirty="0" smtClean="0">
                <a:latin typeface="Century Gothic" pitchFamily="34" charset="0"/>
              </a:rPr>
              <a:t> yang </a:t>
            </a:r>
            <a:r>
              <a:rPr lang="en-US" sz="1400" dirty="0" err="1" smtClean="0">
                <a:latin typeface="Century Gothic" pitchFamily="34" charset="0"/>
              </a:rPr>
              <a:t>sudah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menguasai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bahasa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pemrograman</a:t>
            </a:r>
            <a:r>
              <a:rPr lang="en-US" sz="1400" dirty="0" smtClean="0">
                <a:latin typeface="Century Gothic" pitchFamily="34" charset="0"/>
              </a:rPr>
              <a:t> lain.</a:t>
            </a:r>
            <a:endParaRPr lang="id-ID" sz="1400" dirty="0" smtClean="0">
              <a:latin typeface="Century Gothic" pitchFamily="34" charset="0"/>
            </a:endParaRPr>
          </a:p>
          <a:p>
            <a:endParaRPr lang="en-US" sz="1400" dirty="0" smtClean="0">
              <a:latin typeface="Century Gothic" pitchFamily="34" charset="0"/>
            </a:endParaRPr>
          </a:p>
          <a:p>
            <a:r>
              <a:rPr lang="en-US" sz="1400" dirty="0" err="1" smtClean="0">
                <a:latin typeface="Century Gothic" pitchFamily="34" charset="0"/>
              </a:rPr>
              <a:t>Bahasa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ini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muncul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pertama</a:t>
            </a:r>
            <a:r>
              <a:rPr lang="en-US" sz="1400" dirty="0" smtClean="0">
                <a:latin typeface="Century Gothic" pitchFamily="34" charset="0"/>
              </a:rPr>
              <a:t> kali </a:t>
            </a:r>
            <a:r>
              <a:rPr lang="en-US" sz="1400" dirty="0" err="1" smtClean="0">
                <a:latin typeface="Century Gothic" pitchFamily="34" charset="0"/>
              </a:rPr>
              <a:t>pada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tahun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1991</a:t>
            </a:r>
            <a:r>
              <a:rPr lang="en-US" sz="1400" dirty="0" smtClean="0">
                <a:latin typeface="Century Gothic" pitchFamily="34" charset="0"/>
              </a:rPr>
              <a:t>, </a:t>
            </a:r>
            <a:r>
              <a:rPr lang="en-US" sz="1400" dirty="0" err="1" smtClean="0">
                <a:latin typeface="Century Gothic" pitchFamily="34" charset="0"/>
              </a:rPr>
              <a:t>dirancang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oleh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seorang</a:t>
            </a:r>
            <a:r>
              <a:rPr lang="en-US" sz="1400" dirty="0" smtClean="0">
                <a:latin typeface="Century Gothic" pitchFamily="34" charset="0"/>
              </a:rPr>
              <a:t>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err="1" smtClean="0">
                <a:latin typeface="Century Gothic" pitchFamily="34" charset="0"/>
              </a:rPr>
              <a:t>bernama</a:t>
            </a:r>
            <a:r>
              <a:rPr lang="en-US" sz="1400" dirty="0" smtClean="0">
                <a:latin typeface="Century Gothic" pitchFamily="34" charset="0"/>
              </a:rPr>
              <a:t> </a:t>
            </a:r>
            <a:r>
              <a:rPr lang="en-US" sz="1400" u="sng" dirty="0" smtClean="0">
                <a:latin typeface="Century Gothic" pitchFamily="34" charset="0"/>
                <a:hlinkClick r:id="rId3"/>
              </a:rPr>
              <a:t>Guido van </a:t>
            </a:r>
            <a:r>
              <a:rPr lang="en-US" sz="1400" u="sng" dirty="0" err="1" smtClean="0">
                <a:latin typeface="Century Gothic" pitchFamily="34" charset="0"/>
                <a:hlinkClick r:id="rId3"/>
              </a:rPr>
              <a:t>Rossum</a:t>
            </a:r>
            <a:r>
              <a:rPr lang="en-US" sz="1400" dirty="0" smtClean="0">
                <a:latin typeface="Century Gothic" pitchFamily="34" charset="0"/>
              </a:rPr>
              <a:t>. </a:t>
            </a:r>
            <a:r>
              <a:rPr lang="en-US" sz="1400" dirty="0" err="1" smtClean="0">
                <a:latin typeface="Century Gothic" pitchFamily="34" charset="0"/>
              </a:rPr>
              <a:t>Sampai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saat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ini</a:t>
            </a:r>
            <a:r>
              <a:rPr lang="en-US" sz="1400" dirty="0" smtClean="0">
                <a:latin typeface="Century Gothic" pitchFamily="34" charset="0"/>
              </a:rPr>
              <a:t> Python </a:t>
            </a:r>
            <a:r>
              <a:rPr lang="en-US" sz="1400" dirty="0" err="1" smtClean="0">
                <a:latin typeface="Century Gothic" pitchFamily="34" charset="0"/>
              </a:rPr>
              <a:t>masih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dikembangkan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err="1" smtClean="0">
                <a:latin typeface="Century Gothic" pitchFamily="34" charset="0"/>
              </a:rPr>
              <a:t>oleh</a:t>
            </a:r>
            <a:r>
              <a:rPr lang="en-US" sz="1400" dirty="0" smtClean="0">
                <a:latin typeface="Century Gothic" pitchFamily="34" charset="0"/>
              </a:rPr>
              <a:t> </a:t>
            </a:r>
            <a:r>
              <a:rPr lang="en-US" sz="1400" u="sng" dirty="0" smtClean="0">
                <a:latin typeface="Century Gothic" pitchFamily="34" charset="0"/>
                <a:hlinkClick r:id="rId4"/>
              </a:rPr>
              <a:t>Python Software Foundation</a:t>
            </a:r>
            <a:r>
              <a:rPr lang="en-US" sz="1400" dirty="0" smtClean="0">
                <a:latin typeface="Century Gothic" pitchFamily="34" charset="0"/>
              </a:rPr>
              <a:t>. </a:t>
            </a:r>
            <a:r>
              <a:rPr lang="en-US" sz="1400" dirty="0" err="1" smtClean="0">
                <a:latin typeface="Century Gothic" pitchFamily="34" charset="0"/>
              </a:rPr>
              <a:t>Bahasa</a:t>
            </a:r>
            <a:r>
              <a:rPr lang="en-US" sz="1400" dirty="0" smtClean="0">
                <a:latin typeface="Century Gothic" pitchFamily="34" charset="0"/>
              </a:rPr>
              <a:t> Python </a:t>
            </a:r>
            <a:r>
              <a:rPr lang="en-US" sz="1400" dirty="0" err="1" smtClean="0">
                <a:latin typeface="Century Gothic" pitchFamily="34" charset="0"/>
              </a:rPr>
              <a:t>mendukung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hampir</a:t>
            </a:r>
            <a:r>
              <a:rPr lang="en-US" sz="1400" dirty="0" smtClean="0">
                <a:latin typeface="Century Gothic" pitchFamily="34" charset="0"/>
              </a:rPr>
              <a:t>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err="1" smtClean="0">
                <a:latin typeface="Century Gothic" pitchFamily="34" charset="0"/>
              </a:rPr>
              <a:t>semua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sistem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operasi</a:t>
            </a:r>
            <a:r>
              <a:rPr lang="en-US" sz="1400" dirty="0" smtClean="0">
                <a:latin typeface="Century Gothic" pitchFamily="34" charset="0"/>
              </a:rPr>
              <a:t>, </a:t>
            </a:r>
            <a:r>
              <a:rPr lang="en-US" sz="1400" dirty="0" err="1" smtClean="0">
                <a:latin typeface="Century Gothic" pitchFamily="34" charset="0"/>
              </a:rPr>
              <a:t>bahkan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untuk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sistem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operasi</a:t>
            </a:r>
            <a:r>
              <a:rPr lang="en-US" sz="1400" dirty="0" smtClean="0">
                <a:latin typeface="Century Gothic" pitchFamily="34" charset="0"/>
              </a:rPr>
              <a:t> Linux, </a:t>
            </a:r>
            <a:r>
              <a:rPr lang="en-US" sz="1400" dirty="0" err="1" smtClean="0">
                <a:latin typeface="Century Gothic" pitchFamily="34" charset="0"/>
              </a:rPr>
              <a:t>hampir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semua</a:t>
            </a:r>
            <a:r>
              <a:rPr lang="en-US" sz="1400" dirty="0" smtClean="0">
                <a:latin typeface="Century Gothic" pitchFamily="34" charset="0"/>
              </a:rPr>
              <a:t>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err="1" smtClean="0">
                <a:latin typeface="Century Gothic" pitchFamily="34" charset="0"/>
              </a:rPr>
              <a:t>distronya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sudah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menyertakan</a:t>
            </a:r>
            <a:r>
              <a:rPr lang="en-US" sz="1400" dirty="0" smtClean="0">
                <a:latin typeface="Century Gothic" pitchFamily="34" charset="0"/>
              </a:rPr>
              <a:t> Python </a:t>
            </a:r>
            <a:r>
              <a:rPr lang="en-US" sz="1400" dirty="0" err="1" smtClean="0">
                <a:latin typeface="Century Gothic" pitchFamily="34" charset="0"/>
              </a:rPr>
              <a:t>di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dalamnya</a:t>
            </a:r>
            <a:r>
              <a:rPr lang="en-US" sz="1400" dirty="0" smtClean="0">
                <a:latin typeface="Century Gothic" pitchFamily="34" charset="0"/>
              </a:rPr>
              <a:t>.</a:t>
            </a:r>
            <a:endParaRPr lang="id-ID" sz="1400" dirty="0" smtClean="0">
              <a:latin typeface="Century Gothic" pitchFamily="34" charset="0"/>
            </a:endParaRPr>
          </a:p>
          <a:p>
            <a:endParaRPr lang="en-US" sz="1400" dirty="0" smtClean="0">
              <a:latin typeface="Century Gothic" pitchFamily="34" charset="0"/>
            </a:endParaRPr>
          </a:p>
          <a:p>
            <a:r>
              <a:rPr lang="en-US" sz="1400" dirty="0" err="1" smtClean="0">
                <a:latin typeface="Century Gothic" pitchFamily="34" charset="0"/>
              </a:rPr>
              <a:t>Dengan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kode</a:t>
            </a:r>
            <a:r>
              <a:rPr lang="en-US" sz="1400" dirty="0" smtClean="0">
                <a:latin typeface="Century Gothic" pitchFamily="34" charset="0"/>
              </a:rPr>
              <a:t> yang </a:t>
            </a:r>
            <a:r>
              <a:rPr lang="en-US" sz="1400" dirty="0" err="1" smtClean="0">
                <a:latin typeface="Century Gothic" pitchFamily="34" charset="0"/>
              </a:rPr>
              <a:t>simpel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mudah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diimplementasikan</a:t>
            </a:r>
            <a:r>
              <a:rPr lang="en-US" sz="1400" dirty="0" smtClean="0">
                <a:latin typeface="Century Gothic" pitchFamily="34" charset="0"/>
              </a:rPr>
              <a:t>, </a:t>
            </a:r>
            <a:r>
              <a:rPr lang="en-US" sz="1400" dirty="0" err="1" smtClean="0">
                <a:latin typeface="Century Gothic" pitchFamily="34" charset="0"/>
              </a:rPr>
              <a:t>seorang</a:t>
            </a:r>
            <a:r>
              <a:rPr lang="en-US" sz="1400" dirty="0" smtClean="0">
                <a:latin typeface="Century Gothic" pitchFamily="34" charset="0"/>
              </a:rPr>
              <a:t>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smtClean="0">
                <a:latin typeface="Century Gothic" pitchFamily="34" charset="0"/>
              </a:rPr>
              <a:t>programmer </a:t>
            </a:r>
            <a:r>
              <a:rPr lang="en-US" sz="1400" dirty="0" err="1" smtClean="0">
                <a:latin typeface="Century Gothic" pitchFamily="34" charset="0"/>
              </a:rPr>
              <a:t>dapat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lebih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mengutamakan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pengembangan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aplikasi</a:t>
            </a:r>
            <a:r>
              <a:rPr lang="en-US" sz="1400" dirty="0" smtClean="0">
                <a:latin typeface="Century Gothic" pitchFamily="34" charset="0"/>
              </a:rPr>
              <a:t> yang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err="1" smtClean="0">
                <a:latin typeface="Century Gothic" pitchFamily="34" charset="0"/>
              </a:rPr>
              <a:t>dibuat</a:t>
            </a:r>
            <a:r>
              <a:rPr lang="en-US" sz="1400" dirty="0" smtClean="0">
                <a:latin typeface="Century Gothic" pitchFamily="34" charset="0"/>
              </a:rPr>
              <a:t>, </a:t>
            </a:r>
            <a:r>
              <a:rPr lang="en-US" sz="1400" dirty="0" err="1" smtClean="0">
                <a:latin typeface="Century Gothic" pitchFamily="34" charset="0"/>
              </a:rPr>
              <a:t>bukan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malah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sibuk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mencari</a:t>
            </a:r>
            <a:r>
              <a:rPr lang="en-US" sz="1400" dirty="0" smtClean="0">
                <a:latin typeface="Century Gothic" pitchFamily="34" charset="0"/>
              </a:rPr>
              <a:t> syntax error.</a:t>
            </a:r>
          </a:p>
          <a:p>
            <a:endParaRPr lang="en-US" sz="14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000114"/>
            <a:ext cx="5286412" cy="3605426"/>
          </a:xfrm>
          <a:prstGeom prst="rect">
            <a:avLst/>
          </a:prstGeom>
        </p:spPr>
      </p:pic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id-ID" dirty="0" smtClean="0">
                <a:latin typeface="Cavorting" pitchFamily="34" charset="0"/>
              </a:rPr>
              <a:t>Example!</a:t>
            </a:r>
            <a:endParaRPr lang="id-ID" dirty="0">
              <a:latin typeface="Cavorting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0034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 smtClean="0">
                <a:solidFill>
                  <a:schemeClr val="tx1"/>
                </a:solidFill>
                <a:latin typeface="Cavorting" pitchFamily="34" charset="0"/>
              </a:rPr>
              <a:t>S</a:t>
            </a:r>
            <a:r>
              <a:rPr lang="id-ID" sz="4400" b="1" dirty="0" smtClean="0">
                <a:solidFill>
                  <a:schemeClr val="tx1"/>
                </a:solidFill>
                <a:latin typeface="Cavorting" pitchFamily="34" charset="0"/>
              </a:rPr>
              <a:t>truktur</a:t>
            </a:r>
          </a:p>
          <a:p>
            <a:r>
              <a:rPr lang="id-ID" altLang="ko-KR" sz="4400" b="1" dirty="0" smtClean="0">
                <a:solidFill>
                  <a:schemeClr val="tx1"/>
                </a:solidFill>
                <a:latin typeface="Cavorting" pitchFamily="34" charset="0"/>
              </a:rPr>
              <a:t>Data </a:t>
            </a:r>
          </a:p>
          <a:p>
            <a:r>
              <a:rPr lang="id-ID" altLang="ko-KR" sz="4400" b="1" dirty="0" smtClean="0">
                <a:solidFill>
                  <a:schemeClr val="tx1"/>
                </a:solidFill>
                <a:latin typeface="Cavorting" pitchFamily="34" charset="0"/>
              </a:rPr>
              <a:t>Pada </a:t>
            </a:r>
          </a:p>
          <a:p>
            <a:r>
              <a:rPr lang="id-ID" altLang="ko-KR" sz="4400" b="1" dirty="0" smtClean="0">
                <a:solidFill>
                  <a:schemeClr val="tx1"/>
                </a:solidFill>
                <a:latin typeface="Cavorting" pitchFamily="34" charset="0"/>
              </a:rPr>
              <a:t>Python.</a:t>
            </a:r>
            <a:endParaRPr lang="ko-KR" altLang="en-US" sz="4400" b="1" dirty="0">
              <a:solidFill>
                <a:schemeClr val="tx1"/>
              </a:solidFill>
              <a:latin typeface="Cavorting" pitchFamily="34" charset="0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14612" y="642924"/>
            <a:ext cx="568863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 smtClean="0">
                <a:latin typeface="Century Gothic" pitchFamily="34" charset="0"/>
              </a:rPr>
              <a:t>List </a:t>
            </a:r>
            <a:r>
              <a:rPr lang="en-US" sz="1200" dirty="0" err="1" smtClean="0">
                <a:latin typeface="Century Gothic" pitchFamily="34" charset="0"/>
              </a:rPr>
              <a:t>adalah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struktur</a:t>
            </a:r>
            <a:r>
              <a:rPr lang="en-US" sz="1200" dirty="0" smtClean="0">
                <a:latin typeface="Century Gothic" pitchFamily="34" charset="0"/>
              </a:rPr>
              <a:t> data yang </a:t>
            </a:r>
            <a:r>
              <a:rPr lang="en-US" sz="1200" dirty="0" err="1" smtClean="0">
                <a:latin typeface="Century Gothic" pitchFamily="34" charset="0"/>
              </a:rPr>
              <a:t>menyimpan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koleksi</a:t>
            </a:r>
            <a:r>
              <a:rPr lang="en-US" sz="1200" dirty="0" smtClean="0">
                <a:latin typeface="Century Gothic" pitchFamily="34" charset="0"/>
              </a:rPr>
              <a:t> data </a:t>
            </a:r>
            <a:r>
              <a:rPr lang="en-US" sz="1200" dirty="0" err="1" smtClean="0">
                <a:latin typeface="Century Gothic" pitchFamily="34" charset="0"/>
              </a:rPr>
              <a:t>terurut</a:t>
            </a:r>
            <a:r>
              <a:rPr lang="en-US" sz="1200" dirty="0" smtClean="0">
                <a:latin typeface="Century Gothic" pitchFamily="34" charset="0"/>
              </a:rPr>
              <a:t>, </a:t>
            </a:r>
            <a:r>
              <a:rPr lang="en-US" sz="1200" dirty="0" err="1" smtClean="0">
                <a:latin typeface="Century Gothic" pitchFamily="34" charset="0"/>
              </a:rPr>
              <a:t>anda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dapat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menyimpan</a:t>
            </a:r>
            <a:r>
              <a:rPr lang="en-US" sz="1200" dirty="0" smtClean="0">
                <a:latin typeface="Century Gothic" pitchFamily="34" charset="0"/>
              </a:rPr>
              <a:t> sequence / </a:t>
            </a:r>
            <a:r>
              <a:rPr lang="en-US" sz="1200" dirty="0" err="1" smtClean="0">
                <a:latin typeface="Century Gothic" pitchFamily="34" charset="0"/>
              </a:rPr>
              <a:t>rangkaian</a:t>
            </a:r>
            <a:r>
              <a:rPr lang="en-US" sz="1200" dirty="0" smtClean="0">
                <a:latin typeface="Century Gothic" pitchFamily="34" charset="0"/>
              </a:rPr>
              <a:t> item </a:t>
            </a:r>
            <a:r>
              <a:rPr lang="en-US" sz="1200" dirty="0" err="1" smtClean="0">
                <a:latin typeface="Century Gothic" pitchFamily="34" charset="0"/>
              </a:rPr>
              <a:t>menggunakan</a:t>
            </a:r>
            <a:r>
              <a:rPr lang="en-US" sz="1200" dirty="0" smtClean="0">
                <a:latin typeface="Century Gothic" pitchFamily="34" charset="0"/>
              </a:rPr>
              <a:t> list.</a:t>
            </a:r>
            <a:endParaRPr lang="id-ID" sz="1200" dirty="0" smtClean="0">
              <a:latin typeface="Century Gothic" pitchFamily="34" charset="0"/>
            </a:endParaRPr>
          </a:p>
          <a:p>
            <a:pPr marL="742950" indent="-742950"/>
            <a:r>
              <a:rPr lang="id-ID" sz="1200" dirty="0" smtClean="0">
                <a:latin typeface="Century Gothic" pitchFamily="34" charset="0"/>
              </a:rPr>
              <a:t>	</a:t>
            </a:r>
          </a:p>
          <a:p>
            <a:pPr marL="742950" indent="-742950"/>
            <a:r>
              <a:rPr lang="id-ID" sz="1200" dirty="0" smtClean="0">
                <a:latin typeface="Century Gothic" pitchFamily="34" charset="0"/>
              </a:rPr>
              <a:t>	</a:t>
            </a:r>
            <a:r>
              <a:rPr lang="en-US" sz="1200" dirty="0" smtClean="0">
                <a:latin typeface="Century Gothic" pitchFamily="34" charset="0"/>
              </a:rPr>
              <a:t>Item </a:t>
            </a:r>
            <a:r>
              <a:rPr lang="en-US" sz="1200" dirty="0" err="1" smtClean="0">
                <a:latin typeface="Century Gothic" pitchFamily="34" charset="0"/>
              </a:rPr>
              <a:t>dalam</a:t>
            </a:r>
            <a:r>
              <a:rPr lang="en-US" sz="1200" dirty="0" smtClean="0">
                <a:latin typeface="Century Gothic" pitchFamily="34" charset="0"/>
              </a:rPr>
              <a:t> list </a:t>
            </a:r>
            <a:r>
              <a:rPr lang="en-US" sz="1200" dirty="0" err="1" smtClean="0">
                <a:latin typeface="Century Gothic" pitchFamily="34" charset="0"/>
              </a:rPr>
              <a:t>ditutup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menggunakan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kurung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siku</a:t>
            </a:r>
            <a:r>
              <a:rPr lang="en-US" sz="1200" dirty="0" smtClean="0">
                <a:latin typeface="Century Gothic" pitchFamily="34" charset="0"/>
              </a:rPr>
              <a:t> [] (list literal). </a:t>
            </a:r>
            <a:r>
              <a:rPr lang="en-US" sz="1200" dirty="0" err="1" smtClean="0">
                <a:latin typeface="Century Gothic" pitchFamily="34" charset="0"/>
              </a:rPr>
              <a:t>Setelah</a:t>
            </a:r>
            <a:r>
              <a:rPr lang="en-US" sz="1200" dirty="0" smtClean="0">
                <a:latin typeface="Century Gothic" pitchFamily="34" charset="0"/>
              </a:rPr>
              <a:t> list </a:t>
            </a:r>
            <a:r>
              <a:rPr lang="en-US" sz="1200" dirty="0" err="1" smtClean="0">
                <a:latin typeface="Century Gothic" pitchFamily="34" charset="0"/>
              </a:rPr>
              <a:t>dibuat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anda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bisa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menambah</a:t>
            </a:r>
            <a:r>
              <a:rPr lang="en-US" sz="1200" dirty="0" smtClean="0">
                <a:latin typeface="Century Gothic" pitchFamily="34" charset="0"/>
              </a:rPr>
              <a:t>, </a:t>
            </a:r>
            <a:r>
              <a:rPr lang="en-US" sz="1200" dirty="0" err="1" smtClean="0">
                <a:latin typeface="Century Gothic" pitchFamily="34" charset="0"/>
              </a:rPr>
              <a:t>mengurangi</a:t>
            </a:r>
            <a:r>
              <a:rPr lang="en-US" sz="1200" dirty="0" smtClean="0">
                <a:latin typeface="Century Gothic" pitchFamily="34" charset="0"/>
              </a:rPr>
              <a:t>, </a:t>
            </a:r>
            <a:r>
              <a:rPr lang="en-US" sz="1200" dirty="0" err="1" smtClean="0">
                <a:latin typeface="Century Gothic" pitchFamily="34" charset="0"/>
              </a:rPr>
              <a:t>dan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mencari</a:t>
            </a:r>
            <a:r>
              <a:rPr lang="en-US" sz="1200" dirty="0" smtClean="0">
                <a:latin typeface="Century Gothic" pitchFamily="34" charset="0"/>
              </a:rPr>
              <a:t> item </a:t>
            </a:r>
            <a:r>
              <a:rPr lang="en-US" sz="1200" dirty="0" err="1" smtClean="0">
                <a:latin typeface="Century Gothic" pitchFamily="34" charset="0"/>
              </a:rPr>
              <a:t>pada</a:t>
            </a:r>
            <a:r>
              <a:rPr lang="en-US" sz="1200" dirty="0" smtClean="0">
                <a:latin typeface="Century Gothic" pitchFamily="34" charset="0"/>
              </a:rPr>
              <a:t> list. </a:t>
            </a:r>
            <a:r>
              <a:rPr lang="en-US" sz="1200" dirty="0" err="1" smtClean="0">
                <a:latin typeface="Century Gothic" pitchFamily="34" charset="0"/>
              </a:rPr>
              <a:t>Karena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kita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dapat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menambah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mengurangi</a:t>
            </a:r>
            <a:r>
              <a:rPr lang="en-US" sz="1200" dirty="0" smtClean="0">
                <a:latin typeface="Century Gothic" pitchFamily="34" charset="0"/>
              </a:rPr>
              <a:t> item, list </a:t>
            </a:r>
            <a:r>
              <a:rPr lang="en-US" sz="1200" dirty="0" err="1" smtClean="0">
                <a:latin typeface="Century Gothic" pitchFamily="34" charset="0"/>
              </a:rPr>
              <a:t>bersifat</a:t>
            </a:r>
            <a:r>
              <a:rPr lang="en-US" sz="1200" dirty="0" smtClean="0">
                <a:latin typeface="Century Gothic" pitchFamily="34" charset="0"/>
              </a:rPr>
              <a:t> mutable.</a:t>
            </a:r>
          </a:p>
          <a:p>
            <a:endParaRPr lang="en-US" sz="1200" dirty="0">
              <a:latin typeface="Century Gothic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2928940"/>
            <a:ext cx="4786346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0034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 smtClean="0">
                <a:solidFill>
                  <a:schemeClr val="tx1"/>
                </a:solidFill>
                <a:latin typeface="Cavorting" pitchFamily="34" charset="0"/>
              </a:rPr>
              <a:t>S</a:t>
            </a:r>
            <a:r>
              <a:rPr lang="id-ID" sz="4400" b="1" dirty="0" smtClean="0">
                <a:solidFill>
                  <a:schemeClr val="tx1"/>
                </a:solidFill>
                <a:latin typeface="Cavorting" pitchFamily="34" charset="0"/>
              </a:rPr>
              <a:t>truktur</a:t>
            </a:r>
          </a:p>
          <a:p>
            <a:r>
              <a:rPr lang="id-ID" altLang="ko-KR" sz="4400" b="1" dirty="0" smtClean="0">
                <a:solidFill>
                  <a:schemeClr val="tx1"/>
                </a:solidFill>
                <a:latin typeface="Cavorting" pitchFamily="34" charset="0"/>
              </a:rPr>
              <a:t>Data </a:t>
            </a:r>
          </a:p>
          <a:p>
            <a:r>
              <a:rPr lang="id-ID" altLang="ko-KR" sz="4400" b="1" dirty="0" smtClean="0">
                <a:solidFill>
                  <a:schemeClr val="tx1"/>
                </a:solidFill>
                <a:latin typeface="Cavorting" pitchFamily="34" charset="0"/>
              </a:rPr>
              <a:t>Pada </a:t>
            </a:r>
          </a:p>
          <a:p>
            <a:r>
              <a:rPr lang="id-ID" altLang="ko-KR" sz="4400" b="1" dirty="0" smtClean="0">
                <a:solidFill>
                  <a:schemeClr val="tx1"/>
                </a:solidFill>
                <a:latin typeface="Cavorting" pitchFamily="34" charset="0"/>
              </a:rPr>
              <a:t>Python.</a:t>
            </a:r>
            <a:endParaRPr lang="ko-KR" altLang="en-US" sz="4400" b="1" dirty="0">
              <a:solidFill>
                <a:schemeClr val="tx1"/>
              </a:solidFill>
              <a:latin typeface="Cavorting" pitchFamily="34" charset="0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14612" y="642924"/>
            <a:ext cx="56886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entury Gothic" pitchFamily="34" charset="0"/>
              </a:rPr>
              <a:t>2. </a:t>
            </a:r>
            <a:r>
              <a:rPr lang="en-US" sz="3200" dirty="0" err="1" smtClean="0">
                <a:latin typeface="Century Gothic" pitchFamily="34" charset="0"/>
              </a:rPr>
              <a:t>Tuple</a:t>
            </a:r>
            <a:r>
              <a:rPr lang="en-US" sz="3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mirip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dengan</a:t>
            </a:r>
            <a:r>
              <a:rPr lang="en-US" sz="1200" dirty="0" smtClean="0">
                <a:latin typeface="Century Gothic" pitchFamily="34" charset="0"/>
              </a:rPr>
              <a:t> list </a:t>
            </a:r>
            <a:r>
              <a:rPr lang="en-US" sz="1200" dirty="0" err="1" smtClean="0">
                <a:latin typeface="Century Gothic" pitchFamily="34" charset="0"/>
              </a:rPr>
              <a:t>namun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tuple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bersifat</a:t>
            </a:r>
            <a:r>
              <a:rPr lang="en-US" sz="1200" dirty="0" smtClean="0">
                <a:latin typeface="Century Gothic" pitchFamily="34" charset="0"/>
              </a:rPr>
              <a:t> immutable </a:t>
            </a:r>
            <a:endParaRPr lang="id-ID" sz="1200" dirty="0" smtClean="0">
              <a:latin typeface="Century Gothic" pitchFamily="34" charset="0"/>
            </a:endParaRPr>
          </a:p>
          <a:p>
            <a:r>
              <a:rPr lang="en-US" sz="1200" dirty="0" smtClean="0">
                <a:latin typeface="Century Gothic" pitchFamily="34" charset="0"/>
              </a:rPr>
              <a:t>(</a:t>
            </a:r>
            <a:r>
              <a:rPr lang="en-US" sz="1200" dirty="0" err="1" smtClean="0">
                <a:latin typeface="Century Gothic" pitchFamily="34" charset="0"/>
              </a:rPr>
              <a:t>tidak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bisa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diubah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setelah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didefinisikan</a:t>
            </a:r>
            <a:r>
              <a:rPr lang="en-US" sz="1200" dirty="0" smtClean="0">
                <a:latin typeface="Century Gothic" pitchFamily="34" charset="0"/>
              </a:rPr>
              <a:t>).</a:t>
            </a:r>
          </a:p>
          <a:p>
            <a:r>
              <a:rPr lang="en-US" sz="1200" dirty="0" err="1" smtClean="0">
                <a:latin typeface="Century Gothic" pitchFamily="34" charset="0"/>
              </a:rPr>
              <a:t>Tuple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dibuat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dengan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menspesifikasikan</a:t>
            </a:r>
            <a:r>
              <a:rPr lang="en-US" sz="1200" dirty="0" smtClean="0">
                <a:latin typeface="Century Gothic" pitchFamily="34" charset="0"/>
              </a:rPr>
              <a:t> item </a:t>
            </a:r>
            <a:r>
              <a:rPr lang="en-US" sz="1200" dirty="0" err="1" smtClean="0">
                <a:latin typeface="Century Gothic" pitchFamily="34" charset="0"/>
              </a:rPr>
              <a:t>tuple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dipisahkan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menggunakan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tanda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koma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opsional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diapit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dengan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tanda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kurung</a:t>
            </a:r>
            <a:r>
              <a:rPr lang="en-US" sz="1200" dirty="0" smtClean="0">
                <a:latin typeface="Century Gothic" pitchFamily="34" charset="0"/>
              </a:rPr>
              <a:t>.</a:t>
            </a:r>
          </a:p>
          <a:p>
            <a:endParaRPr lang="en-US" sz="1200" dirty="0" smtClean="0">
              <a:latin typeface="Century Gothic" pitchFamily="34" charset="0"/>
            </a:endParaRPr>
          </a:p>
          <a:p>
            <a:endParaRPr lang="en-US" sz="1200" dirty="0">
              <a:latin typeface="Century Gothic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2357436"/>
            <a:ext cx="48768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0034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 smtClean="0">
                <a:solidFill>
                  <a:schemeClr val="tx1"/>
                </a:solidFill>
                <a:latin typeface="Cavorting" pitchFamily="34" charset="0"/>
              </a:rPr>
              <a:t>S</a:t>
            </a:r>
            <a:r>
              <a:rPr lang="id-ID" sz="4400" b="1" dirty="0" smtClean="0">
                <a:solidFill>
                  <a:schemeClr val="tx1"/>
                </a:solidFill>
                <a:latin typeface="Cavorting" pitchFamily="34" charset="0"/>
              </a:rPr>
              <a:t>truktur</a:t>
            </a:r>
          </a:p>
          <a:p>
            <a:r>
              <a:rPr lang="id-ID" altLang="ko-KR" sz="4400" b="1" dirty="0" smtClean="0">
                <a:solidFill>
                  <a:schemeClr val="tx1"/>
                </a:solidFill>
                <a:latin typeface="Cavorting" pitchFamily="34" charset="0"/>
              </a:rPr>
              <a:t>Data </a:t>
            </a:r>
          </a:p>
          <a:p>
            <a:r>
              <a:rPr lang="id-ID" altLang="ko-KR" sz="4400" b="1" dirty="0" smtClean="0">
                <a:solidFill>
                  <a:schemeClr val="tx1"/>
                </a:solidFill>
                <a:latin typeface="Cavorting" pitchFamily="34" charset="0"/>
              </a:rPr>
              <a:t>Pada </a:t>
            </a:r>
          </a:p>
          <a:p>
            <a:r>
              <a:rPr lang="id-ID" altLang="ko-KR" sz="4400" b="1" dirty="0" smtClean="0">
                <a:solidFill>
                  <a:schemeClr val="tx1"/>
                </a:solidFill>
                <a:latin typeface="Cavorting" pitchFamily="34" charset="0"/>
              </a:rPr>
              <a:t>Python.</a:t>
            </a:r>
            <a:endParaRPr lang="ko-KR" altLang="en-US" sz="4400" b="1" dirty="0">
              <a:solidFill>
                <a:schemeClr val="tx1"/>
              </a:solidFill>
              <a:latin typeface="Cavorting" pitchFamily="34" charset="0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4678" y="785800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3. Dictionary </a:t>
            </a:r>
            <a:r>
              <a:rPr lang="en-US" sz="1200" dirty="0" err="1" smtClean="0">
                <a:latin typeface="Century Gothic" pitchFamily="34" charset="0"/>
              </a:rPr>
              <a:t>seperti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buku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alamat</a:t>
            </a:r>
            <a:r>
              <a:rPr lang="en-US" sz="1200" dirty="0" smtClean="0">
                <a:latin typeface="Century Gothic" pitchFamily="34" charset="0"/>
              </a:rPr>
              <a:t>, </a:t>
            </a:r>
            <a:r>
              <a:rPr lang="en-US" sz="1200" dirty="0" err="1" smtClean="0">
                <a:latin typeface="Century Gothic" pitchFamily="34" charset="0"/>
              </a:rPr>
              <a:t>dengan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buku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alamat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anda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bisa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mencari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alamat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atau</a:t>
            </a:r>
            <a:r>
              <a:rPr lang="en-US" sz="1200" dirty="0" smtClean="0">
                <a:latin typeface="Century Gothic" pitchFamily="34" charset="0"/>
              </a:rPr>
              <a:t> detail </a:t>
            </a:r>
            <a:r>
              <a:rPr lang="en-US" sz="1200" dirty="0" err="1" smtClean="0">
                <a:latin typeface="Century Gothic" pitchFamily="34" charset="0"/>
              </a:rPr>
              <a:t>kontak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hanya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menggunakan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nama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orang</a:t>
            </a:r>
            <a:r>
              <a:rPr lang="en-US" sz="1200" dirty="0" smtClean="0">
                <a:latin typeface="Century Gothic" pitchFamily="34" charset="0"/>
              </a:rPr>
              <a:t> yang </a:t>
            </a:r>
            <a:r>
              <a:rPr lang="en-US" sz="1200" dirty="0" err="1" smtClean="0">
                <a:latin typeface="Century Gothic" pitchFamily="34" charset="0"/>
              </a:rPr>
              <a:t>anda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cari</a:t>
            </a:r>
            <a:r>
              <a:rPr lang="en-US" sz="1200" dirty="0" smtClean="0">
                <a:latin typeface="Century Gothic" pitchFamily="34" charset="0"/>
              </a:rPr>
              <a:t>. Kita </a:t>
            </a:r>
            <a:r>
              <a:rPr lang="en-US" sz="1200" dirty="0" err="1" smtClean="0">
                <a:latin typeface="Century Gothic" pitchFamily="34" charset="0"/>
              </a:rPr>
              <a:t>mengasosiasikan</a:t>
            </a:r>
            <a:r>
              <a:rPr lang="en-US" sz="1200" dirty="0" smtClean="0">
                <a:latin typeface="Century Gothic" pitchFamily="34" charset="0"/>
              </a:rPr>
              <a:t> key (</a:t>
            </a:r>
            <a:r>
              <a:rPr lang="en-US" sz="1200" dirty="0" err="1" smtClean="0">
                <a:latin typeface="Century Gothic" pitchFamily="34" charset="0"/>
              </a:rPr>
              <a:t>nama</a:t>
            </a:r>
            <a:r>
              <a:rPr lang="en-US" sz="1200" dirty="0" smtClean="0">
                <a:latin typeface="Century Gothic" pitchFamily="34" charset="0"/>
              </a:rPr>
              <a:t>) </a:t>
            </a:r>
            <a:r>
              <a:rPr lang="en-US" sz="1200" dirty="0" err="1" smtClean="0">
                <a:latin typeface="Century Gothic" pitchFamily="34" charset="0"/>
              </a:rPr>
              <a:t>dengan</a:t>
            </a:r>
            <a:r>
              <a:rPr lang="en-US" sz="1200" dirty="0" smtClean="0">
                <a:latin typeface="Century Gothic" pitchFamily="34" charset="0"/>
              </a:rPr>
              <a:t> value (detail). </a:t>
            </a:r>
            <a:r>
              <a:rPr lang="en-US" sz="1200" dirty="0" err="1" smtClean="0">
                <a:latin typeface="Century Gothic" pitchFamily="34" charset="0"/>
              </a:rPr>
              <a:t>Catatan</a:t>
            </a:r>
            <a:r>
              <a:rPr lang="en-US" sz="1200" dirty="0" smtClean="0">
                <a:latin typeface="Century Gothic" pitchFamily="34" charset="0"/>
              </a:rPr>
              <a:t> key </a:t>
            </a:r>
            <a:r>
              <a:rPr lang="en-US" sz="1200" dirty="0" err="1" smtClean="0">
                <a:latin typeface="Century Gothic" pitchFamily="34" charset="0"/>
              </a:rPr>
              <a:t>harus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bersifat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unik</a:t>
            </a:r>
            <a:r>
              <a:rPr lang="en-US" sz="1200" dirty="0" smtClean="0">
                <a:latin typeface="Century Gothic" pitchFamily="34" charset="0"/>
              </a:rPr>
              <a:t>, </a:t>
            </a:r>
            <a:r>
              <a:rPr lang="en-US" sz="1200" dirty="0" err="1" smtClean="0">
                <a:latin typeface="Century Gothic" pitchFamily="34" charset="0"/>
              </a:rPr>
              <a:t>anda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tidak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bisa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menemukan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informasi</a:t>
            </a:r>
            <a:r>
              <a:rPr lang="en-US" sz="1200" dirty="0" smtClean="0">
                <a:latin typeface="Century Gothic" pitchFamily="34" charset="0"/>
              </a:rPr>
              <a:t> yang </a:t>
            </a:r>
            <a:r>
              <a:rPr lang="en-US" sz="1200" dirty="0" err="1" smtClean="0">
                <a:latin typeface="Century Gothic" pitchFamily="34" charset="0"/>
              </a:rPr>
              <a:t>tepat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jika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ada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dua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orang</a:t>
            </a:r>
            <a:r>
              <a:rPr lang="en-US" sz="1200" dirty="0" smtClean="0">
                <a:latin typeface="Century Gothic" pitchFamily="34" charset="0"/>
              </a:rPr>
              <a:t> yang </a:t>
            </a:r>
            <a:r>
              <a:rPr lang="en-US" sz="1200" dirty="0" err="1" smtClean="0">
                <a:latin typeface="Century Gothic" pitchFamily="34" charset="0"/>
              </a:rPr>
              <a:t>mempunyai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nama</a:t>
            </a:r>
            <a:r>
              <a:rPr lang="en-US" sz="1200" dirty="0" smtClean="0">
                <a:latin typeface="Century Gothic" pitchFamily="34" charset="0"/>
              </a:rPr>
              <a:t> yang </a:t>
            </a:r>
            <a:r>
              <a:rPr lang="en-US" sz="1200" dirty="0" err="1" smtClean="0">
                <a:latin typeface="Century Gothic" pitchFamily="34" charset="0"/>
              </a:rPr>
              <a:t>sama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dalam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buku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alamat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anda</a:t>
            </a:r>
            <a:r>
              <a:rPr lang="en-US" sz="1200" dirty="0" smtClean="0">
                <a:latin typeface="Century Gothic" pitchFamily="34" charset="0"/>
              </a:rPr>
              <a:t>.</a:t>
            </a:r>
          </a:p>
          <a:p>
            <a:r>
              <a:rPr lang="en-US" sz="1200" dirty="0" err="1" smtClean="0">
                <a:latin typeface="Century Gothic" pitchFamily="34" charset="0"/>
              </a:rPr>
              <a:t>Anda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hanya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bisa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menggunakan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obyek</a:t>
            </a:r>
            <a:r>
              <a:rPr lang="en-US" sz="1200" dirty="0" smtClean="0">
                <a:latin typeface="Century Gothic" pitchFamily="34" charset="0"/>
              </a:rPr>
              <a:t> immutable (</a:t>
            </a:r>
            <a:r>
              <a:rPr lang="en-US" sz="1200" dirty="0" err="1" smtClean="0">
                <a:latin typeface="Century Gothic" pitchFamily="34" charset="0"/>
              </a:rPr>
              <a:t>seperti</a:t>
            </a:r>
            <a:r>
              <a:rPr lang="en-US" sz="1200" dirty="0" smtClean="0">
                <a:latin typeface="Century Gothic" pitchFamily="34" charset="0"/>
              </a:rPr>
              <a:t> string) </a:t>
            </a:r>
            <a:r>
              <a:rPr lang="en-US" sz="1200" dirty="0" err="1" smtClean="0">
                <a:latin typeface="Century Gothic" pitchFamily="34" charset="0"/>
              </a:rPr>
              <a:t>untuk</a:t>
            </a:r>
            <a:r>
              <a:rPr lang="en-US" sz="1200" dirty="0" smtClean="0">
                <a:latin typeface="Century Gothic" pitchFamily="34" charset="0"/>
              </a:rPr>
              <a:t> key/ </a:t>
            </a:r>
            <a:r>
              <a:rPr lang="en-US" sz="1200" dirty="0" err="1" smtClean="0">
                <a:latin typeface="Century Gothic" pitchFamily="34" charset="0"/>
              </a:rPr>
              <a:t>kunci</a:t>
            </a:r>
            <a:r>
              <a:rPr lang="en-US" sz="1200" dirty="0" smtClean="0">
                <a:latin typeface="Century Gothic" pitchFamily="34" charset="0"/>
              </a:rPr>
              <a:t> dictionary. </a:t>
            </a:r>
            <a:r>
              <a:rPr lang="en-US" sz="1200" dirty="0" err="1" smtClean="0">
                <a:latin typeface="Century Gothic" pitchFamily="34" charset="0"/>
              </a:rPr>
              <a:t>Anda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bisa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menggunakan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obyek</a:t>
            </a:r>
            <a:r>
              <a:rPr lang="en-US" sz="1200" dirty="0" smtClean="0">
                <a:latin typeface="Century Gothic" pitchFamily="34" charset="0"/>
              </a:rPr>
              <a:t> mutable </a:t>
            </a:r>
            <a:r>
              <a:rPr lang="en-US" sz="1200" dirty="0" err="1" smtClean="0">
                <a:latin typeface="Century Gothic" pitchFamily="34" charset="0"/>
              </a:rPr>
              <a:t>atau</a:t>
            </a:r>
            <a:r>
              <a:rPr lang="en-US" sz="1200" dirty="0" smtClean="0">
                <a:latin typeface="Century Gothic" pitchFamily="34" charset="0"/>
              </a:rPr>
              <a:t> immutable </a:t>
            </a:r>
            <a:r>
              <a:rPr lang="en-US" sz="1200" dirty="0" err="1" smtClean="0">
                <a:latin typeface="Century Gothic" pitchFamily="34" charset="0"/>
              </a:rPr>
              <a:t>untuk</a:t>
            </a:r>
            <a:r>
              <a:rPr lang="en-US" sz="1200" dirty="0" smtClean="0">
                <a:latin typeface="Century Gothic" pitchFamily="34" charset="0"/>
              </a:rPr>
              <a:t> value </a:t>
            </a:r>
            <a:r>
              <a:rPr lang="en-US" sz="1200" dirty="0" err="1" smtClean="0">
                <a:latin typeface="Century Gothic" pitchFamily="34" charset="0"/>
              </a:rPr>
              <a:t>dalam</a:t>
            </a:r>
            <a:r>
              <a:rPr lang="en-US" sz="1200" dirty="0" smtClean="0">
                <a:latin typeface="Century Gothic" pitchFamily="34" charset="0"/>
              </a:rPr>
              <a:t> dictionary.</a:t>
            </a:r>
            <a:endParaRPr lang="en-US" sz="1200" dirty="0">
              <a:latin typeface="Century Gothic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3143254"/>
            <a:ext cx="6093848" cy="110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0034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4400" b="1" dirty="0">
              <a:solidFill>
                <a:schemeClr val="tx1"/>
              </a:solidFill>
              <a:latin typeface="Cavorting" pitchFamily="34" charset="0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034" y="473648"/>
            <a:ext cx="40719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Century Gothic" pitchFamily="34" charset="0"/>
              </a:rPr>
              <a:t>Instalasi</a:t>
            </a:r>
            <a:r>
              <a:rPr lang="en-US" sz="2000" b="1" dirty="0" smtClean="0">
                <a:latin typeface="Century Gothic" pitchFamily="34" charset="0"/>
              </a:rPr>
              <a:t> </a:t>
            </a:r>
            <a:r>
              <a:rPr lang="en-US" sz="2000" b="1" dirty="0" err="1" smtClean="0">
                <a:latin typeface="Century Gothic" pitchFamily="34" charset="0"/>
              </a:rPr>
              <a:t>Jupyter</a:t>
            </a:r>
            <a:r>
              <a:rPr lang="en-US" sz="2000" b="1" dirty="0" smtClean="0">
                <a:latin typeface="Century Gothic" pitchFamily="34" charset="0"/>
              </a:rPr>
              <a:t> </a:t>
            </a:r>
            <a:r>
              <a:rPr lang="en-US" sz="2000" b="1" dirty="0" err="1" smtClean="0">
                <a:latin typeface="Century Gothic" pitchFamily="34" charset="0"/>
              </a:rPr>
              <a:t>pada</a:t>
            </a:r>
            <a:r>
              <a:rPr lang="en-US" sz="2000" b="1" dirty="0" smtClean="0">
                <a:latin typeface="Century Gothic" pitchFamily="34" charset="0"/>
              </a:rPr>
              <a:t> windows </a:t>
            </a:r>
            <a:r>
              <a:rPr lang="en-US" sz="2000" b="1" dirty="0" err="1" smtClean="0">
                <a:latin typeface="Century Gothic" pitchFamily="34" charset="0"/>
              </a:rPr>
              <a:t>menggunakan</a:t>
            </a:r>
            <a:r>
              <a:rPr lang="en-US" sz="2000" b="1" dirty="0" smtClean="0">
                <a:latin typeface="Century Gothic" pitchFamily="34" charset="0"/>
              </a:rPr>
              <a:t> PIP</a:t>
            </a:r>
            <a:endParaRPr lang="en-US" sz="2000" b="1" dirty="0">
              <a:latin typeface="Century Gothi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133051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latin typeface="Century Gothic" pitchFamily="34" charset="0"/>
              </a:rPr>
              <a:t>Untuk</a:t>
            </a:r>
            <a:r>
              <a:rPr lang="en-US" sz="1200" dirty="0">
                <a:latin typeface="Century Gothic" pitchFamily="34" charset="0"/>
              </a:rPr>
              <a:t> </a:t>
            </a:r>
            <a:r>
              <a:rPr lang="en-US" sz="1200" dirty="0" err="1">
                <a:latin typeface="Century Gothic" pitchFamily="34" charset="0"/>
              </a:rPr>
              <a:t>melakukan</a:t>
            </a:r>
            <a:r>
              <a:rPr lang="en-US" sz="1200" dirty="0">
                <a:latin typeface="Century Gothic" pitchFamily="34" charset="0"/>
              </a:rPr>
              <a:t> </a:t>
            </a:r>
            <a:r>
              <a:rPr lang="en-US" sz="1200" dirty="0" err="1">
                <a:latin typeface="Century Gothic" pitchFamily="34" charset="0"/>
              </a:rPr>
              <a:t>instalasi</a:t>
            </a:r>
            <a:r>
              <a:rPr lang="en-US" sz="1200" dirty="0">
                <a:latin typeface="Century Gothic" pitchFamily="34" charset="0"/>
              </a:rPr>
              <a:t> </a:t>
            </a:r>
            <a:r>
              <a:rPr lang="en-US" sz="1200" dirty="0" err="1">
                <a:latin typeface="Century Gothic" pitchFamily="34" charset="0"/>
              </a:rPr>
              <a:t>jupyter</a:t>
            </a:r>
            <a:r>
              <a:rPr lang="en-US" sz="1200" dirty="0">
                <a:latin typeface="Century Gothic" pitchFamily="34" charset="0"/>
              </a:rPr>
              <a:t> di windows </a:t>
            </a:r>
            <a:r>
              <a:rPr lang="en-US" sz="1200" dirty="0" err="1">
                <a:latin typeface="Century Gothic" pitchFamily="34" charset="0"/>
              </a:rPr>
              <a:t>menggunakan</a:t>
            </a:r>
            <a:r>
              <a:rPr lang="en-US" sz="1200" dirty="0">
                <a:latin typeface="Century Gothic" pitchFamily="34" charset="0"/>
              </a:rPr>
              <a:t> pip, </a:t>
            </a:r>
            <a:r>
              <a:rPr lang="en-US" sz="1200" dirty="0" err="1">
                <a:latin typeface="Century Gothic" pitchFamily="34" charset="0"/>
              </a:rPr>
              <a:t>pastikan</a:t>
            </a:r>
            <a:r>
              <a:rPr lang="en-US" sz="1200" dirty="0">
                <a:latin typeface="Century Gothic" pitchFamily="34" charset="0"/>
              </a:rPr>
              <a:t> </a:t>
            </a:r>
            <a:r>
              <a:rPr lang="en-US" sz="1200" dirty="0" err="1">
                <a:latin typeface="Century Gothic" pitchFamily="34" charset="0"/>
              </a:rPr>
              <a:t>terlebih</a:t>
            </a:r>
            <a:r>
              <a:rPr lang="en-US" sz="1200" dirty="0">
                <a:latin typeface="Century Gothic" pitchFamily="34" charset="0"/>
              </a:rPr>
              <a:t> </a:t>
            </a:r>
            <a:r>
              <a:rPr lang="en-US" sz="1200" dirty="0" err="1">
                <a:latin typeface="Century Gothic" pitchFamily="34" charset="0"/>
              </a:rPr>
              <a:t>dahulu</a:t>
            </a:r>
            <a:r>
              <a:rPr lang="en-US" sz="1200" dirty="0">
                <a:latin typeface="Century Gothic" pitchFamily="34" charset="0"/>
              </a:rPr>
              <a:t> </a:t>
            </a:r>
            <a:r>
              <a:rPr lang="en-US" sz="1200" dirty="0" err="1">
                <a:latin typeface="Century Gothic" pitchFamily="34" charset="0"/>
              </a:rPr>
              <a:t>telah</a:t>
            </a:r>
            <a:r>
              <a:rPr lang="en-US" sz="1200" dirty="0">
                <a:latin typeface="Century Gothic" pitchFamily="34" charset="0"/>
              </a:rPr>
              <a:t> </a:t>
            </a:r>
            <a:r>
              <a:rPr lang="en-US" sz="1200" dirty="0" err="1">
                <a:latin typeface="Century Gothic" pitchFamily="34" charset="0"/>
              </a:rPr>
              <a:t>mellakukan</a:t>
            </a:r>
            <a:r>
              <a:rPr lang="en-US" sz="1200" dirty="0">
                <a:latin typeface="Century Gothic" pitchFamily="34" charset="0"/>
              </a:rPr>
              <a:t> </a:t>
            </a:r>
            <a:r>
              <a:rPr lang="en-US" sz="1200" dirty="0" err="1">
                <a:latin typeface="Century Gothic" pitchFamily="34" charset="0"/>
                <a:hlinkClick r:id="rId2"/>
              </a:rPr>
              <a:t>instalasi</a:t>
            </a:r>
            <a:r>
              <a:rPr lang="en-US" sz="1200" dirty="0">
                <a:latin typeface="Century Gothic" pitchFamily="34" charset="0"/>
                <a:hlinkClick r:id="rId2"/>
              </a:rPr>
              <a:t> python di windows</a:t>
            </a:r>
            <a:r>
              <a:rPr lang="en-US" sz="1200" dirty="0">
                <a:latin typeface="Century Gothic" pitchFamily="34" charset="0"/>
              </a:rPr>
              <a:t>. </a:t>
            </a:r>
            <a:r>
              <a:rPr lang="en-US" sz="1200" dirty="0" err="1">
                <a:latin typeface="Century Gothic" pitchFamily="34" charset="0"/>
              </a:rPr>
              <a:t>Setelah</a:t>
            </a:r>
            <a:r>
              <a:rPr lang="en-US" sz="1200" dirty="0">
                <a:latin typeface="Century Gothic" pitchFamily="34" charset="0"/>
              </a:rPr>
              <a:t> </a:t>
            </a:r>
            <a:r>
              <a:rPr lang="en-US" sz="1200" dirty="0" err="1">
                <a:latin typeface="Century Gothic" pitchFamily="34" charset="0"/>
              </a:rPr>
              <a:t>terinstall</a:t>
            </a:r>
            <a:r>
              <a:rPr lang="en-US" sz="1200" dirty="0">
                <a:latin typeface="Century Gothic" pitchFamily="34" charset="0"/>
              </a:rPr>
              <a:t> </a:t>
            </a:r>
            <a:r>
              <a:rPr lang="en-US" sz="1200" dirty="0" err="1">
                <a:latin typeface="Century Gothic" pitchFamily="34" charset="0"/>
              </a:rPr>
              <a:t>pythonnya</a:t>
            </a:r>
            <a:r>
              <a:rPr lang="en-US" sz="1200" dirty="0">
                <a:latin typeface="Century Gothic" pitchFamily="34" charset="0"/>
              </a:rPr>
              <a:t>, </a:t>
            </a:r>
            <a:r>
              <a:rPr lang="en-US" sz="1200" dirty="0" err="1">
                <a:latin typeface="Century Gothic" pitchFamily="34" charset="0"/>
              </a:rPr>
              <a:t>silahkan</a:t>
            </a:r>
            <a:r>
              <a:rPr lang="en-US" sz="1200" dirty="0">
                <a:latin typeface="Century Gothic" pitchFamily="34" charset="0"/>
              </a:rPr>
              <a:t> </a:t>
            </a:r>
            <a:r>
              <a:rPr lang="en-US" sz="1200" dirty="0" err="1">
                <a:latin typeface="Century Gothic" pitchFamily="34" charset="0"/>
              </a:rPr>
              <a:t>jalankan</a:t>
            </a:r>
            <a:r>
              <a:rPr lang="en-US" sz="1200" dirty="0">
                <a:latin typeface="Century Gothic" pitchFamily="34" charset="0"/>
              </a:rPr>
              <a:t> command </a:t>
            </a:r>
            <a:r>
              <a:rPr lang="en-US" sz="1200" dirty="0" err="1">
                <a:latin typeface="Century Gothic" pitchFamily="34" charset="0"/>
              </a:rPr>
              <a:t>dibawah</a:t>
            </a:r>
            <a:r>
              <a:rPr lang="en-US" sz="1200" dirty="0">
                <a:latin typeface="Century Gothic" pitchFamily="34" charset="0"/>
              </a:rPr>
              <a:t> </a:t>
            </a:r>
            <a:r>
              <a:rPr lang="en-US" sz="1200" dirty="0" err="1">
                <a:latin typeface="Century Gothic" pitchFamily="34" charset="0"/>
              </a:rPr>
              <a:t>ini</a:t>
            </a:r>
            <a:r>
              <a:rPr lang="en-US" sz="1200" dirty="0">
                <a:latin typeface="Century Gothic" pitchFamily="34" charset="0"/>
              </a:rPr>
              <a:t>:</a:t>
            </a:r>
            <a:endParaRPr lang="en-US" sz="1200" dirty="0"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09309" y="242773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err="1">
                <a:latin typeface="Century Gothic" pitchFamily="34" charset="0"/>
              </a:rPr>
              <a:t>Untuk</a:t>
            </a:r>
            <a:r>
              <a:rPr lang="en-US" sz="1200" dirty="0">
                <a:latin typeface="Century Gothic" pitchFamily="34" charset="0"/>
              </a:rPr>
              <a:t> yang </a:t>
            </a:r>
            <a:r>
              <a:rPr lang="en-US" sz="1200" dirty="0" err="1">
                <a:latin typeface="Century Gothic" pitchFamily="34" charset="0"/>
              </a:rPr>
              <a:t>menggunakan</a:t>
            </a:r>
            <a:r>
              <a:rPr lang="en-US" sz="1200" dirty="0">
                <a:latin typeface="Century Gothic" pitchFamily="34" charset="0"/>
              </a:rPr>
              <a:t> python </a:t>
            </a:r>
            <a:r>
              <a:rPr lang="en-US" sz="1200" dirty="0" err="1">
                <a:latin typeface="Century Gothic" pitchFamily="34" charset="0"/>
              </a:rPr>
              <a:t>versi</a:t>
            </a:r>
            <a:r>
              <a:rPr lang="en-US" sz="1200" dirty="0">
                <a:latin typeface="Century Gothic" pitchFamily="34" charset="0"/>
              </a:rPr>
              <a:t> 3</a:t>
            </a:r>
            <a:endParaRPr lang="en-US" sz="1200" dirty="0"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721429"/>
            <a:ext cx="31432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259632" y="34358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err="1">
                <a:latin typeface="Century Gothic" pitchFamily="34" charset="0"/>
              </a:rPr>
              <a:t>Untuk</a:t>
            </a:r>
            <a:r>
              <a:rPr lang="en-US" sz="1200" dirty="0">
                <a:latin typeface="Century Gothic" pitchFamily="34" charset="0"/>
              </a:rPr>
              <a:t> yang </a:t>
            </a:r>
            <a:r>
              <a:rPr lang="en-US" sz="1200" dirty="0" err="1">
                <a:latin typeface="Century Gothic" pitchFamily="34" charset="0"/>
              </a:rPr>
              <a:t>menggunakan</a:t>
            </a:r>
            <a:r>
              <a:rPr lang="en-US" sz="1200" dirty="0">
                <a:latin typeface="Century Gothic" pitchFamily="34" charset="0"/>
              </a:rPr>
              <a:t> python </a:t>
            </a:r>
            <a:r>
              <a:rPr lang="en-US" sz="1200" dirty="0" err="1">
                <a:latin typeface="Century Gothic" pitchFamily="34" charset="0"/>
              </a:rPr>
              <a:t>versi</a:t>
            </a:r>
            <a:r>
              <a:rPr lang="en-US" sz="1200" dirty="0">
                <a:latin typeface="Century Gothic" pitchFamily="34" charset="0"/>
              </a:rPr>
              <a:t> </a:t>
            </a:r>
            <a:r>
              <a:rPr lang="en-US" sz="1200" dirty="0" smtClean="0">
                <a:latin typeface="Century Gothic" pitchFamily="34" charset="0"/>
              </a:rPr>
              <a:t>2</a:t>
            </a:r>
            <a:endParaRPr lang="en-US" sz="1200" dirty="0">
              <a:latin typeface="Century Gothic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757" y="3867894"/>
            <a:ext cx="25717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3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473648"/>
            <a:ext cx="40719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Century Gothic" pitchFamily="34" charset="0"/>
              </a:rPr>
              <a:t>Instalasi</a:t>
            </a:r>
            <a:r>
              <a:rPr lang="en-US" sz="2000" b="1" dirty="0" smtClean="0">
                <a:latin typeface="Century Gothic" pitchFamily="34" charset="0"/>
              </a:rPr>
              <a:t> </a:t>
            </a:r>
            <a:r>
              <a:rPr lang="en-US" sz="2000" b="1" dirty="0" err="1" smtClean="0">
                <a:latin typeface="Century Gothic" pitchFamily="34" charset="0"/>
              </a:rPr>
              <a:t>Jupyter</a:t>
            </a:r>
            <a:r>
              <a:rPr lang="en-US" sz="2000" b="1" dirty="0" smtClean="0">
                <a:latin typeface="Century Gothic" pitchFamily="34" charset="0"/>
              </a:rPr>
              <a:t> </a:t>
            </a:r>
            <a:r>
              <a:rPr lang="en-US" sz="2000" b="1" dirty="0" err="1" smtClean="0">
                <a:latin typeface="Century Gothic" pitchFamily="34" charset="0"/>
              </a:rPr>
              <a:t>pada</a:t>
            </a:r>
            <a:r>
              <a:rPr lang="en-US" sz="2000" b="1" dirty="0" smtClean="0">
                <a:latin typeface="Century Gothic" pitchFamily="34" charset="0"/>
              </a:rPr>
              <a:t> windows </a:t>
            </a:r>
            <a:r>
              <a:rPr lang="en-US" sz="2000" b="1" dirty="0" err="1" smtClean="0">
                <a:latin typeface="Century Gothic" pitchFamily="34" charset="0"/>
              </a:rPr>
              <a:t>menggunakan</a:t>
            </a:r>
            <a:r>
              <a:rPr lang="en-US" sz="2000" b="1" dirty="0" smtClean="0">
                <a:latin typeface="Century Gothic" pitchFamily="34" charset="0"/>
              </a:rPr>
              <a:t> PIP</a:t>
            </a:r>
            <a:endParaRPr lang="en-US" sz="2000" b="1" dirty="0">
              <a:latin typeface="Century Gothic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141962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 smtClean="0">
                <a:latin typeface="Century Gothic" pitchFamily="34" charset="0"/>
              </a:rPr>
              <a:t>Setelah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melakukan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instalasi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jupyter</a:t>
            </a:r>
            <a:r>
              <a:rPr lang="en-US" sz="1200" dirty="0" smtClean="0">
                <a:latin typeface="Century Gothic" pitchFamily="34" charset="0"/>
              </a:rPr>
              <a:t> di windows, </a:t>
            </a:r>
            <a:r>
              <a:rPr lang="en-US" sz="1200" dirty="0" err="1" smtClean="0">
                <a:latin typeface="Century Gothic" pitchFamily="34" charset="0"/>
              </a:rPr>
              <a:t>pastikan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tidak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ada</a:t>
            </a:r>
            <a:r>
              <a:rPr lang="en-US" sz="1200" dirty="0" smtClean="0">
                <a:latin typeface="Century Gothic" pitchFamily="34" charset="0"/>
              </a:rPr>
              <a:t> error </a:t>
            </a:r>
            <a:r>
              <a:rPr lang="en-US" sz="1200" dirty="0" err="1" smtClean="0">
                <a:latin typeface="Century Gothic" pitchFamily="34" charset="0"/>
              </a:rPr>
              <a:t>saat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melakukan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instalasi</a:t>
            </a:r>
            <a:r>
              <a:rPr lang="en-US" sz="1200" dirty="0" smtClean="0">
                <a:latin typeface="Century Gothic" pitchFamily="34" charset="0"/>
              </a:rPr>
              <a:t>. </a:t>
            </a:r>
            <a:r>
              <a:rPr lang="en-US" sz="1200" dirty="0" err="1" smtClean="0">
                <a:latin typeface="Century Gothic" pitchFamily="34" charset="0"/>
              </a:rPr>
              <a:t>Untuk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mengecek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jupyter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telah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terinstall</a:t>
            </a:r>
            <a:r>
              <a:rPr lang="en-US" sz="1200" dirty="0" smtClean="0">
                <a:latin typeface="Century Gothic" pitchFamily="34" charset="0"/>
              </a:rPr>
              <a:t>, </a:t>
            </a:r>
            <a:r>
              <a:rPr lang="en-US" sz="1200" dirty="0" err="1" smtClean="0">
                <a:latin typeface="Century Gothic" pitchFamily="34" charset="0"/>
              </a:rPr>
              <a:t>bisa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menggunakan</a:t>
            </a:r>
            <a:r>
              <a:rPr lang="en-US" sz="1200" dirty="0" smtClean="0">
                <a:latin typeface="Century Gothic" pitchFamily="34" charset="0"/>
              </a:rPr>
              <a:t> command </a:t>
            </a:r>
            <a:r>
              <a:rPr lang="en-US" sz="1200" dirty="0" err="1" smtClean="0">
                <a:latin typeface="Century Gothic" pitchFamily="34" charset="0"/>
              </a:rPr>
              <a:t>pada</a:t>
            </a:r>
            <a:r>
              <a:rPr lang="en-US" sz="1200" dirty="0" smtClean="0">
                <a:latin typeface="Century Gothic" pitchFamily="34" charset="0"/>
              </a:rPr>
              <a:t> CMD </a:t>
            </a:r>
            <a:r>
              <a:rPr lang="en-US" sz="1200" dirty="0" err="1" smtClean="0">
                <a:latin typeface="Century Gothic" pitchFamily="34" charset="0"/>
              </a:rPr>
              <a:t>pada</a:t>
            </a:r>
            <a:r>
              <a:rPr lang="en-US" sz="1200" dirty="0" smtClean="0">
                <a:latin typeface="Century Gothic" pitchFamily="34" charset="0"/>
              </a:rPr>
              <a:t> windows </a:t>
            </a:r>
            <a:r>
              <a:rPr lang="en-US" sz="1200" dirty="0" err="1" smtClean="0">
                <a:latin typeface="Century Gothic" pitchFamily="34" charset="0"/>
              </a:rPr>
              <a:t>atau</a:t>
            </a:r>
            <a:r>
              <a:rPr lang="en-US" sz="1200" dirty="0" smtClean="0">
                <a:latin typeface="Century Gothic" pitchFamily="34" charset="0"/>
              </a:rPr>
              <a:t> Terminal di Linux/</a:t>
            </a:r>
            <a:r>
              <a:rPr lang="en-US" sz="1200" dirty="0" err="1" smtClean="0">
                <a:latin typeface="Century Gothic" pitchFamily="34" charset="0"/>
              </a:rPr>
              <a:t>MacOS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seperti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dibawah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ini</a:t>
            </a:r>
            <a:r>
              <a:rPr lang="en-US" sz="1200" dirty="0" smtClean="0">
                <a:latin typeface="Century Gothic" pitchFamily="34" charset="0"/>
              </a:rPr>
              <a:t>:</a:t>
            </a:r>
            <a:endParaRPr lang="en-US" sz="1200" dirty="0">
              <a:latin typeface="Century Gothic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435285"/>
            <a:ext cx="56959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383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0034" y="473648"/>
            <a:ext cx="40719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Century Gothic" pitchFamily="34" charset="0"/>
              </a:rPr>
              <a:t>Instalasi</a:t>
            </a:r>
            <a:r>
              <a:rPr lang="en-US" sz="2000" b="1" dirty="0" smtClean="0">
                <a:latin typeface="Century Gothic" pitchFamily="34" charset="0"/>
              </a:rPr>
              <a:t> </a:t>
            </a:r>
            <a:r>
              <a:rPr lang="en-US" sz="2000" b="1" dirty="0" err="1" smtClean="0">
                <a:latin typeface="Century Gothic" pitchFamily="34" charset="0"/>
              </a:rPr>
              <a:t>Jupyter</a:t>
            </a:r>
            <a:r>
              <a:rPr lang="en-US" sz="2000" b="1" dirty="0" smtClean="0">
                <a:latin typeface="Century Gothic" pitchFamily="34" charset="0"/>
              </a:rPr>
              <a:t> </a:t>
            </a:r>
            <a:r>
              <a:rPr lang="en-US" sz="2000" b="1" dirty="0" err="1" smtClean="0">
                <a:latin typeface="Century Gothic" pitchFamily="34" charset="0"/>
              </a:rPr>
              <a:t>pada</a:t>
            </a:r>
            <a:r>
              <a:rPr lang="en-US" sz="2000" b="1" dirty="0" smtClean="0">
                <a:latin typeface="Century Gothic" pitchFamily="34" charset="0"/>
              </a:rPr>
              <a:t> windows </a:t>
            </a:r>
            <a:r>
              <a:rPr lang="en-US" sz="2000" b="1" dirty="0" err="1" smtClean="0">
                <a:latin typeface="Century Gothic" pitchFamily="34" charset="0"/>
              </a:rPr>
              <a:t>menggunakan</a:t>
            </a:r>
            <a:r>
              <a:rPr lang="en-US" sz="2000" b="1" dirty="0" smtClean="0">
                <a:latin typeface="Century Gothic" pitchFamily="34" charset="0"/>
              </a:rPr>
              <a:t> PIP</a:t>
            </a:r>
            <a:endParaRPr lang="en-US" sz="2000" b="1" dirty="0">
              <a:latin typeface="Century Gothic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21436" y="1419621"/>
            <a:ext cx="4536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entury Gothic" pitchFamily="34" charset="0"/>
              </a:rPr>
              <a:t>Akan </a:t>
            </a:r>
            <a:r>
              <a:rPr lang="en-US" sz="1200" dirty="0" err="1">
                <a:latin typeface="Century Gothic" pitchFamily="34" charset="0"/>
              </a:rPr>
              <a:t>muncul</a:t>
            </a:r>
            <a:r>
              <a:rPr lang="en-US" sz="1200" dirty="0">
                <a:latin typeface="Century Gothic" pitchFamily="34" charset="0"/>
              </a:rPr>
              <a:t> </a:t>
            </a:r>
            <a:r>
              <a:rPr lang="en-US" sz="1200" dirty="0" err="1">
                <a:latin typeface="Century Gothic" pitchFamily="34" charset="0"/>
              </a:rPr>
              <a:t>tampilan</a:t>
            </a:r>
            <a:r>
              <a:rPr lang="en-US" sz="1200" dirty="0">
                <a:latin typeface="Century Gothic" pitchFamily="34" charset="0"/>
              </a:rPr>
              <a:t> </a:t>
            </a:r>
            <a:r>
              <a:rPr lang="en-US" sz="1200" dirty="0" err="1">
                <a:latin typeface="Century Gothic" pitchFamily="34" charset="0"/>
              </a:rPr>
              <a:t>jupyter</a:t>
            </a:r>
            <a:r>
              <a:rPr lang="en-US" sz="1200" dirty="0">
                <a:latin typeface="Century Gothic" pitchFamily="34" charset="0"/>
              </a:rPr>
              <a:t> </a:t>
            </a:r>
            <a:r>
              <a:rPr lang="en-US" sz="1200" dirty="0" err="1">
                <a:latin typeface="Century Gothic" pitchFamily="34" charset="0"/>
              </a:rPr>
              <a:t>pada</a:t>
            </a:r>
            <a:r>
              <a:rPr lang="en-US" sz="1200" dirty="0">
                <a:latin typeface="Century Gothic" pitchFamily="34" charset="0"/>
              </a:rPr>
              <a:t> browser </a:t>
            </a:r>
            <a:r>
              <a:rPr lang="en-US" sz="1200" dirty="0" err="1">
                <a:latin typeface="Century Gothic" pitchFamily="34" charset="0"/>
              </a:rPr>
              <a:t>dengan</a:t>
            </a:r>
            <a:r>
              <a:rPr lang="en-US" sz="1200" dirty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url</a:t>
            </a:r>
            <a:r>
              <a:rPr lang="en-US" sz="1200" dirty="0">
                <a:latin typeface="Century Gothic" pitchFamily="34" charset="0"/>
              </a:rPr>
              <a:t> </a:t>
            </a:r>
            <a:r>
              <a:rPr lang="en-US" sz="1200" b="1" dirty="0" smtClean="0">
                <a:latin typeface="Century Gothic" pitchFamily="34" charset="0"/>
                <a:hlinkClick r:id="rId2"/>
              </a:rPr>
              <a:t>http</a:t>
            </a:r>
            <a:r>
              <a:rPr lang="en-US" sz="1200" b="1" dirty="0">
                <a:latin typeface="Century Gothic" pitchFamily="34" charset="0"/>
                <a:hlinkClick r:id="rId2"/>
              </a:rPr>
              <a:t>://localhost:8888</a:t>
            </a:r>
            <a:endParaRPr lang="en-US" sz="1200" dirty="0">
              <a:latin typeface="Century Gothic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477" y="1995686"/>
            <a:ext cx="4763045" cy="270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728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473648"/>
            <a:ext cx="40719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Century Gothic" pitchFamily="34" charset="0"/>
              </a:rPr>
              <a:t>Instalasi</a:t>
            </a:r>
            <a:r>
              <a:rPr lang="en-US" sz="2000" b="1" dirty="0" smtClean="0">
                <a:latin typeface="Century Gothic" pitchFamily="34" charset="0"/>
              </a:rPr>
              <a:t> </a:t>
            </a:r>
            <a:r>
              <a:rPr lang="en-US" sz="2000" b="1" dirty="0" err="1" smtClean="0">
                <a:latin typeface="Century Gothic" pitchFamily="34" charset="0"/>
              </a:rPr>
              <a:t>Jupyter</a:t>
            </a:r>
            <a:r>
              <a:rPr lang="en-US" sz="2000" b="1" dirty="0" smtClean="0">
                <a:latin typeface="Century Gothic" pitchFamily="34" charset="0"/>
              </a:rPr>
              <a:t> </a:t>
            </a:r>
            <a:r>
              <a:rPr lang="en-US" sz="2000" b="1" dirty="0" err="1" smtClean="0">
                <a:latin typeface="Century Gothic" pitchFamily="34" charset="0"/>
              </a:rPr>
              <a:t>pada</a:t>
            </a:r>
            <a:r>
              <a:rPr lang="en-US" sz="2000" b="1" dirty="0" smtClean="0">
                <a:latin typeface="Century Gothic" pitchFamily="34" charset="0"/>
              </a:rPr>
              <a:t> windows </a:t>
            </a:r>
            <a:r>
              <a:rPr lang="en-US" sz="2000" b="1" dirty="0" err="1" smtClean="0">
                <a:latin typeface="Century Gothic" pitchFamily="34" charset="0"/>
              </a:rPr>
              <a:t>menggunakan</a:t>
            </a:r>
            <a:r>
              <a:rPr lang="en-US" sz="2000" b="1" dirty="0" smtClean="0">
                <a:latin typeface="Century Gothic" pitchFamily="34" charset="0"/>
              </a:rPr>
              <a:t> PIP</a:t>
            </a:r>
            <a:endParaRPr lang="en-US" sz="2000" b="1" dirty="0">
              <a:latin typeface="Century Gothic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6534" y="133952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latin typeface="Century Gothic" pitchFamily="34" charset="0"/>
              </a:rPr>
              <a:t>Untuk</a:t>
            </a:r>
            <a:r>
              <a:rPr lang="en-US" sz="1200" dirty="0">
                <a:latin typeface="Century Gothic" pitchFamily="34" charset="0"/>
              </a:rPr>
              <a:t> </a:t>
            </a:r>
            <a:r>
              <a:rPr lang="en-US" sz="1200" dirty="0" err="1">
                <a:latin typeface="Century Gothic" pitchFamily="34" charset="0"/>
              </a:rPr>
              <a:t>membuat</a:t>
            </a:r>
            <a:r>
              <a:rPr lang="en-US" sz="1200" dirty="0">
                <a:latin typeface="Century Gothic" pitchFamily="34" charset="0"/>
              </a:rPr>
              <a:t> Notebook </a:t>
            </a:r>
            <a:r>
              <a:rPr lang="en-US" sz="1200" dirty="0" err="1">
                <a:latin typeface="Century Gothic" pitchFamily="34" charset="0"/>
              </a:rPr>
              <a:t>dengan</a:t>
            </a:r>
            <a:r>
              <a:rPr lang="en-US" sz="1200" dirty="0">
                <a:latin typeface="Century Gothic" pitchFamily="34" charset="0"/>
              </a:rPr>
              <a:t> python, </a:t>
            </a:r>
            <a:r>
              <a:rPr lang="en-US" sz="1200" dirty="0" err="1">
                <a:latin typeface="Century Gothic" pitchFamily="34" charset="0"/>
              </a:rPr>
              <a:t>bisa</a:t>
            </a:r>
            <a:r>
              <a:rPr lang="en-US" sz="1200" dirty="0">
                <a:latin typeface="Century Gothic" pitchFamily="34" charset="0"/>
              </a:rPr>
              <a:t> </a:t>
            </a:r>
            <a:r>
              <a:rPr lang="en-US" sz="1200" dirty="0" err="1">
                <a:latin typeface="Century Gothic" pitchFamily="34" charset="0"/>
              </a:rPr>
              <a:t>memilih</a:t>
            </a:r>
            <a:r>
              <a:rPr lang="en-US" sz="1200" dirty="0">
                <a:latin typeface="Century Gothic" pitchFamily="34" charset="0"/>
              </a:rPr>
              <a:t> New -&gt; Python 3 </a:t>
            </a:r>
            <a:r>
              <a:rPr lang="en-US" sz="1200" dirty="0" err="1">
                <a:latin typeface="Century Gothic" pitchFamily="34" charset="0"/>
              </a:rPr>
              <a:t>lalu</a:t>
            </a:r>
            <a:r>
              <a:rPr lang="en-US" sz="1200" dirty="0">
                <a:latin typeface="Century Gothic" pitchFamily="34" charset="0"/>
              </a:rPr>
              <a:t> </a:t>
            </a:r>
            <a:r>
              <a:rPr lang="en-US" sz="1200" dirty="0" err="1">
                <a:latin typeface="Century Gothic" pitchFamily="34" charset="0"/>
              </a:rPr>
              <a:t>isikan</a:t>
            </a:r>
            <a:r>
              <a:rPr lang="en-US" sz="1200" dirty="0">
                <a:latin typeface="Century Gothic" pitchFamily="34" charset="0"/>
              </a:rPr>
              <a:t> command yang </a:t>
            </a:r>
            <a:r>
              <a:rPr lang="en-US" sz="1200" dirty="0" err="1">
                <a:latin typeface="Century Gothic" pitchFamily="34" charset="0"/>
              </a:rPr>
              <a:t>ingin</a:t>
            </a:r>
            <a:r>
              <a:rPr lang="en-US" sz="1200" dirty="0">
                <a:latin typeface="Century Gothic" pitchFamily="34" charset="0"/>
              </a:rPr>
              <a:t> </a:t>
            </a:r>
            <a:r>
              <a:rPr lang="en-US" sz="1200" dirty="0" err="1">
                <a:latin typeface="Century Gothic" pitchFamily="34" charset="0"/>
              </a:rPr>
              <a:t>diberikan</a:t>
            </a:r>
            <a:endParaRPr lang="en-US" sz="1200" dirty="0">
              <a:latin typeface="Century Gothic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23" y="1826445"/>
            <a:ext cx="1719677" cy="1681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219822"/>
            <a:ext cx="58293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urved Connector 5"/>
          <p:cNvCxnSpPr/>
          <p:nvPr/>
        </p:nvCxnSpPr>
        <p:spPr>
          <a:xfrm>
            <a:off x="3419872" y="2355726"/>
            <a:ext cx="1296144" cy="86409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793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SUMBER</a:t>
            </a:r>
            <a:endParaRPr lang="id-ID" dirty="0">
              <a:latin typeface="Century Gothic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1491630"/>
            <a:ext cx="53285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belajarpython.com/tutorial/apa-itu-python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https://www.petanikode.com/python-windows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hlinkClick r:id="rId4"/>
              </a:rPr>
              <a:t>https://beril.id/instalasi-jupyter-di-windows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hlinkClick r:id="rId5"/>
              </a:rPr>
              <a:t>http://jupyter.org/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6"/>
              </a:rPr>
              <a:t>https://en.wikipedia.org/wiki/Anaconda_(Python_distribution)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8" name="Picture 4" descr="Hello World java, c++, pyth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10"/>
            <a:ext cx="5267325" cy="4467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5643570" y="428610"/>
            <a:ext cx="5214942" cy="57606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d-ID" sz="3200" dirty="0" smtClean="0">
                <a:latin typeface="Cavorting" pitchFamily="34" charset="0"/>
              </a:rPr>
              <a:t>Kenapa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d-ID" sz="3200" dirty="0" smtClean="0">
                <a:latin typeface="Cavorting" pitchFamily="34" charset="0"/>
              </a:rPr>
              <a:t>belajar Python?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vorting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5008" y="1785932"/>
            <a:ext cx="321471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d-ID" i="1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Python is a programming </a:t>
            </a:r>
            <a:endParaRPr lang="id-ID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language that lets you work </a:t>
            </a:r>
            <a:endParaRPr lang="id-ID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quickly and integrate systems more effectively.</a:t>
            </a:r>
            <a:r>
              <a:rPr lang="id-ID" i="1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id-ID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8" y="321469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sz="1200" dirty="0" smtClean="0">
                <a:ln>
                  <a:solidFill>
                    <a:schemeClr val="tx1"/>
                  </a:solidFill>
                </a:ln>
                <a:latin typeface="Century Gothic" pitchFamily="34" charset="0"/>
              </a:rPr>
              <a:t>Jadi kenapa belajar Python?</a:t>
            </a:r>
          </a:p>
          <a:p>
            <a:r>
              <a:rPr lang="id-ID" sz="1200" dirty="0" smtClean="0">
                <a:ln>
                  <a:solidFill>
                    <a:schemeClr val="tx1"/>
                  </a:solidFill>
                </a:ln>
                <a:latin typeface="Century Gothic" pitchFamily="34" charset="0"/>
              </a:rPr>
              <a:t>1. Cepat dan efektif;</a:t>
            </a:r>
          </a:p>
          <a:p>
            <a:r>
              <a:rPr lang="id-ID" sz="1200" dirty="0" smtClean="0">
                <a:ln>
                  <a:solidFill>
                    <a:schemeClr val="tx1"/>
                  </a:solidFill>
                </a:ln>
                <a:latin typeface="Century Gothic" pitchFamily="34" charset="0"/>
              </a:rPr>
              <a:t>2. Mudah dipelajari;</a:t>
            </a:r>
          </a:p>
          <a:p>
            <a:r>
              <a:rPr lang="id-ID" sz="1200" dirty="0" smtClean="0">
                <a:ln>
                  <a:solidFill>
                    <a:schemeClr val="tx1"/>
                  </a:solidFill>
                </a:ln>
                <a:latin typeface="Century Gothic" pitchFamily="34" charset="0"/>
              </a:rPr>
              <a:t>3. Banyak digunakan di perusahaan besar;</a:t>
            </a:r>
            <a:endParaRPr lang="id-ID" sz="1200" dirty="0">
              <a:ln>
                <a:solidFill>
                  <a:schemeClr val="tx1"/>
                </a:solidFill>
              </a:ln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42858"/>
            <a:ext cx="9144000" cy="576064"/>
          </a:xfrm>
        </p:spPr>
        <p:txBody>
          <a:bodyPr/>
          <a:lstStyle/>
          <a:p>
            <a:r>
              <a:rPr lang="id-ID" dirty="0" smtClean="0">
                <a:latin typeface="Cavorting" pitchFamily="34" charset="0"/>
              </a:rPr>
              <a:t>Instalasi Python di Windows </a:t>
            </a:r>
            <a:endParaRPr lang="id-ID" dirty="0">
              <a:latin typeface="Cavorting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282" y="642924"/>
            <a:ext cx="8072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>
                <a:latin typeface="Century Gothic" pitchFamily="34" charset="0"/>
              </a:rPr>
              <a:t/>
            </a:r>
            <a:br>
              <a:rPr lang="id-ID" sz="1400" dirty="0" smtClean="0">
                <a:latin typeface="Century Gothic" pitchFamily="34" charset="0"/>
              </a:rPr>
            </a:br>
            <a:r>
              <a:rPr lang="id-ID" sz="1400" b="1" dirty="0" smtClean="0">
                <a:latin typeface="Century Gothic" pitchFamily="34" charset="0"/>
              </a:rPr>
              <a:t>Langkah 1: </a:t>
            </a:r>
            <a:r>
              <a:rPr lang="id-ID" sz="1400" dirty="0" smtClean="0">
                <a:latin typeface="Century Gothic" pitchFamily="34" charset="0"/>
              </a:rPr>
              <a:t>Unduh python versi terbaru di python.org </a:t>
            </a:r>
          </a:p>
        </p:txBody>
      </p:sp>
      <p:sp>
        <p:nvSpPr>
          <p:cNvPr id="1028" name="AutoShape 4" descr="https://files.realpython.com/media/win-install-dialog.40e3ded144b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214282" y="928676"/>
            <a:ext cx="80724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>
                <a:latin typeface="Century Gothic" pitchFamily="34" charset="0"/>
              </a:rPr>
              <a:t/>
            </a:r>
            <a:br>
              <a:rPr lang="id-ID" sz="1400" dirty="0" smtClean="0">
                <a:latin typeface="Century Gothic" pitchFamily="34" charset="0"/>
              </a:rPr>
            </a:br>
            <a:r>
              <a:rPr lang="id-ID" sz="1400" b="1" dirty="0" smtClean="0">
                <a:latin typeface="Century Gothic" pitchFamily="34" charset="0"/>
              </a:rPr>
              <a:t>Langkah 2: </a:t>
            </a:r>
            <a:r>
              <a:rPr lang="id-ID" sz="1400" dirty="0" smtClean="0">
                <a:latin typeface="Century Gothic" pitchFamily="34" charset="0"/>
              </a:rPr>
              <a:t>Setelah anda mengunduh python, jalankan saja dengan mengklik dua kali </a:t>
            </a:r>
          </a:p>
          <a:p>
            <a:r>
              <a:rPr lang="id-ID" sz="1400" dirty="0" smtClean="0">
                <a:latin typeface="Century Gothic" pitchFamily="34" charset="0"/>
              </a:rPr>
              <a:t>pada file yang diunduh. Kemudian klik </a:t>
            </a:r>
            <a:r>
              <a:rPr lang="id-ID" sz="1400" b="1" dirty="0" smtClean="0">
                <a:latin typeface="Century Gothic" pitchFamily="34" charset="0"/>
              </a:rPr>
              <a:t>Install For All User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id-ID" sz="1400" dirty="0" smtClean="0">
                <a:latin typeface="Century Gothic" pitchFamily="34" charset="0"/>
              </a:rPr>
              <a:t>Dialog akan muncul yang terlihat seperti ini:</a:t>
            </a:r>
          </a:p>
          <a:p>
            <a:endParaRPr lang="id-ID" sz="1400" dirty="0" smtClean="0">
              <a:latin typeface="Century Gothic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1857370"/>
            <a:ext cx="4380415" cy="3143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285734"/>
            <a:ext cx="80724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>
                <a:latin typeface="Century Gothic" pitchFamily="34" charset="0"/>
              </a:rPr>
              <a:t/>
            </a:r>
            <a:br>
              <a:rPr lang="id-ID" sz="1400" dirty="0" smtClean="0">
                <a:latin typeface="Century Gothic" pitchFamily="34" charset="0"/>
              </a:rPr>
            </a:br>
            <a:r>
              <a:rPr lang="id-ID" sz="1400" b="1" dirty="0" smtClean="0">
                <a:latin typeface="Century Gothic" pitchFamily="34" charset="0"/>
              </a:rPr>
              <a:t>Langkah 3: </a:t>
            </a:r>
            <a:r>
              <a:rPr lang="id-ID" sz="1400" dirty="0" smtClean="0">
                <a:latin typeface="Century Gothic" pitchFamily="34" charset="0"/>
              </a:rPr>
              <a:t>Tentukan lokasi python akan diinstal. Biarkan saja di C:\python34\, kemudian klik </a:t>
            </a:r>
            <a:r>
              <a:rPr lang="id-ID" sz="1400" i="1" dirty="0" smtClean="0">
                <a:latin typeface="Century Gothic" pitchFamily="34" charset="0"/>
              </a:rPr>
              <a:t>next</a:t>
            </a:r>
            <a:r>
              <a:rPr lang="id-ID" sz="1400" dirty="0" smtClean="0">
                <a:latin typeface="Century Gothic" pitchFamily="34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1357304"/>
            <a:ext cx="4231759" cy="3014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285734"/>
            <a:ext cx="80724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>
                <a:latin typeface="Century Gothic" pitchFamily="34" charset="0"/>
              </a:rPr>
              <a:t/>
            </a:r>
            <a:br>
              <a:rPr lang="id-ID" sz="1400" dirty="0" smtClean="0">
                <a:latin typeface="Century Gothic" pitchFamily="34" charset="0"/>
              </a:rPr>
            </a:br>
            <a:r>
              <a:rPr lang="id-ID" sz="1400" b="1" dirty="0" smtClean="0">
                <a:latin typeface="Century Gothic" pitchFamily="34" charset="0"/>
              </a:rPr>
              <a:t>Langkah 4.1: </a:t>
            </a:r>
            <a:r>
              <a:rPr lang="id-ID" sz="1400" dirty="0" smtClean="0">
                <a:latin typeface="Century Gothic" pitchFamily="34" charset="0"/>
              </a:rPr>
              <a:t>Pada tahapan ini, kita akan menentukan fitur-fitur yang akan diinstal.</a:t>
            </a:r>
          </a:p>
          <a:p>
            <a:r>
              <a:rPr lang="id-ID" sz="1400" dirty="0" smtClean="0">
                <a:latin typeface="Century Gothic" pitchFamily="34" charset="0"/>
              </a:rPr>
              <a:t>Jangan lupa untuk mengaktifkan </a:t>
            </a:r>
            <a:r>
              <a:rPr lang="id-ID" sz="1400" b="1" i="1" dirty="0" smtClean="0">
                <a:latin typeface="Century Gothic" pitchFamily="34" charset="0"/>
              </a:rPr>
              <a:t>‘Add python.exe to path’</a:t>
            </a:r>
            <a:r>
              <a:rPr lang="id-ID" sz="1400" dirty="0" smtClean="0">
                <a:latin typeface="Century Gothic" pitchFamily="34" charset="0"/>
              </a:rPr>
              <a:t> agar perintahpython dikenali </a:t>
            </a:r>
          </a:p>
          <a:p>
            <a:r>
              <a:rPr lang="id-ID" sz="1400" dirty="0" smtClean="0">
                <a:latin typeface="Century Gothic" pitchFamily="34" charset="0"/>
              </a:rPr>
              <a:t>pada CMD </a:t>
            </a:r>
            <a:r>
              <a:rPr lang="id-ID" sz="1400" i="1" dirty="0" smtClean="0">
                <a:latin typeface="Century Gothic" pitchFamily="34" charset="0"/>
              </a:rPr>
              <a:t>(Command Prompt)</a:t>
            </a:r>
            <a:r>
              <a:rPr lang="id-ID" sz="1400" dirty="0" smtClean="0">
                <a:latin typeface="Century Gothic" pitchFamily="34" charset="0"/>
              </a:rPr>
              <a:t>.</a:t>
            </a:r>
          </a:p>
        </p:txBody>
      </p:sp>
      <p:pic>
        <p:nvPicPr>
          <p:cNvPr id="69634" name="Picture 2" descr="Kustomisasi Pyth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214428"/>
            <a:ext cx="4357718" cy="37303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285734"/>
            <a:ext cx="8072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>
                <a:latin typeface="Century Gothic" pitchFamily="34" charset="0"/>
              </a:rPr>
              <a:t/>
            </a:r>
            <a:br>
              <a:rPr lang="id-ID" sz="1400" dirty="0" smtClean="0">
                <a:latin typeface="Century Gothic" pitchFamily="34" charset="0"/>
              </a:rPr>
            </a:br>
            <a:r>
              <a:rPr lang="id-ID" sz="1400" b="1" dirty="0" smtClean="0">
                <a:latin typeface="Century Gothic" pitchFamily="34" charset="0"/>
              </a:rPr>
              <a:t>Langkah 4.2: </a:t>
            </a:r>
            <a:r>
              <a:rPr lang="id-ID" sz="1400" dirty="0" smtClean="0">
                <a:latin typeface="Century Gothic" pitchFamily="34" charset="0"/>
              </a:rPr>
              <a:t>Setelah diaktifkan, akan menjadi seperti ini, kemudian setelah next lalu finish.</a:t>
            </a:r>
          </a:p>
        </p:txBody>
      </p:sp>
      <p:pic>
        <p:nvPicPr>
          <p:cNvPr id="71684" name="Picture 4" descr="Kustomisasi Pyth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857238"/>
            <a:ext cx="4643470" cy="40048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285734"/>
            <a:ext cx="80724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>
                <a:latin typeface="Century Gothic" pitchFamily="34" charset="0"/>
              </a:rPr>
              <a:t/>
            </a:r>
            <a:br>
              <a:rPr lang="id-ID" sz="1400" dirty="0" smtClean="0">
                <a:latin typeface="Century Gothic" pitchFamily="34" charset="0"/>
              </a:rPr>
            </a:br>
            <a:r>
              <a:rPr lang="id-ID" sz="1400" b="1" dirty="0" smtClean="0">
                <a:latin typeface="Century Gothic" pitchFamily="34" charset="0"/>
              </a:rPr>
              <a:t>Langkah 5:</a:t>
            </a:r>
            <a:r>
              <a:rPr lang="id-ID" sz="1400" i="1" dirty="0" smtClean="0">
                <a:latin typeface="Century Gothic" pitchFamily="34" charset="0"/>
              </a:rPr>
              <a:t> </a:t>
            </a:r>
            <a:r>
              <a:rPr lang="id-ID" sz="1400" b="1" dirty="0" smtClean="0"/>
              <a:t>Uji coba python</a:t>
            </a:r>
          </a:p>
          <a:p>
            <a:r>
              <a:rPr lang="id-ID" sz="1400" dirty="0" smtClean="0"/>
              <a:t>Pertama, kita coba dulu membuka </a:t>
            </a:r>
            <a:r>
              <a:rPr lang="id-ID" sz="1400" b="1" dirty="0" smtClean="0"/>
              <a:t>Python Shell</a:t>
            </a:r>
            <a:r>
              <a:rPr lang="id-ID" sz="1400" dirty="0" smtClean="0"/>
              <a:t>. Silahkan buka Start Menu kemudian cari </a:t>
            </a:r>
            <a:r>
              <a:rPr lang="id-ID" sz="1400" b="1" i="1" dirty="0" smtClean="0"/>
              <a:t>Python Shell</a:t>
            </a:r>
            <a:r>
              <a:rPr lang="id-ID" sz="1400" dirty="0" smtClean="0"/>
              <a:t>.</a:t>
            </a:r>
            <a:endParaRPr lang="id-ID" sz="1400" dirty="0"/>
          </a:p>
        </p:txBody>
      </p:sp>
      <p:pic>
        <p:nvPicPr>
          <p:cNvPr id="73732" name="Picture 4" descr="Python Shell di Window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14428"/>
            <a:ext cx="6381750" cy="3352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ChangeArrowheads="1"/>
          </p:cNvSpPr>
          <p:nvPr/>
        </p:nvSpPr>
        <p:spPr bwMode="auto">
          <a:xfrm>
            <a:off x="0" y="78580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428610"/>
            <a:ext cx="80724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sz="1400" b="1" dirty="0" smtClean="0">
                <a:latin typeface="Century Gothic" pitchFamily="34" charset="0"/>
              </a:rPr>
              <a:t>Langkah 6: </a:t>
            </a:r>
            <a:r>
              <a:rPr lang="id-ID" sz="1400" dirty="0" smtClean="0">
                <a:solidFill>
                  <a:srgbClr val="383838"/>
                </a:solidFill>
                <a:latin typeface="Century Gothic" pitchFamily="34" charset="0"/>
                <a:cs typeface="Arial" pitchFamily="34" charset="0"/>
              </a:rPr>
              <a:t>Kemudian kita coba Python dari CMD, ketik perintah </a:t>
            </a:r>
            <a:r>
              <a:rPr lang="id-ID" sz="1200" dirty="0" smtClean="0">
                <a:solidFill>
                  <a:srgbClr val="E83E8C"/>
                </a:solidFill>
                <a:latin typeface="Century Gothic" pitchFamily="34" charset="0"/>
                <a:cs typeface="Arial" pitchFamily="34" charset="0"/>
              </a:rPr>
              <a:t>python</a:t>
            </a:r>
            <a:r>
              <a:rPr lang="id-ID" sz="1400" dirty="0" smtClean="0">
                <a:solidFill>
                  <a:srgbClr val="383838"/>
                </a:solidFill>
                <a:latin typeface="Century Gothic" pitchFamily="34" charset="0"/>
                <a:cs typeface="Arial" pitchFamily="34" charset="0"/>
              </a:rPr>
              <a:t> untuk masuk ke</a:t>
            </a:r>
            <a:r>
              <a:rPr lang="id-ID" sz="1400" i="1" dirty="0" smtClean="0">
                <a:solidFill>
                  <a:srgbClr val="383838"/>
                </a:solidFill>
                <a:latin typeface="Century Gothic" pitchFamily="34" charset="0"/>
                <a:cs typeface="Arial" pitchFamily="34" charset="0"/>
              </a:rPr>
              <a:t>Python Shell</a:t>
            </a:r>
            <a:r>
              <a:rPr lang="id-ID" sz="1400" dirty="0" smtClean="0">
                <a:solidFill>
                  <a:srgbClr val="383838"/>
                </a:solidFill>
                <a:latin typeface="Century Gothic" pitchFamily="34" charset="0"/>
                <a:cs typeface="Arial" pitchFamily="34" charset="0"/>
              </a:rPr>
              <a:t> dari CMD.</a:t>
            </a:r>
            <a:r>
              <a:rPr lang="id-ID" sz="900" dirty="0" smtClean="0">
                <a:latin typeface="Century Gothic" pitchFamily="34" charset="0"/>
                <a:cs typeface="Arial" pitchFamily="34" charset="0"/>
              </a:rPr>
              <a:t> </a:t>
            </a:r>
            <a:endParaRPr lang="id-ID" sz="2000" dirty="0" smtClean="0">
              <a:latin typeface="Century Gothic" pitchFamily="34" charset="0"/>
              <a:cs typeface="Arial" pitchFamily="34" charset="0"/>
            </a:endParaRPr>
          </a:p>
          <a:p>
            <a:endParaRPr lang="id-ID" sz="1400" dirty="0"/>
          </a:p>
        </p:txBody>
      </p:sp>
      <p:pic>
        <p:nvPicPr>
          <p:cNvPr id="74755" name="Picture 3" descr="Membuka python shell dari CM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42990"/>
            <a:ext cx="6457950" cy="3257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761</Words>
  <Application>Microsoft Office PowerPoint</Application>
  <PresentationFormat>On-screen Show (16:9)</PresentationFormat>
  <Paragraphs>123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ismail - [2010]</cp:lastModifiedBy>
  <cp:revision>101</cp:revision>
  <dcterms:created xsi:type="dcterms:W3CDTF">2016-12-05T23:26:54Z</dcterms:created>
  <dcterms:modified xsi:type="dcterms:W3CDTF">2019-03-31T03:49:05Z</dcterms:modified>
</cp:coreProperties>
</file>