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7" r:id="rId2"/>
  </p:sldMasterIdLst>
  <p:sldIdLst>
    <p:sldId id="256" r:id="rId3"/>
    <p:sldId id="259" r:id="rId4"/>
    <p:sldId id="257" r:id="rId5"/>
    <p:sldId id="258" r:id="rId6"/>
    <p:sldId id="260" r:id="rId7"/>
    <p:sldId id="261" r:id="rId8"/>
    <p:sldId id="269" r:id="rId9"/>
    <p:sldId id="270" r:id="rId10"/>
    <p:sldId id="271" r:id="rId11"/>
    <p:sldId id="272" r:id="rId12"/>
    <p:sldId id="273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74" d="100"/>
          <a:sy n="74" d="100"/>
        </p:scale>
        <p:origin x="34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4320" y="2485498"/>
            <a:ext cx="10683683" cy="145149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600"/>
              <a:buNone/>
              <a:defRPr sz="5795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2pPr>
            <a:lvl3pPr lvl="2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3pPr>
            <a:lvl4pPr lvl="3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4pPr>
            <a:lvl5pPr lvl="4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5pPr>
            <a:lvl6pPr lvl="5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6pPr>
            <a:lvl7pPr lvl="6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7pPr>
            <a:lvl8pPr lvl="7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8pPr>
            <a:lvl9pPr lvl="8" algn="ctr">
              <a:spcBef>
                <a:spcPts val="0"/>
              </a:spcBef>
              <a:spcAft>
                <a:spcPts val="0"/>
              </a:spcAft>
              <a:buSzPts val="14600"/>
              <a:buNone/>
              <a:defRPr sz="579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43553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190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3096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972" y="-537152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06835" y="4206653"/>
            <a:ext cx="8461757" cy="460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8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15611" y="5640787"/>
            <a:ext cx="7998672" cy="80677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907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 hasCustomPrompt="1"/>
          </p:nvPr>
        </p:nvSpPr>
        <p:spPr>
          <a:xfrm>
            <a:off x="415611" y="1474838"/>
            <a:ext cx="11361087" cy="2617956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13336"/>
            </a:lvl9pPr>
          </a:lstStyle>
          <a:p>
            <a:r>
              <a:t>xx%</a:t>
            </a:r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15611" y="4202981"/>
            <a:ext cx="11361087" cy="1734390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6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 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41941" y="221924"/>
            <a:ext cx="11361087" cy="593052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3580"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3203162" y="1631747"/>
            <a:ext cx="5782781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/>
          </a:p>
        </p:txBody>
      </p:sp>
      <p:sp>
        <p:nvSpPr>
          <p:cNvPr id="75" name="Google Shape;75;p14"/>
          <p:cNvSpPr/>
          <p:nvPr/>
        </p:nvSpPr>
        <p:spPr>
          <a:xfrm>
            <a:off x="241941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/>
          </a:p>
        </p:txBody>
      </p:sp>
      <p:sp>
        <p:nvSpPr>
          <p:cNvPr id="76" name="Google Shape;76;p14"/>
          <p:cNvSpPr/>
          <p:nvPr/>
        </p:nvSpPr>
        <p:spPr>
          <a:xfrm>
            <a:off x="9125576" y="1631747"/>
            <a:ext cx="2821539" cy="5045649"/>
          </a:xfrm>
          <a:prstGeom prst="rect">
            <a:avLst/>
          </a:prstGeom>
          <a:solidFill>
            <a:srgbClr val="031330">
              <a:alpha val="12850"/>
            </a:srgbClr>
          </a:solidFill>
          <a:ln>
            <a:noFill/>
          </a:ln>
        </p:spPr>
        <p:txBody>
          <a:bodyPr spcFirstLastPara="1" wrap="square" lIns="36284" tIns="36284" rIns="36284" bIns="3628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/>
          </a:p>
        </p:txBody>
      </p:sp>
    </p:spTree>
    <p:extLst>
      <p:ext uri="{BB962C8B-B14F-4D97-AF65-F5344CB8AC3E}">
        <p14:creationId xmlns:p14="http://schemas.microsoft.com/office/powerpoint/2010/main" val="3055139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8849-0091-B344-AE01-D6036210B5A0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09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38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3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5" y="1356921"/>
            <a:ext cx="11361087" cy="4734894"/>
          </a:xfrm>
          <a:prstGeom prst="rect">
            <a:avLst/>
          </a:prstGeom>
        </p:spPr>
        <p:txBody>
          <a:bodyPr spcFirstLastPara="1" wrap="square" lIns="255950" tIns="255950" rIns="255950" bIns="255950" anchor="t" anchorCtr="0">
            <a:normAutofit/>
          </a:bodyPr>
          <a:lstStyle>
            <a:lvl1pPr marL="181463" lvl="0" indent="-17894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Roboto"/>
              <a:buChar char="●"/>
              <a:defRPr sz="1389"/>
            </a:lvl1pPr>
            <a:lvl2pPr marL="362925" lvl="1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2pPr>
            <a:lvl3pPr marL="544388" lvl="2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3pPr>
            <a:lvl4pPr marL="725851" lvl="3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4pPr>
            <a:lvl5pPr marL="907313" lvl="4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5pPr>
            <a:lvl6pPr marL="1088776" lvl="5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6pPr>
            <a:lvl7pPr marL="1270239" lvl="6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●"/>
              <a:defRPr/>
            </a:lvl7pPr>
            <a:lvl8pPr marL="1451701" lvl="7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○"/>
              <a:defRPr/>
            </a:lvl8pPr>
            <a:lvl9pPr marL="1633164" lvl="8" indent="-104845">
              <a:spcBef>
                <a:spcPts val="0"/>
              </a:spcBef>
              <a:spcAft>
                <a:spcPts val="0"/>
              </a:spcAft>
              <a:buSzPts val="560"/>
              <a:buFont typeface="Robo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753" y="406204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02620" y="-928532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89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443371" y="1536639"/>
            <a:ext cx="5333348" cy="455522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1548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8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14" y="-1603321"/>
            <a:ext cx="6511278" cy="344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9264" y="-2236199"/>
            <a:ext cx="8461757" cy="4607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8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324" cy="68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2924" y="-1963351"/>
            <a:ext cx="8461757" cy="460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4654" y="-735169"/>
            <a:ext cx="6511278" cy="344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17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15611" y="740803"/>
            <a:ext cx="3744059" cy="1007630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2659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15611" y="1852806"/>
            <a:ext cx="3744059" cy="4239236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1pPr>
            <a:lvl2pPr marL="362925" lvl="1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2pPr>
            <a:lvl3pPr marL="544388" lvl="2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3pPr>
            <a:lvl4pPr marL="725851" lvl="3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4pPr>
            <a:lvl5pPr marL="907313" lvl="4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5pPr>
            <a:lvl6pPr marL="1088776" lvl="5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6pPr>
            <a:lvl7pPr marL="1270239" lvl="6" indent="-176422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1349"/>
            </a:lvl7pPr>
            <a:lvl8pPr marL="1451701" lvl="7" indent="-176422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1349"/>
            </a:lvl8pPr>
            <a:lvl9pPr marL="1633164" lvl="8" indent="-176422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53684" y="600202"/>
            <a:ext cx="8490652" cy="5454392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5318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6096162" y="-167"/>
            <a:ext cx="6096162" cy="68580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1581" tIns="101581" rIns="101581" bIns="101581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14"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54009" y="1644239"/>
            <a:ext cx="5393675" cy="1976445"/>
          </a:xfrm>
          <a:prstGeom prst="rect">
            <a:avLst/>
          </a:prstGeom>
        </p:spPr>
        <p:txBody>
          <a:bodyPr spcFirstLastPara="1" wrap="square" lIns="255950" tIns="255950" rIns="255950" bIns="255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468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354009" y="3737447"/>
            <a:ext cx="5393675" cy="1646759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2342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586175" y="965437"/>
            <a:ext cx="5116172" cy="4926824"/>
          </a:xfrm>
          <a:prstGeom prst="rect">
            <a:avLst/>
          </a:prstGeom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181463" lvl="0" indent="-216747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marL="362925" lvl="1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marL="544388" lvl="2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marL="725851" lvl="3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marL="907313" lvl="4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marL="1088776" lvl="5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marL="1270239" lvl="6" indent="-189024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marL="1451701" lvl="7" indent="-189024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marL="1633164" lvl="8" indent="-189024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910" y="6217645"/>
            <a:ext cx="731698" cy="52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D4BAE53-5459-B843-86A2-CB07CD27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11" y="593369"/>
            <a:ext cx="11361087" cy="7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Poppins ExtraBold"/>
              <a:buNone/>
              <a:defRPr sz="9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Bebas Neue"/>
              <a:buNone/>
              <a:defRPr sz="7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11" y="1536639"/>
            <a:ext cx="11361087" cy="455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950" tIns="255950" rIns="255950" bIns="255950" anchor="ctr" anchorCtr="0">
            <a:normAutofit/>
          </a:bodyPr>
          <a:lstStyle>
            <a:lvl1pPr marL="457200" lvl="0" indent="-546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naheim"/>
              <a:buChar char="●"/>
              <a:defRPr sz="5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●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○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476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naheim"/>
              <a:buChar char="■"/>
              <a:defRPr sz="39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032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424171" y="1244605"/>
            <a:ext cx="9396821" cy="64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150" tIns="255150" rIns="255150" bIns="2551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Proxima Nova Semibold"/>
              <a:buNone/>
              <a:defRPr sz="6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Proxima Nova Semibold"/>
              <a:buNone/>
              <a:defRPr sz="6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Proxima Nova Semibold"/>
              <a:buNone/>
              <a:defRPr sz="6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Proxima Nova Semibold"/>
              <a:buNone/>
              <a:defRPr sz="6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Proxima Nova Semibold"/>
              <a:buNone/>
              <a:defRPr sz="6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Proxima Nova Semibold"/>
              <a:buNone/>
              <a:defRPr sz="6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Proxima Nova Semibold"/>
              <a:buNone/>
              <a:defRPr sz="6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Proxima Nova Semibold"/>
              <a:buNone/>
              <a:defRPr sz="6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Font typeface="Proxima Nova Semibold"/>
              <a:buNone/>
              <a:defRPr sz="6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424171" y="2260609"/>
            <a:ext cx="9396821" cy="333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5150" tIns="255150" rIns="255150" bIns="255150" anchor="t" anchorCtr="0">
            <a:noAutofit/>
          </a:bodyPr>
          <a:lstStyle>
            <a:lvl1pPr marL="457200" lvl="0" indent="-425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3100"/>
              <a:buFont typeface="Proxima Nova"/>
              <a:buChar char="●"/>
              <a:defRPr sz="3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25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3100"/>
              <a:buFont typeface="Proxima Nova"/>
              <a:buChar char="○"/>
              <a:defRPr sz="3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25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3100"/>
              <a:buFont typeface="Proxima Nova"/>
              <a:buChar char="■"/>
              <a:defRPr sz="3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25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3100"/>
              <a:buFont typeface="Proxima Nova"/>
              <a:buChar char="●"/>
              <a:defRPr sz="3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25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3100"/>
              <a:buFont typeface="Proxima Nova"/>
              <a:buChar char="○"/>
              <a:defRPr sz="3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25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3100"/>
              <a:buFont typeface="Proxima Nova"/>
              <a:buChar char="■"/>
              <a:defRPr sz="3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25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3100"/>
              <a:buFont typeface="Proxima Nova"/>
              <a:buChar char="●"/>
              <a:defRPr sz="3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25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3100"/>
              <a:buFont typeface="Proxima Nova"/>
              <a:buChar char="○"/>
              <a:defRPr sz="3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25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3100"/>
              <a:buFont typeface="Proxima Nova"/>
              <a:buChar char="■"/>
              <a:defRPr sz="3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07833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5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0398-5912-DB23-B7E3-F2343718B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Seminar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F519A-5C4F-1D43-4528-7DDA85B94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20" y="3936994"/>
            <a:ext cx="10683683" cy="1144292"/>
          </a:xfrm>
        </p:spPr>
        <p:txBody>
          <a:bodyPr>
            <a:noAutofit/>
          </a:bodyPr>
          <a:lstStyle/>
          <a:p>
            <a:r>
              <a:rPr lang="en-US" sz="2000" dirty="0"/>
              <a:t>Muhammad Raihan </a:t>
            </a:r>
            <a:r>
              <a:rPr lang="en-US" sz="2000" dirty="0" err="1"/>
              <a:t>Ekaputra</a:t>
            </a:r>
            <a:r>
              <a:rPr lang="en-US" sz="2000" dirty="0"/>
              <a:t> </a:t>
            </a:r>
            <a:r>
              <a:rPr lang="en-US" sz="2000" dirty="0" err="1"/>
              <a:t>Idrisatria</a:t>
            </a:r>
            <a:endParaRPr lang="en-US" sz="2000" dirty="0"/>
          </a:p>
          <a:p>
            <a:r>
              <a:rPr lang="en-US" sz="2000" dirty="0"/>
              <a:t>185090807111004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55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9F23D0-234D-18F4-BFCF-C0391CA4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83" y="2151741"/>
            <a:ext cx="2942761" cy="2645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41822-DC9B-A6B0-CB3F-4293CD75DFEF}"/>
              </a:ext>
            </a:extLst>
          </p:cNvPr>
          <p:cNvSpPr txBox="1"/>
          <p:nvPr/>
        </p:nvSpPr>
        <p:spPr>
          <a:xfrm>
            <a:off x="5567966" y="1062507"/>
            <a:ext cx="608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Dapat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didefinisikan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sebagai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bahasa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pemrograman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tingkat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tinggi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endParaRPr lang="en-ID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9D46D-EFE6-F451-42A9-C3720D5526C2}"/>
              </a:ext>
            </a:extLst>
          </p:cNvPr>
          <p:cNvSpPr txBox="1"/>
          <p:nvPr/>
        </p:nvSpPr>
        <p:spPr>
          <a:xfrm>
            <a:off x="5567966" y="1916806"/>
            <a:ext cx="608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Bahasa </a:t>
            </a:r>
            <a:r>
              <a:rPr lang="en-US" sz="1800" dirty="0" err="1">
                <a:solidFill>
                  <a:schemeClr val="bg1"/>
                </a:solidFill>
              </a:rPr>
              <a:t>pemrograman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biasa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endParaRPr lang="en-ID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A54CB-90D7-987B-1C89-41710D35ADAF}"/>
              </a:ext>
            </a:extLst>
          </p:cNvPr>
          <p:cNvSpPr txBox="1"/>
          <p:nvPr/>
        </p:nvSpPr>
        <p:spPr>
          <a:xfrm>
            <a:off x="5567966" y="2603679"/>
            <a:ext cx="6087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Toolbox yang </a:t>
            </a:r>
            <a:r>
              <a:rPr lang="en-US" sz="1800" dirty="0" err="1">
                <a:solidFill>
                  <a:schemeClr val="bg1"/>
                </a:solidFill>
              </a:rPr>
              <a:t>digunakan</a:t>
            </a:r>
            <a:r>
              <a:rPr lang="en-US" sz="1800" dirty="0">
                <a:solidFill>
                  <a:schemeClr val="bg1"/>
                </a:solidFill>
              </a:rPr>
              <a:t>  : Statistics and Machine Learning Toolbox dan </a:t>
            </a:r>
            <a:r>
              <a:rPr lang="en-US" sz="1800" dirty="0" err="1">
                <a:solidFill>
                  <a:schemeClr val="bg1"/>
                </a:solidFill>
              </a:rPr>
              <a:t>Matlab</a:t>
            </a:r>
            <a:r>
              <a:rPr lang="en-US" sz="1800" dirty="0">
                <a:solidFill>
                  <a:schemeClr val="bg1"/>
                </a:solidFill>
              </a:rPr>
              <a:t> Support Package For Raspberry Pi</a:t>
            </a:r>
            <a:endParaRPr lang="en-ID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1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3B9F4-E250-29A4-50F7-99B302C87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3" y="2353304"/>
            <a:ext cx="3403430" cy="3122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20212-5675-9689-D6EF-5613D7E50E82}"/>
              </a:ext>
            </a:extLst>
          </p:cNvPr>
          <p:cNvSpPr txBox="1"/>
          <p:nvPr/>
        </p:nvSpPr>
        <p:spPr>
          <a:xfrm>
            <a:off x="5048518" y="1010992"/>
            <a:ext cx="671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Suatu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sistem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peralatan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dirancang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sedemikian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rupa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dapat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digunakan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pengukuran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atau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pengendalian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ID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D7BB9-9524-4796-6CEF-FC71CE6F71CB}"/>
              </a:ext>
            </a:extLst>
          </p:cNvPr>
          <p:cNvSpPr txBox="1"/>
          <p:nvPr/>
        </p:nvSpPr>
        <p:spPr>
          <a:xfrm>
            <a:off x="5048518" y="2021983"/>
            <a:ext cx="660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Bagian-</a:t>
            </a:r>
            <a:r>
              <a:rPr lang="en-US" sz="1600" dirty="0" err="1">
                <a:solidFill>
                  <a:schemeClr val="bg1"/>
                </a:solidFill>
              </a:rPr>
              <a:t>bagian</a:t>
            </a:r>
            <a:r>
              <a:rPr lang="en-US" sz="1600" dirty="0">
                <a:solidFill>
                  <a:schemeClr val="bg1"/>
                </a:solidFill>
              </a:rPr>
              <a:t> system </a:t>
            </a:r>
            <a:r>
              <a:rPr lang="en-US" sz="1600" dirty="0" err="1">
                <a:solidFill>
                  <a:schemeClr val="bg1"/>
                </a:solidFill>
              </a:rPr>
              <a:t>instrumentasi</a:t>
            </a:r>
            <a:r>
              <a:rPr lang="en-US" sz="1600" dirty="0">
                <a:solidFill>
                  <a:schemeClr val="bg1"/>
                </a:solidFill>
              </a:rPr>
              <a:t> : </a:t>
            </a:r>
          </a:p>
          <a:p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DF1EF-5872-D9AE-0B4C-3340D39A2FFF}"/>
              </a:ext>
            </a:extLst>
          </p:cNvPr>
          <p:cNvSpPr txBox="1"/>
          <p:nvPr/>
        </p:nvSpPr>
        <p:spPr>
          <a:xfrm>
            <a:off x="5460642" y="2440546"/>
            <a:ext cx="630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Sensing </a:t>
            </a:r>
            <a:r>
              <a:rPr lang="en-US" dirty="0" err="1">
                <a:solidFill>
                  <a:schemeClr val="bg1"/>
                </a:solidFill>
              </a:rPr>
              <a:t>elemen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7F39E-3C5C-AB4E-EF28-9DF210B54FDD}"/>
              </a:ext>
            </a:extLst>
          </p:cNvPr>
          <p:cNvSpPr txBox="1"/>
          <p:nvPr/>
        </p:nvSpPr>
        <p:spPr>
          <a:xfrm>
            <a:off x="5460642" y="2871432"/>
            <a:ext cx="630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Signal conditioning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4ABCC-4406-E3A8-D98B-C5D0FD33A525}"/>
              </a:ext>
            </a:extLst>
          </p:cNvPr>
          <p:cNvSpPr txBox="1"/>
          <p:nvPr/>
        </p:nvSpPr>
        <p:spPr>
          <a:xfrm>
            <a:off x="5460641" y="3302318"/>
            <a:ext cx="630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Signal 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F9F11-8225-B85A-3798-F0A9921BC717}"/>
              </a:ext>
            </a:extLst>
          </p:cNvPr>
          <p:cNvSpPr txBox="1"/>
          <p:nvPr/>
        </p:nvSpPr>
        <p:spPr>
          <a:xfrm>
            <a:off x="5460640" y="3733204"/>
            <a:ext cx="6304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presentation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2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C710-9DE0-263B-9B16-62648C11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03627"/>
            <a:ext cx="4100058" cy="2456442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Metode</a:t>
            </a:r>
            <a:r>
              <a:rPr lang="en-US" sz="4800" dirty="0"/>
              <a:t> </a:t>
            </a:r>
            <a:r>
              <a:rPr lang="en-US" sz="4800" dirty="0" err="1"/>
              <a:t>Penelitian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3F35-7724-2D98-D6B4-0446FBAD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Waktu dan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lvl="1"/>
            <a:r>
              <a:rPr lang="en-US" dirty="0" err="1"/>
              <a:t>Laboratorium</a:t>
            </a:r>
            <a:r>
              <a:rPr lang="en-US" dirty="0"/>
              <a:t> </a:t>
            </a:r>
            <a:r>
              <a:rPr lang="en-US" dirty="0" err="1"/>
              <a:t>instrumentasi</a:t>
            </a:r>
            <a:r>
              <a:rPr lang="en-US" dirty="0"/>
              <a:t> dan </a:t>
            </a:r>
            <a:r>
              <a:rPr lang="en-US" dirty="0" err="1"/>
              <a:t>pengukuran</a:t>
            </a:r>
            <a:r>
              <a:rPr lang="en-US" dirty="0"/>
              <a:t> FMIPA UB.</a:t>
            </a:r>
          </a:p>
        </p:txBody>
      </p:sp>
    </p:spTree>
    <p:extLst>
      <p:ext uri="{BB962C8B-B14F-4D97-AF65-F5344CB8AC3E}">
        <p14:creationId xmlns:p14="http://schemas.microsoft.com/office/powerpoint/2010/main" val="2789730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1D11-625E-13AB-CB25-BED1FC73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98" y="2200779"/>
            <a:ext cx="5523743" cy="2456442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Alat dan </a:t>
            </a:r>
            <a:r>
              <a:rPr lang="en-US" sz="6600" dirty="0" err="1"/>
              <a:t>Komponen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C16A-9852-48D5-E007-774BBE95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61593"/>
            <a:ext cx="5088038" cy="4667250"/>
          </a:xfrm>
        </p:spPr>
        <p:txBody>
          <a:bodyPr>
            <a:normAutofit/>
          </a:bodyPr>
          <a:lstStyle/>
          <a:p>
            <a:r>
              <a:rPr lang="en-US" sz="2000" dirty="0" err="1"/>
              <a:t>Besi</a:t>
            </a:r>
            <a:endParaRPr lang="en-US" sz="2000" dirty="0"/>
          </a:p>
          <a:p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sampah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endParaRPr lang="en-US" sz="2000" dirty="0"/>
          </a:p>
          <a:p>
            <a:r>
              <a:rPr lang="en-US" sz="2000" dirty="0" err="1"/>
              <a:t>Seperangkat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Las</a:t>
            </a:r>
          </a:p>
          <a:p>
            <a:r>
              <a:rPr lang="en-US" sz="2000" dirty="0" err="1"/>
              <a:t>Pisau</a:t>
            </a:r>
            <a:r>
              <a:rPr lang="en-US" sz="2000" dirty="0"/>
              <a:t> dan </a:t>
            </a:r>
            <a:r>
              <a:rPr lang="en-US" sz="2000" dirty="0" err="1"/>
              <a:t>gunting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Raspberry pi 3B+</a:t>
            </a:r>
          </a:p>
          <a:p>
            <a:r>
              <a:rPr lang="en-US" sz="2000" dirty="0"/>
              <a:t>Motor stepper</a:t>
            </a:r>
          </a:p>
          <a:p>
            <a:r>
              <a:rPr lang="en-US" sz="2000" dirty="0"/>
              <a:t>Driver motor stepper</a:t>
            </a:r>
          </a:p>
          <a:p>
            <a:r>
              <a:rPr lang="en-US" sz="2000" dirty="0" err="1"/>
              <a:t>Kamera</a:t>
            </a:r>
            <a:r>
              <a:rPr lang="en-US" sz="2000" dirty="0"/>
              <a:t> raspberry pi 3b+</a:t>
            </a:r>
          </a:p>
          <a:p>
            <a:r>
              <a:rPr lang="en-US" sz="2000" dirty="0" err="1"/>
              <a:t>Catu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raspberry pi 3b+</a:t>
            </a:r>
          </a:p>
          <a:p>
            <a:r>
              <a:rPr lang="en-US" sz="2000" dirty="0"/>
              <a:t>Kabel LAN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38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C502-6865-DB12-86A3-BB0C644B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94" y="2200779"/>
            <a:ext cx="5986731" cy="2456442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Flowchart </a:t>
            </a:r>
            <a:r>
              <a:rPr lang="en-US" sz="6600" dirty="0" err="1"/>
              <a:t>Penelitian</a:t>
            </a:r>
            <a:endParaRPr lang="en-US" sz="6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E9979-73C2-D6E4-2C1B-D86BE6FB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335" y="362162"/>
            <a:ext cx="3065201" cy="615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66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F9B7-2909-1D1B-825B-2F464FA6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14" y="2200779"/>
            <a:ext cx="5189237" cy="2456442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Desain </a:t>
            </a:r>
            <a:r>
              <a:rPr lang="en-US" sz="6600" dirty="0" err="1"/>
              <a:t>Tempat</a:t>
            </a:r>
            <a:r>
              <a:rPr lang="en-US" sz="6600" dirty="0"/>
              <a:t> </a:t>
            </a:r>
            <a:r>
              <a:rPr lang="en-US" sz="6600" dirty="0" err="1"/>
              <a:t>Sampah</a:t>
            </a:r>
            <a:endParaRPr lang="en-U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4563E-F3C8-21D8-4C08-44C9A219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35" y="1845318"/>
            <a:ext cx="5764032" cy="31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5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0E12-AC80-06ED-C7AF-E129CCE6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99" y="2326776"/>
            <a:ext cx="5203053" cy="2456442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Flowchart Program </a:t>
            </a:r>
            <a:r>
              <a:rPr lang="en-US" sz="4400" dirty="0" err="1"/>
              <a:t>Dalam</a:t>
            </a:r>
            <a:r>
              <a:rPr lang="en-US" sz="4400" dirty="0"/>
              <a:t> Bahasa </a:t>
            </a:r>
            <a:r>
              <a:rPr lang="en-US" sz="4400" dirty="0" err="1"/>
              <a:t>Matlab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C5548A-68D3-C973-A48C-CE8C87AE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218" y="1009106"/>
            <a:ext cx="1589429" cy="4903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53804-3911-1171-7874-41352C17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41" y="1009106"/>
            <a:ext cx="3020028" cy="4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6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9819-98D4-EA72-1C12-CE869F41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2" y="2199276"/>
            <a:ext cx="4956584" cy="2456442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/>
              <a:t>Pengujian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56E2-9BAE-FD11-5860-3C828867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10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organik</a:t>
            </a:r>
            <a:r>
              <a:rPr lang="en-US" dirty="0"/>
              <a:t> dan 10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anorganik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205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AB0E-BD00-CF14-48C7-9766923F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9887399" cy="2456442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89672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D17A-1D13-34A9-5EBA-889034D2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7604"/>
          </a:xfrm>
        </p:spPr>
        <p:txBody>
          <a:bodyPr>
            <a:normAutofit fontScale="90000"/>
          </a:bodyPr>
          <a:lstStyle/>
          <a:p>
            <a:pPr algn="ctr"/>
            <a:r>
              <a:rPr lang="en-ID" sz="3100" b="1" dirty="0"/>
              <a:t>Desain </a:t>
            </a:r>
            <a:r>
              <a:rPr lang="en-ID" sz="3100" b="1" dirty="0" err="1"/>
              <a:t>Tempat</a:t>
            </a:r>
            <a:r>
              <a:rPr lang="en-ID" sz="3100" b="1" dirty="0"/>
              <a:t> </a:t>
            </a:r>
            <a:r>
              <a:rPr lang="en-ID" sz="3100" b="1" dirty="0" err="1"/>
              <a:t>Sampah</a:t>
            </a:r>
            <a:r>
              <a:rPr lang="en-ID" sz="3100" b="1" dirty="0"/>
              <a:t> </a:t>
            </a:r>
            <a:r>
              <a:rPr lang="en-ID" sz="3100" b="1" dirty="0" err="1"/>
              <a:t>Otomatis</a:t>
            </a:r>
            <a:r>
              <a:rPr lang="en-ID" sz="3100" b="1" dirty="0"/>
              <a:t> </a:t>
            </a:r>
            <a:r>
              <a:rPr lang="en-ID" sz="3100" b="1" dirty="0" err="1"/>
              <a:t>Pemisah</a:t>
            </a:r>
            <a:r>
              <a:rPr lang="en-ID" sz="3100" b="1" dirty="0"/>
              <a:t> </a:t>
            </a:r>
            <a:r>
              <a:rPr lang="en-ID" sz="3100" b="1" dirty="0" err="1"/>
              <a:t>Sampah</a:t>
            </a:r>
            <a:r>
              <a:rPr lang="en-ID" sz="3100" b="1" dirty="0"/>
              <a:t> </a:t>
            </a:r>
            <a:r>
              <a:rPr lang="en-ID" sz="3100" b="1" dirty="0" err="1"/>
              <a:t>Organik</a:t>
            </a:r>
            <a:r>
              <a:rPr lang="en-ID" sz="3100" b="1" dirty="0"/>
              <a:t> dan </a:t>
            </a:r>
            <a:r>
              <a:rPr lang="en-ID" sz="3100" b="1" dirty="0" err="1"/>
              <a:t>Anorganik</a:t>
            </a:r>
            <a:r>
              <a:rPr lang="en-ID" sz="3100" b="1" dirty="0"/>
              <a:t> </a:t>
            </a:r>
            <a:r>
              <a:rPr lang="en-ID" sz="3100" b="1" dirty="0" err="1"/>
              <a:t>Berbasis</a:t>
            </a:r>
            <a:r>
              <a:rPr lang="en-ID" sz="3100" b="1" dirty="0"/>
              <a:t> Convolutional Neural Network </a:t>
            </a:r>
            <a:r>
              <a:rPr lang="en-ID" sz="3100" b="1" dirty="0" err="1"/>
              <a:t>Googlenet</a:t>
            </a:r>
            <a:r>
              <a:rPr lang="en-ID" sz="3100" b="1" dirty="0"/>
              <a:t> Yang </a:t>
            </a:r>
            <a:r>
              <a:rPr lang="en-ID" sz="3100" b="1" dirty="0" err="1"/>
              <a:t>Dioperasikan</a:t>
            </a:r>
            <a:r>
              <a:rPr lang="en-ID" sz="3100" b="1" dirty="0"/>
              <a:t> di Raspberry Pi 3b+</a:t>
            </a:r>
            <a:br>
              <a:rPr lang="en-ID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957A9-CFBC-065F-F1A5-97A1DBBFF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0523"/>
            <a:ext cx="10515600" cy="1018572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dirty="0"/>
              <a:t>Muhammad Raihan </a:t>
            </a:r>
            <a:r>
              <a:rPr lang="en-US" dirty="0" err="1"/>
              <a:t>Ekaputra</a:t>
            </a:r>
            <a:r>
              <a:rPr lang="en-US" dirty="0"/>
              <a:t> </a:t>
            </a:r>
            <a:r>
              <a:rPr lang="en-US" dirty="0" err="1"/>
              <a:t>Idrisatria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185090807111004</a:t>
            </a: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679B57-CAB2-42E9-B7F2-D202D954C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58758"/>
              </p:ext>
            </p:extLst>
          </p:nvPr>
        </p:nvGraphicFramePr>
        <p:xfrm>
          <a:off x="2032000" y="4166888"/>
          <a:ext cx="812800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486584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9160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Dosen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Pembimbing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Satu</a:t>
                      </a: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Drs. Hari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Arief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Dharmawan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, M.Eng.,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Ph.D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Dosen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Pembimbing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Dua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Dr.Eng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.,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Agus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Naba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S.Si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., M.T.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74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84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6E44-7991-D584-C5CD-65D25CD55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69" y="2303627"/>
            <a:ext cx="4505172" cy="24564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36BC-65F2-D0AE-E109-14C82306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158" y="804689"/>
            <a:ext cx="6281873" cy="5248622"/>
          </a:xfrm>
        </p:spPr>
        <p:txBody>
          <a:bodyPr/>
          <a:lstStyle/>
          <a:p>
            <a:r>
              <a:rPr lang="en-US" dirty="0"/>
              <a:t>Bab I </a:t>
            </a:r>
            <a:r>
              <a:rPr lang="en-US" dirty="0" err="1"/>
              <a:t>Pendahuluan</a:t>
            </a:r>
            <a:endParaRPr lang="en-US" dirty="0"/>
          </a:p>
          <a:p>
            <a:r>
              <a:rPr lang="en-US" dirty="0"/>
              <a:t>Bab II </a:t>
            </a:r>
            <a:r>
              <a:rPr lang="en-US" dirty="0" err="1"/>
              <a:t>Tinjauan</a:t>
            </a:r>
            <a:r>
              <a:rPr lang="en-US" dirty="0"/>
              <a:t> Pustaka</a:t>
            </a:r>
          </a:p>
          <a:p>
            <a:r>
              <a:rPr lang="en-US" dirty="0"/>
              <a:t>Bab III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2392-FB82-9B22-2126-F6EA4AC2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78" y="339228"/>
            <a:ext cx="5882559" cy="24564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pic>
        <p:nvPicPr>
          <p:cNvPr id="1026" name="Picture 2" descr="Indonesia Masuk Tiga Besar Penghasil Sampah Plastik di Dunia, Apa Bahayanya?">
            <a:extLst>
              <a:ext uri="{FF2B5EF4-FFF2-40B4-BE49-F238E27FC236}">
                <a16:creationId xmlns:a16="http://schemas.microsoft.com/office/drawing/2014/main" id="{D25049AD-8AB8-79C6-7198-75DC9196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25" y="428686"/>
            <a:ext cx="4061159" cy="227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500945C6-22B0-65B3-06FF-CBA338D7EB74}"/>
              </a:ext>
            </a:extLst>
          </p:cNvPr>
          <p:cNvSpPr/>
          <p:nvPr/>
        </p:nvSpPr>
        <p:spPr>
          <a:xfrm rot="5400000">
            <a:off x="9223953" y="2995658"/>
            <a:ext cx="713253" cy="509286"/>
          </a:xfrm>
          <a:prstGeom prst="rightArrow">
            <a:avLst>
              <a:gd name="adj1" fmla="val 50001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ara Lansia ini Kreasikan Sampah jadi Kerajinan Tangan">
            <a:extLst>
              <a:ext uri="{FF2B5EF4-FFF2-40B4-BE49-F238E27FC236}">
                <a16:creationId xmlns:a16="http://schemas.microsoft.com/office/drawing/2014/main" id="{0CCBFA49-DE3E-CF05-FAFA-1E4AF553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277" y="3722114"/>
            <a:ext cx="4066607" cy="27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508E5-BCA2-7D6C-42BB-15DBF715E405}"/>
              </a:ext>
            </a:extLst>
          </p:cNvPr>
          <p:cNvSpPr txBox="1"/>
          <p:nvPr/>
        </p:nvSpPr>
        <p:spPr>
          <a:xfrm>
            <a:off x="553792" y="2942823"/>
            <a:ext cx="64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Sampah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dibuang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tanpa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dipisahkan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81801-9E34-A153-E33C-90DC762204AF}"/>
              </a:ext>
            </a:extLst>
          </p:cNvPr>
          <p:cNvSpPr txBox="1"/>
          <p:nvPr/>
        </p:nvSpPr>
        <p:spPr>
          <a:xfrm>
            <a:off x="553792" y="3342933"/>
            <a:ext cx="6413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menimbulkan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pencemaran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lingkungan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masalah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kesehatan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92635-9FDC-B8F7-1F3A-42C8064E94D5}"/>
              </a:ext>
            </a:extLst>
          </p:cNvPr>
          <p:cNvSpPr txBox="1"/>
          <p:nvPr/>
        </p:nvSpPr>
        <p:spPr>
          <a:xfrm>
            <a:off x="578116" y="4667310"/>
            <a:ext cx="641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didaur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ulang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memberikan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jual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B325F22-002C-1521-AF80-28DE8CD6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99" y="2074201"/>
            <a:ext cx="4831601" cy="27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DC983526-0425-B8AC-0085-B36AA41CE846}"/>
              </a:ext>
            </a:extLst>
          </p:cNvPr>
          <p:cNvSpPr/>
          <p:nvPr/>
        </p:nvSpPr>
        <p:spPr>
          <a:xfrm rot="5400000">
            <a:off x="2804019" y="2948856"/>
            <a:ext cx="370390" cy="9602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6D7262A-D010-BBF5-DB2E-8F0E369F564C}"/>
              </a:ext>
            </a:extLst>
          </p:cNvPr>
          <p:cNvSpPr/>
          <p:nvPr/>
        </p:nvSpPr>
        <p:spPr>
          <a:xfrm rot="16200000">
            <a:off x="8929549" y="2958894"/>
            <a:ext cx="370390" cy="78420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C43E0-4AD9-9DBB-5725-37333AB6190D}"/>
              </a:ext>
            </a:extLst>
          </p:cNvPr>
          <p:cNvSpPr/>
          <p:nvPr/>
        </p:nvSpPr>
        <p:spPr>
          <a:xfrm>
            <a:off x="678875" y="3136611"/>
            <a:ext cx="16193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Organik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2E5C12-75F8-402D-0368-0E24BED4AFB1}"/>
              </a:ext>
            </a:extLst>
          </p:cNvPr>
          <p:cNvSpPr/>
          <p:nvPr/>
        </p:nvSpPr>
        <p:spPr>
          <a:xfrm>
            <a:off x="9506846" y="3058607"/>
            <a:ext cx="2029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Anorganik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11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FD8C-234D-6C1E-65A6-F1B6EB87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77" y="399444"/>
            <a:ext cx="5814823" cy="24564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Tinjauan</a:t>
            </a:r>
            <a:r>
              <a:rPr lang="en-US" dirty="0"/>
              <a:t> Pustaka</a:t>
            </a:r>
          </a:p>
        </p:txBody>
      </p:sp>
    </p:spTree>
    <p:extLst>
      <p:ext uri="{BB962C8B-B14F-4D97-AF65-F5344CB8AC3E}">
        <p14:creationId xmlns:p14="http://schemas.microsoft.com/office/powerpoint/2010/main" val="282274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5A19118-B205-BE14-113B-0EE7E513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15" y="2074403"/>
            <a:ext cx="4830883" cy="270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8CADE-797B-415C-0B22-72C94362D0A2}"/>
              </a:ext>
            </a:extLst>
          </p:cNvPr>
          <p:cNvSpPr txBox="1"/>
          <p:nvPr/>
        </p:nvSpPr>
        <p:spPr>
          <a:xfrm>
            <a:off x="6096000" y="2211113"/>
            <a:ext cx="553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Sisa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kegiatan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sehari-hari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manusia</a:t>
            </a:r>
            <a:r>
              <a:rPr lang="en-US" sz="1800" dirty="0">
                <a:solidFill>
                  <a:schemeClr val="bg1"/>
                </a:solidFill>
              </a:rPr>
              <a:t> dan/</a:t>
            </a:r>
            <a:r>
              <a:rPr lang="en-US" sz="1800" dirty="0" err="1">
                <a:solidFill>
                  <a:schemeClr val="bg1"/>
                </a:solidFill>
              </a:rPr>
              <a:t>atau</a:t>
            </a:r>
            <a:r>
              <a:rPr lang="en-US" sz="1800" dirty="0">
                <a:solidFill>
                  <a:schemeClr val="bg1"/>
                </a:solidFill>
              </a:rPr>
              <a:t> proses </a:t>
            </a:r>
            <a:r>
              <a:rPr lang="en-US" sz="1800" dirty="0" err="1">
                <a:solidFill>
                  <a:schemeClr val="bg1"/>
                </a:solidFill>
              </a:rPr>
              <a:t>alam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berbentuk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padat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ID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5CFCF-7F9E-418A-6906-14D5EC999BF3}"/>
              </a:ext>
            </a:extLst>
          </p:cNvPr>
          <p:cNvSpPr txBox="1"/>
          <p:nvPr/>
        </p:nvSpPr>
        <p:spPr>
          <a:xfrm>
            <a:off x="6096000" y="3173598"/>
            <a:ext cx="553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Sampah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dikategorikan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atas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dua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yaitu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organik</a:t>
            </a:r>
            <a:r>
              <a:rPr lang="en-US" sz="1800" dirty="0">
                <a:solidFill>
                  <a:schemeClr val="bg1"/>
                </a:solidFill>
              </a:rPr>
              <a:t> dan </a:t>
            </a:r>
            <a:r>
              <a:rPr lang="en-US" sz="1800" dirty="0" err="1">
                <a:solidFill>
                  <a:schemeClr val="bg1"/>
                </a:solidFill>
              </a:rPr>
              <a:t>anorganik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ID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spberry Pi® RP-3B+ Raspberry Pi® 3 B+ 1 GB 4 x 1.4 GHz | Conrad.com">
            <a:extLst>
              <a:ext uri="{FF2B5EF4-FFF2-40B4-BE49-F238E27FC236}">
                <a16:creationId xmlns:a16="http://schemas.microsoft.com/office/drawing/2014/main" id="{945D41C2-732C-31C9-82E8-29B722B2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97" y="1917461"/>
            <a:ext cx="4264498" cy="302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28EE2-A89D-0151-4312-FB6EB2667920}"/>
              </a:ext>
            </a:extLst>
          </p:cNvPr>
          <p:cNvSpPr txBox="1"/>
          <p:nvPr/>
        </p:nvSpPr>
        <p:spPr>
          <a:xfrm>
            <a:off x="5750417" y="1745087"/>
            <a:ext cx="591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Komputer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memiliki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ukuran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sebesar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kartu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ID" sz="1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DA20A-6061-EC32-1252-A4881E582A7A}"/>
              </a:ext>
            </a:extLst>
          </p:cNvPr>
          <p:cNvSpPr txBox="1"/>
          <p:nvPr/>
        </p:nvSpPr>
        <p:spPr>
          <a:xfrm>
            <a:off x="5750417" y="2419219"/>
            <a:ext cx="591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Raspberry pi yang </a:t>
            </a:r>
            <a:r>
              <a:rPr lang="en-US" sz="1800" dirty="0" err="1">
                <a:solidFill>
                  <a:schemeClr val="bg1"/>
                </a:solidFill>
              </a:rPr>
              <a:t>digunakan</a:t>
            </a:r>
            <a:r>
              <a:rPr lang="en-US" sz="1800" dirty="0">
                <a:solidFill>
                  <a:schemeClr val="bg1"/>
                </a:solidFill>
              </a:rPr>
              <a:t> pada </a:t>
            </a:r>
            <a:r>
              <a:rPr lang="en-US" sz="1800" dirty="0" err="1">
                <a:solidFill>
                  <a:schemeClr val="bg1"/>
                </a:solidFill>
              </a:rPr>
              <a:t>penelitian</a:t>
            </a:r>
            <a:r>
              <a:rPr lang="en-US" sz="1800" dirty="0">
                <a:solidFill>
                  <a:schemeClr val="bg1"/>
                </a:solidFill>
              </a:rPr>
              <a:t> : Raspberry Pi 3b+</a:t>
            </a:r>
            <a:endParaRPr lang="en-ID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6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7C554C-4C92-A36C-4138-BE92BA74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3" y="2480125"/>
            <a:ext cx="5039582" cy="1897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6BFE7-6B1F-49BB-06DC-AA06121DB348}"/>
              </a:ext>
            </a:extLst>
          </p:cNvPr>
          <p:cNvSpPr txBox="1"/>
          <p:nvPr/>
        </p:nvSpPr>
        <p:spPr>
          <a:xfrm>
            <a:off x="6407238" y="1577662"/>
            <a:ext cx="4565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didefinisikan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jaringan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bekerja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melewatkan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suatu</a:t>
            </a:r>
            <a:r>
              <a:rPr lang="en-US" sz="1600" dirty="0">
                <a:solidFill>
                  <a:schemeClr val="bg1"/>
                </a:solidFill>
              </a:rPr>
              <a:t> data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bentuk</a:t>
            </a:r>
            <a:r>
              <a:rPr lang="en-US" sz="1600" dirty="0">
                <a:solidFill>
                  <a:schemeClr val="bg1"/>
                </a:solidFill>
              </a:rPr>
              <a:t> array </a:t>
            </a:r>
            <a:r>
              <a:rPr lang="en-US" sz="1600" dirty="0" err="1">
                <a:solidFill>
                  <a:schemeClr val="bg1"/>
                </a:solidFill>
              </a:rPr>
              <a:t>melewatu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lapisan</a:t>
            </a:r>
            <a:r>
              <a:rPr lang="en-US" sz="1600" dirty="0">
                <a:solidFill>
                  <a:schemeClr val="bg1"/>
                </a:solidFill>
              </a:rPr>
              <a:t> filter </a:t>
            </a:r>
            <a:r>
              <a:rPr lang="en-US" sz="1600" dirty="0" err="1">
                <a:solidFill>
                  <a:schemeClr val="bg1"/>
                </a:solidFill>
              </a:rPr>
              <a:t>tertentu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FC38-8C1E-8228-B0E3-DA4B53DF58B2}"/>
              </a:ext>
            </a:extLst>
          </p:cNvPr>
          <p:cNvSpPr txBox="1"/>
          <p:nvPr/>
        </p:nvSpPr>
        <p:spPr>
          <a:xfrm>
            <a:off x="6407239" y="2746865"/>
            <a:ext cx="4565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Lapisan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digunakan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antara</a:t>
            </a:r>
            <a:r>
              <a:rPr lang="en-US" sz="1600" dirty="0">
                <a:solidFill>
                  <a:schemeClr val="bg1"/>
                </a:solidFill>
              </a:rPr>
              <a:t> lain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lapisan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konvolusi</a:t>
            </a:r>
            <a:r>
              <a:rPr lang="en-US" sz="1600" dirty="0">
                <a:solidFill>
                  <a:schemeClr val="bg1"/>
                </a:solidFill>
              </a:rPr>
              <a:t> dan pooling.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F063F-FFE4-6DCC-2268-90DDD1D87398}"/>
              </a:ext>
            </a:extLst>
          </p:cNvPr>
          <p:cNvSpPr txBox="1"/>
          <p:nvPr/>
        </p:nvSpPr>
        <p:spPr>
          <a:xfrm>
            <a:off x="6441547" y="3526361"/>
            <a:ext cx="4565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Lapisan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konvolusi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berfungsi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mengekstraksi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informasi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suatu</a:t>
            </a:r>
            <a:r>
              <a:rPr lang="en-US" sz="1600" dirty="0">
                <a:solidFill>
                  <a:schemeClr val="bg1"/>
                </a:solidFill>
              </a:rPr>
              <a:t> data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FB3DC-269D-9654-D0D0-9434420513AB}"/>
              </a:ext>
            </a:extLst>
          </p:cNvPr>
          <p:cNvSpPr txBox="1"/>
          <p:nvPr/>
        </p:nvSpPr>
        <p:spPr>
          <a:xfrm>
            <a:off x="6441547" y="4305857"/>
            <a:ext cx="4565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Lapisan</a:t>
            </a:r>
            <a:r>
              <a:rPr lang="en-US" sz="1600" dirty="0">
                <a:solidFill>
                  <a:schemeClr val="bg1"/>
                </a:solidFill>
              </a:rPr>
              <a:t> pooling </a:t>
            </a:r>
            <a:r>
              <a:rPr lang="en-US" sz="1600" dirty="0" err="1">
                <a:solidFill>
                  <a:schemeClr val="bg1"/>
                </a:solidFill>
              </a:rPr>
              <a:t>berfungsi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mereduksi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resolusi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suatu</a:t>
            </a:r>
            <a:r>
              <a:rPr lang="en-US" sz="1600" dirty="0">
                <a:solidFill>
                  <a:schemeClr val="bg1"/>
                </a:solidFill>
              </a:rPr>
              <a:t> data.</a:t>
            </a:r>
            <a:endParaRPr lang="en-ID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0837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Vision Research Poster by Slidesgo">
  <a:themeElements>
    <a:clrScheme name="Simple Light">
      <a:dk1>
        <a:srgbClr val="000000"/>
      </a:dk1>
      <a:lt1>
        <a:srgbClr val="FFFFFF"/>
      </a:lt1>
      <a:dk2>
        <a:srgbClr val="0F45A8"/>
      </a:dk2>
      <a:lt2>
        <a:srgbClr val="031330"/>
      </a:lt2>
      <a:accent1>
        <a:srgbClr val="80E4DC"/>
      </a:accent1>
      <a:accent2>
        <a:srgbClr val="6EC0F7"/>
      </a:accent2>
      <a:accent3>
        <a:srgbClr val="4D65AC"/>
      </a:accent3>
      <a:accent4>
        <a:srgbClr val="338BE4"/>
      </a:accent4>
      <a:accent5>
        <a:srgbClr val="AADBF6"/>
      </a:accent5>
      <a:accent6>
        <a:srgbClr val="41E3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computer-vision-research-poster</Template>
  <TotalTime>8586</TotalTime>
  <Words>330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Anaheim</vt:lpstr>
      <vt:lpstr>Arial</vt:lpstr>
      <vt:lpstr>Bebas Neue</vt:lpstr>
      <vt:lpstr>Poppins ExtraBold</vt:lpstr>
      <vt:lpstr>Proxima Nova</vt:lpstr>
      <vt:lpstr>Proxima Nova Semibold</vt:lpstr>
      <vt:lpstr>Roboto</vt:lpstr>
      <vt:lpstr>Computer Vision Research Poster by Slidesgo</vt:lpstr>
      <vt:lpstr>Slidesgo Final Pages</vt:lpstr>
      <vt:lpstr>Seminar Proposal</vt:lpstr>
      <vt:lpstr>Desain Tempat Sampah Otomatis Pemisah Sampah Organik dan Anorganik Berbasis Convolutional Neural Network Googlenet Yang Dioperasikan di Raspberry Pi 3b+ </vt:lpstr>
      <vt:lpstr>Outline</vt:lpstr>
      <vt:lpstr>Latar Belakang</vt:lpstr>
      <vt:lpstr>PowerPoint Presentation</vt:lpstr>
      <vt:lpstr>Tinjauan Pustaka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Metode Penelitian</vt:lpstr>
      <vt:lpstr>Alat dan Komponen</vt:lpstr>
      <vt:lpstr>Flowchart Penelitian</vt:lpstr>
      <vt:lpstr>Desain Tempat Sampah</vt:lpstr>
      <vt:lpstr>Flowchart Program Dalam Bahasa Matlab</vt:lpstr>
      <vt:lpstr>Pengujian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Raihan Ekaputra</dc:creator>
  <cp:lastModifiedBy>Raihan Ekaputra</cp:lastModifiedBy>
  <cp:revision>11</cp:revision>
  <dcterms:created xsi:type="dcterms:W3CDTF">2022-07-11T11:27:31Z</dcterms:created>
  <dcterms:modified xsi:type="dcterms:W3CDTF">2022-08-26T14:31:18Z</dcterms:modified>
</cp:coreProperties>
</file>