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313" r:id="rId8"/>
    <p:sldId id="314" r:id="rId9"/>
    <p:sldId id="261" r:id="rId10"/>
    <p:sldId id="315" r:id="rId11"/>
    <p:sldId id="316" r:id="rId12"/>
    <p:sldId id="317" r:id="rId13"/>
    <p:sldId id="318" r:id="rId14"/>
    <p:sldId id="319" r:id="rId15"/>
    <p:sldId id="320" r:id="rId16"/>
    <p:sldId id="312" r:id="rId17"/>
  </p:sldIdLst>
  <p:sldSz cx="9144000" cy="5143500" type="screen16x9"/>
  <p:notesSz cx="6858000" cy="9144000"/>
  <p:embeddedFontLst>
    <p:embeddedFont>
      <p:font typeface="Arimo" panose="020B0604020202020204" charset="0"/>
      <p:regular r:id="rId19"/>
      <p:bold r:id="rId20"/>
      <p:italic r:id="rId21"/>
      <p:boldItalic r:id="rId22"/>
    </p:embeddedFont>
    <p:embeddedFont>
      <p:font typeface="Bebas Neue" panose="020B0606020202050201" pitchFamily="34" charset="0"/>
      <p:regular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  <p:embeddedFont>
      <p:font typeface="Proxima Nova Semibold" panose="020B0604020202020204" charset="0"/>
      <p:regular r:id="rId28"/>
      <p:bold r:id="rId29"/>
      <p:boldItalic r:id="rId30"/>
    </p:embeddedFont>
    <p:embeddedFont>
      <p:font typeface="Roboto Condensed Light" panose="020F0502020204030204" pitchFamily="2" charset="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503C5F-AC5F-4F2A-A1B3-225DC860A786}">
  <a:tblStyle styleId="{63503C5F-AC5F-4F2A-A1B3-225DC860A7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056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311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841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082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123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" name="Google Shape;10511;gf61a32cbe2_0_19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2" name="Google Shape;10512;gf61a32cbe2_0_19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f5e77e6543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f5e77e6543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80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f5e77e6543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f5e77e6543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108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55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69" r:id="rId7"/>
    <p:sldLayoutId id="2147483672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814483" y="1118188"/>
            <a:ext cx="5388346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             </a:t>
            </a:r>
            <a:r>
              <a:rPr lang="en" dirty="0">
                <a:solidFill>
                  <a:schemeClr val="lt2"/>
                </a:solidFill>
              </a:rPr>
              <a:t>linier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sederhana</a:t>
            </a:r>
            <a:endParaRPr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</a:t>
            </a:r>
            <a:r>
              <a:rPr lang="en" dirty="0"/>
              <a:t>rediksi Omset Kotor pada Usaha Jus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49499" y="1326279"/>
            <a:ext cx="1650813" cy="62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err="1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regresi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REGRESI LINIER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 </a:t>
            </a:r>
            <a:endParaRPr dirty="0"/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9EB3DEC2-49AB-F03B-F9D6-CFA2A7A06153}"/>
              </a:ext>
            </a:extLst>
          </p:cNvPr>
          <p:cNvSpPr txBox="1">
            <a:spLocks/>
          </p:cNvSpPr>
          <p:nvPr/>
        </p:nvSpPr>
        <p:spPr>
          <a:xfrm>
            <a:off x="706038" y="1344400"/>
            <a:ext cx="549657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A = (∑y)(∑x^2)-(∑x)(∑</a:t>
            </a:r>
            <a:r>
              <a:rPr lang="en-US" dirty="0" err="1"/>
              <a:t>xy</a:t>
            </a:r>
            <a:r>
              <a:rPr lang="en-US" dirty="0"/>
              <a:t>)/(n ∑x^2)-(∑x)^2)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3C9490-16FE-527E-1F6D-DF9A637AA7A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76140" y="2111169"/>
            <a:ext cx="5846116" cy="443400"/>
          </a:xfrm>
        </p:spPr>
        <p:txBody>
          <a:bodyPr/>
          <a:lstStyle/>
          <a:p>
            <a:r>
              <a:rPr lang="en-US" dirty="0"/>
              <a:t>A = (6,726,500 x 679,221) - 3,635 x 1,252,487,500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845BA3-A172-0E07-B0C4-EBB570F936EC}"/>
              </a:ext>
            </a:extLst>
          </p:cNvPr>
          <p:cNvCxnSpPr/>
          <p:nvPr/>
        </p:nvCxnSpPr>
        <p:spPr>
          <a:xfrm>
            <a:off x="1244659" y="2571750"/>
            <a:ext cx="5148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2">
            <a:extLst>
              <a:ext uri="{FF2B5EF4-FFF2-40B4-BE49-F238E27FC236}">
                <a16:creationId xmlns:a16="http://schemas.microsoft.com/office/drawing/2014/main" id="{65CC0B8F-1942-73A0-F2ED-FFA3CB9B18B3}"/>
              </a:ext>
            </a:extLst>
          </p:cNvPr>
          <p:cNvSpPr txBox="1">
            <a:spLocks/>
          </p:cNvSpPr>
          <p:nvPr/>
        </p:nvSpPr>
        <p:spPr>
          <a:xfrm>
            <a:off x="2103248" y="2518119"/>
            <a:ext cx="5846116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(20 x 679,221) – 3635^2</a:t>
            </a:r>
            <a:endParaRPr lang="en-ID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F5384DB-8A49-0026-619A-CFF1D03A16C8}"/>
              </a:ext>
            </a:extLst>
          </p:cNvPr>
          <p:cNvSpPr txBox="1">
            <a:spLocks/>
          </p:cNvSpPr>
          <p:nvPr/>
        </p:nvSpPr>
        <p:spPr>
          <a:xfrm>
            <a:off x="760252" y="3128259"/>
            <a:ext cx="5846116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A = 43.071,684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565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 </a:t>
            </a:r>
            <a:endParaRPr dirty="0"/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9EB3DEC2-49AB-F03B-F9D6-CFA2A7A06153}"/>
              </a:ext>
            </a:extLst>
          </p:cNvPr>
          <p:cNvSpPr txBox="1">
            <a:spLocks/>
          </p:cNvSpPr>
          <p:nvPr/>
        </p:nvSpPr>
        <p:spPr>
          <a:xfrm>
            <a:off x="706038" y="1344400"/>
            <a:ext cx="549657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b = n ∑ </a:t>
            </a:r>
            <a:r>
              <a:rPr lang="en-US" dirty="0" err="1"/>
              <a:t>xy</a:t>
            </a:r>
            <a:r>
              <a:rPr lang="en-US" dirty="0"/>
              <a:t>-(∑ x)(∑ y)/(n ∑x^2)-(∑x)^2)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3C9490-16FE-527E-1F6D-DF9A637AA7A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76140" y="2111169"/>
            <a:ext cx="5846116" cy="443400"/>
          </a:xfrm>
        </p:spPr>
        <p:txBody>
          <a:bodyPr/>
          <a:lstStyle/>
          <a:p>
            <a:r>
              <a:rPr lang="en-US" dirty="0"/>
              <a:t>b = (20 x 1.252.487.500) -  (3.635 x 6.726.500)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845BA3-A172-0E07-B0C4-EBB570F936EC}"/>
              </a:ext>
            </a:extLst>
          </p:cNvPr>
          <p:cNvCxnSpPr/>
          <p:nvPr/>
        </p:nvCxnSpPr>
        <p:spPr>
          <a:xfrm>
            <a:off x="1244659" y="2571750"/>
            <a:ext cx="5148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2">
            <a:extLst>
              <a:ext uri="{FF2B5EF4-FFF2-40B4-BE49-F238E27FC236}">
                <a16:creationId xmlns:a16="http://schemas.microsoft.com/office/drawing/2014/main" id="{65CC0B8F-1942-73A0-F2ED-FFA3CB9B18B3}"/>
              </a:ext>
            </a:extLst>
          </p:cNvPr>
          <p:cNvSpPr txBox="1">
            <a:spLocks/>
          </p:cNvSpPr>
          <p:nvPr/>
        </p:nvSpPr>
        <p:spPr>
          <a:xfrm>
            <a:off x="2103248" y="2518119"/>
            <a:ext cx="5846116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(20 x 679,221) – 3635^2</a:t>
            </a:r>
            <a:endParaRPr lang="en-ID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F5384DB-8A49-0026-619A-CFF1D03A16C8}"/>
              </a:ext>
            </a:extLst>
          </p:cNvPr>
          <p:cNvSpPr txBox="1">
            <a:spLocks/>
          </p:cNvSpPr>
          <p:nvPr/>
        </p:nvSpPr>
        <p:spPr>
          <a:xfrm>
            <a:off x="760252" y="3128259"/>
            <a:ext cx="5846116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b = 1.613,498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340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 </a:t>
            </a:r>
            <a:endParaRPr dirty="0"/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7B15AD37-0031-72A4-0EA8-54FEE756B800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830273" y="1356392"/>
            <a:ext cx="2831700" cy="443400"/>
          </a:xfrm>
        </p:spPr>
        <p:txBody>
          <a:bodyPr/>
          <a:lstStyle/>
          <a:p>
            <a:r>
              <a:rPr lang="en-US" dirty="0"/>
              <a:t>Y = a + bx</a:t>
            </a:r>
            <a:br>
              <a:rPr lang="en-US" dirty="0"/>
            </a:br>
            <a:r>
              <a:rPr lang="en-US" dirty="0"/>
              <a:t>a = 43.071,684</a:t>
            </a:r>
            <a:br>
              <a:rPr lang="en-US" dirty="0"/>
            </a:br>
            <a:r>
              <a:rPr lang="en-US" dirty="0"/>
              <a:t>b = 1.613,498</a:t>
            </a:r>
            <a:br>
              <a:rPr lang="en-US" dirty="0"/>
            </a:br>
            <a:r>
              <a:rPr lang="en-US" dirty="0"/>
              <a:t>x = 183</a:t>
            </a:r>
            <a:endParaRPr lang="en-ID" dirty="0"/>
          </a:p>
        </p:txBody>
      </p:sp>
      <p:sp>
        <p:nvSpPr>
          <p:cNvPr id="2" name="Title 24">
            <a:extLst>
              <a:ext uri="{FF2B5EF4-FFF2-40B4-BE49-F238E27FC236}">
                <a16:creationId xmlns:a16="http://schemas.microsoft.com/office/drawing/2014/main" id="{94C64101-9F30-4982-F7A4-762668177C25}"/>
              </a:ext>
            </a:extLst>
          </p:cNvPr>
          <p:cNvSpPr txBox="1">
            <a:spLocks/>
          </p:cNvSpPr>
          <p:nvPr/>
        </p:nvSpPr>
        <p:spPr>
          <a:xfrm>
            <a:off x="2975779" y="1356392"/>
            <a:ext cx="5696734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Y = a + bx</a:t>
            </a:r>
            <a:br>
              <a:rPr lang="en-US" dirty="0"/>
            </a:br>
            <a:r>
              <a:rPr lang="en-US" dirty="0"/>
              <a:t>y = 43.071,684 + 1.613,498 * 183</a:t>
            </a:r>
          </a:p>
          <a:p>
            <a:r>
              <a:rPr lang="en-US" dirty="0"/>
              <a:t>Y = 43.071,684 + 295.270,134</a:t>
            </a:r>
          </a:p>
          <a:p>
            <a:r>
              <a:rPr lang="en-US" dirty="0"/>
              <a:t>Y = 338.341,818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0883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2549400" y="1967281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Dari </a:t>
            </a:r>
            <a:r>
              <a:rPr lang="en-US" dirty="0" err="1"/>
              <a:t>perhitungan</a:t>
            </a:r>
            <a:r>
              <a:rPr lang="en-US" dirty="0"/>
              <a:t> diatas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pada tanggal 23 cup </a:t>
            </a:r>
            <a:r>
              <a:rPr lang="en-US" dirty="0" err="1"/>
              <a:t>terjual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183 maka </a:t>
            </a:r>
            <a:r>
              <a:rPr lang="en-US" dirty="0" err="1"/>
              <a:t>pendapatan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Rp338.314,818</a:t>
            </a:r>
            <a:endParaRPr dirty="0"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333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evaluasi</a:t>
            </a:r>
            <a:endParaRPr dirty="0"/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56;p39">
            <a:extLst>
              <a:ext uri="{FF2B5EF4-FFF2-40B4-BE49-F238E27FC236}">
                <a16:creationId xmlns:a16="http://schemas.microsoft.com/office/drawing/2014/main" id="{A7DC0199-E810-ABDC-4C4A-6B964C90AB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0252" y="1540904"/>
            <a:ext cx="7715399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regresi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linier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sederhana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prediksi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nilai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 pada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tanggal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23 Mei 2023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dihitung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menggantikan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nilai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x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sesuai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rumus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regresi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linier.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kasus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ini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, x pada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tanggal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23 Mei 2023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diberikan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sebagai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183.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rgbClr val="D1D5DB"/>
              </a:solidFill>
              <a:latin typeface="Söh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perhitungan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diberikan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nilai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a dan b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0.2714 dan 292.0805,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didapatkan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perhitungan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sebelumnya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 Jika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kita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menggantikan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nilai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x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183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rumus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regresi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linier,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kita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mendapatkan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/>
            <a:endParaRPr lang="en-ID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ID" dirty="0">
                <a:solidFill>
                  <a:srgbClr val="D1D5DB"/>
                </a:solidFill>
                <a:latin typeface="Söhne"/>
              </a:rPr>
              <a:t>		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y_prediksi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= 0.2714 * 183 + 292.0805 = 49.6432 + 292.0805 = 341.7237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07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0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05;p38">
            <a:extLst>
              <a:ext uri="{FF2B5EF4-FFF2-40B4-BE49-F238E27FC236}">
                <a16:creationId xmlns:a16="http://schemas.microsoft.com/office/drawing/2014/main" id="{4FCD4590-0CB9-49FD-83F6-E54AD9194AAB}"/>
              </a:ext>
            </a:extLst>
          </p:cNvPr>
          <p:cNvSpPr txBox="1">
            <a:spLocks/>
          </p:cNvSpPr>
          <p:nvPr/>
        </p:nvSpPr>
        <p:spPr>
          <a:xfrm>
            <a:off x="3471095" y="19660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4400" b="1" dirty="0" err="1">
                <a:solidFill>
                  <a:schemeClr val="bg1"/>
                </a:solidFill>
              </a:rPr>
              <a:t>Thnk</a:t>
            </a:r>
            <a:r>
              <a:rPr lang="en-ID" sz="4400" b="1" dirty="0">
                <a:solidFill>
                  <a:schemeClr val="bg1"/>
                </a:solidFill>
              </a:rPr>
              <a:t> 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ID" dirty="0"/>
              <a:t>D</a:t>
            </a:r>
            <a:r>
              <a:rPr lang="en" dirty="0"/>
              <a:t>ata collection.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endParaRPr lang="en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ID" dirty="0"/>
              <a:t>I</a:t>
            </a:r>
            <a:r>
              <a:rPr lang="en" dirty="0"/>
              <a:t>mplementasi Algoritma Regresi Linier Sederhana.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endParaRPr lang="en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/>
              <a:t>Evaluasi.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endParaRPr lang="en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/>
              <a:t>Penutup.</a:t>
            </a:r>
            <a:endParaRPr dirty="0"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</a:t>
            </a:r>
            <a:r>
              <a:rPr lang="en" dirty="0"/>
              <a:t>ata isi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REGRESI LINIER</a:t>
            </a: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pengumpulan</a:t>
            </a:r>
            <a:r>
              <a:rPr lang="en-US" dirty="0"/>
              <a:t> data,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informasi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jus di sekitar Universitas </a:t>
            </a:r>
            <a:r>
              <a:rPr lang="en-US" dirty="0" err="1"/>
              <a:t>Diponegoro</a:t>
            </a:r>
            <a:r>
              <a:rPr lang="en-US" dirty="0"/>
              <a:t> (Undip). Berikut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penting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temukan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Tingginya Peminat Jus di Sekitar Undip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Jus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sebagai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Pilihan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Utama</a:t>
            </a:r>
            <a:endParaRPr lang="sv-SE" dirty="0">
              <a:solidFill>
                <a:srgbClr val="D1D5DB"/>
              </a:solidFill>
              <a:latin typeface="Söhn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Kedekatan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Sumber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Bahan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Baku</a:t>
            </a:r>
            <a:endParaRPr lang="sv-SE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Peran Gaya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Hidup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Sehat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Kehadiran Warung Jus dan Kafe Sehat</a:t>
            </a:r>
            <a:endParaRPr dirty="0"/>
          </a:p>
        </p:txBody>
      </p:sp>
      <p:grpSp>
        <p:nvGrpSpPr>
          <p:cNvPr id="356" name="Google Shape;356;p36"/>
          <p:cNvGrpSpPr/>
          <p:nvPr/>
        </p:nvGrpSpPr>
        <p:grpSpPr>
          <a:xfrm rot="5400000">
            <a:off x="1071931" y="3617221"/>
            <a:ext cx="612965" cy="612965"/>
            <a:chOff x="5208200" y="980975"/>
            <a:chExt cx="440475" cy="440475"/>
          </a:xfrm>
        </p:grpSpPr>
        <p:sp>
          <p:nvSpPr>
            <p:cNvPr id="357" name="Google Shape;357;p36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6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360" name="Google Shape;360;p3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6"/>
          <p:cNvSpPr/>
          <p:nvPr/>
        </p:nvSpPr>
        <p:spPr>
          <a:xfrm rot="7201932">
            <a:off x="7909637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530851" y="38417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 rot="7198898">
            <a:off x="7267137" y="1029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2635388" y="36172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4246262" y="35363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8013038" y="32883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3848926" y="3744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5887138" y="41159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6"/>
          <p:cNvSpPr/>
          <p:nvPr/>
        </p:nvSpPr>
        <p:spPr>
          <a:xfrm rot="-1685758">
            <a:off x="5627203" y="39183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7140562" y="2828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83" name="Google Shape;383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36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 dirty="0"/>
              <a:t>R</a:t>
            </a:r>
            <a:r>
              <a:rPr lang="en" sz="4800" dirty="0"/>
              <a:t>egresi linier sederhana</a:t>
            </a:r>
            <a:endParaRPr sz="4800" dirty="0"/>
          </a:p>
        </p:txBody>
      </p:sp>
      <p:grpSp>
        <p:nvGrpSpPr>
          <p:cNvPr id="400" name="Google Shape;400;p37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01" name="Google Shape;401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12" name="Google Shape;412;p37"/>
            <p:cNvSpPr/>
            <p:nvPr/>
          </p:nvSpPr>
          <p:spPr>
            <a:xfrm>
              <a:off x="1441900" y="2926313"/>
              <a:ext cx="285500" cy="202200"/>
            </a:xfrm>
            <a:custGeom>
              <a:avLst/>
              <a:gdLst/>
              <a:ahLst/>
              <a:cxnLst/>
              <a:rect l="l" t="t" r="r" b="b"/>
              <a:pathLst>
                <a:path w="11420" h="8088" fill="none" extrusionOk="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752325" y="2926313"/>
              <a:ext cx="35650" cy="13375"/>
            </a:xfrm>
            <a:custGeom>
              <a:avLst/>
              <a:gdLst/>
              <a:ahLst/>
              <a:cxnLst/>
              <a:rect l="l" t="t" r="r" b="b"/>
              <a:pathLst>
                <a:path w="1426" h="535" fill="none" extrusionOk="0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540325" y="3127613"/>
              <a:ext cx="248100" cy="25"/>
            </a:xfrm>
            <a:custGeom>
              <a:avLst/>
              <a:gdLst/>
              <a:ahLst/>
              <a:cxnLst/>
              <a:rect l="l" t="t" r="r" b="b"/>
              <a:pathLst>
                <a:path w="9924" h="1" fill="none" extrusionOk="0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540325" y="3040313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829375" y="3002013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18" name="Google Shape;418;p37"/>
            <p:cNvSpPr/>
            <p:nvPr/>
          </p:nvSpPr>
          <p:spPr>
            <a:xfrm>
              <a:off x="910475" y="761863"/>
              <a:ext cx="1043050" cy="1488400"/>
            </a:xfrm>
            <a:custGeom>
              <a:avLst/>
              <a:gdLst/>
              <a:ahLst/>
              <a:cxnLst/>
              <a:rect l="l" t="t" r="r" b="b"/>
              <a:pathLst>
                <a:path w="41722" h="59536" fill="none" extrusionOk="0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723250" y="761863"/>
              <a:ext cx="224500" cy="206225"/>
            </a:xfrm>
            <a:custGeom>
              <a:avLst/>
              <a:gdLst/>
              <a:ahLst/>
              <a:cxnLst/>
              <a:rect l="l" t="t" r="r" b="b"/>
              <a:pathLst>
                <a:path w="8980" h="8249" fill="none" extrusionOk="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051650" y="10624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051650" y="11626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051650" y="1262888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051650" y="13630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051650" y="14632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051650" y="15634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051650" y="1663713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051650" y="1782613"/>
              <a:ext cx="315350" cy="22300"/>
            </a:xfrm>
            <a:custGeom>
              <a:avLst/>
              <a:gdLst/>
              <a:ahLst/>
              <a:cxnLst/>
              <a:rect l="l" t="t" r="r" b="b"/>
              <a:pathLst>
                <a:path w="12614" h="892" fill="none" extrusionOk="0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051650" y="1990163"/>
              <a:ext cx="393275" cy="0"/>
            </a:xfrm>
            <a:custGeom>
              <a:avLst/>
              <a:gdLst/>
              <a:ahLst/>
              <a:cxnLst/>
              <a:rect l="l" t="t" r="r" b="b"/>
              <a:pathLst>
                <a:path w="15731" fill="none" extrusionOk="0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430" name="Google Shape;430;p37"/>
            <p:cNvSpPr/>
            <p:nvPr/>
          </p:nvSpPr>
          <p:spPr>
            <a:xfrm>
              <a:off x="6095350" y="58282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01075" y="1086075"/>
              <a:ext cx="145650" cy="186625"/>
            </a:xfrm>
            <a:custGeom>
              <a:avLst/>
              <a:gdLst/>
              <a:ahLst/>
              <a:cxnLst/>
              <a:rect l="l" t="t" r="r" b="b"/>
              <a:pathLst>
                <a:path w="5826" h="7465" extrusionOk="0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962175" y="478150"/>
              <a:ext cx="742450" cy="742000"/>
            </a:xfrm>
            <a:custGeom>
              <a:avLst/>
              <a:gdLst/>
              <a:ahLst/>
              <a:cxnLst/>
              <a:rect l="l" t="t" r="r" b="b"/>
              <a:pathLst>
                <a:path w="29698" h="29680" extrusionOk="0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581675" y="1224575"/>
              <a:ext cx="256100" cy="342500"/>
            </a:xfrm>
            <a:custGeom>
              <a:avLst/>
              <a:gdLst/>
              <a:ahLst/>
              <a:cxnLst/>
              <a:rect l="l" t="t" r="r" b="b"/>
              <a:pathLst>
                <a:path w="10244" h="13700" extrusionOk="0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03125" y="760525"/>
              <a:ext cx="320675" cy="185725"/>
            </a:xfrm>
            <a:custGeom>
              <a:avLst/>
              <a:gdLst/>
              <a:ahLst/>
              <a:cxnLst/>
              <a:rect l="l" t="t" r="r" b="b"/>
              <a:pathLst>
                <a:path w="12827" h="7429" extrusionOk="0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7"/>
          <p:cNvSpPr/>
          <p:nvPr/>
        </p:nvSpPr>
        <p:spPr>
          <a:xfrm>
            <a:off x="830238" y="31402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1287513" y="2770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2039913" y="7426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"/>
          <p:cNvSpPr/>
          <p:nvPr/>
        </p:nvSpPr>
        <p:spPr>
          <a:xfrm rot="-1685758">
            <a:off x="724953" y="2780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7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2039926" y="390146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2810726" y="803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/>
          <p:nvPr/>
        </p:nvSpPr>
        <p:spPr>
          <a:xfrm rot="7201932">
            <a:off x="1637012" y="334907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7140551" y="34274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188899" y="21191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7"/>
          <p:cNvSpPr/>
          <p:nvPr/>
        </p:nvSpPr>
        <p:spPr>
          <a:xfrm rot="7198898">
            <a:off x="838849" y="3636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6647613" y="8564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6661124" y="2531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3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83" name="Google Shape;483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37"/>
          <p:cNvCxnSpPr/>
          <p:nvPr/>
        </p:nvCxnSpPr>
        <p:spPr>
          <a:xfrm>
            <a:off x="3185561" y="2770463"/>
            <a:ext cx="277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87C48B4-A6AE-0823-9D8A-AED499E56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 </a:t>
            </a:r>
            <a:endParaRPr dirty="0"/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7B15AD37-0031-72A4-0EA8-54FEE756B800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830273" y="1356392"/>
            <a:ext cx="2831700" cy="443400"/>
          </a:xfrm>
        </p:spPr>
        <p:txBody>
          <a:bodyPr/>
          <a:lstStyle/>
          <a:p>
            <a:r>
              <a:rPr lang="en-US" dirty="0"/>
              <a:t>Y = a +bx</a:t>
            </a:r>
            <a:endParaRPr lang="en-ID" dirty="0"/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9EB3DEC2-49AB-F03B-F9D6-CFA2A7A06153}"/>
              </a:ext>
            </a:extLst>
          </p:cNvPr>
          <p:cNvSpPr txBox="1">
            <a:spLocks/>
          </p:cNvSpPr>
          <p:nvPr/>
        </p:nvSpPr>
        <p:spPr>
          <a:xfrm>
            <a:off x="882799" y="2022393"/>
            <a:ext cx="549657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A = (∑y)(∑x^2)-(∑x)(∑</a:t>
            </a:r>
            <a:r>
              <a:rPr lang="en-US" dirty="0" err="1"/>
              <a:t>xy</a:t>
            </a:r>
            <a:r>
              <a:rPr lang="en-US" dirty="0"/>
              <a:t>)/(n ∑x^2)-(∑x)^2)</a:t>
            </a:r>
            <a:endParaRPr lang="en-ID" dirty="0"/>
          </a:p>
        </p:txBody>
      </p:sp>
      <p:sp>
        <p:nvSpPr>
          <p:cNvPr id="27" name="Title 24">
            <a:extLst>
              <a:ext uri="{FF2B5EF4-FFF2-40B4-BE49-F238E27FC236}">
                <a16:creationId xmlns:a16="http://schemas.microsoft.com/office/drawing/2014/main" id="{B9304C24-257B-AEC9-4CF0-7E4BC8645DD5}"/>
              </a:ext>
            </a:extLst>
          </p:cNvPr>
          <p:cNvSpPr txBox="1">
            <a:spLocks/>
          </p:cNvSpPr>
          <p:nvPr/>
        </p:nvSpPr>
        <p:spPr>
          <a:xfrm>
            <a:off x="882799" y="2688394"/>
            <a:ext cx="549657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b = n ∑ </a:t>
            </a:r>
            <a:r>
              <a:rPr lang="en-US" dirty="0" err="1"/>
              <a:t>xy</a:t>
            </a:r>
            <a:r>
              <a:rPr lang="en-US" dirty="0"/>
              <a:t>-(∑ x)(∑ y)/(n ∑x^2)-(∑x)^2)</a:t>
            </a:r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61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</a:t>
            </a:r>
            <a:r>
              <a:rPr lang="en" dirty="0"/>
              <a:t>ata jus dalam 20 hari</a:t>
            </a:r>
            <a:endParaRPr dirty="0"/>
          </a:p>
        </p:txBody>
      </p:sp>
      <p:sp>
        <p:nvSpPr>
          <p:cNvPr id="1881" name="Google Shape;1881;p61"/>
          <p:cNvSpPr/>
          <p:nvPr/>
        </p:nvSpPr>
        <p:spPr>
          <a:xfrm>
            <a:off x="7997801" y="698003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1"/>
          <p:cNvSpPr/>
          <p:nvPr/>
        </p:nvSpPr>
        <p:spPr>
          <a:xfrm rot="10800000">
            <a:off x="7382514" y="93660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61"/>
          <p:cNvSpPr/>
          <p:nvPr/>
        </p:nvSpPr>
        <p:spPr>
          <a:xfrm>
            <a:off x="5455438" y="7861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61"/>
          <p:cNvSpPr/>
          <p:nvPr/>
        </p:nvSpPr>
        <p:spPr>
          <a:xfrm>
            <a:off x="6850863" y="87942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61"/>
          <p:cNvSpPr/>
          <p:nvPr/>
        </p:nvSpPr>
        <p:spPr>
          <a:xfrm rot="-1685758">
            <a:off x="5847166" y="11045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61"/>
          <p:cNvSpPr/>
          <p:nvPr/>
        </p:nvSpPr>
        <p:spPr>
          <a:xfrm>
            <a:off x="636286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6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6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2" name="Google Shape;1892;p6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893" name="Google Shape;1893;p6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2" name="Google Shape;1902;p61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8C017-6CCC-612D-9658-BDC98218D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475" y="1362530"/>
            <a:ext cx="4961050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0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61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</a:t>
            </a:r>
            <a:r>
              <a:rPr lang="en" dirty="0"/>
              <a:t>ata jus dalam 20 hari</a:t>
            </a:r>
            <a:endParaRPr dirty="0"/>
          </a:p>
        </p:txBody>
      </p:sp>
      <p:sp>
        <p:nvSpPr>
          <p:cNvPr id="1881" name="Google Shape;1881;p61"/>
          <p:cNvSpPr/>
          <p:nvPr/>
        </p:nvSpPr>
        <p:spPr>
          <a:xfrm>
            <a:off x="7997801" y="698003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1"/>
          <p:cNvSpPr/>
          <p:nvPr/>
        </p:nvSpPr>
        <p:spPr>
          <a:xfrm rot="10800000">
            <a:off x="7382514" y="93660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61"/>
          <p:cNvSpPr/>
          <p:nvPr/>
        </p:nvSpPr>
        <p:spPr>
          <a:xfrm>
            <a:off x="5455438" y="7861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61"/>
          <p:cNvSpPr/>
          <p:nvPr/>
        </p:nvSpPr>
        <p:spPr>
          <a:xfrm>
            <a:off x="6850863" y="87942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61"/>
          <p:cNvSpPr/>
          <p:nvPr/>
        </p:nvSpPr>
        <p:spPr>
          <a:xfrm rot="-1685758">
            <a:off x="5847166" y="11045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61"/>
          <p:cNvSpPr/>
          <p:nvPr/>
        </p:nvSpPr>
        <p:spPr>
          <a:xfrm>
            <a:off x="636286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6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6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2" name="Google Shape;1892;p6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893" name="Google Shape;1893;p6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2" name="Google Shape;1902;p61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9262B-105C-2BCC-1AA6-A0B9F5553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855" y="1222025"/>
            <a:ext cx="2800472" cy="33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8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2549400" y="1967281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</a:t>
            </a:r>
            <a:r>
              <a:rPr lang="en" dirty="0"/>
              <a:t>ika diketahui jumlah cup terjual pada tanggal 23 sebanyak 183 , berapa prediksi omset kotor pada tanggal 23?</a:t>
            </a:r>
            <a:endParaRPr dirty="0"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 </a:t>
            </a:r>
            <a:endParaRPr dirty="0"/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7B15AD37-0031-72A4-0EA8-54FEE756B800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830273" y="1356392"/>
            <a:ext cx="2831700" cy="443400"/>
          </a:xfrm>
        </p:spPr>
        <p:txBody>
          <a:bodyPr/>
          <a:lstStyle/>
          <a:p>
            <a:r>
              <a:rPr lang="en-US" dirty="0"/>
              <a:t>Y = a +bx</a:t>
            </a:r>
            <a:endParaRPr lang="en-ID" dirty="0"/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9EB3DEC2-49AB-F03B-F9D6-CFA2A7A06153}"/>
              </a:ext>
            </a:extLst>
          </p:cNvPr>
          <p:cNvSpPr txBox="1">
            <a:spLocks/>
          </p:cNvSpPr>
          <p:nvPr/>
        </p:nvSpPr>
        <p:spPr>
          <a:xfrm>
            <a:off x="882799" y="2022393"/>
            <a:ext cx="549657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A = (∑y)(∑x^2)-(∑x)(∑</a:t>
            </a:r>
            <a:r>
              <a:rPr lang="en-US" dirty="0" err="1"/>
              <a:t>xy</a:t>
            </a:r>
            <a:r>
              <a:rPr lang="en-US" dirty="0"/>
              <a:t>)/(n ∑x^2)-(∑x)^2)</a:t>
            </a:r>
            <a:endParaRPr lang="en-ID" dirty="0"/>
          </a:p>
        </p:txBody>
      </p:sp>
      <p:sp>
        <p:nvSpPr>
          <p:cNvPr id="27" name="Title 24">
            <a:extLst>
              <a:ext uri="{FF2B5EF4-FFF2-40B4-BE49-F238E27FC236}">
                <a16:creationId xmlns:a16="http://schemas.microsoft.com/office/drawing/2014/main" id="{B9304C24-257B-AEC9-4CF0-7E4BC8645DD5}"/>
              </a:ext>
            </a:extLst>
          </p:cNvPr>
          <p:cNvSpPr txBox="1">
            <a:spLocks/>
          </p:cNvSpPr>
          <p:nvPr/>
        </p:nvSpPr>
        <p:spPr>
          <a:xfrm>
            <a:off x="882799" y="2688394"/>
            <a:ext cx="549657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b = n ∑ </a:t>
            </a:r>
            <a:r>
              <a:rPr lang="en-US" dirty="0" err="1"/>
              <a:t>xy</a:t>
            </a:r>
            <a:r>
              <a:rPr lang="en-US" dirty="0"/>
              <a:t>-(∑ x)(∑ y)/(n ∑x^2)-(∑x)^2)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309177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491</Words>
  <Application>Microsoft Office PowerPoint</Application>
  <PresentationFormat>On-screen Show (16:9)</PresentationFormat>
  <Paragraphs>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Proxima Nova</vt:lpstr>
      <vt:lpstr>Söhne</vt:lpstr>
      <vt:lpstr>Anaheim</vt:lpstr>
      <vt:lpstr>Proxima Nova Semibold</vt:lpstr>
      <vt:lpstr>Arial</vt:lpstr>
      <vt:lpstr>Roboto Condensed Light</vt:lpstr>
      <vt:lpstr>Bebas Neue</vt:lpstr>
      <vt:lpstr>Arimo</vt:lpstr>
      <vt:lpstr>Data Analysis for Business by Slidesgo</vt:lpstr>
      <vt:lpstr>Slidesgo Final Pages</vt:lpstr>
      <vt:lpstr>             linier sederhana</vt:lpstr>
      <vt:lpstr>Data isi</vt:lpstr>
      <vt:lpstr>DATA COLLECTION</vt:lpstr>
      <vt:lpstr>Regresi linier sederhana</vt:lpstr>
      <vt:lpstr>RUMUS </vt:lpstr>
      <vt:lpstr>Data jus dalam 20 hari</vt:lpstr>
      <vt:lpstr>Data jus dalam 20 hari</vt:lpstr>
      <vt:lpstr>PowerPoint Presentation</vt:lpstr>
      <vt:lpstr>RUMUS </vt:lpstr>
      <vt:lpstr>RUMUS </vt:lpstr>
      <vt:lpstr>RUMUS </vt:lpstr>
      <vt:lpstr>RUMUS </vt:lpstr>
      <vt:lpstr>PowerPoint Presentation</vt:lpstr>
      <vt:lpstr>evaluasi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linier sederhana</dc:title>
  <cp:lastModifiedBy>FAIQ RAIHAN</cp:lastModifiedBy>
  <cp:revision>6</cp:revision>
  <dcterms:modified xsi:type="dcterms:W3CDTF">2023-06-20T22:53:12Z</dcterms:modified>
</cp:coreProperties>
</file>