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DM Sans Bold" charset="1" panose="00000000000000000000"/>
      <p:regular r:id="rId19"/>
    </p:embeddedFont>
    <p:embeddedFont>
      <p:font typeface="DM Sans"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45.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https://www.cs.toronto.edu/~kriz/cifar-10-python.tar.gz"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 Id="rId9" Target="../media/image3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5.png" Type="http://schemas.openxmlformats.org/officeDocument/2006/relationships/image"/><Relationship Id="rId6" Target="../media/image3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7.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4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41.png" Type="http://schemas.openxmlformats.org/officeDocument/2006/relationships/image"/><Relationship Id="rId7" Target="../media/image42.png" Type="http://schemas.openxmlformats.org/officeDocument/2006/relationships/image"/><Relationship Id="rId8" Target="../media/image4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2358751" y="3489297"/>
            <a:ext cx="13570498" cy="2540338"/>
          </a:xfrm>
          <a:prstGeom prst="rect">
            <a:avLst/>
          </a:prstGeom>
        </p:spPr>
        <p:txBody>
          <a:bodyPr anchor="t" rtlCol="false" tIns="0" lIns="0" bIns="0" rIns="0">
            <a:spAutoFit/>
          </a:bodyPr>
          <a:lstStyle/>
          <a:p>
            <a:pPr algn="ctr">
              <a:lnSpc>
                <a:spcPts val="9680"/>
              </a:lnSpc>
            </a:pPr>
            <a:r>
              <a:rPr lang="en-US" b="true" sz="10298">
                <a:solidFill>
                  <a:srgbClr val="000000"/>
                </a:solidFill>
                <a:latin typeface="DM Sans Bold"/>
                <a:ea typeface="DM Sans Bold"/>
                <a:cs typeface="DM Sans Bold"/>
                <a:sym typeface="DM Sans Bold"/>
              </a:rPr>
              <a:t>Implementasi Jaringan Saraf Tiruan</a:t>
            </a:r>
          </a:p>
        </p:txBody>
      </p:sp>
      <p:sp>
        <p:nvSpPr>
          <p:cNvPr name="TextBox 18" id="18"/>
          <p:cNvSpPr txBox="true"/>
          <p:nvPr/>
        </p:nvSpPr>
        <p:spPr>
          <a:xfrm rot="0">
            <a:off x="4914102" y="6624033"/>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Raihan Firyal - 2208107010084</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212126" y="399783"/>
            <a:ext cx="9863749" cy="628917"/>
          </a:xfrm>
          <a:prstGeom prst="rect">
            <a:avLst/>
          </a:prstGeom>
        </p:spPr>
        <p:txBody>
          <a:bodyPr anchor="t" rtlCol="false" tIns="0" lIns="0" bIns="0" rIns="0">
            <a:spAutoFit/>
          </a:bodyPr>
          <a:lstStyle/>
          <a:p>
            <a:pPr algn="ctr">
              <a:lnSpc>
                <a:spcPts val="4753"/>
              </a:lnSpc>
            </a:pPr>
            <a:r>
              <a:rPr lang="en-US" b="true" sz="4900">
                <a:solidFill>
                  <a:srgbClr val="000000"/>
                </a:solidFill>
                <a:latin typeface="DM Sans Bold"/>
                <a:ea typeface="DM Sans Bold"/>
                <a:cs typeface="DM Sans Bold"/>
                <a:sym typeface="DM Sans Bold"/>
              </a:rPr>
              <a:t>Jumlah Total Bobot( weight)</a:t>
            </a:r>
          </a:p>
        </p:txBody>
      </p:sp>
      <p:sp>
        <p:nvSpPr>
          <p:cNvPr name="TextBox 4" id="4"/>
          <p:cNvSpPr txBox="true"/>
          <p:nvPr/>
        </p:nvSpPr>
        <p:spPr>
          <a:xfrm rot="0">
            <a:off x="1028700" y="1713078"/>
            <a:ext cx="16193492" cy="7795360"/>
          </a:xfrm>
          <a:prstGeom prst="rect">
            <a:avLst/>
          </a:prstGeom>
        </p:spPr>
        <p:txBody>
          <a:bodyPr anchor="t" rtlCol="false" tIns="0" lIns="0" bIns="0" rIns="0">
            <a:spAutoFit/>
          </a:bodyPr>
          <a:lstStyle/>
          <a:p>
            <a:pPr algn="just">
              <a:lnSpc>
                <a:spcPts val="3097"/>
              </a:lnSpc>
            </a:pPr>
            <a:r>
              <a:rPr lang="en-US" sz="2294" spc="137">
                <a:solidFill>
                  <a:srgbClr val="000000"/>
                </a:solidFill>
                <a:latin typeface="DM Sans"/>
                <a:ea typeface="DM Sans"/>
                <a:cs typeface="DM Sans"/>
                <a:sym typeface="DM Sans"/>
              </a:rPr>
              <a:t>Jumlah bobot dihitung untuk semua lapisan learnable. Perhitungan untuk setiap lapisan adalah sebagai berikut:</a:t>
            </a:r>
          </a:p>
          <a:p>
            <a:pPr algn="just">
              <a:lnSpc>
                <a:spcPts val="3097"/>
              </a:lnSpc>
            </a:pPr>
          </a:p>
          <a:p>
            <a:pPr algn="just">
              <a:lnSpc>
                <a:spcPts val="3097"/>
              </a:lnSpc>
            </a:pPr>
            <a:r>
              <a:rPr lang="en-US" sz="2294" spc="137">
                <a:solidFill>
                  <a:srgbClr val="000000"/>
                </a:solidFill>
                <a:latin typeface="DM Sans"/>
                <a:ea typeface="DM Sans"/>
                <a:cs typeface="DM Sans"/>
                <a:sym typeface="DM Sans"/>
              </a:rPr>
              <a:t>a. Conv2D (32 filters, kernel 3x3)</a:t>
            </a:r>
          </a:p>
          <a:p>
            <a:pPr algn="just">
              <a:lnSpc>
                <a:spcPts val="3097"/>
              </a:lnSpc>
            </a:pPr>
            <a:r>
              <a:rPr lang="en-US" sz="2294" spc="137">
                <a:solidFill>
                  <a:srgbClr val="000000"/>
                </a:solidFill>
                <a:latin typeface="DM Sans"/>
                <a:ea typeface="DM Sans"/>
                <a:cs typeface="DM Sans"/>
                <a:sym typeface="DM Sans"/>
              </a:rPr>
              <a:t>Jumlah Bobot=(Kernel Height×Kernel Width×Input Channels+Bias)×Jumlah Filter\text{Jumlah Bobot} = (\text{Kernel Height} \times \text{Kernel Width} \times \text{Input Channels} + \text{Bias}) \times \text{Jumlah Filter}Jumlah Bobot=(Kernel Height×Kernel Width×Input Channels+Bias)×Jumlah Filter=(3×3×3+1)×32=896= (3 \times 3 \times 3 + 1) \times 32 = 896=(3×3×3+1)×32=896</a:t>
            </a:r>
          </a:p>
          <a:p>
            <a:pPr algn="just">
              <a:lnSpc>
                <a:spcPts val="3097"/>
              </a:lnSpc>
            </a:pPr>
          </a:p>
          <a:p>
            <a:pPr algn="just">
              <a:lnSpc>
                <a:spcPts val="3097"/>
              </a:lnSpc>
            </a:pPr>
            <a:r>
              <a:rPr lang="en-US" sz="2294" spc="137">
                <a:solidFill>
                  <a:srgbClr val="000000"/>
                </a:solidFill>
                <a:latin typeface="DM Sans"/>
                <a:ea typeface="DM Sans"/>
                <a:cs typeface="DM Sans"/>
                <a:sym typeface="DM Sans"/>
              </a:rPr>
              <a:t>b. Conv2D (64 filters, kernel 3x3)</a:t>
            </a:r>
          </a:p>
          <a:p>
            <a:pPr algn="just">
              <a:lnSpc>
                <a:spcPts val="3097"/>
              </a:lnSpc>
            </a:pPr>
            <a:r>
              <a:rPr lang="en-US" sz="2294" spc="137">
                <a:solidFill>
                  <a:srgbClr val="000000"/>
                </a:solidFill>
                <a:latin typeface="DM Sans"/>
                <a:ea typeface="DM Sans"/>
                <a:cs typeface="DM Sans"/>
                <a:sym typeface="DM Sans"/>
              </a:rPr>
              <a:t>Jumlah Bobot=(Kernel Height×Kernel Width×Input Channels+Bias)×Jumlah Filter\text{Jumlah Bobot} = (\text{Kernel Height} \times \text{Kernel Width} \times \text{Input Channels} + \text{Bias}) \times \text{Jumlah Filter}Jumlah Bobot=(Kernel Height×Kernel Width×Input Channels+Bias)×Jumlah Filter</a:t>
            </a:r>
          </a:p>
          <a:p>
            <a:pPr algn="just">
              <a:lnSpc>
                <a:spcPts val="3097"/>
              </a:lnSpc>
            </a:pPr>
            <a:r>
              <a:rPr lang="en-US" sz="2294" spc="137">
                <a:solidFill>
                  <a:srgbClr val="000000"/>
                </a:solidFill>
                <a:latin typeface="DM Sans"/>
                <a:ea typeface="DM Sans"/>
                <a:cs typeface="DM Sans"/>
                <a:sym typeface="DM Sans"/>
              </a:rPr>
              <a:t>Input Channels = 32 (dari filter sebelumnya).</a:t>
            </a:r>
          </a:p>
          <a:p>
            <a:pPr algn="just">
              <a:lnSpc>
                <a:spcPts val="3097"/>
              </a:lnSpc>
            </a:pPr>
            <a:r>
              <a:rPr lang="en-US" sz="2294" spc="137">
                <a:solidFill>
                  <a:srgbClr val="000000"/>
                </a:solidFill>
                <a:latin typeface="DM Sans"/>
                <a:ea typeface="DM Sans"/>
                <a:cs typeface="DM Sans"/>
                <a:sym typeface="DM Sans"/>
              </a:rPr>
              <a:t>=(3×3×32+1)×64=18,496= (3 \times 3 \times 32 + 1) \times 64 = 18,496=(3×3×32+1)×64=18,496</a:t>
            </a:r>
          </a:p>
          <a:p>
            <a:pPr algn="just">
              <a:lnSpc>
                <a:spcPts val="3097"/>
              </a:lnSpc>
            </a:pPr>
          </a:p>
          <a:p>
            <a:pPr algn="just">
              <a:lnSpc>
                <a:spcPts val="3097"/>
              </a:lnSpc>
            </a:pPr>
            <a:r>
              <a:rPr lang="en-US" sz="2294" spc="137">
                <a:solidFill>
                  <a:srgbClr val="000000"/>
                </a:solidFill>
                <a:latin typeface="DM Sans"/>
                <a:ea typeface="DM Sans"/>
                <a:cs typeface="DM Sans"/>
                <a:sym typeface="DM Sans"/>
              </a:rPr>
              <a:t>c. Flatten</a:t>
            </a:r>
          </a:p>
          <a:p>
            <a:pPr algn="just">
              <a:lnSpc>
                <a:spcPts val="3097"/>
              </a:lnSpc>
            </a:pPr>
            <a:r>
              <a:rPr lang="en-US" sz="2294" spc="137">
                <a:solidFill>
                  <a:srgbClr val="000000"/>
                </a:solidFill>
                <a:latin typeface="DM Sans"/>
                <a:ea typeface="DM Sans"/>
                <a:cs typeface="DM Sans"/>
                <a:sym typeface="DM Sans"/>
              </a:rPr>
              <a:t>Lapisan ini hanya meratakan data, sehingga tidak memiliki bobot.</a:t>
            </a:r>
          </a:p>
          <a:p>
            <a:pPr algn="just">
              <a:lnSpc>
                <a:spcPts val="3097"/>
              </a:lnSpc>
            </a:pPr>
          </a:p>
          <a:p>
            <a:pPr algn="just" marL="0" indent="0" lvl="0">
              <a:lnSpc>
                <a:spcPts val="3097"/>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212126" y="577937"/>
            <a:ext cx="9863749" cy="628917"/>
          </a:xfrm>
          <a:prstGeom prst="rect">
            <a:avLst/>
          </a:prstGeom>
        </p:spPr>
        <p:txBody>
          <a:bodyPr anchor="t" rtlCol="false" tIns="0" lIns="0" bIns="0" rIns="0">
            <a:spAutoFit/>
          </a:bodyPr>
          <a:lstStyle/>
          <a:p>
            <a:pPr algn="ctr">
              <a:lnSpc>
                <a:spcPts val="4753"/>
              </a:lnSpc>
            </a:pPr>
            <a:r>
              <a:rPr lang="en-US" b="true" sz="4900">
                <a:solidFill>
                  <a:srgbClr val="000000"/>
                </a:solidFill>
                <a:latin typeface="DM Sans Bold"/>
                <a:ea typeface="DM Sans Bold"/>
                <a:cs typeface="DM Sans Bold"/>
                <a:sym typeface="DM Sans Bold"/>
              </a:rPr>
              <a:t>Jumlah Total Bobot( weight)</a:t>
            </a:r>
          </a:p>
        </p:txBody>
      </p:sp>
      <p:sp>
        <p:nvSpPr>
          <p:cNvPr name="TextBox 4" id="4"/>
          <p:cNvSpPr txBox="true"/>
          <p:nvPr/>
        </p:nvSpPr>
        <p:spPr>
          <a:xfrm rot="0">
            <a:off x="2060157" y="1490385"/>
            <a:ext cx="14167687" cy="3465048"/>
          </a:xfrm>
          <a:prstGeom prst="rect">
            <a:avLst/>
          </a:prstGeom>
        </p:spPr>
        <p:txBody>
          <a:bodyPr anchor="t" rtlCol="false" tIns="0" lIns="0" bIns="0" rIns="0">
            <a:spAutoFit/>
          </a:bodyPr>
          <a:lstStyle/>
          <a:p>
            <a:pPr algn="just">
              <a:lnSpc>
                <a:spcPts val="2170"/>
              </a:lnSpc>
            </a:pPr>
            <a:r>
              <a:rPr lang="en-US" sz="1607" spc="96">
                <a:solidFill>
                  <a:srgbClr val="000000"/>
                </a:solidFill>
                <a:latin typeface="DM Sans"/>
                <a:ea typeface="DM Sans"/>
                <a:cs typeface="DM Sans"/>
                <a:sym typeface="DM Sans"/>
              </a:rPr>
              <a:t>d. Dense (64 Neurons)</a:t>
            </a:r>
          </a:p>
          <a:p>
            <a:pPr algn="just">
              <a:lnSpc>
                <a:spcPts val="2170"/>
              </a:lnSpc>
            </a:pPr>
            <a:r>
              <a:rPr lang="en-US" sz="1607" spc="96">
                <a:solidFill>
                  <a:srgbClr val="000000"/>
                </a:solidFill>
                <a:latin typeface="DM Sans"/>
                <a:ea typeface="DM Sans"/>
                <a:cs typeface="DM Sans"/>
                <a:sym typeface="DM Sans"/>
              </a:rPr>
              <a:t>Input ke lapisan dense ini berasal dari output lapisan sebelumnya (Flatten), yang menghasilkan 4×4×64=10244 \times 4 \times 64 = 10244×4×64=1024 node:</a:t>
            </a:r>
          </a:p>
          <a:p>
            <a:pPr algn="just">
              <a:lnSpc>
                <a:spcPts val="2170"/>
              </a:lnSpc>
            </a:pPr>
            <a:r>
              <a:rPr lang="en-US" sz="1607" spc="96">
                <a:solidFill>
                  <a:srgbClr val="000000"/>
                </a:solidFill>
                <a:latin typeface="DM Sans"/>
                <a:ea typeface="DM Sans"/>
                <a:cs typeface="DM Sans"/>
                <a:sym typeface="DM Sans"/>
              </a:rPr>
              <a:t>Jumlah Bobot=(Jumlah Node Input×Jumlah Node Output)+Jumlah Bias\text{Jumlah Bobot} = (\text{Jumlah Node Input} \times \text{Jumlah Node Output}) + \text{Jumlah Bias}Jumlah Bobot=(Jumlah Node Input×Jumlah Node Output)+Jumlah Bias=(1024×64)+64=65,600= (1024 \times 64) + 64 = 65,600=(1024×64)+64=65,600</a:t>
            </a:r>
          </a:p>
          <a:p>
            <a:pPr algn="just">
              <a:lnSpc>
                <a:spcPts val="2170"/>
              </a:lnSpc>
            </a:pPr>
          </a:p>
          <a:p>
            <a:pPr algn="just">
              <a:lnSpc>
                <a:spcPts val="2170"/>
              </a:lnSpc>
            </a:pPr>
            <a:r>
              <a:rPr lang="en-US" sz="1607" spc="96">
                <a:solidFill>
                  <a:srgbClr val="000000"/>
                </a:solidFill>
                <a:latin typeface="DM Sans"/>
                <a:ea typeface="DM Sans"/>
                <a:cs typeface="DM Sans"/>
                <a:sym typeface="DM Sans"/>
              </a:rPr>
              <a:t>e. Dense (10 Neurons - Output Layer)</a:t>
            </a:r>
          </a:p>
          <a:p>
            <a:pPr algn="just">
              <a:lnSpc>
                <a:spcPts val="2170"/>
              </a:lnSpc>
            </a:pPr>
          </a:p>
          <a:p>
            <a:pPr algn="just">
              <a:lnSpc>
                <a:spcPts val="2170"/>
              </a:lnSpc>
            </a:pPr>
            <a:r>
              <a:rPr lang="en-US" sz="1607" spc="96">
                <a:solidFill>
                  <a:srgbClr val="000000"/>
                </a:solidFill>
                <a:latin typeface="DM Sans"/>
                <a:ea typeface="DM Sans"/>
                <a:cs typeface="DM Sans"/>
                <a:sym typeface="DM Sans"/>
              </a:rPr>
              <a:t>Jumlah Bobot=(Jumlah Node Input×Jumlah Node Output)+Jumlah Bias\text{Jumlah Bobot} = (\text{Jumlah Node Input} \times \text{Jumlah Node Output}) + \text{Jumlah Bias}Jumlah Bobot=(Jumlah Node Input×Jumlah Node Output)+Jumlah Bias=(64×10)+10=650= (64 \times 10) + 10 = 650=(64×10)+10=650</a:t>
            </a:r>
          </a:p>
          <a:p>
            <a:pPr algn="just" marL="0" indent="0" lvl="0">
              <a:lnSpc>
                <a:spcPts val="2170"/>
              </a:lnSpc>
              <a:spcBef>
                <a:spcPct val="0"/>
              </a:spcBef>
            </a:pPr>
          </a:p>
        </p:txBody>
      </p:sp>
      <p:sp>
        <p:nvSpPr>
          <p:cNvPr name="Freeform 5" id="5"/>
          <p:cNvSpPr/>
          <p:nvPr/>
        </p:nvSpPr>
        <p:spPr>
          <a:xfrm flipH="false" flipV="false" rot="0">
            <a:off x="4698312" y="4955434"/>
            <a:ext cx="8891377" cy="4879143"/>
          </a:xfrm>
          <a:custGeom>
            <a:avLst/>
            <a:gdLst/>
            <a:ahLst/>
            <a:cxnLst/>
            <a:rect r="r" b="b" t="t" l="l"/>
            <a:pathLst>
              <a:path h="4879143" w="8891377">
                <a:moveTo>
                  <a:pt x="0" y="0"/>
                </a:moveTo>
                <a:lnTo>
                  <a:pt x="8891376" y="0"/>
                </a:lnTo>
                <a:lnTo>
                  <a:pt x="8891376" y="4879143"/>
                </a:lnTo>
                <a:lnTo>
                  <a:pt x="0" y="4879143"/>
                </a:lnTo>
                <a:lnTo>
                  <a:pt x="0" y="0"/>
                </a:lnTo>
                <a:close/>
              </a:path>
            </a:pathLst>
          </a:custGeom>
          <a:blipFill>
            <a:blip r:embed="rId3"/>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5228494" y="2371030"/>
            <a:ext cx="7831011" cy="6323542"/>
          </a:xfrm>
          <a:custGeom>
            <a:avLst/>
            <a:gdLst/>
            <a:ahLst/>
            <a:cxnLst/>
            <a:rect r="r" b="b" t="t" l="l"/>
            <a:pathLst>
              <a:path h="6323542" w="7831011">
                <a:moveTo>
                  <a:pt x="0" y="0"/>
                </a:moveTo>
                <a:lnTo>
                  <a:pt x="7831012" y="0"/>
                </a:lnTo>
                <a:lnTo>
                  <a:pt x="7831012" y="6323541"/>
                </a:lnTo>
                <a:lnTo>
                  <a:pt x="0" y="6323541"/>
                </a:lnTo>
                <a:lnTo>
                  <a:pt x="0" y="0"/>
                </a:lnTo>
                <a:close/>
              </a:path>
            </a:pathLst>
          </a:custGeom>
          <a:blipFill>
            <a:blip r:embed="rId29"/>
            <a:stretch>
              <a:fillRect l="0" t="0" r="0" b="0"/>
            </a:stretch>
          </a:blipFill>
        </p:spPr>
      </p:sp>
      <p:sp>
        <p:nvSpPr>
          <p:cNvPr name="TextBox 17" id="17"/>
          <p:cNvSpPr txBox="true"/>
          <p:nvPr/>
        </p:nvSpPr>
        <p:spPr>
          <a:xfrm rot="0">
            <a:off x="2975380" y="1269049"/>
            <a:ext cx="12337241" cy="1536054"/>
          </a:xfrm>
          <a:prstGeom prst="rect">
            <a:avLst/>
          </a:prstGeom>
        </p:spPr>
        <p:txBody>
          <a:bodyPr anchor="t" rtlCol="false" tIns="0" lIns="0" bIns="0" rIns="0">
            <a:spAutoFit/>
          </a:bodyPr>
          <a:lstStyle/>
          <a:p>
            <a:pPr algn="ctr">
              <a:lnSpc>
                <a:spcPts val="6160"/>
              </a:lnSpc>
            </a:pPr>
            <a:r>
              <a:rPr lang="en-US" sz="4400" b="true">
                <a:solidFill>
                  <a:srgbClr val="000000"/>
                </a:solidFill>
                <a:latin typeface="DM Sans Bold"/>
                <a:ea typeface="DM Sans Bold"/>
                <a:cs typeface="DM Sans Bold"/>
                <a:sym typeface="DM Sans Bold"/>
              </a:rPr>
              <a:t> Visualisasi training dan validation accuracy</a:t>
            </a:r>
          </a:p>
          <a:p>
            <a:pPr algn="ctr">
              <a:lnSpc>
                <a:spcPts val="6160"/>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
        <p:nvSpPr>
          <p:cNvPr name="TextBox 17" id="17"/>
          <p:cNvSpPr txBox="true"/>
          <p:nvPr/>
        </p:nvSpPr>
        <p:spPr>
          <a:xfrm rot="0">
            <a:off x="4860641" y="6811335"/>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www.reallygreatsite.com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2023634" y="1995962"/>
            <a:ext cx="6264366" cy="6104909"/>
          </a:xfrm>
          <a:custGeom>
            <a:avLst/>
            <a:gdLst/>
            <a:ahLst/>
            <a:cxnLst/>
            <a:rect r="r" b="b" t="t" l="l"/>
            <a:pathLst>
              <a:path h="6104909" w="6264366">
                <a:moveTo>
                  <a:pt x="0" y="0"/>
                </a:moveTo>
                <a:lnTo>
                  <a:pt x="6264366" y="0"/>
                </a:lnTo>
                <a:lnTo>
                  <a:pt x="6264366" y="6104909"/>
                </a:lnTo>
                <a:lnTo>
                  <a:pt x="0" y="61049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720840"/>
            <a:ext cx="7848753"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Jenis Kasus</a:t>
            </a:r>
          </a:p>
        </p:txBody>
      </p:sp>
      <p:sp>
        <p:nvSpPr>
          <p:cNvPr name="TextBox 5" id="5"/>
          <p:cNvSpPr txBox="true"/>
          <p:nvPr/>
        </p:nvSpPr>
        <p:spPr>
          <a:xfrm rot="0">
            <a:off x="1504950" y="4064081"/>
            <a:ext cx="10204339" cy="5194219"/>
          </a:xfrm>
          <a:prstGeom prst="rect">
            <a:avLst/>
          </a:prstGeom>
        </p:spPr>
        <p:txBody>
          <a:bodyPr anchor="t" rtlCol="false" tIns="0" lIns="0" bIns="0" rIns="0">
            <a:spAutoFit/>
          </a:bodyPr>
          <a:lstStyle/>
          <a:p>
            <a:pPr algn="l" marL="0" indent="0" lvl="0">
              <a:lnSpc>
                <a:spcPts val="3007"/>
              </a:lnSpc>
              <a:spcBef>
                <a:spcPct val="0"/>
              </a:spcBef>
            </a:pPr>
            <a:r>
              <a:rPr lang="en-US" sz="2227" spc="133">
                <a:solidFill>
                  <a:srgbClr val="000000"/>
                </a:solidFill>
                <a:latin typeface="DM Sans"/>
                <a:ea typeface="DM Sans"/>
                <a:cs typeface="DM Sans"/>
                <a:sym typeface="DM Sans"/>
              </a:rPr>
              <a:t>J</a:t>
            </a:r>
            <a:r>
              <a:rPr lang="en-US" sz="2227" spc="133" u="none">
                <a:solidFill>
                  <a:srgbClr val="000000"/>
                </a:solidFill>
                <a:latin typeface="DM Sans"/>
                <a:ea typeface="DM Sans"/>
                <a:cs typeface="DM Sans"/>
                <a:sym typeface="DM Sans"/>
              </a:rPr>
              <a:t>enis Kasus: Klasifikasi Gambar</a:t>
            </a:r>
          </a:p>
          <a:p>
            <a:pPr algn="l" marL="0" indent="0" lvl="0">
              <a:lnSpc>
                <a:spcPts val="3007"/>
              </a:lnSpc>
              <a:spcBef>
                <a:spcPct val="0"/>
              </a:spcBef>
            </a:pPr>
            <a:r>
              <a:rPr lang="en-US" sz="2227" spc="133" u="none">
                <a:solidFill>
                  <a:srgbClr val="000000"/>
                </a:solidFill>
                <a:latin typeface="DM Sans"/>
                <a:ea typeface="DM Sans"/>
                <a:cs typeface="DM Sans"/>
                <a:sym typeface="DM Sans"/>
              </a:rPr>
              <a:t>Model jaringan saraf tiruan dirancang untuk mengklasifikasikan gambar ke dalam 10 kelas yang berbeda, seperti:</a:t>
            </a:r>
          </a:p>
          <a:p>
            <a:pPr algn="l" marL="480954" indent="-240477" lvl="1">
              <a:lnSpc>
                <a:spcPts val="3007"/>
              </a:lnSpc>
              <a:spcBef>
                <a:spcPct val="0"/>
              </a:spcBef>
              <a:buFont typeface="Arial"/>
              <a:buChar char="•"/>
            </a:pPr>
            <a:r>
              <a:rPr lang="en-US" sz="2227" spc="133" u="none">
                <a:solidFill>
                  <a:srgbClr val="000000"/>
                </a:solidFill>
                <a:latin typeface="DM Sans"/>
                <a:ea typeface="DM Sans"/>
                <a:cs typeface="DM Sans"/>
                <a:sym typeface="DM Sans"/>
              </a:rPr>
              <a:t>Pesawat terbang (airplane)</a:t>
            </a:r>
          </a:p>
          <a:p>
            <a:pPr algn="l" marL="480954" indent="-240477" lvl="1">
              <a:lnSpc>
                <a:spcPts val="3007"/>
              </a:lnSpc>
              <a:spcBef>
                <a:spcPct val="0"/>
              </a:spcBef>
              <a:buFont typeface="Arial"/>
              <a:buChar char="•"/>
            </a:pPr>
            <a:r>
              <a:rPr lang="en-US" sz="2227" spc="133" u="none">
                <a:solidFill>
                  <a:srgbClr val="000000"/>
                </a:solidFill>
                <a:latin typeface="DM Sans"/>
                <a:ea typeface="DM Sans"/>
                <a:cs typeface="DM Sans"/>
                <a:sym typeface="DM Sans"/>
              </a:rPr>
              <a:t>Mobil (automobile)</a:t>
            </a:r>
          </a:p>
          <a:p>
            <a:pPr algn="l" marL="480954" indent="-240477" lvl="1">
              <a:lnSpc>
                <a:spcPts val="3007"/>
              </a:lnSpc>
              <a:spcBef>
                <a:spcPct val="0"/>
              </a:spcBef>
              <a:buFont typeface="Arial"/>
              <a:buChar char="•"/>
            </a:pPr>
            <a:r>
              <a:rPr lang="en-US" sz="2227" spc="133" u="none">
                <a:solidFill>
                  <a:srgbClr val="000000"/>
                </a:solidFill>
                <a:latin typeface="DM Sans"/>
                <a:ea typeface="DM Sans"/>
                <a:cs typeface="DM Sans"/>
                <a:sym typeface="DM Sans"/>
              </a:rPr>
              <a:t>Burung (bird)</a:t>
            </a:r>
          </a:p>
          <a:p>
            <a:pPr algn="l" marL="480954" indent="-240477" lvl="1">
              <a:lnSpc>
                <a:spcPts val="3007"/>
              </a:lnSpc>
              <a:spcBef>
                <a:spcPct val="0"/>
              </a:spcBef>
              <a:buFont typeface="Arial"/>
              <a:buChar char="•"/>
            </a:pPr>
            <a:r>
              <a:rPr lang="en-US" sz="2227" spc="133" u="none">
                <a:solidFill>
                  <a:srgbClr val="000000"/>
                </a:solidFill>
                <a:latin typeface="DM Sans"/>
                <a:ea typeface="DM Sans"/>
                <a:cs typeface="DM Sans"/>
                <a:sym typeface="DM Sans"/>
              </a:rPr>
              <a:t>Kucing (cat)</a:t>
            </a:r>
          </a:p>
          <a:p>
            <a:pPr algn="l" marL="480954" indent="-240477" lvl="1">
              <a:lnSpc>
                <a:spcPts val="3007"/>
              </a:lnSpc>
              <a:spcBef>
                <a:spcPct val="0"/>
              </a:spcBef>
              <a:buFont typeface="Arial"/>
              <a:buChar char="•"/>
            </a:pPr>
            <a:r>
              <a:rPr lang="en-US" sz="2227" spc="133" u="none">
                <a:solidFill>
                  <a:srgbClr val="000000"/>
                </a:solidFill>
                <a:latin typeface="DM Sans"/>
                <a:ea typeface="DM Sans"/>
                <a:cs typeface="DM Sans"/>
                <a:sym typeface="DM Sans"/>
              </a:rPr>
              <a:t>Rusa (deer)</a:t>
            </a:r>
          </a:p>
          <a:p>
            <a:pPr algn="l" marL="480954" indent="-240477" lvl="1">
              <a:lnSpc>
                <a:spcPts val="3007"/>
              </a:lnSpc>
              <a:spcBef>
                <a:spcPct val="0"/>
              </a:spcBef>
              <a:buFont typeface="Arial"/>
              <a:buChar char="•"/>
            </a:pPr>
            <a:r>
              <a:rPr lang="en-US" sz="2227" spc="133" u="none">
                <a:solidFill>
                  <a:srgbClr val="000000"/>
                </a:solidFill>
                <a:latin typeface="DM Sans"/>
                <a:ea typeface="DM Sans"/>
                <a:cs typeface="DM Sans"/>
                <a:sym typeface="DM Sans"/>
              </a:rPr>
              <a:t>Anjing (dog)</a:t>
            </a:r>
          </a:p>
          <a:p>
            <a:pPr algn="l" marL="480954" indent="-240477" lvl="1">
              <a:lnSpc>
                <a:spcPts val="3007"/>
              </a:lnSpc>
              <a:spcBef>
                <a:spcPct val="0"/>
              </a:spcBef>
              <a:buFont typeface="Arial"/>
              <a:buChar char="•"/>
            </a:pPr>
            <a:r>
              <a:rPr lang="en-US" sz="2227" spc="133" u="none">
                <a:solidFill>
                  <a:srgbClr val="000000"/>
                </a:solidFill>
                <a:latin typeface="DM Sans"/>
                <a:ea typeface="DM Sans"/>
                <a:cs typeface="DM Sans"/>
                <a:sym typeface="DM Sans"/>
              </a:rPr>
              <a:t>Katak (frog)</a:t>
            </a:r>
          </a:p>
          <a:p>
            <a:pPr algn="l" marL="480954" indent="-240477" lvl="1">
              <a:lnSpc>
                <a:spcPts val="3007"/>
              </a:lnSpc>
              <a:spcBef>
                <a:spcPct val="0"/>
              </a:spcBef>
              <a:buFont typeface="Arial"/>
              <a:buChar char="•"/>
            </a:pPr>
            <a:r>
              <a:rPr lang="en-US" sz="2227" spc="133" u="none">
                <a:solidFill>
                  <a:srgbClr val="000000"/>
                </a:solidFill>
                <a:latin typeface="DM Sans"/>
                <a:ea typeface="DM Sans"/>
                <a:cs typeface="DM Sans"/>
                <a:sym typeface="DM Sans"/>
              </a:rPr>
              <a:t>Kuda (horse)</a:t>
            </a:r>
          </a:p>
          <a:p>
            <a:pPr algn="l" marL="480954" indent="-240477" lvl="1">
              <a:lnSpc>
                <a:spcPts val="3007"/>
              </a:lnSpc>
              <a:spcBef>
                <a:spcPct val="0"/>
              </a:spcBef>
              <a:buFont typeface="Arial"/>
              <a:buChar char="•"/>
            </a:pPr>
            <a:r>
              <a:rPr lang="en-US" sz="2227" spc="133" u="none">
                <a:solidFill>
                  <a:srgbClr val="000000"/>
                </a:solidFill>
                <a:latin typeface="DM Sans"/>
                <a:ea typeface="DM Sans"/>
                <a:cs typeface="DM Sans"/>
                <a:sym typeface="DM Sans"/>
              </a:rPr>
              <a:t>Kapal (ship)</a:t>
            </a:r>
          </a:p>
          <a:p>
            <a:pPr algn="l" marL="480954" indent="-240477" lvl="1">
              <a:lnSpc>
                <a:spcPts val="3007"/>
              </a:lnSpc>
              <a:spcBef>
                <a:spcPct val="0"/>
              </a:spcBef>
              <a:buFont typeface="Arial"/>
              <a:buChar char="•"/>
            </a:pPr>
            <a:r>
              <a:rPr lang="en-US" sz="2227" spc="133" u="none">
                <a:solidFill>
                  <a:srgbClr val="000000"/>
                </a:solidFill>
                <a:latin typeface="DM Sans"/>
                <a:ea typeface="DM Sans"/>
                <a:cs typeface="DM Sans"/>
                <a:sym typeface="DM Sans"/>
              </a:rPr>
              <a:t>Truk (truck)</a:t>
            </a:r>
          </a:p>
          <a:p>
            <a:pPr algn="l" marL="0" indent="0" lvl="0">
              <a:lnSpc>
                <a:spcPts val="3007"/>
              </a:lnSpc>
              <a:spcBef>
                <a:spcPct val="0"/>
              </a:spcBef>
            </a:pP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1149339" y="2084171"/>
            <a:ext cx="4208573" cy="4247184"/>
          </a:xfrm>
          <a:custGeom>
            <a:avLst/>
            <a:gdLst/>
            <a:ahLst/>
            <a:cxnLst/>
            <a:rect r="r" b="b" t="t" l="l"/>
            <a:pathLst>
              <a:path h="4247184" w="4208573">
                <a:moveTo>
                  <a:pt x="0" y="0"/>
                </a:moveTo>
                <a:lnTo>
                  <a:pt x="4208573" y="0"/>
                </a:lnTo>
                <a:lnTo>
                  <a:pt x="4208573" y="4247185"/>
                </a:lnTo>
                <a:lnTo>
                  <a:pt x="0" y="42471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1970864" y="3100116"/>
            <a:ext cx="4842954" cy="5307347"/>
          </a:xfrm>
          <a:custGeom>
            <a:avLst/>
            <a:gdLst/>
            <a:ahLst/>
            <a:cxnLst/>
            <a:rect r="r" b="b" t="t" l="l"/>
            <a:pathLst>
              <a:path h="5307347" w="4842954">
                <a:moveTo>
                  <a:pt x="0" y="0"/>
                </a:moveTo>
                <a:lnTo>
                  <a:pt x="4842954" y="0"/>
                </a:lnTo>
                <a:lnTo>
                  <a:pt x="4842954" y="5307346"/>
                </a:lnTo>
                <a:lnTo>
                  <a:pt x="0" y="53073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573007" y="2600119"/>
            <a:ext cx="10869673" cy="784872"/>
          </a:xfrm>
          <a:prstGeom prst="rect">
            <a:avLst/>
          </a:prstGeom>
        </p:spPr>
        <p:txBody>
          <a:bodyPr anchor="t" rtlCol="false" tIns="0" lIns="0" bIns="0" rIns="0">
            <a:spAutoFit/>
          </a:bodyPr>
          <a:lstStyle/>
          <a:p>
            <a:pPr algn="l">
              <a:lnSpc>
                <a:spcPts val="5820"/>
              </a:lnSpc>
            </a:pPr>
            <a:r>
              <a:rPr lang="en-US" sz="6000" b="true">
                <a:solidFill>
                  <a:srgbClr val="000000"/>
                </a:solidFill>
                <a:latin typeface="DM Sans Bold"/>
                <a:ea typeface="DM Sans Bold"/>
                <a:cs typeface="DM Sans Bold"/>
                <a:sym typeface="DM Sans Bold"/>
              </a:rPr>
              <a:t>Dataset Yang Digunakan</a:t>
            </a:r>
          </a:p>
        </p:txBody>
      </p:sp>
      <p:sp>
        <p:nvSpPr>
          <p:cNvPr name="TextBox 6" id="6"/>
          <p:cNvSpPr txBox="true"/>
          <p:nvPr/>
        </p:nvSpPr>
        <p:spPr>
          <a:xfrm rot="0">
            <a:off x="573007" y="4154893"/>
            <a:ext cx="9918493" cy="4324350"/>
          </a:xfrm>
          <a:prstGeom prst="rect">
            <a:avLst/>
          </a:prstGeom>
        </p:spPr>
        <p:txBody>
          <a:bodyPr anchor="t" rtlCol="false" tIns="0" lIns="0" bIns="0" rIns="0">
            <a:spAutoFit/>
          </a:bodyPr>
          <a:lstStyle/>
          <a:p>
            <a:pPr algn="just">
              <a:lnSpc>
                <a:spcPts val="2699"/>
              </a:lnSpc>
            </a:pPr>
            <a:r>
              <a:rPr lang="en-US" sz="1999" spc="119">
                <a:solidFill>
                  <a:srgbClr val="000000"/>
                </a:solidFill>
                <a:latin typeface="DM Sans"/>
                <a:ea typeface="DM Sans"/>
                <a:cs typeface="DM Sans"/>
                <a:sym typeface="DM Sans"/>
              </a:rPr>
              <a:t>Dataset: CIFAR-10</a:t>
            </a:r>
          </a:p>
          <a:p>
            <a:pPr algn="just">
              <a:lnSpc>
                <a:spcPts val="2699"/>
              </a:lnSpc>
            </a:pPr>
            <a:r>
              <a:rPr lang="en-US" sz="1999" spc="119">
                <a:solidFill>
                  <a:srgbClr val="000000"/>
                </a:solidFill>
                <a:latin typeface="DM Sans"/>
                <a:ea typeface="DM Sans"/>
                <a:cs typeface="DM Sans"/>
                <a:sym typeface="DM Sans"/>
              </a:rPr>
              <a:t>Link Dataset : </a:t>
            </a:r>
            <a:r>
              <a:rPr lang="en-US" sz="1999" spc="119" u="sng">
                <a:solidFill>
                  <a:srgbClr val="000000"/>
                </a:solidFill>
                <a:latin typeface="DM Sans"/>
                <a:ea typeface="DM Sans"/>
                <a:cs typeface="DM Sans"/>
                <a:sym typeface="DM Sans"/>
                <a:hlinkClick r:id="rId7" tooltip="https://www.cs.toronto.edu/~kriz/cifar-10-python.tar.gz"/>
              </a:rPr>
              <a:t>https://www.cs.toronto.edu/~kriz/cifar-10-python.tar.gz </a:t>
            </a:r>
            <a:r>
              <a:rPr lang="en-US" sz="1999" spc="119">
                <a:solidFill>
                  <a:srgbClr val="000000"/>
                </a:solidFill>
                <a:latin typeface="DM Sans"/>
                <a:ea typeface="DM Sans"/>
                <a:cs typeface="DM Sans"/>
                <a:sym typeface="DM Sans"/>
              </a:rPr>
              <a:t> </a:t>
            </a:r>
          </a:p>
          <a:p>
            <a:pPr algn="just">
              <a:lnSpc>
                <a:spcPts val="2699"/>
              </a:lnSpc>
            </a:pPr>
            <a:r>
              <a:rPr lang="en-US" sz="1999" spc="119">
                <a:solidFill>
                  <a:srgbClr val="000000"/>
                </a:solidFill>
                <a:latin typeface="DM Sans"/>
                <a:ea typeface="DM Sans"/>
                <a:cs typeface="DM Sans"/>
                <a:sym typeface="DM Sans"/>
              </a:rPr>
              <a:t>Deskripsi Dataset:</a:t>
            </a:r>
          </a:p>
          <a:p>
            <a:pPr algn="just">
              <a:lnSpc>
                <a:spcPts val="2699"/>
              </a:lnSpc>
            </a:pPr>
            <a:r>
              <a:rPr lang="en-US" sz="1999" spc="119">
                <a:solidFill>
                  <a:srgbClr val="000000"/>
                </a:solidFill>
                <a:latin typeface="DM Sans"/>
                <a:ea typeface="DM Sans"/>
                <a:cs typeface="DM Sans"/>
                <a:sym typeface="DM Sans"/>
              </a:rPr>
              <a:t>CIFAR-10 adalah kumpulan data gambar berwarna yang terdiri dari 60.000 gambar dalam 10 kelas. Dataset ini sudah dibagi menjadi:</a:t>
            </a:r>
          </a:p>
          <a:p>
            <a:pPr algn="just" marL="431799" indent="-215899" lvl="1">
              <a:lnSpc>
                <a:spcPts val="2699"/>
              </a:lnSpc>
              <a:buFont typeface="Arial"/>
              <a:buChar char="•"/>
            </a:pPr>
            <a:r>
              <a:rPr lang="en-US" sz="1999" spc="119">
                <a:solidFill>
                  <a:srgbClr val="000000"/>
                </a:solidFill>
                <a:latin typeface="DM Sans"/>
                <a:ea typeface="DM Sans"/>
                <a:cs typeface="DM Sans"/>
                <a:sym typeface="DM Sans"/>
              </a:rPr>
              <a:t>50.000 gambar untuk data latih (training data)</a:t>
            </a:r>
          </a:p>
          <a:p>
            <a:pPr algn="just" marL="431799" indent="-215899" lvl="1">
              <a:lnSpc>
                <a:spcPts val="2699"/>
              </a:lnSpc>
              <a:buFont typeface="Arial"/>
              <a:buChar char="•"/>
            </a:pPr>
            <a:r>
              <a:rPr lang="en-US" sz="1999" spc="119">
                <a:solidFill>
                  <a:srgbClr val="000000"/>
                </a:solidFill>
                <a:latin typeface="DM Sans"/>
                <a:ea typeface="DM Sans"/>
                <a:cs typeface="DM Sans"/>
                <a:sym typeface="DM Sans"/>
              </a:rPr>
              <a:t>10.000 gambar untuk data uji (testing data)</a:t>
            </a:r>
          </a:p>
          <a:p>
            <a:pPr algn="just">
              <a:lnSpc>
                <a:spcPts val="2699"/>
              </a:lnSpc>
            </a:pPr>
            <a:r>
              <a:rPr lang="en-US" sz="1999" spc="119">
                <a:solidFill>
                  <a:srgbClr val="000000"/>
                </a:solidFill>
                <a:latin typeface="DM Sans"/>
                <a:ea typeface="DM Sans"/>
                <a:cs typeface="DM Sans"/>
                <a:sym typeface="DM Sans"/>
              </a:rPr>
              <a:t>Gambar-gambar dalam dataset memiliki resolusi 32x32 piksel dengan 3 saluran warna (RGB). Setiap kelas memiliki 6.000 gambar yang terdistribusi secara merata. </a:t>
            </a:r>
          </a:p>
          <a:p>
            <a:pPr algn="just">
              <a:lnSpc>
                <a:spcPts val="2699"/>
              </a:lnSpc>
            </a:pPr>
          </a:p>
          <a:p>
            <a:pPr algn="just">
              <a:lnSpc>
                <a:spcPts val="2699"/>
              </a:lnSpc>
            </a:pPr>
          </a:p>
          <a:p>
            <a:pPr algn="just" marL="0" indent="0" lvl="0">
              <a:lnSpc>
                <a:spcPts val="269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65790" y="8511560"/>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4824225" y="1695083"/>
            <a:ext cx="8639551" cy="4233380"/>
          </a:xfrm>
          <a:custGeom>
            <a:avLst/>
            <a:gdLst/>
            <a:ahLst/>
            <a:cxnLst/>
            <a:rect r="r" b="b" t="t" l="l"/>
            <a:pathLst>
              <a:path h="4233380" w="8639551">
                <a:moveTo>
                  <a:pt x="0" y="0"/>
                </a:moveTo>
                <a:lnTo>
                  <a:pt x="8639550" y="0"/>
                </a:lnTo>
                <a:lnTo>
                  <a:pt x="8639550" y="4233380"/>
                </a:lnTo>
                <a:lnTo>
                  <a:pt x="0" y="4233380"/>
                </a:lnTo>
                <a:lnTo>
                  <a:pt x="0" y="0"/>
                </a:lnTo>
                <a:close/>
              </a:path>
            </a:pathLst>
          </a:custGeom>
          <a:blipFill>
            <a:blip r:embed="rId9"/>
            <a:stretch>
              <a:fillRect l="0" t="0" r="0" b="0"/>
            </a:stretch>
          </a:blipFill>
        </p:spPr>
      </p:sp>
      <p:sp>
        <p:nvSpPr>
          <p:cNvPr name="TextBox 7" id="7"/>
          <p:cNvSpPr txBox="true"/>
          <p:nvPr/>
        </p:nvSpPr>
        <p:spPr>
          <a:xfrm rot="0">
            <a:off x="5516679" y="586622"/>
            <a:ext cx="7254643" cy="650888"/>
          </a:xfrm>
          <a:prstGeom prst="rect">
            <a:avLst/>
          </a:prstGeom>
        </p:spPr>
        <p:txBody>
          <a:bodyPr anchor="t" rtlCol="false" tIns="0" lIns="0" bIns="0" rIns="0">
            <a:spAutoFit/>
          </a:bodyPr>
          <a:lstStyle/>
          <a:p>
            <a:pPr algn="l">
              <a:lnSpc>
                <a:spcPts val="4850"/>
              </a:lnSpc>
            </a:pPr>
            <a:r>
              <a:rPr lang="en-US" sz="5000" b="true">
                <a:solidFill>
                  <a:srgbClr val="000000"/>
                </a:solidFill>
                <a:latin typeface="DM Sans Bold"/>
                <a:ea typeface="DM Sans Bold"/>
                <a:cs typeface="DM Sans Bold"/>
                <a:sym typeface="DM Sans Bold"/>
              </a:rPr>
              <a:t>Jumlah Fitur &amp; Label</a:t>
            </a:r>
          </a:p>
        </p:txBody>
      </p:sp>
      <p:sp>
        <p:nvSpPr>
          <p:cNvPr name="TextBox 8" id="8"/>
          <p:cNvSpPr txBox="true"/>
          <p:nvPr/>
        </p:nvSpPr>
        <p:spPr>
          <a:xfrm rot="0">
            <a:off x="4824225" y="6070506"/>
            <a:ext cx="9218626" cy="3324225"/>
          </a:xfrm>
          <a:prstGeom prst="rect">
            <a:avLst/>
          </a:prstGeom>
        </p:spPr>
        <p:txBody>
          <a:bodyPr anchor="t" rtlCol="false" tIns="0" lIns="0" bIns="0" rIns="0">
            <a:spAutoFit/>
          </a:bodyPr>
          <a:lstStyle/>
          <a:p>
            <a:pPr algn="l" marL="0" indent="0" lvl="0">
              <a:lnSpc>
                <a:spcPts val="2699"/>
              </a:lnSpc>
              <a:spcBef>
                <a:spcPct val="0"/>
              </a:spcBef>
            </a:pPr>
            <a:r>
              <a:rPr lang="en-US" sz="1999" spc="119">
                <a:solidFill>
                  <a:srgbClr val="000000"/>
                </a:solidFill>
                <a:latin typeface="DM Sans"/>
                <a:ea typeface="DM Sans"/>
                <a:cs typeface="DM Sans"/>
                <a:sym typeface="DM Sans"/>
              </a:rPr>
              <a:t>nf</a:t>
            </a:r>
            <a:r>
              <a:rPr lang="en-US" sz="1999" spc="119" u="none">
                <a:solidFill>
                  <a:srgbClr val="000000"/>
                </a:solidFill>
                <a:latin typeface="DM Sans"/>
                <a:ea typeface="DM Sans"/>
                <a:cs typeface="DM Sans"/>
                <a:sym typeface="DM Sans"/>
              </a:rPr>
              <a:t>ormasi Dataset:</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Dimensi Gambar: 32x32 piksel dengan 3 saluran warna (RGB).</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Jumlah Total Data: 60.000 gambar.</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Jumlah Data Latih: 50.000 gambar.</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Jumlah Data Uji: 10.000 gambar.</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Jumlah Fitur per Gambar:</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Dimensi gambar adalah 32x32x3, sehingga total fitur per gambar adalah: 32×32×3=3072 fitur per gambar.32 \times 32 \times 3 = 3072 \text{ fitur per gambar}.32×32×3=3072 fitur per gambar.</a:t>
            </a:r>
          </a:p>
          <a:p>
            <a:pPr algn="l" marL="0" indent="0" lvl="0">
              <a:lnSpc>
                <a:spcPts val="26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157704" y="4816949"/>
            <a:ext cx="7567145" cy="2582288"/>
          </a:xfrm>
          <a:custGeom>
            <a:avLst/>
            <a:gdLst/>
            <a:ahLst/>
            <a:cxnLst/>
            <a:rect r="r" b="b" t="t" l="l"/>
            <a:pathLst>
              <a:path h="2582288" w="7567145">
                <a:moveTo>
                  <a:pt x="0" y="0"/>
                </a:moveTo>
                <a:lnTo>
                  <a:pt x="7567145" y="0"/>
                </a:lnTo>
                <a:lnTo>
                  <a:pt x="7567145"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234764" y="3046427"/>
            <a:ext cx="5513037" cy="6211873"/>
          </a:xfrm>
          <a:custGeom>
            <a:avLst/>
            <a:gdLst/>
            <a:ahLst/>
            <a:cxnLst/>
            <a:rect r="r" b="b" t="t" l="l"/>
            <a:pathLst>
              <a:path h="6211873" w="5513037">
                <a:moveTo>
                  <a:pt x="0" y="0"/>
                </a:moveTo>
                <a:lnTo>
                  <a:pt x="5513037" y="0"/>
                </a:lnTo>
                <a:lnTo>
                  <a:pt x="5513037" y="6211873"/>
                </a:lnTo>
                <a:lnTo>
                  <a:pt x="0" y="62118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6794282" y="1460449"/>
            <a:ext cx="10465018" cy="822210"/>
          </a:xfrm>
          <a:prstGeom prst="rect">
            <a:avLst/>
          </a:prstGeom>
        </p:spPr>
        <p:txBody>
          <a:bodyPr anchor="t" rtlCol="false" tIns="0" lIns="0" bIns="0" rIns="0">
            <a:spAutoFit/>
          </a:bodyPr>
          <a:lstStyle/>
          <a:p>
            <a:pPr algn="l">
              <a:lnSpc>
                <a:spcPts val="6111"/>
              </a:lnSpc>
            </a:pPr>
            <a:r>
              <a:rPr lang="en-US" sz="6300" b="true">
                <a:solidFill>
                  <a:srgbClr val="000000"/>
                </a:solidFill>
                <a:latin typeface="DM Sans Bold"/>
                <a:ea typeface="DM Sans Bold"/>
                <a:cs typeface="DM Sans Bold"/>
                <a:sym typeface="DM Sans Bold"/>
              </a:rPr>
              <a:t>Jenis Jaringan Saraf Tiruan</a:t>
            </a:r>
          </a:p>
        </p:txBody>
      </p:sp>
      <p:sp>
        <p:nvSpPr>
          <p:cNvPr name="TextBox 6" id="6"/>
          <p:cNvSpPr txBox="true"/>
          <p:nvPr/>
        </p:nvSpPr>
        <p:spPr>
          <a:xfrm rot="0">
            <a:off x="6573429" y="2818614"/>
            <a:ext cx="10418622" cy="4101399"/>
          </a:xfrm>
          <a:prstGeom prst="rect">
            <a:avLst/>
          </a:prstGeom>
        </p:spPr>
        <p:txBody>
          <a:bodyPr anchor="t" rtlCol="false" tIns="0" lIns="0" bIns="0" rIns="0">
            <a:spAutoFit/>
          </a:bodyPr>
          <a:lstStyle/>
          <a:p>
            <a:pPr algn="ctr">
              <a:lnSpc>
                <a:spcPts val="3649"/>
              </a:lnSpc>
            </a:pPr>
            <a:r>
              <a:rPr lang="en-US" sz="2703" spc="162">
                <a:solidFill>
                  <a:srgbClr val="000000"/>
                </a:solidFill>
                <a:latin typeface="DM Sans"/>
                <a:ea typeface="DM Sans"/>
                <a:cs typeface="DM Sans"/>
                <a:sym typeface="DM Sans"/>
              </a:rPr>
              <a:t>Convolutional Neural Network (CNN)</a:t>
            </a:r>
          </a:p>
          <a:p>
            <a:pPr algn="ctr">
              <a:lnSpc>
                <a:spcPts val="3649"/>
              </a:lnSpc>
            </a:pPr>
          </a:p>
          <a:p>
            <a:pPr algn="ctr">
              <a:lnSpc>
                <a:spcPts val="3649"/>
              </a:lnSpc>
            </a:pPr>
          </a:p>
          <a:p>
            <a:pPr algn="just" marL="0" indent="0" lvl="0">
              <a:lnSpc>
                <a:spcPts val="3649"/>
              </a:lnSpc>
              <a:spcBef>
                <a:spcPct val="0"/>
              </a:spcBef>
            </a:pPr>
            <a:r>
              <a:rPr lang="en-US" sz="2703" spc="162">
                <a:solidFill>
                  <a:srgbClr val="000000"/>
                </a:solidFill>
                <a:latin typeface="DM Sans"/>
                <a:ea typeface="DM Sans"/>
                <a:cs typeface="DM Sans"/>
                <a:sym typeface="DM Sans"/>
              </a:rPr>
              <a:t>Model yang digunakan adalah Convolutional Neural Network (CNN) karena CNN dirancang untuk menangani data berbentuk gambar. CNN dapat mendeteksi pola visual seperti tepi, tekstur, atau bentuk dengan menggunakan lapisan konvolusi (convolutional layers) dan pelatihan filter (kernel)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5388487" y="3920006"/>
            <a:ext cx="8427649" cy="1894123"/>
          </a:xfrm>
          <a:custGeom>
            <a:avLst/>
            <a:gdLst/>
            <a:ahLst/>
            <a:cxnLst/>
            <a:rect r="r" b="b" t="t" l="l"/>
            <a:pathLst>
              <a:path h="1894123" w="8427649">
                <a:moveTo>
                  <a:pt x="0" y="0"/>
                </a:moveTo>
                <a:lnTo>
                  <a:pt x="8427649" y="0"/>
                </a:lnTo>
                <a:lnTo>
                  <a:pt x="8427649" y="1894123"/>
                </a:lnTo>
                <a:lnTo>
                  <a:pt x="0" y="1894123"/>
                </a:lnTo>
                <a:lnTo>
                  <a:pt x="0" y="0"/>
                </a:lnTo>
                <a:close/>
              </a:path>
            </a:pathLst>
          </a:custGeom>
          <a:blipFill>
            <a:blip r:embed="rId29"/>
            <a:stretch>
              <a:fillRect l="0" t="0" r="0" b="0"/>
            </a:stretch>
          </a:blipFill>
        </p:spPr>
      </p:sp>
      <p:sp>
        <p:nvSpPr>
          <p:cNvPr name="TextBox 17" id="17"/>
          <p:cNvSpPr txBox="true"/>
          <p:nvPr/>
        </p:nvSpPr>
        <p:spPr>
          <a:xfrm rot="0">
            <a:off x="4380360" y="2839913"/>
            <a:ext cx="10014901" cy="675768"/>
          </a:xfrm>
          <a:prstGeom prst="rect">
            <a:avLst/>
          </a:prstGeom>
        </p:spPr>
        <p:txBody>
          <a:bodyPr anchor="t" rtlCol="false" tIns="0" lIns="0" bIns="0" rIns="0">
            <a:spAutoFit/>
          </a:bodyPr>
          <a:lstStyle/>
          <a:p>
            <a:pPr algn="ctr">
              <a:lnSpc>
                <a:spcPts val="5044"/>
              </a:lnSpc>
            </a:pPr>
            <a:r>
              <a:rPr lang="en-US" sz="5200">
                <a:solidFill>
                  <a:srgbClr val="000000"/>
                </a:solidFill>
                <a:latin typeface="DM Sans"/>
                <a:ea typeface="DM Sans"/>
                <a:cs typeface="DM Sans"/>
                <a:sym typeface="DM Sans"/>
              </a:rPr>
              <a:t>Adam Optimizer</a:t>
            </a:r>
          </a:p>
        </p:txBody>
      </p:sp>
      <p:sp>
        <p:nvSpPr>
          <p:cNvPr name="TextBox 18" id="18"/>
          <p:cNvSpPr txBox="true"/>
          <p:nvPr/>
        </p:nvSpPr>
        <p:spPr>
          <a:xfrm rot="0">
            <a:off x="4371159" y="6591300"/>
            <a:ext cx="9844046" cy="1853565"/>
          </a:xfrm>
          <a:prstGeom prst="rect">
            <a:avLst/>
          </a:prstGeom>
        </p:spPr>
        <p:txBody>
          <a:bodyPr anchor="t" rtlCol="false" tIns="0" lIns="0" bIns="0" rIns="0">
            <a:spAutoFit/>
          </a:bodyPr>
          <a:lstStyle/>
          <a:p>
            <a:pPr algn="ctr" marL="0" indent="0" lvl="0">
              <a:lnSpc>
                <a:spcPts val="2969"/>
              </a:lnSpc>
              <a:spcBef>
                <a:spcPct val="0"/>
              </a:spcBef>
            </a:pPr>
            <a:r>
              <a:rPr lang="en-US" sz="2199" spc="131">
                <a:solidFill>
                  <a:srgbClr val="000000"/>
                </a:solidFill>
                <a:latin typeface="DM Sans"/>
                <a:ea typeface="DM Sans"/>
                <a:cs typeface="DM Sans"/>
                <a:sym typeface="DM Sans"/>
              </a:rPr>
              <a:t>Model menggunakan Adam Optimizer karena algoritma ini menggabungkan keunggulan dari Momentum dan RMSProp, yang membuat pelatihan lebih cepat dan stabil. Adam juga sangat populer dalam melatih jaringan saraf karena kemampuannya menyesuaikan laju pembelajaran (learning rate) secara adaptif.</a:t>
            </a:r>
          </a:p>
        </p:txBody>
      </p:sp>
      <p:sp>
        <p:nvSpPr>
          <p:cNvPr name="TextBox 19" id="19"/>
          <p:cNvSpPr txBox="true"/>
          <p:nvPr/>
        </p:nvSpPr>
        <p:spPr>
          <a:xfrm rot="0">
            <a:off x="1582678" y="1290392"/>
            <a:ext cx="15610265" cy="1080637"/>
          </a:xfrm>
          <a:prstGeom prst="rect">
            <a:avLst/>
          </a:prstGeom>
        </p:spPr>
        <p:txBody>
          <a:bodyPr anchor="t" rtlCol="false" tIns="0" lIns="0" bIns="0" rIns="0">
            <a:spAutoFit/>
          </a:bodyPr>
          <a:lstStyle/>
          <a:p>
            <a:pPr algn="ctr">
              <a:lnSpc>
                <a:spcPts val="8050"/>
              </a:lnSpc>
            </a:pPr>
            <a:r>
              <a:rPr lang="en-US" b="true" sz="8299">
                <a:solidFill>
                  <a:srgbClr val="000000"/>
                </a:solidFill>
                <a:latin typeface="DM Sans Bold"/>
                <a:ea typeface="DM Sans Bold"/>
                <a:cs typeface="DM Sans Bold"/>
                <a:sym typeface="DM Sans Bold"/>
              </a:rPr>
              <a:t>Jenis Optimasi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1106775" y="5315473"/>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1106775" y="4934612"/>
            <a:ext cx="7181225" cy="5008904"/>
          </a:xfrm>
          <a:custGeom>
            <a:avLst/>
            <a:gdLst/>
            <a:ahLst/>
            <a:cxnLst/>
            <a:rect r="r" b="b" t="t" l="l"/>
            <a:pathLst>
              <a:path h="5008904" w="7181225">
                <a:moveTo>
                  <a:pt x="0" y="0"/>
                </a:moveTo>
                <a:lnTo>
                  <a:pt x="7181225" y="0"/>
                </a:lnTo>
                <a:lnTo>
                  <a:pt x="7181225" y="5008905"/>
                </a:lnTo>
                <a:lnTo>
                  <a:pt x="0" y="50089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028700" y="2222276"/>
            <a:ext cx="9308670" cy="2216986"/>
          </a:xfrm>
          <a:custGeom>
            <a:avLst/>
            <a:gdLst/>
            <a:ahLst/>
            <a:cxnLst/>
            <a:rect r="r" b="b" t="t" l="l"/>
            <a:pathLst>
              <a:path h="2216986" w="9308670">
                <a:moveTo>
                  <a:pt x="0" y="0"/>
                </a:moveTo>
                <a:lnTo>
                  <a:pt x="9308670" y="0"/>
                </a:lnTo>
                <a:lnTo>
                  <a:pt x="9308670" y="2216986"/>
                </a:lnTo>
                <a:lnTo>
                  <a:pt x="0" y="2216986"/>
                </a:lnTo>
                <a:lnTo>
                  <a:pt x="0" y="0"/>
                </a:lnTo>
                <a:close/>
              </a:path>
            </a:pathLst>
          </a:custGeom>
          <a:blipFill>
            <a:blip r:embed="rId7"/>
            <a:stretch>
              <a:fillRect l="0" t="0" r="0" b="0"/>
            </a:stretch>
          </a:blipFill>
        </p:spPr>
      </p:sp>
      <p:sp>
        <p:nvSpPr>
          <p:cNvPr name="TextBox 6" id="6"/>
          <p:cNvSpPr txBox="true"/>
          <p:nvPr/>
        </p:nvSpPr>
        <p:spPr>
          <a:xfrm rot="0">
            <a:off x="1028700" y="891397"/>
            <a:ext cx="11250780" cy="912252"/>
          </a:xfrm>
          <a:prstGeom prst="rect">
            <a:avLst/>
          </a:prstGeom>
        </p:spPr>
        <p:txBody>
          <a:bodyPr anchor="t" rtlCol="false" tIns="0" lIns="0" bIns="0" rIns="0">
            <a:spAutoFit/>
          </a:bodyPr>
          <a:lstStyle/>
          <a:p>
            <a:pPr algn="l">
              <a:lnSpc>
                <a:spcPts val="6887"/>
              </a:lnSpc>
            </a:pPr>
            <a:r>
              <a:rPr lang="en-US" sz="7100" b="true">
                <a:solidFill>
                  <a:srgbClr val="000000"/>
                </a:solidFill>
                <a:latin typeface="DM Sans Bold"/>
                <a:ea typeface="DM Sans Bold"/>
                <a:cs typeface="DM Sans Bold"/>
                <a:sym typeface="DM Sans Bold"/>
              </a:rPr>
              <a:t>Jenis Fungsi Aktivasi</a:t>
            </a:r>
          </a:p>
        </p:txBody>
      </p:sp>
      <p:sp>
        <p:nvSpPr>
          <p:cNvPr name="TextBox 7" id="7"/>
          <p:cNvSpPr txBox="true"/>
          <p:nvPr/>
        </p:nvSpPr>
        <p:spPr>
          <a:xfrm rot="0">
            <a:off x="978221" y="4735591"/>
            <a:ext cx="10638753" cy="2269577"/>
          </a:xfrm>
          <a:prstGeom prst="rect">
            <a:avLst/>
          </a:prstGeom>
        </p:spPr>
        <p:txBody>
          <a:bodyPr anchor="t" rtlCol="false" tIns="0" lIns="0" bIns="0" rIns="0">
            <a:spAutoFit/>
          </a:bodyPr>
          <a:lstStyle/>
          <a:p>
            <a:pPr algn="l" marL="493164" indent="-246582" lvl="1">
              <a:lnSpc>
                <a:spcPts val="3083"/>
              </a:lnSpc>
              <a:spcBef>
                <a:spcPct val="0"/>
              </a:spcBef>
              <a:buFont typeface="Arial"/>
              <a:buChar char="•"/>
            </a:pPr>
            <a:r>
              <a:rPr lang="en-US" sz="2284" spc="137">
                <a:solidFill>
                  <a:srgbClr val="000000"/>
                </a:solidFill>
                <a:latin typeface="DM Sans"/>
                <a:ea typeface="DM Sans"/>
                <a:cs typeface="DM Sans"/>
                <a:sym typeface="DM Sans"/>
              </a:rPr>
              <a:t>R</a:t>
            </a:r>
            <a:r>
              <a:rPr lang="en-US" sz="2284" spc="137" u="none">
                <a:solidFill>
                  <a:srgbClr val="000000"/>
                </a:solidFill>
                <a:latin typeface="DM Sans"/>
                <a:ea typeface="DM Sans"/>
                <a:cs typeface="DM Sans"/>
                <a:sym typeface="DM Sans"/>
              </a:rPr>
              <a:t>elu (Rectified Linear Unit): Digunakan di hidden layer untuk meningkatkan non-linearitas.</a:t>
            </a:r>
          </a:p>
          <a:p>
            <a:pPr algn="l">
              <a:lnSpc>
                <a:spcPts val="3083"/>
              </a:lnSpc>
              <a:spcBef>
                <a:spcPct val="0"/>
              </a:spcBef>
            </a:pPr>
          </a:p>
          <a:p>
            <a:pPr algn="l" marL="493164" indent="-246582" lvl="1">
              <a:lnSpc>
                <a:spcPts val="3083"/>
              </a:lnSpc>
              <a:spcBef>
                <a:spcPct val="0"/>
              </a:spcBef>
              <a:buFont typeface="Arial"/>
              <a:buChar char="•"/>
            </a:pPr>
            <a:r>
              <a:rPr lang="en-US" sz="2284" spc="137" u="none">
                <a:solidFill>
                  <a:srgbClr val="000000"/>
                </a:solidFill>
                <a:latin typeface="DM Sans"/>
                <a:ea typeface="DM Sans"/>
                <a:cs typeface="DM Sans"/>
                <a:sym typeface="DM Sans"/>
              </a:rPr>
              <a:t>Softmax: Digunakan di output layer untuk menghasilkan probabilitas antar kelas.</a:t>
            </a:r>
          </a:p>
          <a:p>
            <a:pPr algn="l" marL="0" indent="0" lvl="0">
              <a:lnSpc>
                <a:spcPts val="3083"/>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438078" y="2950476"/>
            <a:ext cx="10337097" cy="1117053"/>
          </a:xfrm>
          <a:custGeom>
            <a:avLst/>
            <a:gdLst/>
            <a:ahLst/>
            <a:cxnLst/>
            <a:rect r="r" b="b" t="t" l="l"/>
            <a:pathLst>
              <a:path h="1117053" w="10337097">
                <a:moveTo>
                  <a:pt x="0" y="0"/>
                </a:moveTo>
                <a:lnTo>
                  <a:pt x="10337098" y="0"/>
                </a:lnTo>
                <a:lnTo>
                  <a:pt x="10337098" y="1117053"/>
                </a:lnTo>
                <a:lnTo>
                  <a:pt x="0" y="1117053"/>
                </a:lnTo>
                <a:lnTo>
                  <a:pt x="0" y="0"/>
                </a:lnTo>
                <a:close/>
              </a:path>
            </a:pathLst>
          </a:custGeom>
          <a:blipFill>
            <a:blip r:embed="rId6"/>
            <a:stretch>
              <a:fillRect l="-652" t="-777" r="-652" b="0"/>
            </a:stretch>
          </a:blipFill>
        </p:spPr>
      </p:sp>
      <p:sp>
        <p:nvSpPr>
          <p:cNvPr name="Freeform 5" id="5"/>
          <p:cNvSpPr/>
          <p:nvPr/>
        </p:nvSpPr>
        <p:spPr>
          <a:xfrm flipH="false" flipV="false" rot="0">
            <a:off x="1438078" y="4991455"/>
            <a:ext cx="11044157" cy="1715597"/>
          </a:xfrm>
          <a:custGeom>
            <a:avLst/>
            <a:gdLst/>
            <a:ahLst/>
            <a:cxnLst/>
            <a:rect r="r" b="b" t="t" l="l"/>
            <a:pathLst>
              <a:path h="1715597" w="11044157">
                <a:moveTo>
                  <a:pt x="0" y="0"/>
                </a:moveTo>
                <a:lnTo>
                  <a:pt x="11044157" y="0"/>
                </a:lnTo>
                <a:lnTo>
                  <a:pt x="11044157" y="1715597"/>
                </a:lnTo>
                <a:lnTo>
                  <a:pt x="0" y="1715597"/>
                </a:lnTo>
                <a:lnTo>
                  <a:pt x="0" y="0"/>
                </a:lnTo>
                <a:close/>
              </a:path>
            </a:pathLst>
          </a:custGeom>
          <a:blipFill>
            <a:blip r:embed="rId7"/>
            <a:stretch>
              <a:fillRect l="0" t="0" r="0" b="0"/>
            </a:stretch>
          </a:blipFill>
        </p:spPr>
      </p:sp>
      <p:sp>
        <p:nvSpPr>
          <p:cNvPr name="Freeform 6" id="6"/>
          <p:cNvSpPr/>
          <p:nvPr/>
        </p:nvSpPr>
        <p:spPr>
          <a:xfrm flipH="false" flipV="false" rot="0">
            <a:off x="1438078" y="7654981"/>
            <a:ext cx="8365647" cy="1963767"/>
          </a:xfrm>
          <a:custGeom>
            <a:avLst/>
            <a:gdLst/>
            <a:ahLst/>
            <a:cxnLst/>
            <a:rect r="r" b="b" t="t" l="l"/>
            <a:pathLst>
              <a:path h="1963767" w="8365647">
                <a:moveTo>
                  <a:pt x="0" y="0"/>
                </a:moveTo>
                <a:lnTo>
                  <a:pt x="8365648" y="0"/>
                </a:lnTo>
                <a:lnTo>
                  <a:pt x="8365648" y="1963767"/>
                </a:lnTo>
                <a:lnTo>
                  <a:pt x="0" y="1963767"/>
                </a:lnTo>
                <a:lnTo>
                  <a:pt x="0" y="0"/>
                </a:lnTo>
                <a:close/>
              </a:path>
            </a:pathLst>
          </a:custGeom>
          <a:blipFill>
            <a:blip r:embed="rId8"/>
            <a:stretch>
              <a:fillRect l="0" t="0" r="0" b="0"/>
            </a:stretch>
          </a:blipFill>
        </p:spPr>
      </p:sp>
      <p:sp>
        <p:nvSpPr>
          <p:cNvPr name="TextBox 7" id="7"/>
          <p:cNvSpPr txBox="true"/>
          <p:nvPr/>
        </p:nvSpPr>
        <p:spPr>
          <a:xfrm rot="0">
            <a:off x="3354808" y="106893"/>
            <a:ext cx="10879264" cy="663334"/>
          </a:xfrm>
          <a:prstGeom prst="rect">
            <a:avLst/>
          </a:prstGeom>
        </p:spPr>
        <p:txBody>
          <a:bodyPr anchor="t" rtlCol="false" tIns="0" lIns="0" bIns="0" rIns="0">
            <a:spAutoFit/>
          </a:bodyPr>
          <a:lstStyle/>
          <a:p>
            <a:pPr algn="ctr" marL="0" indent="0" lvl="1">
              <a:lnSpc>
                <a:spcPts val="4947"/>
              </a:lnSpc>
              <a:spcBef>
                <a:spcPct val="0"/>
              </a:spcBef>
            </a:pPr>
            <a:r>
              <a:rPr lang="en-US" b="true" sz="5100">
                <a:solidFill>
                  <a:srgbClr val="000000"/>
                </a:solidFill>
                <a:latin typeface="DM Sans Bold"/>
                <a:ea typeface="DM Sans Bold"/>
                <a:cs typeface="DM Sans Bold"/>
                <a:sym typeface="DM Sans Bold"/>
              </a:rPr>
              <a:t>Jumlah Hidden Layer</a:t>
            </a:r>
          </a:p>
        </p:txBody>
      </p:sp>
      <p:sp>
        <p:nvSpPr>
          <p:cNvPr name="TextBox 8" id="8"/>
          <p:cNvSpPr txBox="true"/>
          <p:nvPr/>
        </p:nvSpPr>
        <p:spPr>
          <a:xfrm rot="0">
            <a:off x="1287083" y="2266141"/>
            <a:ext cx="4526459" cy="457201"/>
          </a:xfrm>
          <a:prstGeom prst="rect">
            <a:avLst/>
          </a:prstGeom>
        </p:spPr>
        <p:txBody>
          <a:bodyPr anchor="t" rtlCol="false" tIns="0" lIns="0" bIns="0" rIns="0">
            <a:spAutoFit/>
          </a:bodyPr>
          <a:lstStyle/>
          <a:p>
            <a:pPr algn="ctr">
              <a:lnSpc>
                <a:spcPts val="3899"/>
              </a:lnSpc>
            </a:pPr>
            <a:r>
              <a:rPr lang="en-US" sz="2499">
                <a:solidFill>
                  <a:srgbClr val="000000"/>
                </a:solidFill>
                <a:latin typeface="DM Sans"/>
                <a:ea typeface="DM Sans"/>
                <a:cs typeface="DM Sans"/>
                <a:sym typeface="DM Sans"/>
              </a:rPr>
              <a:t>Convolutional Layer (32 filter)</a:t>
            </a:r>
          </a:p>
        </p:txBody>
      </p:sp>
      <p:sp>
        <p:nvSpPr>
          <p:cNvPr name="TextBox 9" id="9"/>
          <p:cNvSpPr txBox="true"/>
          <p:nvPr/>
        </p:nvSpPr>
        <p:spPr>
          <a:xfrm rot="0">
            <a:off x="1287083" y="4419954"/>
            <a:ext cx="4686468" cy="457201"/>
          </a:xfrm>
          <a:prstGeom prst="rect">
            <a:avLst/>
          </a:prstGeom>
        </p:spPr>
        <p:txBody>
          <a:bodyPr anchor="t" rtlCol="false" tIns="0" lIns="0" bIns="0" rIns="0">
            <a:spAutoFit/>
          </a:bodyPr>
          <a:lstStyle/>
          <a:p>
            <a:pPr algn="ctr">
              <a:lnSpc>
                <a:spcPts val="3899"/>
              </a:lnSpc>
            </a:pPr>
            <a:r>
              <a:rPr lang="en-US" sz="2499">
                <a:solidFill>
                  <a:srgbClr val="000000"/>
                </a:solidFill>
                <a:latin typeface="DM Sans"/>
                <a:ea typeface="DM Sans"/>
                <a:cs typeface="DM Sans"/>
                <a:sym typeface="DM Sans"/>
              </a:rPr>
              <a:t>Convolutional Layer (64 filter)</a:t>
            </a:r>
          </a:p>
        </p:txBody>
      </p:sp>
      <p:sp>
        <p:nvSpPr>
          <p:cNvPr name="TextBox 10" id="10"/>
          <p:cNvSpPr txBox="true"/>
          <p:nvPr/>
        </p:nvSpPr>
        <p:spPr>
          <a:xfrm rot="0">
            <a:off x="1438078" y="7059477"/>
            <a:ext cx="5248132" cy="481204"/>
          </a:xfrm>
          <a:prstGeom prst="rect">
            <a:avLst/>
          </a:prstGeom>
        </p:spPr>
        <p:txBody>
          <a:bodyPr anchor="t" rtlCol="false" tIns="0" lIns="0" bIns="0" rIns="0">
            <a:spAutoFit/>
          </a:bodyPr>
          <a:lstStyle/>
          <a:p>
            <a:pPr algn="l">
              <a:lnSpc>
                <a:spcPts val="4055"/>
              </a:lnSpc>
            </a:pPr>
            <a:r>
              <a:rPr lang="en-US" sz="2599">
                <a:solidFill>
                  <a:srgbClr val="000000"/>
                </a:solidFill>
                <a:latin typeface="DM Sans"/>
                <a:ea typeface="DM Sans"/>
                <a:cs typeface="DM Sans"/>
                <a:sym typeface="DM Sans"/>
              </a:rPr>
              <a:t>Fully Connected Layer(64 node)</a:t>
            </a:r>
          </a:p>
        </p:txBody>
      </p:sp>
      <p:sp>
        <p:nvSpPr>
          <p:cNvPr name="TextBox 11" id="11"/>
          <p:cNvSpPr txBox="true"/>
          <p:nvPr/>
        </p:nvSpPr>
        <p:spPr>
          <a:xfrm rot="0">
            <a:off x="3204997" y="996153"/>
            <a:ext cx="10879264" cy="431787"/>
          </a:xfrm>
          <a:prstGeom prst="rect">
            <a:avLst/>
          </a:prstGeom>
        </p:spPr>
        <p:txBody>
          <a:bodyPr anchor="t" rtlCol="false" tIns="0" lIns="0" bIns="0" rIns="0">
            <a:spAutoFit/>
          </a:bodyPr>
          <a:lstStyle/>
          <a:p>
            <a:pPr algn="ctr">
              <a:lnSpc>
                <a:spcPts val="3500"/>
              </a:lnSpc>
              <a:spcBef>
                <a:spcPct val="0"/>
              </a:spcBef>
            </a:pPr>
            <a:r>
              <a:rPr lang="en-US" b="true" sz="2500">
                <a:solidFill>
                  <a:srgbClr val="000000"/>
                </a:solidFill>
                <a:latin typeface="DM Sans Bold"/>
                <a:ea typeface="DM Sans Bold"/>
                <a:cs typeface="DM Sans Bold"/>
                <a:sym typeface="DM Sans Bold"/>
              </a:rPr>
              <a:t>Total hidden layer = 2(conv2D) + 1(Dense)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212126" y="1224185"/>
            <a:ext cx="9863749" cy="1228992"/>
          </a:xfrm>
          <a:prstGeom prst="rect">
            <a:avLst/>
          </a:prstGeom>
        </p:spPr>
        <p:txBody>
          <a:bodyPr anchor="t" rtlCol="false" tIns="0" lIns="0" bIns="0" rIns="0">
            <a:spAutoFit/>
          </a:bodyPr>
          <a:lstStyle/>
          <a:p>
            <a:pPr algn="ctr">
              <a:lnSpc>
                <a:spcPts val="4753"/>
              </a:lnSpc>
            </a:pPr>
            <a:r>
              <a:rPr lang="en-US" b="true" sz="4900">
                <a:solidFill>
                  <a:srgbClr val="000000"/>
                </a:solidFill>
                <a:latin typeface="DM Sans Bold"/>
                <a:ea typeface="DM Sans Bold"/>
                <a:cs typeface="DM Sans Bold"/>
                <a:sym typeface="DM Sans Bold"/>
              </a:rPr>
              <a:t>Jumlah Total Hidden Node per Layer</a:t>
            </a:r>
          </a:p>
        </p:txBody>
      </p:sp>
      <p:sp>
        <p:nvSpPr>
          <p:cNvPr name="TextBox 4" id="4"/>
          <p:cNvSpPr txBox="true"/>
          <p:nvPr/>
        </p:nvSpPr>
        <p:spPr>
          <a:xfrm rot="0">
            <a:off x="2065731" y="3530951"/>
            <a:ext cx="14156538" cy="3186999"/>
          </a:xfrm>
          <a:prstGeom prst="rect">
            <a:avLst/>
          </a:prstGeom>
        </p:spPr>
        <p:txBody>
          <a:bodyPr anchor="t" rtlCol="false" tIns="0" lIns="0" bIns="0" rIns="0">
            <a:spAutoFit/>
          </a:bodyPr>
          <a:lstStyle/>
          <a:p>
            <a:pPr algn="just">
              <a:lnSpc>
                <a:spcPts val="3649"/>
              </a:lnSpc>
            </a:pPr>
            <a:r>
              <a:rPr lang="en-US" sz="2703" spc="162">
                <a:solidFill>
                  <a:srgbClr val="000000"/>
                </a:solidFill>
                <a:latin typeface="DM Sans"/>
                <a:ea typeface="DM Sans"/>
                <a:cs typeface="DM Sans"/>
                <a:sym typeface="DM Sans"/>
              </a:rPr>
              <a:t>Jumlah hidden node pada setiap la</a:t>
            </a:r>
            <a:r>
              <a:rPr lang="en-US" sz="2703" spc="162">
                <a:solidFill>
                  <a:srgbClr val="000000"/>
                </a:solidFill>
                <a:latin typeface="DM Sans"/>
                <a:ea typeface="DM Sans"/>
                <a:cs typeface="DM Sans"/>
                <a:sym typeface="DM Sans"/>
              </a:rPr>
              <a:t>pisan adalah sebagai berikut:</a:t>
            </a:r>
          </a:p>
          <a:p>
            <a:pPr algn="just" marL="583680" indent="-291840" lvl="1">
              <a:lnSpc>
                <a:spcPts val="3649"/>
              </a:lnSpc>
              <a:buFont typeface="Arial"/>
              <a:buChar char="•"/>
            </a:pPr>
            <a:r>
              <a:rPr lang="en-US" sz="2703" spc="162">
                <a:solidFill>
                  <a:srgbClr val="000000"/>
                </a:solidFill>
                <a:latin typeface="DM Sans"/>
                <a:ea typeface="DM Sans"/>
                <a:cs typeface="DM Sans"/>
                <a:sym typeface="DM Sans"/>
              </a:rPr>
              <a:t>Conv2D (32 filters): Tidak ada node individual, hanya filter, sehingga dihitung dari bobot nanti.</a:t>
            </a:r>
          </a:p>
          <a:p>
            <a:pPr algn="just" marL="583680" indent="-291840" lvl="1">
              <a:lnSpc>
                <a:spcPts val="3649"/>
              </a:lnSpc>
              <a:buFont typeface="Arial"/>
              <a:buChar char="•"/>
            </a:pPr>
            <a:r>
              <a:rPr lang="en-US" sz="2703" spc="162">
                <a:solidFill>
                  <a:srgbClr val="000000"/>
                </a:solidFill>
                <a:latin typeface="DM Sans"/>
                <a:ea typeface="DM Sans"/>
                <a:cs typeface="DM Sans"/>
                <a:sym typeface="DM Sans"/>
              </a:rPr>
              <a:t>C</a:t>
            </a:r>
            <a:r>
              <a:rPr lang="en-US" sz="2703" spc="162">
                <a:solidFill>
                  <a:srgbClr val="000000"/>
                </a:solidFill>
                <a:latin typeface="DM Sans"/>
                <a:ea typeface="DM Sans"/>
                <a:cs typeface="DM Sans"/>
                <a:sym typeface="DM Sans"/>
              </a:rPr>
              <a:t>onv2D (64 filters): Sama seperti sebelumnya, dihitung dari bobot.</a:t>
            </a:r>
          </a:p>
          <a:p>
            <a:pPr algn="just" marL="583680" indent="-291840" lvl="1">
              <a:lnSpc>
                <a:spcPts val="3649"/>
              </a:lnSpc>
              <a:buFont typeface="Arial"/>
              <a:buChar char="•"/>
            </a:pPr>
            <a:r>
              <a:rPr lang="en-US" sz="2703" spc="162">
                <a:solidFill>
                  <a:srgbClr val="000000"/>
                </a:solidFill>
                <a:latin typeface="DM Sans"/>
                <a:ea typeface="DM Sans"/>
                <a:cs typeface="DM Sans"/>
                <a:sym typeface="DM Sans"/>
              </a:rPr>
              <a:t>Dense (64 nodes): Ada 64 node di lapisan ini.</a:t>
            </a:r>
          </a:p>
          <a:p>
            <a:pPr algn="just">
              <a:lnSpc>
                <a:spcPts val="3649"/>
              </a:lnSpc>
            </a:pPr>
            <a:r>
              <a:rPr lang="en-US" sz="2703" spc="162">
                <a:solidFill>
                  <a:srgbClr val="000000"/>
                </a:solidFill>
                <a:latin typeface="DM Sans"/>
                <a:ea typeface="DM Sans"/>
                <a:cs typeface="DM Sans"/>
                <a:sym typeface="DM Sans"/>
              </a:rPr>
              <a:t>Total Hidden Node = 64 nodes di Dense layer.</a:t>
            </a:r>
          </a:p>
          <a:p>
            <a:pPr algn="just" marL="0" indent="0" lvl="0">
              <a:lnSpc>
                <a:spcPts val="364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DAGXfShn7w4</dc:identifier>
  <dcterms:modified xsi:type="dcterms:W3CDTF">2011-08-01T06:04:30Z</dcterms:modified>
  <cp:revision>1</cp:revision>
  <dc:title>Blue Doodle Project Presentation</dc:title>
</cp:coreProperties>
</file>