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ubik Light"/>
      <p:regular r:id="rId30"/>
      <p:bold r:id="rId31"/>
      <p:italic r:id="rId32"/>
      <p:boldItalic r:id="rId33"/>
    </p:embeddedFont>
    <p:embeddedFont>
      <p:font typeface="Rubik"/>
      <p:regular r:id="rId34"/>
      <p:bold r:id="rId35"/>
      <p:italic r:id="rId36"/>
      <p:boldItalic r:id="rId37"/>
    </p:embeddedFont>
    <p:embeddedFont>
      <p:font typeface="Rubik SemiBol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SemiBold-italic.fntdata"/><Relationship Id="rId20" Type="http://schemas.openxmlformats.org/officeDocument/2006/relationships/slide" Target="slides/slide15.xml"/><Relationship Id="rId41" Type="http://schemas.openxmlformats.org/officeDocument/2006/relationships/font" Target="fonts/RubikSemiBold-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Light-bold.fntdata"/><Relationship Id="rId30" Type="http://schemas.openxmlformats.org/officeDocument/2006/relationships/font" Target="fonts/RubikLight-regular.fntdata"/><Relationship Id="rId11" Type="http://schemas.openxmlformats.org/officeDocument/2006/relationships/slide" Target="slides/slide6.xml"/><Relationship Id="rId33" Type="http://schemas.openxmlformats.org/officeDocument/2006/relationships/font" Target="fonts/RubikLight-boldItalic.fntdata"/><Relationship Id="rId10" Type="http://schemas.openxmlformats.org/officeDocument/2006/relationships/slide" Target="slides/slide5.xml"/><Relationship Id="rId32" Type="http://schemas.openxmlformats.org/officeDocument/2006/relationships/font" Target="fonts/RubikLight-italic.fntdata"/><Relationship Id="rId13" Type="http://schemas.openxmlformats.org/officeDocument/2006/relationships/slide" Target="slides/slide8.xml"/><Relationship Id="rId35" Type="http://schemas.openxmlformats.org/officeDocument/2006/relationships/font" Target="fonts/Rubik-bold.fntdata"/><Relationship Id="rId12" Type="http://schemas.openxmlformats.org/officeDocument/2006/relationships/slide" Target="slides/slide7.xml"/><Relationship Id="rId34" Type="http://schemas.openxmlformats.org/officeDocument/2006/relationships/font" Target="fonts/Rubik-regular.fntdata"/><Relationship Id="rId15" Type="http://schemas.openxmlformats.org/officeDocument/2006/relationships/slide" Target="slides/slide10.xml"/><Relationship Id="rId37" Type="http://schemas.openxmlformats.org/officeDocument/2006/relationships/font" Target="fonts/Rubik-boldItalic.fntdata"/><Relationship Id="rId14" Type="http://schemas.openxmlformats.org/officeDocument/2006/relationships/slide" Target="slides/slide9.xml"/><Relationship Id="rId36" Type="http://schemas.openxmlformats.org/officeDocument/2006/relationships/font" Target="fonts/Rubik-italic.fntdata"/><Relationship Id="rId17" Type="http://schemas.openxmlformats.org/officeDocument/2006/relationships/slide" Target="slides/slide12.xml"/><Relationship Id="rId39" Type="http://schemas.openxmlformats.org/officeDocument/2006/relationships/font" Target="fonts/RubikSemiBold-bold.fntdata"/><Relationship Id="rId16" Type="http://schemas.openxmlformats.org/officeDocument/2006/relationships/slide" Target="slides/slide11.xml"/><Relationship Id="rId38" Type="http://schemas.openxmlformats.org/officeDocument/2006/relationships/font" Target="fonts/Rubik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356d9b0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356d9b0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986d0b241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4986d0b241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986d0b241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4986d0b241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986d0b241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4986d0b241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986d0b241_1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4986d0b241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553792b2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553792b2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986d0b241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4986d0b241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986d0b241_1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4986d0b241_1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553792b2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553792b2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553792b2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553792b2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986d0b241_1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4986d0b241_1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00da509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00da509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553792b2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553792b2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553792b2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553792b2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655c8f53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2655c8f53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00da509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200da509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00da509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00da509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00da5092a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200da5092a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00da5092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00da5092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986d0b24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4986d0b24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00da5092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00da5092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553792b2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553792b2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986d0b241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4986d0b241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553792b2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553792b2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hyperlink" Target="https://github.com/raihankemmy/IDX_Partners-Data_Engine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hyperlink" Target="https://drive.google.com/file/d/1ai8aZw6G733NQg5OPL8W6_41WS_l_5i6/view?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5.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hyperlink" Target="https://drive.google.com/file/d/1DNNb0R_RffyKjv5WaaZgDOHaGLuddyul/view?usp=shar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3"/>
          <p:cNvSpPr txBox="1"/>
          <p:nvPr/>
        </p:nvSpPr>
        <p:spPr>
          <a:xfrm>
            <a:off x="517900" y="1215200"/>
            <a:ext cx="5070300" cy="1569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lt1"/>
                </a:solidFill>
                <a:latin typeface="Rubik"/>
                <a:ea typeface="Rubik"/>
                <a:cs typeface="Rubik"/>
                <a:sym typeface="Rubik"/>
              </a:rPr>
              <a:t>Membuat</a:t>
            </a:r>
            <a:br>
              <a:rPr b="1" lang="en" sz="4500">
                <a:solidFill>
                  <a:schemeClr val="lt1"/>
                </a:solidFill>
                <a:latin typeface="Rubik"/>
                <a:ea typeface="Rubik"/>
                <a:cs typeface="Rubik"/>
                <a:sym typeface="Rubik"/>
              </a:rPr>
            </a:br>
            <a:r>
              <a:rPr b="1" lang="en" sz="4500">
                <a:solidFill>
                  <a:schemeClr val="lt1"/>
                </a:solidFill>
                <a:latin typeface="Rubik"/>
                <a:ea typeface="Rubik"/>
                <a:cs typeface="Rubik"/>
                <a:sym typeface="Rubik"/>
              </a:rPr>
              <a:t>Data Warehouse</a:t>
            </a:r>
            <a:endParaRPr sz="2000">
              <a:solidFill>
                <a:schemeClr val="lt1"/>
              </a:solidFill>
              <a:latin typeface="Rubik"/>
              <a:ea typeface="Rubik"/>
              <a:cs typeface="Rubik"/>
              <a:sym typeface="Rubik"/>
            </a:endParaRPr>
          </a:p>
        </p:txBody>
      </p:sp>
      <p:sp>
        <p:nvSpPr>
          <p:cNvPr id="57" name="Google Shape;57;p13"/>
          <p:cNvSpPr txBox="1"/>
          <p:nvPr/>
        </p:nvSpPr>
        <p:spPr>
          <a:xfrm>
            <a:off x="517900" y="2825500"/>
            <a:ext cx="5612400" cy="954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Rubik SemiBold"/>
                <a:ea typeface="Rubik SemiBold"/>
                <a:cs typeface="Rubik SemiBold"/>
                <a:sym typeface="Rubik SemiBold"/>
              </a:rPr>
              <a:t>ID/X Partners Data Engineer Virtual Internship Program</a:t>
            </a:r>
            <a:endParaRPr sz="250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912325"/>
            <a:ext cx="4392000" cy="492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Rubik Light"/>
                <a:ea typeface="Rubik Light"/>
                <a:cs typeface="Rubik Light"/>
                <a:sym typeface="Rubik Light"/>
              </a:rPr>
              <a:t>Raihan Kemmy Rachmansyah</a:t>
            </a:r>
            <a:endParaRPr sz="2000">
              <a:solidFill>
                <a:schemeClr val="lt1"/>
              </a:solidFill>
              <a:latin typeface="Rubik Light"/>
              <a:ea typeface="Rubik Light"/>
              <a:cs typeface="Rubik Light"/>
              <a:sym typeface="Rubik Light"/>
            </a:endParaRPr>
          </a:p>
        </p:txBody>
      </p:sp>
      <p:pic>
        <p:nvPicPr>
          <p:cNvPr id="61" name="Google Shape;61;p13"/>
          <p:cNvPicPr preferRelativeResize="0"/>
          <p:nvPr/>
        </p:nvPicPr>
        <p:blipFill>
          <a:blip r:embed="rId5">
            <a:alphaModFix/>
          </a:blip>
          <a:stretch>
            <a:fillRect/>
          </a:stretch>
        </p:blipFill>
        <p:spPr>
          <a:xfrm>
            <a:off x="2340425" y="237600"/>
            <a:ext cx="1887200" cy="439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2"/>
          <p:cNvSpPr txBox="1"/>
          <p:nvPr/>
        </p:nvSpPr>
        <p:spPr>
          <a:xfrm>
            <a:off x="340500" y="528238"/>
            <a:ext cx="8463000" cy="6156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Rubik"/>
                <a:ea typeface="Rubik"/>
                <a:cs typeface="Rubik"/>
                <a:sym typeface="Rubik"/>
              </a:rPr>
              <a:t>Database DWH_Project</a:t>
            </a:r>
            <a:endParaRPr sz="2800">
              <a:solidFill>
                <a:schemeClr val="lt1"/>
              </a:solidFill>
              <a:latin typeface="Rubik"/>
              <a:ea typeface="Rubik"/>
              <a:cs typeface="Rubik"/>
              <a:sym typeface="Rubik"/>
            </a:endParaRPr>
          </a:p>
        </p:txBody>
      </p:sp>
      <p:sp>
        <p:nvSpPr>
          <p:cNvPr id="150" name="Google Shape;150;p22"/>
          <p:cNvSpPr txBox="1"/>
          <p:nvPr/>
        </p:nvSpPr>
        <p:spPr>
          <a:xfrm>
            <a:off x="340500" y="1395663"/>
            <a:ext cx="8376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ubik"/>
                <a:ea typeface="Rubik"/>
                <a:cs typeface="Rubik"/>
                <a:sym typeface="Rubik"/>
              </a:rPr>
              <a:t>Table DimCustomer </a:t>
            </a:r>
            <a:r>
              <a:rPr lang="en" sz="1600">
                <a:solidFill>
                  <a:schemeClr val="lt1"/>
                </a:solidFill>
                <a:latin typeface="Rubik"/>
                <a:ea typeface="Rubik"/>
                <a:cs typeface="Rubik"/>
                <a:sym typeface="Rubik"/>
              </a:rPr>
              <a:t>berisi data: </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CustomerID</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CustomerName</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Age</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Gender</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City</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NoHP</a:t>
            </a:r>
            <a:endParaRPr>
              <a:solidFill>
                <a:schemeClr val="lt1"/>
              </a:solidFill>
              <a:latin typeface="Rubik"/>
              <a:ea typeface="Rubik"/>
              <a:cs typeface="Rubik"/>
              <a:sym typeface="Rubik"/>
            </a:endParaRPr>
          </a:p>
        </p:txBody>
      </p:sp>
      <p:sp>
        <p:nvSpPr>
          <p:cNvPr id="151" name="Google Shape;151;p22"/>
          <p:cNvSpPr txBox="1"/>
          <p:nvPr/>
        </p:nvSpPr>
        <p:spPr>
          <a:xfrm>
            <a:off x="3528550" y="851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2" name="Google Shape;152;p22"/>
          <p:cNvSpPr txBox="1"/>
          <p:nvPr/>
        </p:nvSpPr>
        <p:spPr>
          <a:xfrm>
            <a:off x="3242200" y="2393625"/>
            <a:ext cx="4822500" cy="212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ubik"/>
                <a:ea typeface="Rubik"/>
                <a:cs typeface="Rubik"/>
                <a:sym typeface="Rubik"/>
              </a:rPr>
              <a:t>CREATE TABLE DimCustomer (</a:t>
            </a:r>
            <a:endParaRPr b="1">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	</a:t>
            </a:r>
            <a:r>
              <a:rPr lang="en">
                <a:solidFill>
                  <a:schemeClr val="dk1"/>
                </a:solidFill>
                <a:latin typeface="Rubik"/>
                <a:ea typeface="Rubik"/>
                <a:cs typeface="Rubik"/>
                <a:sym typeface="Rubik"/>
              </a:rPr>
              <a:t>CustomerID [int] NOT NULL,</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	CustomerName [varchar](100) NOT NULL,</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	Age [int] NOT NULL,</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	Gender [varchar](50) NOT NULL,</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	City [varchar](50) NOT NULL,</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	NoHP [varchar](50) NOT NULL,</a:t>
            </a:r>
            <a:endParaRPr>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	Primary Key (CustomerID)</a:t>
            </a:r>
            <a:endParaRPr b="1">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a:t>
            </a:r>
            <a:endParaRPr b="1">
              <a:solidFill>
                <a:schemeClr val="dk1"/>
              </a:solidFill>
              <a:latin typeface="Rubik"/>
              <a:ea typeface="Rubik"/>
              <a:cs typeface="Rubik"/>
              <a:sym typeface="Rubik"/>
            </a:endParaRPr>
          </a:p>
        </p:txBody>
      </p:sp>
      <p:sp>
        <p:nvSpPr>
          <p:cNvPr id="153" name="Google Shape;153;p22"/>
          <p:cNvSpPr txBox="1"/>
          <p:nvPr/>
        </p:nvSpPr>
        <p:spPr>
          <a:xfrm>
            <a:off x="5064700" y="1962525"/>
            <a:ext cx="30000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solidFill>
                  <a:schemeClr val="lt1"/>
                </a:solidFill>
                <a:latin typeface="Rubik"/>
                <a:ea typeface="Rubik"/>
                <a:cs typeface="Rubik"/>
                <a:sym typeface="Rubik"/>
              </a:rPr>
              <a:t>Kode SQL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3"/>
          <p:cNvSpPr txBox="1"/>
          <p:nvPr/>
        </p:nvSpPr>
        <p:spPr>
          <a:xfrm>
            <a:off x="340500" y="528238"/>
            <a:ext cx="8463000" cy="6156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Rubik"/>
                <a:ea typeface="Rubik"/>
                <a:cs typeface="Rubik"/>
                <a:sym typeface="Rubik"/>
              </a:rPr>
              <a:t>Database DWH_Project</a:t>
            </a:r>
            <a:endParaRPr sz="2800">
              <a:solidFill>
                <a:schemeClr val="lt1"/>
              </a:solidFill>
              <a:latin typeface="Rubik"/>
              <a:ea typeface="Rubik"/>
              <a:cs typeface="Rubik"/>
              <a:sym typeface="Rubik"/>
            </a:endParaRPr>
          </a:p>
        </p:txBody>
      </p:sp>
      <p:sp>
        <p:nvSpPr>
          <p:cNvPr id="159" name="Google Shape;159;p23"/>
          <p:cNvSpPr txBox="1"/>
          <p:nvPr/>
        </p:nvSpPr>
        <p:spPr>
          <a:xfrm>
            <a:off x="340500" y="1395663"/>
            <a:ext cx="8376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ubik"/>
                <a:ea typeface="Rubik"/>
                <a:cs typeface="Rubik"/>
                <a:sym typeface="Rubik"/>
              </a:rPr>
              <a:t>Table DimProduct </a:t>
            </a:r>
            <a:r>
              <a:rPr lang="en" sz="1600">
                <a:solidFill>
                  <a:schemeClr val="lt1"/>
                </a:solidFill>
                <a:latin typeface="Rubik"/>
                <a:ea typeface="Rubik"/>
                <a:cs typeface="Rubik"/>
                <a:sym typeface="Rubik"/>
              </a:rPr>
              <a:t>berisi data: </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ProductID</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ProductName</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ProductCategory</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ProductUnitPrice</a:t>
            </a:r>
            <a:endParaRPr sz="1600">
              <a:solidFill>
                <a:schemeClr val="lt1"/>
              </a:solidFill>
              <a:latin typeface="Rubik"/>
              <a:ea typeface="Rubik"/>
              <a:cs typeface="Rubik"/>
              <a:sym typeface="Rubik"/>
            </a:endParaRPr>
          </a:p>
        </p:txBody>
      </p:sp>
      <p:sp>
        <p:nvSpPr>
          <p:cNvPr id="160" name="Google Shape;160;p23"/>
          <p:cNvSpPr txBox="1"/>
          <p:nvPr/>
        </p:nvSpPr>
        <p:spPr>
          <a:xfrm>
            <a:off x="3528550" y="851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1" name="Google Shape;161;p23"/>
          <p:cNvSpPr txBox="1"/>
          <p:nvPr/>
        </p:nvSpPr>
        <p:spPr>
          <a:xfrm>
            <a:off x="3242200" y="2393625"/>
            <a:ext cx="4822500" cy="169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ubik"/>
                <a:ea typeface="Rubik"/>
                <a:cs typeface="Rubik"/>
                <a:sym typeface="Rubik"/>
              </a:rPr>
              <a:t>CREATE TABLE DimProduct (</a:t>
            </a:r>
            <a:endParaRPr b="1">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	</a:t>
            </a:r>
            <a:r>
              <a:rPr lang="en">
                <a:solidFill>
                  <a:schemeClr val="dk1"/>
                </a:solidFill>
                <a:latin typeface="Rubik"/>
                <a:ea typeface="Rubik"/>
                <a:cs typeface="Rubik"/>
                <a:sym typeface="Rubik"/>
              </a:rPr>
              <a:t>ProductID [int] NOT NULL,</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	ProductName [varchar](255) NOT NULL,</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	ProductCategory [varchar](255) NOT NULL,</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	ProductUnitPrice [int] NULL,</a:t>
            </a:r>
            <a:endParaRPr>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	Primary Key (ProductID)</a:t>
            </a:r>
            <a:endParaRPr b="1">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 );</a:t>
            </a:r>
            <a:endParaRPr b="1">
              <a:solidFill>
                <a:schemeClr val="dk1"/>
              </a:solidFill>
              <a:latin typeface="Rubik"/>
              <a:ea typeface="Rubik"/>
              <a:cs typeface="Rubik"/>
              <a:sym typeface="Rubik"/>
            </a:endParaRPr>
          </a:p>
        </p:txBody>
      </p:sp>
      <p:sp>
        <p:nvSpPr>
          <p:cNvPr id="162" name="Google Shape;162;p23"/>
          <p:cNvSpPr txBox="1"/>
          <p:nvPr/>
        </p:nvSpPr>
        <p:spPr>
          <a:xfrm>
            <a:off x="5064700" y="1962525"/>
            <a:ext cx="30000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solidFill>
                  <a:schemeClr val="lt1"/>
                </a:solidFill>
                <a:latin typeface="Rubik"/>
                <a:ea typeface="Rubik"/>
                <a:cs typeface="Rubik"/>
                <a:sym typeface="Rubik"/>
              </a:rPr>
              <a:t>Kode SQL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4"/>
          <p:cNvSpPr txBox="1"/>
          <p:nvPr/>
        </p:nvSpPr>
        <p:spPr>
          <a:xfrm>
            <a:off x="340500" y="528238"/>
            <a:ext cx="8463000" cy="6156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Rubik"/>
                <a:ea typeface="Rubik"/>
                <a:cs typeface="Rubik"/>
                <a:sym typeface="Rubik"/>
              </a:rPr>
              <a:t>Database DWH_Project</a:t>
            </a:r>
            <a:endParaRPr sz="2800">
              <a:solidFill>
                <a:schemeClr val="lt1"/>
              </a:solidFill>
              <a:latin typeface="Rubik"/>
              <a:ea typeface="Rubik"/>
              <a:cs typeface="Rubik"/>
              <a:sym typeface="Rubik"/>
            </a:endParaRPr>
          </a:p>
        </p:txBody>
      </p:sp>
      <p:sp>
        <p:nvSpPr>
          <p:cNvPr id="168" name="Google Shape;168;p24"/>
          <p:cNvSpPr txBox="1"/>
          <p:nvPr/>
        </p:nvSpPr>
        <p:spPr>
          <a:xfrm>
            <a:off x="340500" y="1395663"/>
            <a:ext cx="8376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ubik"/>
                <a:ea typeface="Rubik"/>
                <a:cs typeface="Rubik"/>
                <a:sym typeface="Rubik"/>
              </a:rPr>
              <a:t>Table DimStatusOrder </a:t>
            </a:r>
            <a:r>
              <a:rPr lang="en" sz="1600">
                <a:solidFill>
                  <a:schemeClr val="lt1"/>
                </a:solidFill>
                <a:latin typeface="Rubik"/>
                <a:ea typeface="Rubik"/>
                <a:cs typeface="Rubik"/>
                <a:sym typeface="Rubik"/>
              </a:rPr>
              <a:t>berisi data: </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StatusID</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StatusOrder</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StatusOrderDesc</a:t>
            </a:r>
            <a:endParaRPr sz="1600">
              <a:solidFill>
                <a:schemeClr val="lt1"/>
              </a:solidFill>
              <a:latin typeface="Rubik"/>
              <a:ea typeface="Rubik"/>
              <a:cs typeface="Rubik"/>
              <a:sym typeface="Rubik"/>
            </a:endParaRPr>
          </a:p>
        </p:txBody>
      </p:sp>
      <p:sp>
        <p:nvSpPr>
          <p:cNvPr id="169" name="Google Shape;169;p24"/>
          <p:cNvSpPr txBox="1"/>
          <p:nvPr/>
        </p:nvSpPr>
        <p:spPr>
          <a:xfrm>
            <a:off x="3528550" y="851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0" name="Google Shape;170;p24"/>
          <p:cNvSpPr txBox="1"/>
          <p:nvPr/>
        </p:nvSpPr>
        <p:spPr>
          <a:xfrm>
            <a:off x="3242200" y="2393625"/>
            <a:ext cx="4822500" cy="1477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ubik"/>
                <a:ea typeface="Rubik"/>
                <a:cs typeface="Rubik"/>
                <a:sym typeface="Rubik"/>
              </a:rPr>
              <a:t>CREATE TABLE DimStatusOrder (</a:t>
            </a:r>
            <a:endParaRPr b="1">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	</a:t>
            </a:r>
            <a:r>
              <a:rPr lang="en">
                <a:solidFill>
                  <a:schemeClr val="dk1"/>
                </a:solidFill>
                <a:latin typeface="Rubik"/>
                <a:ea typeface="Rubik"/>
                <a:cs typeface="Rubik"/>
                <a:sym typeface="Rubik"/>
              </a:rPr>
              <a:t>StatusID [int] NOT NULL,</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	StatusOrder [varchar](50) NOT NULL,</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	StatusOrderDesc [varchar](50) NOT NULL,</a:t>
            </a:r>
            <a:endParaRPr>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	Primary Key (StatusID)</a:t>
            </a:r>
            <a:endParaRPr b="1">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a:t>
            </a:r>
            <a:endParaRPr b="1">
              <a:solidFill>
                <a:schemeClr val="dk1"/>
              </a:solidFill>
              <a:latin typeface="Rubik"/>
              <a:ea typeface="Rubik"/>
              <a:cs typeface="Rubik"/>
              <a:sym typeface="Rubik"/>
            </a:endParaRPr>
          </a:p>
        </p:txBody>
      </p:sp>
      <p:sp>
        <p:nvSpPr>
          <p:cNvPr id="171" name="Google Shape;171;p24"/>
          <p:cNvSpPr txBox="1"/>
          <p:nvPr/>
        </p:nvSpPr>
        <p:spPr>
          <a:xfrm>
            <a:off x="5064700" y="1962525"/>
            <a:ext cx="30000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solidFill>
                  <a:schemeClr val="lt1"/>
                </a:solidFill>
                <a:latin typeface="Rubik"/>
                <a:ea typeface="Rubik"/>
                <a:cs typeface="Rubik"/>
                <a:sym typeface="Rubik"/>
              </a:rPr>
              <a:t>Kode SQL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5"/>
          <p:cNvSpPr txBox="1"/>
          <p:nvPr/>
        </p:nvSpPr>
        <p:spPr>
          <a:xfrm>
            <a:off x="340500" y="528238"/>
            <a:ext cx="8463000" cy="6156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Rubik"/>
                <a:ea typeface="Rubik"/>
                <a:cs typeface="Rubik"/>
                <a:sym typeface="Rubik"/>
              </a:rPr>
              <a:t>Database DWH_Project</a:t>
            </a:r>
            <a:endParaRPr sz="2800">
              <a:solidFill>
                <a:schemeClr val="lt1"/>
              </a:solidFill>
              <a:latin typeface="Rubik"/>
              <a:ea typeface="Rubik"/>
              <a:cs typeface="Rubik"/>
              <a:sym typeface="Rubik"/>
            </a:endParaRPr>
          </a:p>
        </p:txBody>
      </p:sp>
      <p:sp>
        <p:nvSpPr>
          <p:cNvPr id="177" name="Google Shape;177;p25"/>
          <p:cNvSpPr txBox="1"/>
          <p:nvPr/>
        </p:nvSpPr>
        <p:spPr>
          <a:xfrm>
            <a:off x="340500" y="1395663"/>
            <a:ext cx="83769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ubik"/>
                <a:ea typeface="Rubik"/>
                <a:cs typeface="Rubik"/>
                <a:sym typeface="Rubik"/>
              </a:rPr>
              <a:t>Table FactSalesOrder </a:t>
            </a:r>
            <a:r>
              <a:rPr lang="en" sz="1600">
                <a:solidFill>
                  <a:schemeClr val="lt1"/>
                </a:solidFill>
                <a:latin typeface="Rubik"/>
                <a:ea typeface="Rubik"/>
                <a:cs typeface="Rubik"/>
                <a:sym typeface="Rubik"/>
              </a:rPr>
              <a:t>berisi data: </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OrderID</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CustomerID</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ProductID</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Quantity</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Amount</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StatusID</a:t>
            </a:r>
            <a:endParaRPr sz="1600">
              <a:solidFill>
                <a:schemeClr val="lt1"/>
              </a:solidFill>
              <a:latin typeface="Rubik"/>
              <a:ea typeface="Rubik"/>
              <a:cs typeface="Rubik"/>
              <a:sym typeface="Rubik"/>
            </a:endParaRPr>
          </a:p>
          <a:p>
            <a:pPr indent="-330200" lvl="0" marL="457200" rtl="0" algn="l">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OrderDate</a:t>
            </a:r>
            <a:endParaRPr sz="1600">
              <a:solidFill>
                <a:schemeClr val="lt1"/>
              </a:solidFill>
              <a:latin typeface="Rubik"/>
              <a:ea typeface="Rubik"/>
              <a:cs typeface="Rubik"/>
              <a:sym typeface="Rubik"/>
            </a:endParaRPr>
          </a:p>
        </p:txBody>
      </p:sp>
      <p:sp>
        <p:nvSpPr>
          <p:cNvPr id="178" name="Google Shape;178;p25"/>
          <p:cNvSpPr txBox="1"/>
          <p:nvPr/>
        </p:nvSpPr>
        <p:spPr>
          <a:xfrm>
            <a:off x="3528550" y="851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9" name="Google Shape;179;p25"/>
          <p:cNvSpPr txBox="1"/>
          <p:nvPr/>
        </p:nvSpPr>
        <p:spPr>
          <a:xfrm>
            <a:off x="2655025" y="2165025"/>
            <a:ext cx="5970300" cy="2586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Rubik"/>
                <a:ea typeface="Rubik"/>
                <a:cs typeface="Rubik"/>
                <a:sym typeface="Rubik"/>
              </a:rPr>
              <a:t>CREATE TABLE FactSalesOrder (</a:t>
            </a:r>
            <a:endParaRPr b="1" sz="1200">
              <a:solidFill>
                <a:schemeClr val="dk1"/>
              </a:solidFill>
              <a:latin typeface="Rubik"/>
              <a:ea typeface="Rubik"/>
              <a:cs typeface="Rubik"/>
              <a:sym typeface="Rubik"/>
            </a:endParaRPr>
          </a:p>
          <a:p>
            <a:pPr indent="0" lvl="0" marL="0" rtl="0" algn="l">
              <a:spcBef>
                <a:spcPts val="0"/>
              </a:spcBef>
              <a:spcAft>
                <a:spcPts val="0"/>
              </a:spcAft>
              <a:buNone/>
            </a:pPr>
            <a:r>
              <a:rPr b="1" lang="en" sz="1200">
                <a:solidFill>
                  <a:schemeClr val="dk1"/>
                </a:solidFill>
                <a:latin typeface="Rubik"/>
                <a:ea typeface="Rubik"/>
                <a:cs typeface="Rubik"/>
                <a:sym typeface="Rubik"/>
              </a:rPr>
              <a:t>	</a:t>
            </a:r>
            <a:r>
              <a:rPr lang="en" sz="1200">
                <a:solidFill>
                  <a:schemeClr val="dk1"/>
                </a:solidFill>
                <a:latin typeface="Rubik"/>
                <a:ea typeface="Rubik"/>
                <a:cs typeface="Rubik"/>
                <a:sym typeface="Rubik"/>
              </a:rPr>
              <a:t>StatusID [int] NOT NULL,</a:t>
            </a:r>
            <a:endParaRPr sz="1200">
              <a:solidFill>
                <a:schemeClr val="dk1"/>
              </a:solidFill>
              <a:latin typeface="Rubik"/>
              <a:ea typeface="Rubik"/>
              <a:cs typeface="Rubik"/>
              <a:sym typeface="Rubik"/>
            </a:endParaRPr>
          </a:p>
          <a:p>
            <a:pPr indent="0" lvl="0" marL="0" rtl="0" algn="l">
              <a:spcBef>
                <a:spcPts val="0"/>
              </a:spcBef>
              <a:spcAft>
                <a:spcPts val="0"/>
              </a:spcAft>
              <a:buNone/>
            </a:pPr>
            <a:r>
              <a:rPr lang="en" sz="1200">
                <a:solidFill>
                  <a:schemeClr val="dk1"/>
                </a:solidFill>
                <a:latin typeface="Rubik"/>
                <a:ea typeface="Rubik"/>
                <a:cs typeface="Rubik"/>
                <a:sym typeface="Rubik"/>
              </a:rPr>
              <a:t>	OrderID [int] NOT NULL,</a:t>
            </a:r>
            <a:endParaRPr sz="1200">
              <a:solidFill>
                <a:schemeClr val="dk1"/>
              </a:solidFill>
              <a:latin typeface="Rubik"/>
              <a:ea typeface="Rubik"/>
              <a:cs typeface="Rubik"/>
              <a:sym typeface="Rubik"/>
            </a:endParaRPr>
          </a:p>
          <a:p>
            <a:pPr indent="0" lvl="0" marL="0" rtl="0" algn="l">
              <a:spcBef>
                <a:spcPts val="0"/>
              </a:spcBef>
              <a:spcAft>
                <a:spcPts val="0"/>
              </a:spcAft>
              <a:buNone/>
            </a:pPr>
            <a:r>
              <a:rPr lang="en" sz="1200">
                <a:solidFill>
                  <a:schemeClr val="dk1"/>
                </a:solidFill>
                <a:latin typeface="Rubik"/>
                <a:ea typeface="Rubik"/>
                <a:cs typeface="Rubik"/>
                <a:sym typeface="Rubik"/>
              </a:rPr>
              <a:t>	CustomerID [int] NOT NULL,</a:t>
            </a:r>
            <a:endParaRPr sz="1200">
              <a:solidFill>
                <a:schemeClr val="dk1"/>
              </a:solidFill>
              <a:latin typeface="Rubik"/>
              <a:ea typeface="Rubik"/>
              <a:cs typeface="Rubik"/>
              <a:sym typeface="Rubik"/>
            </a:endParaRPr>
          </a:p>
          <a:p>
            <a:pPr indent="0" lvl="0" marL="0" rtl="0" algn="l">
              <a:spcBef>
                <a:spcPts val="0"/>
              </a:spcBef>
              <a:spcAft>
                <a:spcPts val="0"/>
              </a:spcAft>
              <a:buNone/>
            </a:pPr>
            <a:r>
              <a:rPr lang="en" sz="1200">
                <a:solidFill>
                  <a:schemeClr val="dk1"/>
                </a:solidFill>
                <a:latin typeface="Rubik"/>
                <a:ea typeface="Rubik"/>
                <a:cs typeface="Rubik"/>
                <a:sym typeface="Rubik"/>
              </a:rPr>
              <a:t>	ProductID [int] NOT NULL,</a:t>
            </a:r>
            <a:endParaRPr sz="1200">
              <a:solidFill>
                <a:schemeClr val="dk1"/>
              </a:solidFill>
              <a:latin typeface="Rubik"/>
              <a:ea typeface="Rubik"/>
              <a:cs typeface="Rubik"/>
              <a:sym typeface="Rubik"/>
            </a:endParaRPr>
          </a:p>
          <a:p>
            <a:pPr indent="0" lvl="0" marL="0" rtl="0" algn="l">
              <a:spcBef>
                <a:spcPts val="0"/>
              </a:spcBef>
              <a:spcAft>
                <a:spcPts val="0"/>
              </a:spcAft>
              <a:buNone/>
            </a:pPr>
            <a:r>
              <a:rPr lang="en" sz="1200">
                <a:solidFill>
                  <a:schemeClr val="dk1"/>
                </a:solidFill>
                <a:latin typeface="Rubik"/>
                <a:ea typeface="Rubik"/>
                <a:cs typeface="Rubik"/>
                <a:sym typeface="Rubik"/>
              </a:rPr>
              <a:t>	Quantity [int] NOT NULL,</a:t>
            </a:r>
            <a:endParaRPr sz="1200">
              <a:solidFill>
                <a:schemeClr val="dk1"/>
              </a:solidFill>
              <a:latin typeface="Rubik"/>
              <a:ea typeface="Rubik"/>
              <a:cs typeface="Rubik"/>
              <a:sym typeface="Rubik"/>
            </a:endParaRPr>
          </a:p>
          <a:p>
            <a:pPr indent="0" lvl="0" marL="0" rtl="0" algn="l">
              <a:spcBef>
                <a:spcPts val="0"/>
              </a:spcBef>
              <a:spcAft>
                <a:spcPts val="0"/>
              </a:spcAft>
              <a:buNone/>
            </a:pPr>
            <a:r>
              <a:rPr lang="en" sz="1200">
                <a:solidFill>
                  <a:schemeClr val="dk1"/>
                </a:solidFill>
                <a:latin typeface="Rubik"/>
                <a:ea typeface="Rubik"/>
                <a:cs typeface="Rubik"/>
                <a:sym typeface="Rubik"/>
              </a:rPr>
              <a:t>	Amount [int] NOT NULL,</a:t>
            </a:r>
            <a:endParaRPr sz="1200">
              <a:solidFill>
                <a:schemeClr val="dk1"/>
              </a:solidFill>
              <a:latin typeface="Rubik"/>
              <a:ea typeface="Rubik"/>
              <a:cs typeface="Rubik"/>
              <a:sym typeface="Rubik"/>
            </a:endParaRPr>
          </a:p>
          <a:p>
            <a:pPr indent="0" lvl="0" marL="0" rtl="0" algn="l">
              <a:spcBef>
                <a:spcPts val="0"/>
              </a:spcBef>
              <a:spcAft>
                <a:spcPts val="0"/>
              </a:spcAft>
              <a:buNone/>
            </a:pPr>
            <a:r>
              <a:rPr lang="en" sz="1200">
                <a:solidFill>
                  <a:schemeClr val="dk1"/>
                </a:solidFill>
                <a:latin typeface="Rubik"/>
                <a:ea typeface="Rubik"/>
                <a:cs typeface="Rubik"/>
                <a:sym typeface="Rubik"/>
              </a:rPr>
              <a:t>	OrderDate [date] NOT NULL,</a:t>
            </a:r>
            <a:endParaRPr sz="1200">
              <a:solidFill>
                <a:schemeClr val="dk1"/>
              </a:solidFill>
              <a:latin typeface="Rubik"/>
              <a:ea typeface="Rubik"/>
              <a:cs typeface="Rubik"/>
              <a:sym typeface="Rubik"/>
            </a:endParaRPr>
          </a:p>
          <a:p>
            <a:pPr indent="0" lvl="0" marL="0" rtl="0" algn="l">
              <a:spcBef>
                <a:spcPts val="0"/>
              </a:spcBef>
              <a:spcAft>
                <a:spcPts val="0"/>
              </a:spcAft>
              <a:buNone/>
            </a:pPr>
            <a:r>
              <a:rPr b="1" lang="en" sz="1200">
                <a:solidFill>
                  <a:schemeClr val="dk1"/>
                </a:solidFill>
                <a:latin typeface="Rubik"/>
                <a:ea typeface="Rubik"/>
                <a:cs typeface="Rubik"/>
                <a:sym typeface="Rubik"/>
              </a:rPr>
              <a:t>	Primary Key (OrderID),</a:t>
            </a:r>
            <a:endParaRPr b="1" sz="1200">
              <a:solidFill>
                <a:schemeClr val="dk1"/>
              </a:solidFill>
              <a:latin typeface="Rubik"/>
              <a:ea typeface="Rubik"/>
              <a:cs typeface="Rubik"/>
              <a:sym typeface="Rubik"/>
            </a:endParaRPr>
          </a:p>
          <a:p>
            <a:pPr indent="0" lvl="0" marL="0" rtl="0" algn="l">
              <a:spcBef>
                <a:spcPts val="0"/>
              </a:spcBef>
              <a:spcAft>
                <a:spcPts val="0"/>
              </a:spcAft>
              <a:buNone/>
            </a:pPr>
            <a:r>
              <a:rPr b="1" lang="en" sz="1200">
                <a:solidFill>
                  <a:schemeClr val="dk1"/>
                </a:solidFill>
                <a:latin typeface="Rubik"/>
                <a:ea typeface="Rubik"/>
                <a:cs typeface="Rubik"/>
                <a:sym typeface="Rubik"/>
              </a:rPr>
              <a:t>	FOREIGN KEY (StatusID) REFERENCES DimStatusOrder (StatusID),</a:t>
            </a:r>
            <a:endParaRPr b="1" sz="1200">
              <a:solidFill>
                <a:schemeClr val="dk1"/>
              </a:solidFill>
              <a:latin typeface="Rubik"/>
              <a:ea typeface="Rubik"/>
              <a:cs typeface="Rubik"/>
              <a:sym typeface="Rubik"/>
            </a:endParaRPr>
          </a:p>
          <a:p>
            <a:pPr indent="0" lvl="0" marL="0" rtl="0" algn="l">
              <a:spcBef>
                <a:spcPts val="0"/>
              </a:spcBef>
              <a:spcAft>
                <a:spcPts val="0"/>
              </a:spcAft>
              <a:buNone/>
            </a:pPr>
            <a:r>
              <a:rPr b="1" lang="en" sz="1200">
                <a:solidFill>
                  <a:schemeClr val="dk1"/>
                </a:solidFill>
                <a:latin typeface="Rubik"/>
                <a:ea typeface="Rubik"/>
                <a:cs typeface="Rubik"/>
                <a:sym typeface="Rubik"/>
              </a:rPr>
              <a:t>	FOREIGN KEY (ProductID) REFERENCES DimProduct (ProductID),</a:t>
            </a:r>
            <a:endParaRPr b="1" sz="1200">
              <a:solidFill>
                <a:schemeClr val="dk1"/>
              </a:solidFill>
              <a:latin typeface="Rubik"/>
              <a:ea typeface="Rubik"/>
              <a:cs typeface="Rubik"/>
              <a:sym typeface="Rubik"/>
            </a:endParaRPr>
          </a:p>
          <a:p>
            <a:pPr indent="0" lvl="0" marL="0" rtl="0" algn="l">
              <a:spcBef>
                <a:spcPts val="0"/>
              </a:spcBef>
              <a:spcAft>
                <a:spcPts val="0"/>
              </a:spcAft>
              <a:buNone/>
            </a:pPr>
            <a:r>
              <a:rPr b="1" lang="en" sz="1200">
                <a:solidFill>
                  <a:schemeClr val="dk1"/>
                </a:solidFill>
                <a:latin typeface="Rubik"/>
                <a:ea typeface="Rubik"/>
                <a:cs typeface="Rubik"/>
                <a:sym typeface="Rubik"/>
              </a:rPr>
              <a:t>	FOREIGN KEY (CustomerID) REFERENCES DimCustomer (CustomerID)</a:t>
            </a:r>
            <a:endParaRPr b="1" sz="1200">
              <a:solidFill>
                <a:schemeClr val="dk1"/>
              </a:solidFill>
              <a:latin typeface="Rubik"/>
              <a:ea typeface="Rubik"/>
              <a:cs typeface="Rubik"/>
              <a:sym typeface="Rubik"/>
            </a:endParaRPr>
          </a:p>
          <a:p>
            <a:pPr indent="0" lvl="0" marL="0" rtl="0" algn="l">
              <a:spcBef>
                <a:spcPts val="0"/>
              </a:spcBef>
              <a:spcAft>
                <a:spcPts val="0"/>
              </a:spcAft>
              <a:buNone/>
            </a:pPr>
            <a:r>
              <a:rPr b="1" lang="en" sz="1200">
                <a:solidFill>
                  <a:schemeClr val="dk1"/>
                </a:solidFill>
                <a:latin typeface="Rubik"/>
                <a:ea typeface="Rubik"/>
                <a:cs typeface="Rubik"/>
                <a:sym typeface="Rubik"/>
              </a:rPr>
              <a:t>);</a:t>
            </a:r>
            <a:endParaRPr b="1" sz="1200">
              <a:solidFill>
                <a:schemeClr val="dk1"/>
              </a:solidFill>
              <a:latin typeface="Rubik"/>
              <a:ea typeface="Rubik"/>
              <a:cs typeface="Rubik"/>
              <a:sym typeface="Rubik"/>
            </a:endParaRPr>
          </a:p>
        </p:txBody>
      </p:sp>
      <p:sp>
        <p:nvSpPr>
          <p:cNvPr id="180" name="Google Shape;180;p25"/>
          <p:cNvSpPr txBox="1"/>
          <p:nvPr/>
        </p:nvSpPr>
        <p:spPr>
          <a:xfrm>
            <a:off x="5598100" y="1733925"/>
            <a:ext cx="30000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solidFill>
                  <a:schemeClr val="lt1"/>
                </a:solidFill>
                <a:latin typeface="Rubik"/>
                <a:ea typeface="Rubik"/>
                <a:cs typeface="Rubik"/>
                <a:sym typeface="Rubik"/>
              </a:rPr>
              <a:t>Kode SQL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6"/>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86" name="Google Shape;186;p26"/>
          <p:cNvPicPr preferRelativeResize="0"/>
          <p:nvPr/>
        </p:nvPicPr>
        <p:blipFill>
          <a:blip r:embed="rId4">
            <a:alphaModFix/>
          </a:blip>
          <a:stretch>
            <a:fillRect/>
          </a:stretch>
        </p:blipFill>
        <p:spPr>
          <a:xfrm>
            <a:off x="367250" y="366050"/>
            <a:ext cx="2334101" cy="1994425"/>
          </a:xfrm>
          <a:prstGeom prst="rect">
            <a:avLst/>
          </a:prstGeom>
          <a:noFill/>
          <a:ln>
            <a:noFill/>
          </a:ln>
        </p:spPr>
      </p:pic>
      <p:pic>
        <p:nvPicPr>
          <p:cNvPr id="187" name="Google Shape;187;p26"/>
          <p:cNvPicPr preferRelativeResize="0"/>
          <p:nvPr/>
        </p:nvPicPr>
        <p:blipFill>
          <a:blip r:embed="rId5">
            <a:alphaModFix/>
          </a:blip>
          <a:stretch>
            <a:fillRect/>
          </a:stretch>
        </p:blipFill>
        <p:spPr>
          <a:xfrm>
            <a:off x="367250" y="2460025"/>
            <a:ext cx="3411625" cy="2450025"/>
          </a:xfrm>
          <a:prstGeom prst="rect">
            <a:avLst/>
          </a:prstGeom>
          <a:noFill/>
          <a:ln>
            <a:noFill/>
          </a:ln>
        </p:spPr>
      </p:pic>
      <p:pic>
        <p:nvPicPr>
          <p:cNvPr id="188" name="Google Shape;188;p26"/>
          <p:cNvPicPr preferRelativeResize="0"/>
          <p:nvPr/>
        </p:nvPicPr>
        <p:blipFill>
          <a:blip r:embed="rId6">
            <a:alphaModFix/>
          </a:blip>
          <a:stretch>
            <a:fillRect/>
          </a:stretch>
        </p:blipFill>
        <p:spPr>
          <a:xfrm>
            <a:off x="2866188" y="366054"/>
            <a:ext cx="3411625" cy="3798545"/>
          </a:xfrm>
          <a:prstGeom prst="rect">
            <a:avLst/>
          </a:prstGeom>
          <a:noFill/>
          <a:ln>
            <a:noFill/>
          </a:ln>
        </p:spPr>
      </p:pic>
      <p:sp>
        <p:nvSpPr>
          <p:cNvPr id="189" name="Google Shape;189;p26"/>
          <p:cNvSpPr txBox="1"/>
          <p:nvPr/>
        </p:nvSpPr>
        <p:spPr>
          <a:xfrm>
            <a:off x="3352900" y="4337875"/>
            <a:ext cx="5265900" cy="5541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Rubik"/>
                <a:ea typeface="Rubik"/>
                <a:cs typeface="Rubik"/>
                <a:sym typeface="Rubik"/>
              </a:rPr>
              <a:t>Isi </a:t>
            </a:r>
            <a:r>
              <a:rPr b="1" lang="en" sz="2400">
                <a:latin typeface="Rubik"/>
                <a:ea typeface="Rubik"/>
                <a:cs typeface="Rubik"/>
                <a:sym typeface="Rubik"/>
              </a:rPr>
              <a:t>Database DWH_Project</a:t>
            </a:r>
            <a:endParaRPr b="1" sz="2400">
              <a:latin typeface="Rubik"/>
              <a:ea typeface="Rubik"/>
              <a:cs typeface="Rubik"/>
              <a:sym typeface="Rubik"/>
            </a:endParaRPr>
          </a:p>
        </p:txBody>
      </p:sp>
      <p:pic>
        <p:nvPicPr>
          <p:cNvPr id="190" name="Google Shape;190;p26"/>
          <p:cNvPicPr preferRelativeResize="0"/>
          <p:nvPr/>
        </p:nvPicPr>
        <p:blipFill>
          <a:blip r:embed="rId7">
            <a:alphaModFix/>
          </a:blip>
          <a:stretch>
            <a:fillRect/>
          </a:stretch>
        </p:blipFill>
        <p:spPr>
          <a:xfrm>
            <a:off x="6442650" y="366050"/>
            <a:ext cx="1985900" cy="3697876"/>
          </a:xfrm>
          <a:prstGeom prst="rect">
            <a:avLst/>
          </a:prstGeom>
          <a:noFill/>
          <a:ln>
            <a:noFill/>
          </a:ln>
        </p:spPr>
      </p:pic>
      <p:cxnSp>
        <p:nvCxnSpPr>
          <p:cNvPr id="191" name="Google Shape;191;p26"/>
          <p:cNvCxnSpPr/>
          <p:nvPr/>
        </p:nvCxnSpPr>
        <p:spPr>
          <a:xfrm>
            <a:off x="2756625" y="424750"/>
            <a:ext cx="0" cy="3661200"/>
          </a:xfrm>
          <a:prstGeom prst="straightConnector1">
            <a:avLst/>
          </a:prstGeom>
          <a:noFill/>
          <a:ln cap="flat" cmpd="sng" w="38100">
            <a:solidFill>
              <a:schemeClr val="dk2"/>
            </a:solidFill>
            <a:prstDash val="dot"/>
            <a:round/>
            <a:headEnd len="med" w="med" type="none"/>
            <a:tailEnd len="med" w="med" type="none"/>
          </a:ln>
        </p:spPr>
      </p:cxnSp>
      <p:cxnSp>
        <p:nvCxnSpPr>
          <p:cNvPr id="192" name="Google Shape;192;p26"/>
          <p:cNvCxnSpPr/>
          <p:nvPr/>
        </p:nvCxnSpPr>
        <p:spPr>
          <a:xfrm>
            <a:off x="6349075" y="366050"/>
            <a:ext cx="0" cy="3819600"/>
          </a:xfrm>
          <a:prstGeom prst="straightConnector1">
            <a:avLst/>
          </a:prstGeom>
          <a:noFill/>
          <a:ln cap="flat" cmpd="sng" w="38100">
            <a:solidFill>
              <a:schemeClr val="dk2"/>
            </a:solidFill>
            <a:prstDash val="dot"/>
            <a:round/>
            <a:headEnd len="med" w="med" type="none"/>
            <a:tailEnd len="med" w="med" type="none"/>
          </a:ln>
        </p:spPr>
      </p:cxnSp>
      <p:cxnSp>
        <p:nvCxnSpPr>
          <p:cNvPr id="193" name="Google Shape;193;p26"/>
          <p:cNvCxnSpPr/>
          <p:nvPr/>
        </p:nvCxnSpPr>
        <p:spPr>
          <a:xfrm rot="10800000">
            <a:off x="3796175" y="4217550"/>
            <a:ext cx="4645800" cy="0"/>
          </a:xfrm>
          <a:prstGeom prst="straightConnector1">
            <a:avLst/>
          </a:prstGeom>
          <a:noFill/>
          <a:ln cap="flat" cmpd="sng" w="38100">
            <a:solidFill>
              <a:schemeClr val="dk2"/>
            </a:solidFill>
            <a:prstDash val="dot"/>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7"/>
          <p:cNvSpPr txBox="1"/>
          <p:nvPr/>
        </p:nvSpPr>
        <p:spPr>
          <a:xfrm>
            <a:off x="340500" y="528238"/>
            <a:ext cx="8463000" cy="6156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Rubik"/>
                <a:ea typeface="Rubik"/>
                <a:cs typeface="Rubik"/>
                <a:sym typeface="Rubik"/>
              </a:rPr>
              <a:t>Task - 3</a:t>
            </a:r>
            <a:endParaRPr b="1" sz="2800">
              <a:solidFill>
                <a:schemeClr val="lt1"/>
              </a:solidFill>
              <a:latin typeface="Rubik"/>
              <a:ea typeface="Rubik"/>
              <a:cs typeface="Rubik"/>
              <a:sym typeface="Rubik"/>
            </a:endParaRPr>
          </a:p>
        </p:txBody>
      </p:sp>
      <p:sp>
        <p:nvSpPr>
          <p:cNvPr id="199" name="Google Shape;199;p27"/>
          <p:cNvSpPr txBox="1"/>
          <p:nvPr/>
        </p:nvSpPr>
        <p:spPr>
          <a:xfrm>
            <a:off x="340500" y="1395663"/>
            <a:ext cx="8376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Rubik"/>
                <a:ea typeface="Rubik"/>
                <a:cs typeface="Rubik"/>
                <a:sym typeface="Rubik"/>
              </a:rPr>
              <a:t>Membuat Job ETL di Talend</a:t>
            </a:r>
            <a:endParaRPr b="1" sz="1800">
              <a:solidFill>
                <a:schemeClr val="lt1"/>
              </a:solidFill>
              <a:latin typeface="Rubik"/>
              <a:ea typeface="Rubik"/>
              <a:cs typeface="Rubik"/>
              <a:sym typeface="Rubik"/>
            </a:endParaRPr>
          </a:p>
          <a:p>
            <a:pPr indent="0" lvl="0" marL="0" rtl="0" algn="ctr">
              <a:spcBef>
                <a:spcPts val="0"/>
              </a:spcBef>
              <a:spcAft>
                <a:spcPts val="0"/>
              </a:spcAft>
              <a:buNone/>
            </a:pPr>
            <a:r>
              <a:rPr lang="en" sz="1800">
                <a:solidFill>
                  <a:schemeClr val="lt1"/>
                </a:solidFill>
                <a:latin typeface="Rubik"/>
                <a:ea typeface="Rubik"/>
                <a:cs typeface="Rubik"/>
                <a:sym typeface="Rubik"/>
              </a:rPr>
              <a:t>Berikut merupakan langkah-langkah untuk membuat Job ETL di Talend</a:t>
            </a:r>
            <a:endParaRPr sz="1800">
              <a:solidFill>
                <a:schemeClr val="lt1"/>
              </a:solidFill>
              <a:latin typeface="Rubik"/>
              <a:ea typeface="Rubik"/>
              <a:cs typeface="Rubik"/>
              <a:sym typeface="Rubik"/>
            </a:endParaRPr>
          </a:p>
        </p:txBody>
      </p:sp>
      <p:sp>
        <p:nvSpPr>
          <p:cNvPr id="200" name="Google Shape;200;p27"/>
          <p:cNvSpPr txBox="1"/>
          <p:nvPr/>
        </p:nvSpPr>
        <p:spPr>
          <a:xfrm>
            <a:off x="383550" y="2202288"/>
            <a:ext cx="8376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Koneksikan database Microsoft SQL Server dengan Talend</a:t>
            </a:r>
            <a:endParaRPr sz="1800">
              <a:solidFill>
                <a:schemeClr val="lt1"/>
              </a:solidFill>
              <a:latin typeface="Rubik"/>
              <a:ea typeface="Rubik"/>
              <a:cs typeface="Rubik"/>
              <a:sym typeface="Rubik"/>
            </a:endParaRPr>
          </a:p>
          <a:p>
            <a:pPr indent="-342900" lvl="0" marL="457200" rtl="0" algn="l">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Lalu, Retrieve Schema agar semua Tabel pada database tersebut dapat digunakan sebagai referensi</a:t>
            </a:r>
            <a:endParaRPr sz="1800">
              <a:solidFill>
                <a:schemeClr val="lt1"/>
              </a:solidFill>
              <a:latin typeface="Rubik"/>
              <a:ea typeface="Rubik"/>
              <a:cs typeface="Rubik"/>
              <a:sym typeface="Rubik"/>
            </a:endParaRPr>
          </a:p>
          <a:p>
            <a:pPr indent="-342900" lvl="0" marL="457200" rtl="0" algn="l">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Membuat Job baru pada bagian Job Design dan beri nama yang sesuai</a:t>
            </a:r>
            <a:endParaRPr sz="1800">
              <a:solidFill>
                <a:schemeClr val="lt1"/>
              </a:solidFill>
              <a:latin typeface="Rubik"/>
              <a:ea typeface="Rubik"/>
              <a:cs typeface="Rubik"/>
              <a:sym typeface="Rubik"/>
            </a:endParaRPr>
          </a:p>
          <a:p>
            <a:pPr indent="-342900" lvl="0" marL="457200" rtl="0" algn="l">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Tambahkan sebuah komponen tMSSqlInput untuk mengambil data dari database Staging</a:t>
            </a:r>
            <a:endParaRPr sz="1800">
              <a:solidFill>
                <a:schemeClr val="lt1"/>
              </a:solidFill>
              <a:latin typeface="Rubik"/>
              <a:ea typeface="Rubik"/>
              <a:cs typeface="Rubik"/>
              <a:sym typeface="Rubik"/>
            </a:endParaRPr>
          </a:p>
          <a:p>
            <a:pPr indent="-342900" lvl="0" marL="457200" rtl="0" algn="l">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Tambahkan sebuah komponen tMap untuk transformasi data menggabungkan kolom first_name dan last_name pada Tabel Customer kedalam kolom CustomerName pada Tabel DimCustomer</a:t>
            </a:r>
            <a:endParaRPr sz="1800">
              <a:solidFill>
                <a:schemeClr val="lt1"/>
              </a:solidFill>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8"/>
          <p:cNvSpPr txBox="1"/>
          <p:nvPr/>
        </p:nvSpPr>
        <p:spPr>
          <a:xfrm>
            <a:off x="340500" y="528238"/>
            <a:ext cx="8463000" cy="6156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Rubik"/>
                <a:ea typeface="Rubik"/>
                <a:cs typeface="Rubik"/>
                <a:sym typeface="Rubik"/>
              </a:rPr>
              <a:t>Task - 3</a:t>
            </a:r>
            <a:endParaRPr b="1" sz="2800">
              <a:solidFill>
                <a:schemeClr val="lt1"/>
              </a:solidFill>
              <a:latin typeface="Rubik"/>
              <a:ea typeface="Rubik"/>
              <a:cs typeface="Rubik"/>
              <a:sym typeface="Rubik"/>
            </a:endParaRPr>
          </a:p>
        </p:txBody>
      </p:sp>
      <p:sp>
        <p:nvSpPr>
          <p:cNvPr id="206" name="Google Shape;206;p28"/>
          <p:cNvSpPr txBox="1"/>
          <p:nvPr/>
        </p:nvSpPr>
        <p:spPr>
          <a:xfrm>
            <a:off x="340500" y="1395663"/>
            <a:ext cx="8376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Rubik"/>
                <a:ea typeface="Rubik"/>
                <a:cs typeface="Rubik"/>
                <a:sym typeface="Rubik"/>
              </a:rPr>
              <a:t>Membuat Job ETL di Talend</a:t>
            </a:r>
            <a:endParaRPr b="1" sz="1800">
              <a:solidFill>
                <a:schemeClr val="lt1"/>
              </a:solidFill>
              <a:latin typeface="Rubik"/>
              <a:ea typeface="Rubik"/>
              <a:cs typeface="Rubik"/>
              <a:sym typeface="Rubik"/>
            </a:endParaRPr>
          </a:p>
          <a:p>
            <a:pPr indent="0" lvl="0" marL="0" rtl="0" algn="ctr">
              <a:spcBef>
                <a:spcPts val="0"/>
              </a:spcBef>
              <a:spcAft>
                <a:spcPts val="0"/>
              </a:spcAft>
              <a:buNone/>
            </a:pPr>
            <a:r>
              <a:rPr lang="en" sz="1800">
                <a:solidFill>
                  <a:schemeClr val="lt1"/>
                </a:solidFill>
                <a:latin typeface="Rubik"/>
                <a:ea typeface="Rubik"/>
                <a:cs typeface="Rubik"/>
                <a:sym typeface="Rubik"/>
              </a:rPr>
              <a:t>Berikut merupakan langkah-langkah untuk membuat Job ETL di Talend</a:t>
            </a:r>
            <a:endParaRPr sz="1800">
              <a:solidFill>
                <a:schemeClr val="lt1"/>
              </a:solidFill>
              <a:latin typeface="Rubik"/>
              <a:ea typeface="Rubik"/>
              <a:cs typeface="Rubik"/>
              <a:sym typeface="Rubik"/>
            </a:endParaRPr>
          </a:p>
        </p:txBody>
      </p:sp>
      <p:sp>
        <p:nvSpPr>
          <p:cNvPr id="207" name="Google Shape;207;p28"/>
          <p:cNvSpPr txBox="1"/>
          <p:nvPr/>
        </p:nvSpPr>
        <p:spPr>
          <a:xfrm>
            <a:off x="383550" y="2202288"/>
            <a:ext cx="8376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Tambahkan sebuah komponen tMSSqlOutput untuk memindahkan data ke database DWH_Project</a:t>
            </a:r>
            <a:endParaRPr sz="1800">
              <a:solidFill>
                <a:schemeClr val="lt1"/>
              </a:solidFill>
              <a:latin typeface="Rubik"/>
              <a:ea typeface="Rubik"/>
              <a:cs typeface="Rubik"/>
              <a:sym typeface="Rubik"/>
            </a:endParaRPr>
          </a:p>
          <a:p>
            <a:pPr indent="-342900" lvl="0" marL="457200" rtl="0" algn="l">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Pada komponen tMap juga dilakukan UPPERCASE menggunakan UPPER() terhadap kolom CustomerName</a:t>
            </a:r>
            <a:endParaRPr sz="1800">
              <a:solidFill>
                <a:schemeClr val="lt1"/>
              </a:solidFill>
              <a:latin typeface="Rubik"/>
              <a:ea typeface="Rubik"/>
              <a:cs typeface="Rubik"/>
              <a:sym typeface="Rubi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9"/>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213" name="Google Shape;213;p29"/>
          <p:cNvPicPr preferRelativeResize="0"/>
          <p:nvPr/>
        </p:nvPicPr>
        <p:blipFill>
          <a:blip r:embed="rId4">
            <a:alphaModFix/>
          </a:blip>
          <a:stretch>
            <a:fillRect/>
          </a:stretch>
        </p:blipFill>
        <p:spPr>
          <a:xfrm>
            <a:off x="510544" y="390525"/>
            <a:ext cx="2705100" cy="4362450"/>
          </a:xfrm>
          <a:prstGeom prst="rect">
            <a:avLst/>
          </a:prstGeom>
          <a:noFill/>
          <a:ln>
            <a:noFill/>
          </a:ln>
        </p:spPr>
      </p:pic>
      <p:pic>
        <p:nvPicPr>
          <p:cNvPr id="214" name="Google Shape;214;p29"/>
          <p:cNvPicPr preferRelativeResize="0"/>
          <p:nvPr/>
        </p:nvPicPr>
        <p:blipFill>
          <a:blip r:embed="rId5">
            <a:alphaModFix/>
          </a:blip>
          <a:stretch>
            <a:fillRect/>
          </a:stretch>
        </p:blipFill>
        <p:spPr>
          <a:xfrm>
            <a:off x="4076544" y="1154800"/>
            <a:ext cx="3847950" cy="3598175"/>
          </a:xfrm>
          <a:prstGeom prst="rect">
            <a:avLst/>
          </a:prstGeom>
          <a:noFill/>
          <a:ln>
            <a:noFill/>
          </a:ln>
        </p:spPr>
      </p:pic>
      <p:sp>
        <p:nvSpPr>
          <p:cNvPr id="215" name="Google Shape;215;p29"/>
          <p:cNvSpPr txBox="1"/>
          <p:nvPr/>
        </p:nvSpPr>
        <p:spPr>
          <a:xfrm>
            <a:off x="3367556" y="390525"/>
            <a:ext cx="5265900" cy="5541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Rubik"/>
                <a:ea typeface="Rubik"/>
                <a:cs typeface="Rubik"/>
                <a:sym typeface="Rubik"/>
              </a:rPr>
              <a:t>Koneksi Database dengan Talend</a:t>
            </a:r>
            <a:endParaRPr b="1" sz="2400">
              <a:latin typeface="Rubik"/>
              <a:ea typeface="Rubik"/>
              <a:cs typeface="Rubik"/>
              <a:sym typeface="Rubik"/>
            </a:endParaRPr>
          </a:p>
        </p:txBody>
      </p:sp>
      <p:cxnSp>
        <p:nvCxnSpPr>
          <p:cNvPr id="216" name="Google Shape;216;p29"/>
          <p:cNvCxnSpPr/>
          <p:nvPr/>
        </p:nvCxnSpPr>
        <p:spPr>
          <a:xfrm>
            <a:off x="3630475" y="1091775"/>
            <a:ext cx="0" cy="3661200"/>
          </a:xfrm>
          <a:prstGeom prst="straightConnector1">
            <a:avLst/>
          </a:prstGeom>
          <a:noFill/>
          <a:ln cap="flat" cmpd="sng" w="38100">
            <a:solidFill>
              <a:schemeClr val="dk2"/>
            </a:solidFill>
            <a:prstDash val="dot"/>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0"/>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222" name="Google Shape;222;p30"/>
          <p:cNvPicPr preferRelativeResize="0"/>
          <p:nvPr/>
        </p:nvPicPr>
        <p:blipFill>
          <a:blip r:embed="rId4">
            <a:alphaModFix/>
          </a:blip>
          <a:stretch>
            <a:fillRect/>
          </a:stretch>
        </p:blipFill>
        <p:spPr>
          <a:xfrm>
            <a:off x="960618" y="1173799"/>
            <a:ext cx="7222776" cy="3550650"/>
          </a:xfrm>
          <a:prstGeom prst="rect">
            <a:avLst/>
          </a:prstGeom>
          <a:noFill/>
          <a:ln>
            <a:noFill/>
          </a:ln>
        </p:spPr>
      </p:pic>
      <p:pic>
        <p:nvPicPr>
          <p:cNvPr id="223" name="Google Shape;223;p30"/>
          <p:cNvPicPr preferRelativeResize="0"/>
          <p:nvPr/>
        </p:nvPicPr>
        <p:blipFill>
          <a:blip r:embed="rId5">
            <a:alphaModFix/>
          </a:blip>
          <a:stretch>
            <a:fillRect/>
          </a:stretch>
        </p:blipFill>
        <p:spPr>
          <a:xfrm>
            <a:off x="960606" y="419051"/>
            <a:ext cx="1774175" cy="610600"/>
          </a:xfrm>
          <a:prstGeom prst="rect">
            <a:avLst/>
          </a:prstGeom>
          <a:noFill/>
          <a:ln>
            <a:noFill/>
          </a:ln>
        </p:spPr>
      </p:pic>
      <p:sp>
        <p:nvSpPr>
          <p:cNvPr id="224" name="Google Shape;224;p30"/>
          <p:cNvSpPr txBox="1"/>
          <p:nvPr/>
        </p:nvSpPr>
        <p:spPr>
          <a:xfrm>
            <a:off x="2658580" y="447299"/>
            <a:ext cx="5448600" cy="5541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Rubik"/>
                <a:ea typeface="Rubik"/>
                <a:cs typeface="Rubik"/>
                <a:sym typeface="Rubik"/>
              </a:rPr>
              <a:t>Membuat Job di Talend</a:t>
            </a:r>
            <a:endParaRPr b="1" sz="2400">
              <a:latin typeface="Rubik"/>
              <a:ea typeface="Rubik"/>
              <a:cs typeface="Rubik"/>
              <a:sym typeface="Rubik"/>
            </a:endParaRPr>
          </a:p>
        </p:txBody>
      </p:sp>
      <p:cxnSp>
        <p:nvCxnSpPr>
          <p:cNvPr id="225" name="Google Shape;225;p30"/>
          <p:cNvCxnSpPr/>
          <p:nvPr/>
        </p:nvCxnSpPr>
        <p:spPr>
          <a:xfrm rot="10800000">
            <a:off x="2723175" y="1099500"/>
            <a:ext cx="5431200" cy="0"/>
          </a:xfrm>
          <a:prstGeom prst="straightConnector1">
            <a:avLst/>
          </a:prstGeom>
          <a:noFill/>
          <a:ln cap="flat" cmpd="sng" w="38100">
            <a:solidFill>
              <a:schemeClr val="dk2"/>
            </a:solidFill>
            <a:prstDash val="dot"/>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31"/>
          <p:cNvSpPr txBox="1"/>
          <p:nvPr/>
        </p:nvSpPr>
        <p:spPr>
          <a:xfrm>
            <a:off x="340500" y="528238"/>
            <a:ext cx="8463000" cy="6156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Rubik"/>
                <a:ea typeface="Rubik"/>
                <a:cs typeface="Rubik"/>
                <a:sym typeface="Rubik"/>
              </a:rPr>
              <a:t>Task - 4</a:t>
            </a:r>
            <a:endParaRPr b="1" sz="2800">
              <a:solidFill>
                <a:schemeClr val="lt1"/>
              </a:solidFill>
              <a:latin typeface="Rubik"/>
              <a:ea typeface="Rubik"/>
              <a:cs typeface="Rubik"/>
              <a:sym typeface="Rubik"/>
            </a:endParaRPr>
          </a:p>
        </p:txBody>
      </p:sp>
      <p:sp>
        <p:nvSpPr>
          <p:cNvPr id="231" name="Google Shape;231;p31"/>
          <p:cNvSpPr txBox="1"/>
          <p:nvPr/>
        </p:nvSpPr>
        <p:spPr>
          <a:xfrm>
            <a:off x="340500" y="1395663"/>
            <a:ext cx="8376900" cy="144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Rubik"/>
                <a:ea typeface="Rubik"/>
                <a:cs typeface="Rubik"/>
                <a:sym typeface="Rubik"/>
              </a:rPr>
              <a:t>Membuat sebuah Stored Procedure</a:t>
            </a:r>
            <a:endParaRPr b="1" sz="1800">
              <a:solidFill>
                <a:schemeClr val="lt1"/>
              </a:solidFill>
              <a:latin typeface="Rubik"/>
              <a:ea typeface="Rubik"/>
              <a:cs typeface="Rubik"/>
              <a:sym typeface="Rubik"/>
            </a:endParaRPr>
          </a:p>
          <a:p>
            <a:pPr indent="0" lvl="0" marL="0" rtl="0" algn="ctr">
              <a:spcBef>
                <a:spcPts val="0"/>
              </a:spcBef>
              <a:spcAft>
                <a:spcPts val="0"/>
              </a:spcAft>
              <a:buNone/>
            </a:pPr>
            <a:r>
              <a:rPr lang="en" sz="1600">
                <a:solidFill>
                  <a:schemeClr val="lt1"/>
                </a:solidFill>
                <a:latin typeface="Rubik"/>
                <a:ea typeface="Rubik"/>
                <a:cs typeface="Rubik"/>
                <a:sym typeface="Rubik"/>
              </a:rPr>
              <a:t>Dengan nama summary_order_status</a:t>
            </a:r>
            <a:endParaRPr sz="1600">
              <a:solidFill>
                <a:schemeClr val="lt1"/>
              </a:solidFill>
              <a:latin typeface="Rubik"/>
              <a:ea typeface="Rubik"/>
              <a:cs typeface="Rubik"/>
              <a:sym typeface="Rubik"/>
            </a:endParaRPr>
          </a:p>
          <a:p>
            <a:pPr indent="0" lvl="0" marL="0" rtl="0" algn="ctr">
              <a:spcBef>
                <a:spcPts val="0"/>
              </a:spcBef>
              <a:spcAft>
                <a:spcPts val="0"/>
              </a:spcAft>
              <a:buNone/>
            </a:pPr>
            <a:r>
              <a:t/>
            </a:r>
            <a:endParaRPr b="1" sz="1600">
              <a:solidFill>
                <a:schemeClr val="lt1"/>
              </a:solidFill>
              <a:latin typeface="Rubik"/>
              <a:ea typeface="Rubik"/>
              <a:cs typeface="Rubik"/>
              <a:sym typeface="Rubik"/>
            </a:endParaRPr>
          </a:p>
          <a:p>
            <a:pPr indent="0" lvl="0" marL="0" rtl="0" algn="ctr">
              <a:spcBef>
                <a:spcPts val="0"/>
              </a:spcBef>
              <a:spcAft>
                <a:spcPts val="0"/>
              </a:spcAft>
              <a:buNone/>
            </a:pPr>
            <a:r>
              <a:rPr lang="en" sz="1600">
                <a:solidFill>
                  <a:schemeClr val="lt1"/>
                </a:solidFill>
                <a:latin typeface="Rubik"/>
                <a:ea typeface="Rubik"/>
                <a:cs typeface="Rubik"/>
                <a:sym typeface="Rubik"/>
              </a:rPr>
              <a:t>Menggunakan </a:t>
            </a:r>
            <a:r>
              <a:rPr b="1" lang="en" sz="1600">
                <a:solidFill>
                  <a:schemeClr val="lt1"/>
                </a:solidFill>
                <a:latin typeface="Rubik"/>
                <a:ea typeface="Rubik"/>
                <a:cs typeface="Rubik"/>
                <a:sym typeface="Rubik"/>
              </a:rPr>
              <a:t>StatusID</a:t>
            </a:r>
            <a:r>
              <a:rPr lang="en" sz="1600">
                <a:solidFill>
                  <a:schemeClr val="lt1"/>
                </a:solidFill>
                <a:latin typeface="Rubik"/>
                <a:ea typeface="Rubik"/>
                <a:cs typeface="Rubik"/>
                <a:sym typeface="Rubik"/>
              </a:rPr>
              <a:t> dari kolom StatusID (Tabel DimStatusOrder)</a:t>
            </a:r>
            <a:br>
              <a:rPr lang="en" sz="1600">
                <a:solidFill>
                  <a:schemeClr val="lt1"/>
                </a:solidFill>
                <a:latin typeface="Rubik"/>
                <a:ea typeface="Rubik"/>
                <a:cs typeface="Rubik"/>
                <a:sym typeface="Rubik"/>
              </a:rPr>
            </a:br>
            <a:r>
              <a:rPr lang="en" sz="1600">
                <a:solidFill>
                  <a:schemeClr val="lt1"/>
                </a:solidFill>
                <a:latin typeface="Rubik"/>
                <a:ea typeface="Rubik"/>
                <a:cs typeface="Rubik"/>
                <a:sym typeface="Rubik"/>
              </a:rPr>
              <a:t>sebagai filter dari query yang digunakan berdasarkan Tabel </a:t>
            </a:r>
            <a:r>
              <a:rPr b="1" lang="en" sz="1600">
                <a:solidFill>
                  <a:schemeClr val="lt1"/>
                </a:solidFill>
                <a:latin typeface="Rubik"/>
                <a:ea typeface="Rubik"/>
                <a:cs typeface="Rubik"/>
                <a:sym typeface="Rubik"/>
              </a:rPr>
              <a:t>FactSalesOrder</a:t>
            </a:r>
            <a:endParaRPr b="1">
              <a:solidFill>
                <a:schemeClr val="lt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67" name="Google Shape;67;p1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68" name="Google Shape;68;p14"/>
          <p:cNvSpPr/>
          <p:nvPr/>
        </p:nvSpPr>
        <p:spPr>
          <a:xfrm>
            <a:off x="0" y="0"/>
            <a:ext cx="4572000" cy="5143500"/>
          </a:xfrm>
          <a:prstGeom prst="rect">
            <a:avLst/>
          </a:prstGeom>
          <a:solidFill>
            <a:srgbClr val="019FAB">
              <a:alpha val="4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2506125" y="691988"/>
            <a:ext cx="2001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Rubik SemiBold"/>
                <a:ea typeface="Rubik SemiBold"/>
                <a:cs typeface="Rubik SemiBold"/>
                <a:sym typeface="Rubik SemiBold"/>
              </a:rPr>
              <a:t>Raihan</a:t>
            </a:r>
            <a:endParaRPr sz="3000">
              <a:latin typeface="Rubik SemiBold"/>
              <a:ea typeface="Rubik SemiBold"/>
              <a:cs typeface="Rubik SemiBold"/>
              <a:sym typeface="Rubik SemiBold"/>
            </a:endParaRPr>
          </a:p>
          <a:p>
            <a:pPr indent="0" lvl="0" marL="0" rtl="0" algn="l">
              <a:spcBef>
                <a:spcPts val="0"/>
              </a:spcBef>
              <a:spcAft>
                <a:spcPts val="0"/>
              </a:spcAft>
              <a:buNone/>
            </a:pPr>
            <a:r>
              <a:rPr lang="en" sz="3000">
                <a:latin typeface="Rubik SemiBold"/>
                <a:ea typeface="Rubik SemiBold"/>
                <a:cs typeface="Rubik SemiBold"/>
                <a:sym typeface="Rubik SemiBold"/>
              </a:rPr>
              <a:t>Kemmy</a:t>
            </a:r>
            <a:endParaRPr sz="3000">
              <a:latin typeface="Rubik SemiBold"/>
              <a:ea typeface="Rubik SemiBold"/>
              <a:cs typeface="Rubik SemiBold"/>
              <a:sym typeface="Rubik SemiBold"/>
            </a:endParaRPr>
          </a:p>
          <a:p>
            <a:pPr indent="0" lvl="0" marL="0" rtl="0" algn="l">
              <a:spcBef>
                <a:spcPts val="0"/>
              </a:spcBef>
              <a:spcAft>
                <a:spcPts val="0"/>
              </a:spcAft>
              <a:buNone/>
            </a:pPr>
            <a:r>
              <a:rPr lang="en" sz="3000">
                <a:latin typeface="Rubik SemiBold"/>
                <a:ea typeface="Rubik SemiBold"/>
                <a:cs typeface="Rubik SemiBold"/>
                <a:sym typeface="Rubik SemiBold"/>
              </a:rPr>
              <a:t>R</a:t>
            </a:r>
            <a:endParaRPr sz="3000">
              <a:latin typeface="Rubik SemiBold"/>
              <a:ea typeface="Rubik SemiBold"/>
              <a:cs typeface="Rubik SemiBold"/>
              <a:sym typeface="Rubik SemiBold"/>
            </a:endParaRPr>
          </a:p>
        </p:txBody>
      </p:sp>
      <p:sp>
        <p:nvSpPr>
          <p:cNvPr id="70" name="Google Shape;70;p14"/>
          <p:cNvSpPr txBox="1"/>
          <p:nvPr/>
        </p:nvSpPr>
        <p:spPr>
          <a:xfrm>
            <a:off x="537850" y="2571750"/>
            <a:ext cx="350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ubik SemiBold"/>
                <a:ea typeface="Rubik SemiBold"/>
                <a:cs typeface="Rubik SemiBold"/>
                <a:sym typeface="Rubik SemiBold"/>
              </a:rPr>
              <a:t>About You</a:t>
            </a:r>
            <a:endParaRPr sz="2000">
              <a:latin typeface="Rubik SemiBold"/>
              <a:ea typeface="Rubik SemiBold"/>
              <a:cs typeface="Rubik SemiBold"/>
              <a:sym typeface="Rubik SemiBold"/>
            </a:endParaRPr>
          </a:p>
        </p:txBody>
      </p:sp>
      <p:sp>
        <p:nvSpPr>
          <p:cNvPr id="71" name="Google Shape;71;p14"/>
          <p:cNvSpPr txBox="1"/>
          <p:nvPr/>
        </p:nvSpPr>
        <p:spPr>
          <a:xfrm>
            <a:off x="4867250" y="959175"/>
            <a:ext cx="350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ubik SemiBold"/>
                <a:ea typeface="Rubik SemiBold"/>
                <a:cs typeface="Rubik SemiBold"/>
                <a:sym typeface="Rubik SemiBold"/>
              </a:rPr>
              <a:t>Insert Your Experience</a:t>
            </a:r>
            <a:endParaRPr sz="2000">
              <a:latin typeface="Rubik SemiBold"/>
              <a:ea typeface="Rubik SemiBold"/>
              <a:cs typeface="Rubik SemiBold"/>
              <a:sym typeface="Rubik SemiBold"/>
            </a:endParaRPr>
          </a:p>
        </p:txBody>
      </p:sp>
      <p:sp>
        <p:nvSpPr>
          <p:cNvPr id="72" name="Google Shape;72;p14"/>
          <p:cNvSpPr/>
          <p:nvPr/>
        </p:nvSpPr>
        <p:spPr>
          <a:xfrm>
            <a:off x="5095575" y="1848125"/>
            <a:ext cx="28500" cy="9918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5095575" y="2587081"/>
            <a:ext cx="28500" cy="9918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5000625" y="1716050"/>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5000625" y="2647950"/>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000625" y="3491988"/>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5294775" y="1625150"/>
            <a:ext cx="37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ubik"/>
                <a:ea typeface="Rubik"/>
                <a:cs typeface="Rubik"/>
                <a:sym typeface="Rubik"/>
              </a:rPr>
              <a:t>DIGISTAR INTERNSHIP DDB TELKOM</a:t>
            </a:r>
            <a:endParaRPr b="1">
              <a:latin typeface="Rubik"/>
              <a:ea typeface="Rubik"/>
              <a:cs typeface="Rubik"/>
              <a:sym typeface="Rubik"/>
            </a:endParaRPr>
          </a:p>
        </p:txBody>
      </p:sp>
      <p:sp>
        <p:nvSpPr>
          <p:cNvPr id="78" name="Google Shape;78;p14"/>
          <p:cNvSpPr txBox="1"/>
          <p:nvPr/>
        </p:nvSpPr>
        <p:spPr>
          <a:xfrm>
            <a:off x="5294775" y="2480850"/>
            <a:ext cx="37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ubik"/>
                <a:ea typeface="Rubik"/>
                <a:cs typeface="Rubik"/>
                <a:sym typeface="Rubik"/>
              </a:rPr>
              <a:t>BANK CIMB NIAGA</a:t>
            </a:r>
            <a:endParaRPr b="1">
              <a:latin typeface="Rubik"/>
              <a:ea typeface="Rubik"/>
              <a:cs typeface="Rubik"/>
              <a:sym typeface="Rubik"/>
            </a:endParaRPr>
          </a:p>
        </p:txBody>
      </p:sp>
      <p:sp>
        <p:nvSpPr>
          <p:cNvPr id="79" name="Google Shape;79;p14"/>
          <p:cNvSpPr txBox="1"/>
          <p:nvPr/>
        </p:nvSpPr>
        <p:spPr>
          <a:xfrm>
            <a:off x="5294775" y="3330288"/>
            <a:ext cx="37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ubik"/>
                <a:ea typeface="Rubik"/>
                <a:cs typeface="Rubik"/>
                <a:sym typeface="Rubik"/>
              </a:rPr>
              <a:t>RAKAMIN ACADEMY - ID/X PARTNER</a:t>
            </a:r>
            <a:endParaRPr b="1">
              <a:latin typeface="Rubik"/>
              <a:ea typeface="Rubik"/>
              <a:cs typeface="Rubik"/>
              <a:sym typeface="Rubik"/>
            </a:endParaRPr>
          </a:p>
        </p:txBody>
      </p:sp>
      <p:sp>
        <p:nvSpPr>
          <p:cNvPr id="80" name="Google Shape;80;p14"/>
          <p:cNvSpPr txBox="1"/>
          <p:nvPr/>
        </p:nvSpPr>
        <p:spPr>
          <a:xfrm>
            <a:off x="5294775" y="4560675"/>
            <a:ext cx="374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rgbClr val="FF0000"/>
                </a:solidFill>
                <a:latin typeface="Rubik"/>
                <a:ea typeface="Rubik"/>
                <a:cs typeface="Rubik"/>
                <a:sym typeface="Rubik"/>
              </a:rPr>
              <a:t>*notes: just a sample page</a:t>
            </a:r>
            <a:endParaRPr b="1">
              <a:solidFill>
                <a:srgbClr val="FF0000"/>
              </a:solidFill>
              <a:latin typeface="Rubik"/>
              <a:ea typeface="Rubik"/>
              <a:cs typeface="Rubik"/>
              <a:sym typeface="Rubik"/>
            </a:endParaRPr>
          </a:p>
        </p:txBody>
      </p:sp>
      <p:sp>
        <p:nvSpPr>
          <p:cNvPr id="81" name="Google Shape;81;p14"/>
          <p:cNvSpPr txBox="1"/>
          <p:nvPr/>
        </p:nvSpPr>
        <p:spPr>
          <a:xfrm>
            <a:off x="537850" y="3064350"/>
            <a:ext cx="3740100" cy="17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latin typeface="Rubik"/>
                <a:ea typeface="Rubik"/>
                <a:cs typeface="Rubik"/>
                <a:sym typeface="Rubik"/>
              </a:rPr>
              <a:t>Seorang mahasiswa Informatika yang sangat tertarik dengan dunia Data.</a:t>
            </a:r>
            <a:endParaRPr sz="1300">
              <a:latin typeface="Rubik"/>
              <a:ea typeface="Rubik"/>
              <a:cs typeface="Rubik"/>
              <a:sym typeface="Rubik"/>
            </a:endParaRPr>
          </a:p>
          <a:p>
            <a:pPr indent="0" lvl="0" marL="0" rtl="0" algn="l">
              <a:lnSpc>
                <a:spcPct val="115000"/>
              </a:lnSpc>
              <a:spcBef>
                <a:spcPts val="0"/>
              </a:spcBef>
              <a:spcAft>
                <a:spcPts val="0"/>
              </a:spcAft>
              <a:buNone/>
            </a:pPr>
            <a:r>
              <a:rPr lang="en" sz="1300">
                <a:latin typeface="Rubik"/>
                <a:ea typeface="Rubik"/>
                <a:cs typeface="Rubik"/>
                <a:sym typeface="Rubik"/>
              </a:rPr>
              <a:t>Saya senang dalam memecahkan suatu masalah </a:t>
            </a:r>
            <a:r>
              <a:rPr lang="en" sz="1300">
                <a:solidFill>
                  <a:schemeClr val="dk1"/>
                </a:solidFill>
                <a:latin typeface="Rubik"/>
                <a:ea typeface="Rubik"/>
                <a:cs typeface="Rubik"/>
                <a:sym typeface="Rubik"/>
              </a:rPr>
              <a:t>dan senang mempelajari </a:t>
            </a:r>
            <a:endParaRPr sz="1300">
              <a:solidFill>
                <a:schemeClr val="dk1"/>
              </a:solidFill>
              <a:latin typeface="Rubik"/>
              <a:ea typeface="Rubik"/>
              <a:cs typeface="Rubik"/>
              <a:sym typeface="Rubik"/>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Rubik"/>
                <a:ea typeface="Rubik"/>
                <a:cs typeface="Rubik"/>
                <a:sym typeface="Rubik"/>
              </a:rPr>
              <a:t>hal-hal baru.</a:t>
            </a:r>
            <a:endParaRPr sz="1300">
              <a:latin typeface="Rubik"/>
              <a:ea typeface="Rubik"/>
              <a:cs typeface="Rubik"/>
              <a:sym typeface="Rubik"/>
            </a:endParaRPr>
          </a:p>
          <a:p>
            <a:pPr indent="0" lvl="0" marL="0" rtl="0" algn="l">
              <a:lnSpc>
                <a:spcPct val="115000"/>
              </a:lnSpc>
              <a:spcBef>
                <a:spcPts val="0"/>
              </a:spcBef>
              <a:spcAft>
                <a:spcPts val="0"/>
              </a:spcAft>
              <a:buNone/>
            </a:pPr>
            <a:r>
              <a:rPr lang="en" sz="1300">
                <a:latin typeface="Rubik"/>
                <a:ea typeface="Rubik"/>
                <a:cs typeface="Rubik"/>
                <a:sym typeface="Rubik"/>
              </a:rPr>
              <a:t>Saat ini saya sedang mengembangkan Soft Skills dan Hard Skills saya menjadi lebih baik</a:t>
            </a:r>
            <a:endParaRPr sz="1300">
              <a:latin typeface="Rubik"/>
              <a:ea typeface="Rubik"/>
              <a:cs typeface="Rubik"/>
              <a:sym typeface="Rubik"/>
            </a:endParaRPr>
          </a:p>
        </p:txBody>
      </p:sp>
      <p:pic>
        <p:nvPicPr>
          <p:cNvPr id="82" name="Google Shape;82;p14"/>
          <p:cNvPicPr preferRelativeResize="0"/>
          <p:nvPr/>
        </p:nvPicPr>
        <p:blipFill rotWithShape="1">
          <a:blip r:embed="rId5">
            <a:alphaModFix/>
          </a:blip>
          <a:srcRect b="24064" l="0" r="0" t="0"/>
          <a:stretch/>
        </p:blipFill>
        <p:spPr>
          <a:xfrm>
            <a:off x="537850" y="426375"/>
            <a:ext cx="1841993" cy="2101125"/>
          </a:xfrm>
          <a:prstGeom prst="rect">
            <a:avLst/>
          </a:prstGeom>
          <a:noFill/>
          <a:ln>
            <a:noFill/>
          </a:ln>
        </p:spPr>
      </p:pic>
      <p:sp>
        <p:nvSpPr>
          <p:cNvPr id="83" name="Google Shape;83;p14"/>
          <p:cNvSpPr txBox="1"/>
          <p:nvPr/>
        </p:nvSpPr>
        <p:spPr>
          <a:xfrm>
            <a:off x="5294775" y="3638500"/>
            <a:ext cx="3740100" cy="61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Rubik"/>
                <a:ea typeface="Rubik"/>
                <a:cs typeface="Rubik"/>
                <a:sym typeface="Rubik"/>
              </a:rPr>
              <a:t>Project–Based Intern : Data Science – Virtual Internship Experience</a:t>
            </a:r>
            <a:endParaRPr sz="1300">
              <a:latin typeface="Rubik"/>
              <a:ea typeface="Rubik"/>
              <a:cs typeface="Rubik"/>
              <a:sym typeface="Rubik"/>
            </a:endParaRPr>
          </a:p>
        </p:txBody>
      </p:sp>
      <p:sp>
        <p:nvSpPr>
          <p:cNvPr id="84" name="Google Shape;84;p14"/>
          <p:cNvSpPr txBox="1"/>
          <p:nvPr/>
        </p:nvSpPr>
        <p:spPr>
          <a:xfrm>
            <a:off x="5294775" y="2756913"/>
            <a:ext cx="37401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Rubik"/>
                <a:ea typeface="Rubik"/>
                <a:cs typeface="Rubik"/>
                <a:sym typeface="Rubik"/>
              </a:rPr>
              <a:t>Data Scientist – Internship</a:t>
            </a:r>
            <a:endParaRPr sz="1300">
              <a:latin typeface="Rubik"/>
              <a:ea typeface="Rubik"/>
              <a:cs typeface="Rubik"/>
              <a:sym typeface="Rubik"/>
            </a:endParaRPr>
          </a:p>
        </p:txBody>
      </p:sp>
      <p:sp>
        <p:nvSpPr>
          <p:cNvPr id="85" name="Google Shape;85;p14"/>
          <p:cNvSpPr txBox="1"/>
          <p:nvPr/>
        </p:nvSpPr>
        <p:spPr>
          <a:xfrm>
            <a:off x="5294775" y="1873788"/>
            <a:ext cx="37401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Rubik"/>
                <a:ea typeface="Rubik"/>
                <a:cs typeface="Rubik"/>
                <a:sym typeface="Rubik"/>
              </a:rPr>
              <a:t>Data Scientist – Internship</a:t>
            </a:r>
            <a:endParaRPr sz="1300">
              <a:latin typeface="Rubik"/>
              <a:ea typeface="Rubik"/>
              <a:cs typeface="Rubik"/>
              <a:sym typeface="Rubi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2"/>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237" name="Google Shape;237;p32"/>
          <p:cNvSpPr txBox="1"/>
          <p:nvPr/>
        </p:nvSpPr>
        <p:spPr>
          <a:xfrm>
            <a:off x="391030" y="573899"/>
            <a:ext cx="5448600" cy="5541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ubik"/>
                <a:ea typeface="Rubik"/>
                <a:cs typeface="Rubik"/>
                <a:sym typeface="Rubik"/>
              </a:rPr>
              <a:t>Membuat Stored Procedure</a:t>
            </a:r>
            <a:endParaRPr b="1" sz="2400">
              <a:latin typeface="Rubik"/>
              <a:ea typeface="Rubik"/>
              <a:cs typeface="Rubik"/>
              <a:sym typeface="Rubik"/>
            </a:endParaRPr>
          </a:p>
        </p:txBody>
      </p:sp>
      <p:pic>
        <p:nvPicPr>
          <p:cNvPr id="238" name="Google Shape;238;p32"/>
          <p:cNvPicPr preferRelativeResize="0"/>
          <p:nvPr/>
        </p:nvPicPr>
        <p:blipFill>
          <a:blip r:embed="rId4">
            <a:alphaModFix/>
          </a:blip>
          <a:stretch>
            <a:fillRect/>
          </a:stretch>
        </p:blipFill>
        <p:spPr>
          <a:xfrm>
            <a:off x="435272" y="1249972"/>
            <a:ext cx="5003951" cy="2874625"/>
          </a:xfrm>
          <a:prstGeom prst="rect">
            <a:avLst/>
          </a:prstGeom>
          <a:noFill/>
          <a:ln>
            <a:noFill/>
          </a:ln>
        </p:spPr>
      </p:pic>
      <p:sp>
        <p:nvSpPr>
          <p:cNvPr id="239" name="Google Shape;239;p32"/>
          <p:cNvSpPr txBox="1"/>
          <p:nvPr/>
        </p:nvSpPr>
        <p:spPr>
          <a:xfrm>
            <a:off x="5700125" y="2800075"/>
            <a:ext cx="3012300" cy="169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ubik"/>
                <a:ea typeface="Rubik"/>
                <a:cs typeface="Rubik"/>
                <a:sym typeface="Rubik"/>
              </a:rPr>
              <a:t>Stored Procedure</a:t>
            </a:r>
            <a:r>
              <a:rPr lang="en">
                <a:solidFill>
                  <a:schemeClr val="lt1"/>
                </a:solidFill>
                <a:latin typeface="Rubik"/>
                <a:ea typeface="Rubik"/>
                <a:cs typeface="Rubik"/>
                <a:sym typeface="Rubik"/>
              </a:rPr>
              <a:t> tersebut berisi perintah </a:t>
            </a:r>
            <a:r>
              <a:rPr b="1" lang="en">
                <a:solidFill>
                  <a:schemeClr val="lt1"/>
                </a:solidFill>
                <a:latin typeface="Rubik"/>
                <a:ea typeface="Rubik"/>
                <a:cs typeface="Rubik"/>
                <a:sym typeface="Rubik"/>
              </a:rPr>
              <a:t>SELECT </a:t>
            </a:r>
            <a:r>
              <a:rPr lang="en">
                <a:solidFill>
                  <a:schemeClr val="lt1"/>
                </a:solidFill>
                <a:latin typeface="Rubik"/>
                <a:ea typeface="Rubik"/>
                <a:cs typeface="Rubik"/>
                <a:sym typeface="Rubik"/>
              </a:rPr>
              <a:t>dan </a:t>
            </a:r>
            <a:r>
              <a:rPr b="1" lang="en">
                <a:solidFill>
                  <a:schemeClr val="lt1"/>
                </a:solidFill>
                <a:latin typeface="Rubik"/>
                <a:ea typeface="Rubik"/>
                <a:cs typeface="Rubik"/>
                <a:sym typeface="Rubik"/>
              </a:rPr>
              <a:t>JOIN </a:t>
            </a:r>
            <a:r>
              <a:rPr lang="en">
                <a:solidFill>
                  <a:schemeClr val="lt1"/>
                </a:solidFill>
                <a:latin typeface="Rubik"/>
                <a:ea typeface="Rubik"/>
                <a:cs typeface="Rubik"/>
                <a:sym typeface="Rubik"/>
              </a:rPr>
              <a:t>atau gabungan antara Tabel Fact dan Dimension untuk menampilkan beberapa kolom yaitu </a:t>
            </a:r>
            <a:r>
              <a:rPr b="1" lang="en">
                <a:solidFill>
                  <a:schemeClr val="lt1"/>
                </a:solidFill>
                <a:latin typeface="Rubik"/>
                <a:ea typeface="Rubik"/>
                <a:cs typeface="Rubik"/>
                <a:sym typeface="Rubik"/>
              </a:rPr>
              <a:t>OrderID</a:t>
            </a:r>
            <a:r>
              <a:rPr lang="en">
                <a:solidFill>
                  <a:schemeClr val="lt1"/>
                </a:solidFill>
                <a:latin typeface="Rubik"/>
                <a:ea typeface="Rubik"/>
                <a:cs typeface="Rubik"/>
                <a:sym typeface="Rubik"/>
              </a:rPr>
              <a:t>, </a:t>
            </a:r>
            <a:r>
              <a:rPr b="1" lang="en">
                <a:solidFill>
                  <a:schemeClr val="lt1"/>
                </a:solidFill>
                <a:latin typeface="Rubik"/>
                <a:ea typeface="Rubik"/>
                <a:cs typeface="Rubik"/>
                <a:sym typeface="Rubik"/>
              </a:rPr>
              <a:t>CustomerName</a:t>
            </a:r>
            <a:r>
              <a:rPr lang="en">
                <a:solidFill>
                  <a:schemeClr val="lt1"/>
                </a:solidFill>
                <a:latin typeface="Rubik"/>
                <a:ea typeface="Rubik"/>
                <a:cs typeface="Rubik"/>
                <a:sym typeface="Rubik"/>
              </a:rPr>
              <a:t>, </a:t>
            </a:r>
            <a:r>
              <a:rPr b="1" lang="en">
                <a:solidFill>
                  <a:schemeClr val="lt1"/>
                </a:solidFill>
                <a:latin typeface="Rubik"/>
                <a:ea typeface="Rubik"/>
                <a:cs typeface="Rubik"/>
                <a:sym typeface="Rubik"/>
              </a:rPr>
              <a:t>ProductName</a:t>
            </a:r>
            <a:r>
              <a:rPr lang="en">
                <a:solidFill>
                  <a:schemeClr val="lt1"/>
                </a:solidFill>
                <a:latin typeface="Rubik"/>
                <a:ea typeface="Rubik"/>
                <a:cs typeface="Rubik"/>
                <a:sym typeface="Rubik"/>
              </a:rPr>
              <a:t>, </a:t>
            </a:r>
            <a:r>
              <a:rPr b="1" lang="en">
                <a:solidFill>
                  <a:schemeClr val="lt1"/>
                </a:solidFill>
                <a:latin typeface="Rubik"/>
                <a:ea typeface="Rubik"/>
                <a:cs typeface="Rubik"/>
                <a:sym typeface="Rubik"/>
              </a:rPr>
              <a:t>Quantity</a:t>
            </a:r>
            <a:r>
              <a:rPr lang="en">
                <a:solidFill>
                  <a:schemeClr val="lt1"/>
                </a:solidFill>
                <a:latin typeface="Rubik"/>
                <a:ea typeface="Rubik"/>
                <a:cs typeface="Rubik"/>
                <a:sym typeface="Rubik"/>
              </a:rPr>
              <a:t>, dan </a:t>
            </a:r>
            <a:r>
              <a:rPr b="1" lang="en">
                <a:solidFill>
                  <a:schemeClr val="lt1"/>
                </a:solidFill>
                <a:latin typeface="Rubik"/>
                <a:ea typeface="Rubik"/>
                <a:cs typeface="Rubik"/>
                <a:sym typeface="Rubik"/>
              </a:rPr>
              <a:t>StatusOrder</a:t>
            </a:r>
            <a:r>
              <a:rPr lang="en">
                <a:solidFill>
                  <a:schemeClr val="lt1"/>
                </a:solidFill>
                <a:latin typeface="Rubik"/>
                <a:ea typeface="Rubik"/>
                <a:cs typeface="Rubik"/>
                <a:sym typeface="Rubik"/>
              </a:rPr>
              <a:t>.</a:t>
            </a:r>
            <a:endParaRPr>
              <a:solidFill>
                <a:schemeClr val="lt1"/>
              </a:solidFill>
              <a:latin typeface="Rubik"/>
              <a:ea typeface="Rubik"/>
              <a:cs typeface="Rubik"/>
              <a:sym typeface="Rubi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3"/>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245" name="Google Shape;245;p33"/>
          <p:cNvSpPr txBox="1"/>
          <p:nvPr/>
        </p:nvSpPr>
        <p:spPr>
          <a:xfrm>
            <a:off x="391030" y="573899"/>
            <a:ext cx="5448600" cy="9234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ubik"/>
                <a:ea typeface="Rubik"/>
                <a:cs typeface="Rubik"/>
                <a:sym typeface="Rubik"/>
              </a:rPr>
              <a:t>Menjalankan Stored Procedure</a:t>
            </a:r>
            <a:endParaRPr b="1" sz="2400">
              <a:latin typeface="Rubik"/>
              <a:ea typeface="Rubik"/>
              <a:cs typeface="Rubik"/>
              <a:sym typeface="Rubik"/>
            </a:endParaRPr>
          </a:p>
          <a:p>
            <a:pPr indent="0" lvl="0" marL="0" rtl="0" algn="l">
              <a:spcBef>
                <a:spcPts val="0"/>
              </a:spcBef>
              <a:spcAft>
                <a:spcPts val="0"/>
              </a:spcAft>
              <a:buNone/>
            </a:pPr>
            <a:r>
              <a:rPr b="1" lang="en" sz="2400">
                <a:latin typeface="Rubik"/>
                <a:ea typeface="Rubik"/>
                <a:cs typeface="Rubik"/>
                <a:sym typeface="Rubik"/>
              </a:rPr>
              <a:t>yang telah dibentuk</a:t>
            </a:r>
            <a:endParaRPr b="1" sz="2400">
              <a:latin typeface="Rubik"/>
              <a:ea typeface="Rubik"/>
              <a:cs typeface="Rubik"/>
              <a:sym typeface="Rubik"/>
            </a:endParaRPr>
          </a:p>
        </p:txBody>
      </p:sp>
      <p:pic>
        <p:nvPicPr>
          <p:cNvPr id="246" name="Google Shape;246;p33"/>
          <p:cNvPicPr preferRelativeResize="0"/>
          <p:nvPr/>
        </p:nvPicPr>
        <p:blipFill>
          <a:blip r:embed="rId4">
            <a:alphaModFix/>
          </a:blip>
          <a:stretch>
            <a:fillRect/>
          </a:stretch>
        </p:blipFill>
        <p:spPr>
          <a:xfrm>
            <a:off x="500575" y="1676023"/>
            <a:ext cx="4951900" cy="1380975"/>
          </a:xfrm>
          <a:prstGeom prst="rect">
            <a:avLst/>
          </a:prstGeom>
          <a:noFill/>
          <a:ln>
            <a:noFill/>
          </a:ln>
        </p:spPr>
      </p:pic>
      <p:sp>
        <p:nvSpPr>
          <p:cNvPr id="247" name="Google Shape;247;p33"/>
          <p:cNvSpPr txBox="1"/>
          <p:nvPr/>
        </p:nvSpPr>
        <p:spPr>
          <a:xfrm>
            <a:off x="5700125" y="2800075"/>
            <a:ext cx="3012300" cy="169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ubik"/>
                <a:ea typeface="Rubik"/>
                <a:cs typeface="Rubik"/>
                <a:sym typeface="Rubik"/>
              </a:rPr>
              <a:t>Setelah Stored Procedure terbentuk, procedure tersebut dapat dipanggil menggunakan command EXEC diikuti dengan </a:t>
            </a:r>
            <a:r>
              <a:rPr b="1" lang="en">
                <a:solidFill>
                  <a:schemeClr val="lt1"/>
                </a:solidFill>
                <a:latin typeface="Rubik"/>
                <a:ea typeface="Rubik"/>
                <a:cs typeface="Rubik"/>
                <a:sym typeface="Rubik"/>
              </a:rPr>
              <a:t>nama procedure </a:t>
            </a:r>
            <a:r>
              <a:rPr lang="en">
                <a:solidFill>
                  <a:schemeClr val="lt1"/>
                </a:solidFill>
                <a:latin typeface="Rubik"/>
                <a:ea typeface="Rubik"/>
                <a:cs typeface="Rubik"/>
                <a:sym typeface="Rubik"/>
              </a:rPr>
              <a:t>yaitu summary_order_status dan </a:t>
            </a:r>
            <a:r>
              <a:rPr b="1" lang="en">
                <a:solidFill>
                  <a:schemeClr val="lt1"/>
                </a:solidFill>
                <a:latin typeface="Rubik"/>
                <a:ea typeface="Rubik"/>
                <a:cs typeface="Rubik"/>
                <a:sym typeface="Rubik"/>
              </a:rPr>
              <a:t>parameter</a:t>
            </a:r>
            <a:r>
              <a:rPr lang="en">
                <a:solidFill>
                  <a:schemeClr val="lt1"/>
                </a:solidFill>
                <a:latin typeface="Rubik"/>
                <a:ea typeface="Rubik"/>
                <a:cs typeface="Rubik"/>
                <a:sym typeface="Rubik"/>
              </a:rPr>
              <a:t> yaitu @StatusID</a:t>
            </a:r>
            <a:endParaRPr>
              <a:solidFill>
                <a:schemeClr val="lt1"/>
              </a:solidFill>
              <a:latin typeface="Rubik"/>
              <a:ea typeface="Rubik"/>
              <a:cs typeface="Rubik"/>
              <a:sym typeface="Rubi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4"/>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253" name="Google Shape;253;p34"/>
          <p:cNvSpPr txBox="1"/>
          <p:nvPr/>
        </p:nvSpPr>
        <p:spPr>
          <a:xfrm>
            <a:off x="340500" y="1899838"/>
            <a:ext cx="8463000" cy="8772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4500">
                <a:latin typeface="Rubik"/>
                <a:ea typeface="Rubik"/>
                <a:cs typeface="Rubik"/>
                <a:sym typeface="Rubik"/>
              </a:rPr>
              <a:t>Insert Your Link Github Here</a:t>
            </a:r>
            <a:endParaRPr b="1" sz="4500">
              <a:latin typeface="Rubik"/>
              <a:ea typeface="Rubik"/>
              <a:cs typeface="Rubik"/>
              <a:sym typeface="Rubik"/>
            </a:endParaRPr>
          </a:p>
        </p:txBody>
      </p:sp>
      <p:pic>
        <p:nvPicPr>
          <p:cNvPr id="254" name="Google Shape;254;p3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55" name="Google Shape;255;p34"/>
          <p:cNvSpPr txBox="1"/>
          <p:nvPr/>
        </p:nvSpPr>
        <p:spPr>
          <a:xfrm>
            <a:off x="340500" y="2843463"/>
            <a:ext cx="837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hlink"/>
                </a:solidFill>
                <a:latin typeface="Rubik"/>
                <a:ea typeface="Rubik"/>
                <a:cs typeface="Rubik"/>
                <a:sym typeface="Rubik"/>
                <a:hlinkClick r:id="rId5"/>
              </a:rPr>
              <a:t>Link Github Here</a:t>
            </a:r>
            <a:endParaRPr b="1" sz="1800">
              <a:latin typeface="Rubik"/>
              <a:ea typeface="Rubik"/>
              <a:cs typeface="Rubik"/>
              <a:sym typeface="Rubi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5"/>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261" name="Google Shape;261;p35"/>
          <p:cNvSpPr txBox="1"/>
          <p:nvPr/>
        </p:nvSpPr>
        <p:spPr>
          <a:xfrm>
            <a:off x="340500" y="1899838"/>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Rubik"/>
                <a:ea typeface="Rubik"/>
                <a:cs typeface="Rubik"/>
                <a:sym typeface="Rubik"/>
              </a:rPr>
              <a:t>Video Presentation Here</a:t>
            </a:r>
            <a:endParaRPr b="1" sz="5000">
              <a:latin typeface="Rubik"/>
              <a:ea typeface="Rubik"/>
              <a:cs typeface="Rubik"/>
              <a:sym typeface="Rubik"/>
            </a:endParaRPr>
          </a:p>
        </p:txBody>
      </p:sp>
      <p:pic>
        <p:nvPicPr>
          <p:cNvPr id="262" name="Google Shape;262;p3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63" name="Google Shape;263;p35"/>
          <p:cNvSpPr txBox="1"/>
          <p:nvPr/>
        </p:nvSpPr>
        <p:spPr>
          <a:xfrm>
            <a:off x="340500" y="2843463"/>
            <a:ext cx="837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hlink"/>
                </a:solidFill>
                <a:latin typeface="Rubik"/>
                <a:ea typeface="Rubik"/>
                <a:cs typeface="Rubik"/>
                <a:sym typeface="Rubik"/>
                <a:hlinkClick r:id="rId5"/>
              </a:rPr>
              <a:t>Link Video Presentasi</a:t>
            </a:r>
            <a:endParaRPr b="1" sz="1800">
              <a:latin typeface="Rubik"/>
              <a:ea typeface="Rubik"/>
              <a:cs typeface="Rubik"/>
              <a:sym typeface="Rubi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267" name="Shape 267"/>
        <p:cNvGrpSpPr/>
        <p:nvPr/>
      </p:nvGrpSpPr>
      <p:grpSpPr>
        <a:xfrm>
          <a:off x="0" y="0"/>
          <a:ext cx="0" cy="0"/>
          <a:chOff x="0" y="0"/>
          <a:chExt cx="0" cy="0"/>
        </a:xfrm>
      </p:grpSpPr>
      <p:pic>
        <p:nvPicPr>
          <p:cNvPr id="268" name="Google Shape;268;p36"/>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269" name="Google Shape;269;p36"/>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270" name="Google Shape;270;p36"/>
          <p:cNvSpPr txBox="1"/>
          <p:nvPr/>
        </p:nvSpPr>
        <p:spPr>
          <a:xfrm>
            <a:off x="2376000" y="1939850"/>
            <a:ext cx="4392000" cy="877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271" name="Google Shape;271;p36"/>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72" name="Google Shape;272;p36"/>
          <p:cNvPicPr preferRelativeResize="0"/>
          <p:nvPr/>
        </p:nvPicPr>
        <p:blipFill>
          <a:blip r:embed="rId5">
            <a:alphaModFix/>
          </a:blip>
          <a:stretch>
            <a:fillRect/>
          </a:stretch>
        </p:blipFill>
        <p:spPr>
          <a:xfrm>
            <a:off x="4939825" y="4352275"/>
            <a:ext cx="1887200" cy="43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5"/>
          <p:cNvSpPr txBox="1"/>
          <p:nvPr/>
        </p:nvSpPr>
        <p:spPr>
          <a:xfrm>
            <a:off x="340500" y="1899838"/>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lt1"/>
                </a:solidFill>
                <a:latin typeface="Rubik"/>
                <a:ea typeface="Rubik"/>
                <a:cs typeface="Rubik"/>
                <a:sym typeface="Rubik"/>
              </a:rPr>
              <a:t>Challenge - Task</a:t>
            </a:r>
            <a:endParaRPr b="1" sz="5000">
              <a:solidFill>
                <a:schemeClr val="lt1"/>
              </a:solidFill>
              <a:latin typeface="Rubik"/>
              <a:ea typeface="Rubik"/>
              <a:cs typeface="Rubik"/>
              <a:sym typeface="Rubik"/>
            </a:endParaRPr>
          </a:p>
        </p:txBody>
      </p:sp>
      <p:sp>
        <p:nvSpPr>
          <p:cNvPr id="91" name="Google Shape;91;p15"/>
          <p:cNvSpPr txBox="1"/>
          <p:nvPr/>
        </p:nvSpPr>
        <p:spPr>
          <a:xfrm>
            <a:off x="340500" y="2843463"/>
            <a:ext cx="837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ubik"/>
                <a:ea typeface="Rubik"/>
                <a:cs typeface="Rubik"/>
                <a:sym typeface="Rubik"/>
              </a:rPr>
              <a:t>Membuat Data Warehouse untuk kebutuhan salah satu client ID/X Partners</a:t>
            </a:r>
            <a:endParaRPr>
              <a:solidFill>
                <a:schemeClr val="lt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6"/>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97" name="Google Shape;97;p1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8" name="Google Shape;98;p16"/>
          <p:cNvSpPr txBox="1"/>
          <p:nvPr/>
        </p:nvSpPr>
        <p:spPr>
          <a:xfrm>
            <a:off x="290100" y="1327375"/>
            <a:ext cx="8563800" cy="360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t>Salah satu client dari ID/X Partners yang bergerak di bidang e-commerce memiliki kebutuhan untuk membuat sebuah Data Warehouse yang berasal dari beberapa tabel dari database sumber. Data Warehouse ini nantinya terdiri dari satu tabel Fact dan beberapa tabel Dimension. Sebagai Data Engineer, ada beberapa task yang perlu dilakukan yaitu : </a:t>
            </a:r>
            <a:endParaRPr sz="1600"/>
          </a:p>
          <a:p>
            <a:pPr indent="0" lvl="0" marL="0" rtl="0" algn="l">
              <a:spcBef>
                <a:spcPts val="0"/>
              </a:spcBef>
              <a:spcAft>
                <a:spcPts val="0"/>
              </a:spcAft>
              <a:buNone/>
            </a:pPr>
            <a:r>
              <a:t/>
            </a:r>
            <a:endParaRPr/>
          </a:p>
          <a:p>
            <a:pPr indent="-330200" lvl="0" marL="457200" rtl="0" algn="just">
              <a:spcBef>
                <a:spcPts val="0"/>
              </a:spcBef>
              <a:spcAft>
                <a:spcPts val="0"/>
              </a:spcAft>
              <a:buSzPts val="1600"/>
              <a:buAutoNum type="arabicPeriod"/>
            </a:pPr>
            <a:r>
              <a:rPr b="1" lang="en" sz="1600"/>
              <a:t>Melakukan I</a:t>
            </a:r>
            <a:r>
              <a:rPr b="1" lang="en" sz="1600"/>
              <a:t>mport/Restore Database</a:t>
            </a:r>
            <a:r>
              <a:rPr lang="en" sz="1600"/>
              <a:t> </a:t>
            </a:r>
            <a:r>
              <a:rPr b="1" lang="en" sz="1600"/>
              <a:t>Staging</a:t>
            </a:r>
            <a:endParaRPr sz="1600"/>
          </a:p>
          <a:p>
            <a:pPr indent="-330200" lvl="0" marL="457200" rtl="0" algn="just">
              <a:spcBef>
                <a:spcPts val="0"/>
              </a:spcBef>
              <a:spcAft>
                <a:spcPts val="0"/>
              </a:spcAft>
              <a:buSzPts val="1600"/>
              <a:buAutoNum type="arabicPeriod"/>
            </a:pPr>
            <a:r>
              <a:rPr b="1" lang="en" sz="1600"/>
              <a:t>Membuat sebuah Database</a:t>
            </a:r>
            <a:r>
              <a:rPr lang="en" sz="1600"/>
              <a:t> bernama </a:t>
            </a:r>
            <a:r>
              <a:rPr b="1" lang="en" sz="1600"/>
              <a:t>DWH_Project</a:t>
            </a:r>
            <a:r>
              <a:rPr lang="en" sz="1600"/>
              <a:t>, serta membuat Tabel Fact dan Dimension dari tabel yang ada di database Staging</a:t>
            </a:r>
            <a:endParaRPr sz="1600"/>
          </a:p>
          <a:p>
            <a:pPr indent="-330200" lvl="0" marL="457200" rtl="0" algn="just">
              <a:spcBef>
                <a:spcPts val="0"/>
              </a:spcBef>
              <a:spcAft>
                <a:spcPts val="0"/>
              </a:spcAft>
              <a:buSzPts val="1600"/>
              <a:buAutoNum type="arabicPeriod"/>
            </a:pPr>
            <a:r>
              <a:rPr b="1" lang="en" sz="1600"/>
              <a:t>Membuat Job ETL</a:t>
            </a:r>
            <a:r>
              <a:rPr lang="en" sz="1600"/>
              <a:t> di aplikasi talend untuk memindahkan data dari Staging ke Data Warehouse. Khusus untuk Tabel DimCustomer, lakukan transformasi data dengan merubah data dari kolom FirstName dan LastName menjadi huruf kapital semua, lalu gabungkan kedua kolom tersebut menjadi satu kolom yang bernama CustomerName</a:t>
            </a:r>
            <a:endParaRPr sz="1600"/>
          </a:p>
          <a:p>
            <a:pPr indent="-330200" lvl="0" marL="457200" rtl="0" algn="just">
              <a:spcBef>
                <a:spcPts val="0"/>
              </a:spcBef>
              <a:spcAft>
                <a:spcPts val="0"/>
              </a:spcAft>
              <a:buSzPts val="1600"/>
              <a:buAutoNum type="arabicPeriod"/>
            </a:pPr>
            <a:r>
              <a:rPr b="1" lang="en" sz="1600"/>
              <a:t>Membuat Store Procedure</a:t>
            </a:r>
            <a:r>
              <a:rPr lang="en" sz="1600"/>
              <a:t> (SP) untuk menampilkan summary sales order berdasarkan status pengiriman</a:t>
            </a:r>
            <a:endParaRPr sz="1600"/>
          </a:p>
        </p:txBody>
      </p:sp>
      <p:sp>
        <p:nvSpPr>
          <p:cNvPr id="99" name="Google Shape;99;p16"/>
          <p:cNvSpPr txBox="1"/>
          <p:nvPr/>
        </p:nvSpPr>
        <p:spPr>
          <a:xfrm>
            <a:off x="340500" y="262763"/>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Rubik"/>
                <a:ea typeface="Rubik"/>
                <a:cs typeface="Rubik"/>
                <a:sym typeface="Rubik"/>
              </a:rPr>
              <a:t>Challenge - Task</a:t>
            </a:r>
            <a:endParaRPr b="1" sz="5000">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7"/>
          <p:cNvSpPr txBox="1"/>
          <p:nvPr/>
        </p:nvSpPr>
        <p:spPr>
          <a:xfrm>
            <a:off x="340500" y="528238"/>
            <a:ext cx="8463000" cy="6156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Rubik"/>
                <a:ea typeface="Rubik"/>
                <a:cs typeface="Rubik"/>
                <a:sym typeface="Rubik"/>
              </a:rPr>
              <a:t>Task - 1</a:t>
            </a:r>
            <a:endParaRPr b="1" sz="2800">
              <a:solidFill>
                <a:schemeClr val="lt1"/>
              </a:solidFill>
              <a:latin typeface="Rubik"/>
              <a:ea typeface="Rubik"/>
              <a:cs typeface="Rubik"/>
              <a:sym typeface="Rubik"/>
            </a:endParaRPr>
          </a:p>
        </p:txBody>
      </p:sp>
      <p:sp>
        <p:nvSpPr>
          <p:cNvPr id="105" name="Google Shape;105;p17"/>
          <p:cNvSpPr txBox="1"/>
          <p:nvPr/>
        </p:nvSpPr>
        <p:spPr>
          <a:xfrm>
            <a:off x="340500" y="1395663"/>
            <a:ext cx="83769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Rubik"/>
                <a:ea typeface="Rubik"/>
                <a:cs typeface="Rubik"/>
                <a:sym typeface="Rubik"/>
              </a:rPr>
              <a:t>Melakukan import/restore database staging</a:t>
            </a:r>
            <a:endParaRPr b="1" sz="1700">
              <a:solidFill>
                <a:schemeClr val="lt1"/>
              </a:solidFill>
              <a:latin typeface="Rubik"/>
              <a:ea typeface="Rubik"/>
              <a:cs typeface="Rubik"/>
              <a:sym typeface="Rubik"/>
            </a:endParaRPr>
          </a:p>
          <a:p>
            <a:pPr indent="0" lvl="0" marL="0" rtl="0" algn="ctr">
              <a:spcBef>
                <a:spcPts val="0"/>
              </a:spcBef>
              <a:spcAft>
                <a:spcPts val="0"/>
              </a:spcAft>
              <a:buNone/>
            </a:pPr>
            <a:r>
              <a:rPr lang="en" sz="1600">
                <a:solidFill>
                  <a:schemeClr val="lt1"/>
                </a:solidFill>
                <a:latin typeface="Rubik"/>
                <a:ea typeface="Rubik"/>
                <a:cs typeface="Rubik"/>
                <a:sym typeface="Rubik"/>
              </a:rPr>
              <a:t>Menggunakan </a:t>
            </a:r>
            <a:r>
              <a:rPr lang="en" sz="1600">
                <a:solidFill>
                  <a:schemeClr val="lt1"/>
                </a:solidFill>
                <a:latin typeface="Rubik"/>
                <a:ea typeface="Rubik"/>
                <a:cs typeface="Rubik"/>
                <a:sym typeface="Rubik"/>
              </a:rPr>
              <a:t>Microsoft SQL Server menggunakan aplikasi </a:t>
            </a:r>
            <a:endParaRPr sz="1600">
              <a:solidFill>
                <a:schemeClr val="lt1"/>
              </a:solidFill>
              <a:latin typeface="Rubik"/>
              <a:ea typeface="Rubik"/>
              <a:cs typeface="Rubik"/>
              <a:sym typeface="Rubik"/>
            </a:endParaRPr>
          </a:p>
          <a:p>
            <a:pPr indent="0" lvl="0" marL="0" rtl="0" algn="ctr">
              <a:spcBef>
                <a:spcPts val="0"/>
              </a:spcBef>
              <a:spcAft>
                <a:spcPts val="0"/>
              </a:spcAft>
              <a:buNone/>
            </a:pPr>
            <a:r>
              <a:rPr lang="en" sz="1600">
                <a:solidFill>
                  <a:schemeClr val="lt1"/>
                </a:solidFill>
                <a:latin typeface="Rubik"/>
                <a:ea typeface="Rubik"/>
                <a:cs typeface="Rubik"/>
                <a:sym typeface="Rubik"/>
              </a:rPr>
              <a:t>SQL Server Management Studio</a:t>
            </a:r>
            <a:endParaRPr sz="1600">
              <a:solidFill>
                <a:schemeClr val="lt1"/>
              </a:solidFill>
              <a:latin typeface="Rubik"/>
              <a:ea typeface="Rubik"/>
              <a:cs typeface="Rubik"/>
              <a:sym typeface="Rubik"/>
            </a:endParaRPr>
          </a:p>
          <a:p>
            <a:pPr indent="0" lvl="0" marL="0" rtl="0" algn="ctr">
              <a:spcBef>
                <a:spcPts val="0"/>
              </a:spcBef>
              <a:spcAft>
                <a:spcPts val="0"/>
              </a:spcAft>
              <a:buNone/>
            </a:pPr>
            <a:r>
              <a:t/>
            </a:r>
            <a:endParaRPr sz="1600">
              <a:solidFill>
                <a:schemeClr val="lt1"/>
              </a:solidFill>
              <a:latin typeface="Rubik"/>
              <a:ea typeface="Rubik"/>
              <a:cs typeface="Rubik"/>
              <a:sym typeface="Rubik"/>
            </a:endParaRPr>
          </a:p>
          <a:p>
            <a:pPr indent="0" lvl="0" marL="0" rtl="0" algn="ctr">
              <a:spcBef>
                <a:spcPts val="0"/>
              </a:spcBef>
              <a:spcAft>
                <a:spcPts val="0"/>
              </a:spcAft>
              <a:buClr>
                <a:schemeClr val="dk1"/>
              </a:buClr>
              <a:buSzPts val="1100"/>
              <a:buFont typeface="Arial"/>
              <a:buNone/>
            </a:pPr>
            <a:r>
              <a:rPr lang="en" sz="1600">
                <a:solidFill>
                  <a:schemeClr val="lt1"/>
                </a:solidFill>
                <a:latin typeface="Rubik"/>
                <a:ea typeface="Rubik"/>
                <a:cs typeface="Rubik"/>
                <a:sym typeface="Rubik"/>
              </a:rPr>
              <a:t>Menggunakan file Staging.bak yang didapat dari link :</a:t>
            </a:r>
            <a:endParaRPr sz="1600">
              <a:solidFill>
                <a:schemeClr val="lt1"/>
              </a:solidFill>
              <a:latin typeface="Rubik"/>
              <a:ea typeface="Rubik"/>
              <a:cs typeface="Rubik"/>
              <a:sym typeface="Rubik"/>
            </a:endParaRPr>
          </a:p>
          <a:p>
            <a:pPr indent="0" lvl="0" marL="0" rtl="0" algn="ctr">
              <a:spcBef>
                <a:spcPts val="0"/>
              </a:spcBef>
              <a:spcAft>
                <a:spcPts val="0"/>
              </a:spcAft>
              <a:buNone/>
            </a:pPr>
            <a:r>
              <a:rPr b="1" lang="en" u="sng">
                <a:solidFill>
                  <a:srgbClr val="073763"/>
                </a:solidFill>
                <a:latin typeface="Rubik"/>
                <a:ea typeface="Rubik"/>
                <a:cs typeface="Rubik"/>
                <a:sym typeface="Rubik"/>
                <a:hlinkClick r:id="rId4">
                  <a:extLst>
                    <a:ext uri="{A12FA001-AC4F-418D-AE19-62706E023703}">
                      <ahyp:hlinkClr val="tx"/>
                    </a:ext>
                  </a:extLst>
                </a:hlinkClick>
              </a:rPr>
              <a:t>File Restore Databse Stagging</a:t>
            </a:r>
            <a:endParaRPr b="1">
              <a:solidFill>
                <a:srgbClr val="073763"/>
              </a:solidFill>
              <a:latin typeface="Rubik"/>
              <a:ea typeface="Rubik"/>
              <a:cs typeface="Rubik"/>
              <a:sym typeface="Rubik"/>
            </a:endParaRPr>
          </a:p>
        </p:txBody>
      </p:sp>
      <p:sp>
        <p:nvSpPr>
          <p:cNvPr id="106" name="Google Shape;106;p17"/>
          <p:cNvSpPr txBox="1"/>
          <p:nvPr/>
        </p:nvSpPr>
        <p:spPr>
          <a:xfrm>
            <a:off x="383550" y="3158088"/>
            <a:ext cx="8376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Rubik"/>
                <a:ea typeface="Rubik"/>
                <a:cs typeface="Rubik"/>
                <a:sym typeface="Rubik"/>
              </a:rPr>
              <a:t>Didalam database tersebut terdapat 3 </a:t>
            </a:r>
            <a:r>
              <a:rPr b="1" lang="en" sz="1600">
                <a:solidFill>
                  <a:schemeClr val="lt1"/>
                </a:solidFill>
                <a:latin typeface="Rubik"/>
                <a:ea typeface="Rubik"/>
                <a:cs typeface="Rubik"/>
                <a:sym typeface="Rubik"/>
              </a:rPr>
              <a:t>Tabel Master </a:t>
            </a:r>
            <a:r>
              <a:rPr lang="en" sz="1600">
                <a:solidFill>
                  <a:schemeClr val="lt1"/>
                </a:solidFill>
                <a:latin typeface="Rubik"/>
                <a:ea typeface="Rubik"/>
                <a:cs typeface="Rubik"/>
                <a:sym typeface="Rubik"/>
              </a:rPr>
              <a:t>yaitu Tabel customer, product dan status_order dan 1 </a:t>
            </a:r>
            <a:r>
              <a:rPr b="1" lang="en" sz="1600">
                <a:solidFill>
                  <a:schemeClr val="lt1"/>
                </a:solidFill>
                <a:latin typeface="Rubik"/>
                <a:ea typeface="Rubik"/>
                <a:cs typeface="Rubik"/>
                <a:sym typeface="Rubik"/>
              </a:rPr>
              <a:t>Tabel Transaksi </a:t>
            </a:r>
            <a:r>
              <a:rPr lang="en" sz="1600">
                <a:solidFill>
                  <a:schemeClr val="lt1"/>
                </a:solidFill>
                <a:latin typeface="Rubik"/>
                <a:ea typeface="Rubik"/>
                <a:cs typeface="Rubik"/>
                <a:sym typeface="Rubik"/>
              </a:rPr>
              <a:t>yaitu Tabel sales_order</a:t>
            </a:r>
            <a:endParaRPr>
              <a:solidFill>
                <a:schemeClr val="lt1"/>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12" name="Google Shape;112;p18"/>
          <p:cNvPicPr preferRelativeResize="0"/>
          <p:nvPr/>
        </p:nvPicPr>
        <p:blipFill>
          <a:blip r:embed="rId4">
            <a:alphaModFix/>
          </a:blip>
          <a:stretch>
            <a:fillRect/>
          </a:stretch>
        </p:blipFill>
        <p:spPr>
          <a:xfrm>
            <a:off x="4316125" y="1107075"/>
            <a:ext cx="4310176" cy="3745824"/>
          </a:xfrm>
          <a:prstGeom prst="rect">
            <a:avLst/>
          </a:prstGeom>
          <a:noFill/>
          <a:ln>
            <a:noFill/>
          </a:ln>
        </p:spPr>
      </p:pic>
      <p:pic>
        <p:nvPicPr>
          <p:cNvPr id="113" name="Google Shape;113;p18"/>
          <p:cNvPicPr preferRelativeResize="0"/>
          <p:nvPr/>
        </p:nvPicPr>
        <p:blipFill>
          <a:blip r:embed="rId5">
            <a:alphaModFix/>
          </a:blip>
          <a:stretch>
            <a:fillRect/>
          </a:stretch>
        </p:blipFill>
        <p:spPr>
          <a:xfrm>
            <a:off x="493325" y="483125"/>
            <a:ext cx="4562325" cy="3115399"/>
          </a:xfrm>
          <a:prstGeom prst="rect">
            <a:avLst/>
          </a:prstGeom>
          <a:noFill/>
          <a:ln>
            <a:noFill/>
          </a:ln>
        </p:spPr>
      </p:pic>
      <p:cxnSp>
        <p:nvCxnSpPr>
          <p:cNvPr id="114" name="Google Shape;114;p18"/>
          <p:cNvCxnSpPr/>
          <p:nvPr/>
        </p:nvCxnSpPr>
        <p:spPr>
          <a:xfrm>
            <a:off x="493325" y="3776325"/>
            <a:ext cx="4873500" cy="0"/>
          </a:xfrm>
          <a:prstGeom prst="straightConnector1">
            <a:avLst/>
          </a:prstGeom>
          <a:noFill/>
          <a:ln cap="flat" cmpd="sng" w="38100">
            <a:solidFill>
              <a:schemeClr val="dk2"/>
            </a:solidFill>
            <a:prstDash val="dot"/>
            <a:round/>
            <a:headEnd len="med" w="med" type="none"/>
            <a:tailEnd len="med" w="med" type="none"/>
          </a:ln>
        </p:spPr>
      </p:cxnSp>
      <p:cxnSp>
        <p:nvCxnSpPr>
          <p:cNvPr id="115" name="Google Shape;115;p18"/>
          <p:cNvCxnSpPr/>
          <p:nvPr/>
        </p:nvCxnSpPr>
        <p:spPr>
          <a:xfrm>
            <a:off x="2734350" y="5302775"/>
            <a:ext cx="1062000" cy="1062000"/>
          </a:xfrm>
          <a:prstGeom prst="straightConnector1">
            <a:avLst/>
          </a:prstGeom>
          <a:noFill/>
          <a:ln cap="flat" cmpd="sng" w="38100">
            <a:solidFill>
              <a:schemeClr val="dk2"/>
            </a:solidFill>
            <a:prstDash val="dot"/>
            <a:round/>
            <a:headEnd len="med" w="med" type="none"/>
            <a:tailEnd len="med" w="med" type="none"/>
          </a:ln>
        </p:spPr>
      </p:cxnSp>
      <p:cxnSp>
        <p:nvCxnSpPr>
          <p:cNvPr id="116" name="Google Shape;116;p18"/>
          <p:cNvCxnSpPr/>
          <p:nvPr/>
        </p:nvCxnSpPr>
        <p:spPr>
          <a:xfrm>
            <a:off x="3752800" y="864750"/>
            <a:ext cx="4873500" cy="0"/>
          </a:xfrm>
          <a:prstGeom prst="straightConnector1">
            <a:avLst/>
          </a:prstGeom>
          <a:noFill/>
          <a:ln cap="flat" cmpd="sng" w="38100">
            <a:solidFill>
              <a:schemeClr val="dk2"/>
            </a:solidFill>
            <a:prstDash val="dot"/>
            <a:round/>
            <a:headEnd len="med" w="med" type="none"/>
            <a:tailEnd len="med" w="med" type="none"/>
          </a:ln>
        </p:spPr>
      </p:cxnSp>
      <p:sp>
        <p:nvSpPr>
          <p:cNvPr id="117" name="Google Shape;117;p18"/>
          <p:cNvSpPr txBox="1"/>
          <p:nvPr/>
        </p:nvSpPr>
        <p:spPr>
          <a:xfrm>
            <a:off x="493325" y="3954125"/>
            <a:ext cx="3590400" cy="9234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r">
              <a:spcBef>
                <a:spcPts val="0"/>
              </a:spcBef>
              <a:spcAft>
                <a:spcPts val="0"/>
              </a:spcAft>
              <a:buNone/>
            </a:pPr>
            <a:r>
              <a:rPr b="1" lang="en" sz="2400">
                <a:latin typeface="Rubik"/>
                <a:ea typeface="Rubik"/>
                <a:cs typeface="Rubik"/>
                <a:sym typeface="Rubik"/>
              </a:rPr>
              <a:t>Restore Database Staging</a:t>
            </a:r>
            <a:endParaRPr b="1" sz="2400">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23" name="Google Shape;123;p19"/>
          <p:cNvPicPr preferRelativeResize="0"/>
          <p:nvPr/>
        </p:nvPicPr>
        <p:blipFill rotWithShape="1">
          <a:blip r:embed="rId4">
            <a:alphaModFix/>
          </a:blip>
          <a:srcRect b="13310" l="0" r="29785" t="21758"/>
          <a:stretch/>
        </p:blipFill>
        <p:spPr>
          <a:xfrm>
            <a:off x="2673113" y="1625398"/>
            <a:ext cx="6105852" cy="2850825"/>
          </a:xfrm>
          <a:prstGeom prst="rect">
            <a:avLst/>
          </a:prstGeom>
          <a:noFill/>
          <a:ln>
            <a:noFill/>
          </a:ln>
        </p:spPr>
      </p:pic>
      <p:cxnSp>
        <p:nvCxnSpPr>
          <p:cNvPr id="124" name="Google Shape;124;p19"/>
          <p:cNvCxnSpPr/>
          <p:nvPr/>
        </p:nvCxnSpPr>
        <p:spPr>
          <a:xfrm>
            <a:off x="2300613" y="1388023"/>
            <a:ext cx="6478500" cy="0"/>
          </a:xfrm>
          <a:prstGeom prst="straightConnector1">
            <a:avLst/>
          </a:prstGeom>
          <a:noFill/>
          <a:ln cap="flat" cmpd="sng" w="38100">
            <a:solidFill>
              <a:schemeClr val="dk2"/>
            </a:solidFill>
            <a:prstDash val="dot"/>
            <a:round/>
            <a:headEnd len="med" w="med" type="none"/>
            <a:tailEnd len="med" w="med" type="none"/>
          </a:ln>
        </p:spPr>
      </p:cxnSp>
      <p:cxnSp>
        <p:nvCxnSpPr>
          <p:cNvPr id="125" name="Google Shape;125;p19"/>
          <p:cNvCxnSpPr/>
          <p:nvPr/>
        </p:nvCxnSpPr>
        <p:spPr>
          <a:xfrm>
            <a:off x="364888" y="4648650"/>
            <a:ext cx="8414100" cy="0"/>
          </a:xfrm>
          <a:prstGeom prst="straightConnector1">
            <a:avLst/>
          </a:prstGeom>
          <a:noFill/>
          <a:ln cap="flat" cmpd="sng" w="38100">
            <a:solidFill>
              <a:schemeClr val="dk2"/>
            </a:solidFill>
            <a:prstDash val="dot"/>
            <a:round/>
            <a:headEnd len="med" w="med" type="none"/>
            <a:tailEnd len="med" w="med" type="none"/>
          </a:ln>
        </p:spPr>
      </p:cxnSp>
      <p:pic>
        <p:nvPicPr>
          <p:cNvPr id="126" name="Google Shape;126;p19"/>
          <p:cNvPicPr preferRelativeResize="0"/>
          <p:nvPr/>
        </p:nvPicPr>
        <p:blipFill rotWithShape="1">
          <a:blip r:embed="rId5">
            <a:alphaModFix/>
          </a:blip>
          <a:srcRect b="0" l="0" r="3725" t="0"/>
          <a:stretch/>
        </p:blipFill>
        <p:spPr>
          <a:xfrm>
            <a:off x="392013" y="494838"/>
            <a:ext cx="2181550" cy="4000875"/>
          </a:xfrm>
          <a:prstGeom prst="rect">
            <a:avLst/>
          </a:prstGeom>
          <a:noFill/>
          <a:ln>
            <a:noFill/>
          </a:ln>
        </p:spPr>
      </p:pic>
      <p:sp>
        <p:nvSpPr>
          <p:cNvPr id="127" name="Google Shape;127;p19"/>
          <p:cNvSpPr txBox="1"/>
          <p:nvPr/>
        </p:nvSpPr>
        <p:spPr>
          <a:xfrm>
            <a:off x="2743138" y="571050"/>
            <a:ext cx="5965800" cy="5541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ubik"/>
                <a:ea typeface="Rubik"/>
                <a:cs typeface="Rubik"/>
                <a:sym typeface="Rubik"/>
              </a:rPr>
              <a:t>Isi Database Staging</a:t>
            </a:r>
            <a:endParaRPr b="1" sz="2400">
              <a:latin typeface="Rubik"/>
              <a:ea typeface="Rubik"/>
              <a:cs typeface="Rubik"/>
              <a:sym typeface="Rubik"/>
            </a:endParaRPr>
          </a:p>
        </p:txBody>
      </p:sp>
      <p:sp>
        <p:nvSpPr>
          <p:cNvPr id="128" name="Google Shape;128;p19"/>
          <p:cNvSpPr txBox="1"/>
          <p:nvPr/>
        </p:nvSpPr>
        <p:spPr>
          <a:xfrm>
            <a:off x="5331550" y="3435700"/>
            <a:ext cx="3176700" cy="92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rPr>
              <a:t>Didalam Database tersebut terdapat:</a:t>
            </a:r>
            <a:br>
              <a:rPr lang="en" sz="1200">
                <a:solidFill>
                  <a:schemeClr val="dk1"/>
                </a:solidFill>
              </a:rPr>
            </a:br>
            <a:r>
              <a:rPr lang="en" sz="1200">
                <a:solidFill>
                  <a:schemeClr val="dk1"/>
                </a:solidFill>
              </a:rPr>
              <a:t>3 Tabel Master yaitu </a:t>
            </a:r>
            <a:r>
              <a:rPr b="1" lang="en" sz="1200">
                <a:solidFill>
                  <a:schemeClr val="dk1"/>
                </a:solidFill>
              </a:rPr>
              <a:t>customer</a:t>
            </a:r>
            <a:r>
              <a:rPr lang="en" sz="1200">
                <a:solidFill>
                  <a:schemeClr val="dk1"/>
                </a:solidFill>
              </a:rPr>
              <a:t>, </a:t>
            </a:r>
            <a:r>
              <a:rPr b="1" lang="en" sz="1200">
                <a:solidFill>
                  <a:schemeClr val="dk1"/>
                </a:solidFill>
              </a:rPr>
              <a:t>product </a:t>
            </a:r>
            <a:r>
              <a:rPr lang="en" sz="1200">
                <a:solidFill>
                  <a:schemeClr val="dk1"/>
                </a:solidFill>
              </a:rPr>
              <a:t>dan </a:t>
            </a:r>
            <a:r>
              <a:rPr b="1" lang="en" sz="1200">
                <a:solidFill>
                  <a:schemeClr val="dk1"/>
                </a:solidFill>
              </a:rPr>
              <a:t>status_order</a:t>
            </a:r>
            <a:br>
              <a:rPr b="1" lang="en" sz="1200">
                <a:solidFill>
                  <a:schemeClr val="dk1"/>
                </a:solidFill>
              </a:rPr>
            </a:br>
            <a:r>
              <a:rPr lang="en" sz="1200">
                <a:solidFill>
                  <a:schemeClr val="dk1"/>
                </a:solidFill>
              </a:rPr>
              <a:t>1 Tabel Transaksi yaitu </a:t>
            </a:r>
            <a:r>
              <a:rPr b="1" lang="en" sz="1200">
                <a:solidFill>
                  <a:schemeClr val="dk1"/>
                </a:solidFill>
              </a:rPr>
              <a:t>sales_order</a:t>
            </a:r>
            <a:endParaRPr b="1" i="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0"/>
          <p:cNvSpPr txBox="1"/>
          <p:nvPr/>
        </p:nvSpPr>
        <p:spPr>
          <a:xfrm>
            <a:off x="340500" y="528238"/>
            <a:ext cx="8463000" cy="6156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Rubik"/>
                <a:ea typeface="Rubik"/>
                <a:cs typeface="Rubik"/>
                <a:sym typeface="Rubik"/>
              </a:rPr>
              <a:t>Task - 2</a:t>
            </a:r>
            <a:endParaRPr b="1" sz="2800">
              <a:solidFill>
                <a:schemeClr val="lt1"/>
              </a:solidFill>
              <a:latin typeface="Rubik"/>
              <a:ea typeface="Rubik"/>
              <a:cs typeface="Rubik"/>
              <a:sym typeface="Rubik"/>
            </a:endParaRPr>
          </a:p>
        </p:txBody>
      </p:sp>
      <p:sp>
        <p:nvSpPr>
          <p:cNvPr id="134" name="Google Shape;134;p20"/>
          <p:cNvSpPr txBox="1"/>
          <p:nvPr/>
        </p:nvSpPr>
        <p:spPr>
          <a:xfrm>
            <a:off x="340500" y="1395663"/>
            <a:ext cx="83769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Rubik"/>
                <a:ea typeface="Rubik"/>
                <a:cs typeface="Rubik"/>
                <a:sym typeface="Rubik"/>
              </a:rPr>
              <a:t>Membuat sebuah database bernama DWH_Project</a:t>
            </a:r>
            <a:endParaRPr b="1" sz="1800">
              <a:solidFill>
                <a:schemeClr val="lt1"/>
              </a:solidFill>
              <a:latin typeface="Rubik"/>
              <a:ea typeface="Rubik"/>
              <a:cs typeface="Rubik"/>
              <a:sym typeface="Rubik"/>
            </a:endParaRPr>
          </a:p>
          <a:p>
            <a:pPr indent="0" lvl="0" marL="0" rtl="0" algn="ctr">
              <a:spcBef>
                <a:spcPts val="0"/>
              </a:spcBef>
              <a:spcAft>
                <a:spcPts val="0"/>
              </a:spcAft>
              <a:buNone/>
            </a:pPr>
            <a:r>
              <a:t/>
            </a:r>
            <a:endParaRPr b="1" sz="1600">
              <a:solidFill>
                <a:schemeClr val="lt1"/>
              </a:solidFill>
              <a:latin typeface="Rubik"/>
              <a:ea typeface="Rubik"/>
              <a:cs typeface="Rubik"/>
              <a:sym typeface="Rubik"/>
            </a:endParaRPr>
          </a:p>
          <a:p>
            <a:pPr indent="0" lvl="0" marL="0" rtl="0" algn="ctr">
              <a:spcBef>
                <a:spcPts val="0"/>
              </a:spcBef>
              <a:spcAft>
                <a:spcPts val="0"/>
              </a:spcAft>
              <a:buNone/>
            </a:pPr>
            <a:r>
              <a:rPr lang="en" sz="1600">
                <a:solidFill>
                  <a:schemeClr val="lt1"/>
                </a:solidFill>
                <a:latin typeface="Rubik"/>
                <a:ea typeface="Rubik"/>
                <a:cs typeface="Rubik"/>
                <a:sym typeface="Rubik"/>
              </a:rPr>
              <a:t>Membuat 4 Tabel yang berisi 3 Table Dimension dan 1 Fact Table</a:t>
            </a:r>
            <a:endParaRPr sz="1600">
              <a:solidFill>
                <a:schemeClr val="lt1"/>
              </a:solidFill>
              <a:latin typeface="Rubik"/>
              <a:ea typeface="Rubik"/>
              <a:cs typeface="Rubik"/>
              <a:sym typeface="Rubik"/>
            </a:endParaRPr>
          </a:p>
          <a:p>
            <a:pPr indent="0" lvl="0" marL="0" rtl="0" algn="ctr">
              <a:spcBef>
                <a:spcPts val="0"/>
              </a:spcBef>
              <a:spcAft>
                <a:spcPts val="0"/>
              </a:spcAft>
              <a:buNone/>
            </a:pPr>
            <a:r>
              <a:rPr lang="en" sz="1600">
                <a:solidFill>
                  <a:schemeClr val="lt1"/>
                </a:solidFill>
                <a:latin typeface="Rubik"/>
                <a:ea typeface="Rubik"/>
                <a:cs typeface="Rubik"/>
                <a:sym typeface="Rubik"/>
              </a:rPr>
              <a:t>Table Dimension berisi Table </a:t>
            </a:r>
            <a:r>
              <a:rPr b="1" lang="en" sz="1600">
                <a:solidFill>
                  <a:schemeClr val="lt1"/>
                </a:solidFill>
                <a:latin typeface="Rubik"/>
                <a:ea typeface="Rubik"/>
                <a:cs typeface="Rubik"/>
                <a:sym typeface="Rubik"/>
              </a:rPr>
              <a:t>DimCustomer</a:t>
            </a:r>
            <a:r>
              <a:rPr lang="en" sz="1600">
                <a:solidFill>
                  <a:schemeClr val="lt1"/>
                </a:solidFill>
                <a:latin typeface="Rubik"/>
                <a:ea typeface="Rubik"/>
                <a:cs typeface="Rubik"/>
                <a:sym typeface="Rubik"/>
              </a:rPr>
              <a:t>, </a:t>
            </a:r>
            <a:r>
              <a:rPr b="1" lang="en" sz="1600">
                <a:solidFill>
                  <a:schemeClr val="lt1"/>
                </a:solidFill>
                <a:latin typeface="Rubik"/>
                <a:ea typeface="Rubik"/>
                <a:cs typeface="Rubik"/>
                <a:sym typeface="Rubik"/>
              </a:rPr>
              <a:t>DimProduct </a:t>
            </a:r>
            <a:r>
              <a:rPr lang="en" sz="1600">
                <a:solidFill>
                  <a:schemeClr val="lt1"/>
                </a:solidFill>
                <a:latin typeface="Rubik"/>
                <a:ea typeface="Rubik"/>
                <a:cs typeface="Rubik"/>
                <a:sym typeface="Rubik"/>
              </a:rPr>
              <a:t>dan </a:t>
            </a:r>
            <a:r>
              <a:rPr b="1" lang="en" sz="1600">
                <a:solidFill>
                  <a:schemeClr val="lt1"/>
                </a:solidFill>
                <a:latin typeface="Rubik"/>
                <a:ea typeface="Rubik"/>
                <a:cs typeface="Rubik"/>
                <a:sym typeface="Rubik"/>
              </a:rPr>
              <a:t>DimStatusOrder</a:t>
            </a:r>
            <a:endParaRPr b="1" sz="1600">
              <a:solidFill>
                <a:schemeClr val="lt1"/>
              </a:solidFill>
              <a:latin typeface="Rubik"/>
              <a:ea typeface="Rubik"/>
              <a:cs typeface="Rubik"/>
              <a:sym typeface="Rubik"/>
            </a:endParaRPr>
          </a:p>
          <a:p>
            <a:pPr indent="0" lvl="0" marL="0" rtl="0" algn="ctr">
              <a:spcBef>
                <a:spcPts val="0"/>
              </a:spcBef>
              <a:spcAft>
                <a:spcPts val="0"/>
              </a:spcAft>
              <a:buNone/>
            </a:pPr>
            <a:r>
              <a:rPr lang="en" sz="1600">
                <a:solidFill>
                  <a:schemeClr val="lt1"/>
                </a:solidFill>
                <a:latin typeface="Rubik"/>
                <a:ea typeface="Rubik"/>
                <a:cs typeface="Rubik"/>
                <a:sym typeface="Rubik"/>
              </a:rPr>
              <a:t>Fact Table berisi Table </a:t>
            </a:r>
            <a:r>
              <a:rPr b="1" lang="en" sz="1600">
                <a:solidFill>
                  <a:schemeClr val="lt1"/>
                </a:solidFill>
                <a:latin typeface="Rubik"/>
                <a:ea typeface="Rubik"/>
                <a:cs typeface="Rubik"/>
                <a:sym typeface="Rubik"/>
              </a:rPr>
              <a:t>FactSalesOrder</a:t>
            </a:r>
            <a:endParaRPr b="1" sz="1600">
              <a:solidFill>
                <a:schemeClr val="lt1"/>
              </a:solidFill>
              <a:latin typeface="Rubik"/>
              <a:ea typeface="Rubik"/>
              <a:cs typeface="Rubik"/>
              <a:sym typeface="Rubik"/>
            </a:endParaRPr>
          </a:p>
          <a:p>
            <a:pPr indent="0" lvl="0" marL="0" rtl="0" algn="l">
              <a:spcBef>
                <a:spcPts val="0"/>
              </a:spcBef>
              <a:spcAft>
                <a:spcPts val="0"/>
              </a:spcAft>
              <a:buNone/>
            </a:pPr>
            <a:r>
              <a:t/>
            </a:r>
            <a:endParaRPr>
              <a:solidFill>
                <a:schemeClr val="lt1"/>
              </a:solidFill>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cxnSp>
        <p:nvCxnSpPr>
          <p:cNvPr id="139" name="Google Shape;139;p21"/>
          <p:cNvCxnSpPr/>
          <p:nvPr/>
        </p:nvCxnSpPr>
        <p:spPr>
          <a:xfrm>
            <a:off x="428125" y="4603448"/>
            <a:ext cx="6478500" cy="0"/>
          </a:xfrm>
          <a:prstGeom prst="straightConnector1">
            <a:avLst/>
          </a:prstGeom>
          <a:noFill/>
          <a:ln cap="flat" cmpd="sng" w="38100">
            <a:solidFill>
              <a:schemeClr val="dk2"/>
            </a:solidFill>
            <a:prstDash val="dot"/>
            <a:round/>
            <a:headEnd len="med" w="med" type="none"/>
            <a:tailEnd len="med" w="med" type="none"/>
          </a:ln>
        </p:spPr>
      </p:cxnSp>
      <p:cxnSp>
        <p:nvCxnSpPr>
          <p:cNvPr id="140" name="Google Shape;140;p21"/>
          <p:cNvCxnSpPr/>
          <p:nvPr/>
        </p:nvCxnSpPr>
        <p:spPr>
          <a:xfrm>
            <a:off x="428125" y="999923"/>
            <a:ext cx="6478500" cy="0"/>
          </a:xfrm>
          <a:prstGeom prst="straightConnector1">
            <a:avLst/>
          </a:prstGeom>
          <a:noFill/>
          <a:ln cap="flat" cmpd="sng" w="38100">
            <a:solidFill>
              <a:schemeClr val="dk2"/>
            </a:solidFill>
            <a:prstDash val="dot"/>
            <a:round/>
            <a:headEnd len="med" w="med" type="none"/>
            <a:tailEnd len="med" w="med" type="none"/>
          </a:ln>
        </p:spPr>
      </p:cxnSp>
      <p:pic>
        <p:nvPicPr>
          <p:cNvPr id="141" name="Google Shape;141;p21"/>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42" name="Google Shape;142;p21"/>
          <p:cNvPicPr preferRelativeResize="0"/>
          <p:nvPr/>
        </p:nvPicPr>
        <p:blipFill>
          <a:blip r:embed="rId4">
            <a:alphaModFix/>
          </a:blip>
          <a:stretch>
            <a:fillRect/>
          </a:stretch>
        </p:blipFill>
        <p:spPr>
          <a:xfrm>
            <a:off x="2923475" y="928150"/>
            <a:ext cx="5747850" cy="3795999"/>
          </a:xfrm>
          <a:prstGeom prst="rect">
            <a:avLst/>
          </a:prstGeom>
          <a:noFill/>
          <a:ln>
            <a:noFill/>
          </a:ln>
        </p:spPr>
      </p:pic>
      <p:pic>
        <p:nvPicPr>
          <p:cNvPr id="143" name="Google Shape;143;p21"/>
          <p:cNvPicPr preferRelativeResize="0"/>
          <p:nvPr/>
        </p:nvPicPr>
        <p:blipFill>
          <a:blip r:embed="rId5">
            <a:alphaModFix/>
          </a:blip>
          <a:stretch>
            <a:fillRect/>
          </a:stretch>
        </p:blipFill>
        <p:spPr>
          <a:xfrm>
            <a:off x="428125" y="1191900"/>
            <a:ext cx="2258125" cy="3268500"/>
          </a:xfrm>
          <a:prstGeom prst="rect">
            <a:avLst/>
          </a:prstGeom>
          <a:noFill/>
          <a:ln>
            <a:noFill/>
          </a:ln>
        </p:spPr>
      </p:pic>
      <p:sp>
        <p:nvSpPr>
          <p:cNvPr id="144" name="Google Shape;144;p21"/>
          <p:cNvSpPr txBox="1"/>
          <p:nvPr/>
        </p:nvSpPr>
        <p:spPr>
          <a:xfrm>
            <a:off x="1589100" y="277575"/>
            <a:ext cx="5965800" cy="5541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ubik"/>
                <a:ea typeface="Rubik"/>
                <a:cs typeface="Rubik"/>
                <a:sym typeface="Rubik"/>
              </a:rPr>
              <a:t>Membuat Database DWH_Project</a:t>
            </a:r>
            <a:endParaRPr b="1" sz="2400">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