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5" r:id="rId4"/>
    <p:sldId id="278" r:id="rId5"/>
    <p:sldId id="258" r:id="rId6"/>
    <p:sldId id="267" r:id="rId7"/>
    <p:sldId id="269" r:id="rId8"/>
    <p:sldId id="268" r:id="rId9"/>
    <p:sldId id="263" r:id="rId10"/>
    <p:sldId id="270" r:id="rId11"/>
    <p:sldId id="264" r:id="rId12"/>
    <p:sldId id="265" r:id="rId13"/>
    <p:sldId id="271" r:id="rId14"/>
    <p:sldId id="274"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N-Doc\SaskPoly%20Regina\STH\COMP%20603%20-%20Pgm%20for%20Data%20Science\Project\tables%20and%20graph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Customer</a:t>
            </a:r>
            <a:r>
              <a:rPr lang="en-US" b="1" baseline="0" dirty="0">
                <a:solidFill>
                  <a:schemeClr val="tx1"/>
                </a:solidFill>
              </a:rPr>
              <a:t> Group Distribution Based On 2019</a:t>
            </a:r>
            <a:endParaRPr lang="en-US" b="1" dirty="0">
              <a:solidFill>
                <a:schemeClr val="tx1"/>
              </a:solidFill>
            </a:endParaRPr>
          </a:p>
        </c:rich>
      </c:tx>
      <c:layout>
        <c:manualLayout>
          <c:xMode val="edge"/>
          <c:yMode val="edge"/>
          <c:x val="0.14427077865266841"/>
          <c:y val="9.2592592592592587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2F8-4546-8B3F-9C64546CAC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2F8-4546-8B3F-9C64546CAC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2F8-4546-8B3F-9C64546CAC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2F8-4546-8B3F-9C64546CAC32}"/>
              </c:ext>
            </c:extLst>
          </c:dPt>
          <c:dLbls>
            <c:dLbl>
              <c:idx val="1"/>
              <c:layout>
                <c:manualLayout>
                  <c:x val="-9.1666666666666688E-2"/>
                  <c:y val="6.9444444444444406E-2"/>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42F8-4546-8B3F-9C64546CAC32}"/>
                </c:ext>
              </c:extLst>
            </c:dLbl>
            <c:dLbl>
              <c:idx val="2"/>
              <c:layout>
                <c:manualLayout>
                  <c:x val="-8.8888888888888934E-2"/>
                  <c:y val="-2.3148148148148168E-2"/>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42F8-4546-8B3F-9C64546CAC32}"/>
                </c:ext>
              </c:extLst>
            </c:dLbl>
            <c:dLbl>
              <c:idx val="3"/>
              <c:layout>
                <c:manualLayout>
                  <c:x val="0.20555555555555555"/>
                  <c:y val="9.2592592592592587E-3"/>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7-42F8-4546-8B3F-9C64546CAC32}"/>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2060"/>
                    </a:solidFill>
                    <a:latin typeface="+mn-lt"/>
                    <a:ea typeface="+mn-ea"/>
                    <a:cs typeface="+mn-cs"/>
                  </a:defRPr>
                </a:pPr>
                <a:endParaRPr lang="en-US"/>
              </a:p>
            </c:txPr>
            <c:dLblPos val="outEnd"/>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Sheet3!$C$3:$C$6</c:f>
              <c:strCache>
                <c:ptCount val="4"/>
                <c:pt idx="0">
                  <c:v>Small</c:v>
                </c:pt>
                <c:pt idx="1">
                  <c:v>Medium</c:v>
                </c:pt>
                <c:pt idx="2">
                  <c:v>Large</c:v>
                </c:pt>
                <c:pt idx="3">
                  <c:v>Enterprise</c:v>
                </c:pt>
              </c:strCache>
            </c:strRef>
          </c:cat>
          <c:val>
            <c:numRef>
              <c:f>Sheet3!$D$3:$D$6</c:f>
              <c:numCache>
                <c:formatCode>General</c:formatCode>
                <c:ptCount val="4"/>
                <c:pt idx="0">
                  <c:v>860</c:v>
                </c:pt>
                <c:pt idx="1">
                  <c:v>174</c:v>
                </c:pt>
                <c:pt idx="2">
                  <c:v>15</c:v>
                </c:pt>
                <c:pt idx="3">
                  <c:v>12</c:v>
                </c:pt>
              </c:numCache>
            </c:numRef>
          </c:val>
          <c:extLst>
            <c:ext xmlns:c16="http://schemas.microsoft.com/office/drawing/2014/chart" uri="{C3380CC4-5D6E-409C-BE32-E72D297353CC}">
              <c16:uniqueId val="{00000008-42F8-4546-8B3F-9C64546CAC3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80D6-341C-7A94-A8B2-69673880B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30816F-A74B-39CD-1454-38B5B1E8F4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A0DBAD-627D-514A-AF2A-C77BAC10DEB1}"/>
              </a:ext>
            </a:extLst>
          </p:cNvPr>
          <p:cNvSpPr>
            <a:spLocks noGrp="1"/>
          </p:cNvSpPr>
          <p:nvPr>
            <p:ph type="dt" sz="half" idx="10"/>
          </p:nvPr>
        </p:nvSpPr>
        <p:spPr/>
        <p:txBody>
          <a:bodyPr/>
          <a:lstStyle/>
          <a:p>
            <a:fld id="{2E20EFE2-020D-4A8E-B270-8CFF9B79B29D}" type="datetimeFigureOut">
              <a:rPr lang="en-US" smtClean="0"/>
              <a:t>12/15/2024</a:t>
            </a:fld>
            <a:endParaRPr lang="en-US"/>
          </a:p>
        </p:txBody>
      </p:sp>
      <p:sp>
        <p:nvSpPr>
          <p:cNvPr id="5" name="Footer Placeholder 4">
            <a:extLst>
              <a:ext uri="{FF2B5EF4-FFF2-40B4-BE49-F238E27FC236}">
                <a16:creationId xmlns:a16="http://schemas.microsoft.com/office/drawing/2014/main" id="{57D432E2-92F2-FF70-2E29-EC4300C5C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15634-95E5-75FA-C1D3-0F3BD27B56B7}"/>
              </a:ext>
            </a:extLst>
          </p:cNvPr>
          <p:cNvSpPr>
            <a:spLocks noGrp="1"/>
          </p:cNvSpPr>
          <p:nvPr>
            <p:ph type="sldNum" sz="quarter" idx="12"/>
          </p:nvPr>
        </p:nvSpPr>
        <p:spPr/>
        <p:txBody>
          <a:bodyPr/>
          <a:lstStyle/>
          <a:p>
            <a:fld id="{E9A6DC07-4411-4FC2-98B3-01E37F1AD95C}" type="slidenum">
              <a:rPr lang="en-US" smtClean="0"/>
              <a:t>‹#›</a:t>
            </a:fld>
            <a:endParaRPr lang="en-US"/>
          </a:p>
        </p:txBody>
      </p:sp>
    </p:spTree>
    <p:extLst>
      <p:ext uri="{BB962C8B-B14F-4D97-AF65-F5344CB8AC3E}">
        <p14:creationId xmlns:p14="http://schemas.microsoft.com/office/powerpoint/2010/main" val="2296961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498D-C881-12EB-E18E-024244674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656483-BB58-3A73-1A49-17956C923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FF001-04AD-87A0-0CD4-E425537820B5}"/>
              </a:ext>
            </a:extLst>
          </p:cNvPr>
          <p:cNvSpPr>
            <a:spLocks noGrp="1"/>
          </p:cNvSpPr>
          <p:nvPr>
            <p:ph type="dt" sz="half" idx="10"/>
          </p:nvPr>
        </p:nvSpPr>
        <p:spPr/>
        <p:txBody>
          <a:bodyPr/>
          <a:lstStyle/>
          <a:p>
            <a:fld id="{2E20EFE2-020D-4A8E-B270-8CFF9B79B29D}" type="datetimeFigureOut">
              <a:rPr lang="en-US" smtClean="0"/>
              <a:t>12/15/2024</a:t>
            </a:fld>
            <a:endParaRPr lang="en-US"/>
          </a:p>
        </p:txBody>
      </p:sp>
      <p:sp>
        <p:nvSpPr>
          <p:cNvPr id="5" name="Footer Placeholder 4">
            <a:extLst>
              <a:ext uri="{FF2B5EF4-FFF2-40B4-BE49-F238E27FC236}">
                <a16:creationId xmlns:a16="http://schemas.microsoft.com/office/drawing/2014/main" id="{B1984C92-8B6F-E26B-FA84-B4C0FCB6B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71D3F-C174-0B45-BFAC-4BFF7C443D23}"/>
              </a:ext>
            </a:extLst>
          </p:cNvPr>
          <p:cNvSpPr>
            <a:spLocks noGrp="1"/>
          </p:cNvSpPr>
          <p:nvPr>
            <p:ph type="sldNum" sz="quarter" idx="12"/>
          </p:nvPr>
        </p:nvSpPr>
        <p:spPr/>
        <p:txBody>
          <a:bodyPr/>
          <a:lstStyle/>
          <a:p>
            <a:fld id="{E9A6DC07-4411-4FC2-98B3-01E37F1AD95C}" type="slidenum">
              <a:rPr lang="en-US" smtClean="0"/>
              <a:t>‹#›</a:t>
            </a:fld>
            <a:endParaRPr lang="en-US"/>
          </a:p>
        </p:txBody>
      </p:sp>
    </p:spTree>
    <p:extLst>
      <p:ext uri="{BB962C8B-B14F-4D97-AF65-F5344CB8AC3E}">
        <p14:creationId xmlns:p14="http://schemas.microsoft.com/office/powerpoint/2010/main" val="55150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9B38B0-4460-95AF-B91F-2CF2F7365C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EBE65C-4516-D371-2FF7-B2A1067C1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6AEA4-EB6E-FB8E-C42F-E47D731A3789}"/>
              </a:ext>
            </a:extLst>
          </p:cNvPr>
          <p:cNvSpPr>
            <a:spLocks noGrp="1"/>
          </p:cNvSpPr>
          <p:nvPr>
            <p:ph type="dt" sz="half" idx="10"/>
          </p:nvPr>
        </p:nvSpPr>
        <p:spPr/>
        <p:txBody>
          <a:bodyPr/>
          <a:lstStyle/>
          <a:p>
            <a:fld id="{2E20EFE2-020D-4A8E-B270-8CFF9B79B29D}" type="datetimeFigureOut">
              <a:rPr lang="en-US" smtClean="0"/>
              <a:t>12/15/2024</a:t>
            </a:fld>
            <a:endParaRPr lang="en-US"/>
          </a:p>
        </p:txBody>
      </p:sp>
      <p:sp>
        <p:nvSpPr>
          <p:cNvPr id="5" name="Footer Placeholder 4">
            <a:extLst>
              <a:ext uri="{FF2B5EF4-FFF2-40B4-BE49-F238E27FC236}">
                <a16:creationId xmlns:a16="http://schemas.microsoft.com/office/drawing/2014/main" id="{D55D0D42-7B4C-CDBB-639D-C350660C2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521CC-F5A2-8888-7D19-C18A174155EE}"/>
              </a:ext>
            </a:extLst>
          </p:cNvPr>
          <p:cNvSpPr>
            <a:spLocks noGrp="1"/>
          </p:cNvSpPr>
          <p:nvPr>
            <p:ph type="sldNum" sz="quarter" idx="12"/>
          </p:nvPr>
        </p:nvSpPr>
        <p:spPr/>
        <p:txBody>
          <a:bodyPr/>
          <a:lstStyle/>
          <a:p>
            <a:fld id="{E9A6DC07-4411-4FC2-98B3-01E37F1AD95C}" type="slidenum">
              <a:rPr lang="en-US" smtClean="0"/>
              <a:t>‹#›</a:t>
            </a:fld>
            <a:endParaRPr lang="en-US"/>
          </a:p>
        </p:txBody>
      </p:sp>
    </p:spTree>
    <p:extLst>
      <p:ext uri="{BB962C8B-B14F-4D97-AF65-F5344CB8AC3E}">
        <p14:creationId xmlns:p14="http://schemas.microsoft.com/office/powerpoint/2010/main" val="236755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1EBE-EB9F-CD3C-9F85-C2612D9FC9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0E845-ACEC-E2A2-F8C6-543170DD5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D76C1-625B-CF6D-7BA0-46C3136ACCF4}"/>
              </a:ext>
            </a:extLst>
          </p:cNvPr>
          <p:cNvSpPr>
            <a:spLocks noGrp="1"/>
          </p:cNvSpPr>
          <p:nvPr>
            <p:ph type="dt" sz="half" idx="10"/>
          </p:nvPr>
        </p:nvSpPr>
        <p:spPr/>
        <p:txBody>
          <a:bodyPr/>
          <a:lstStyle/>
          <a:p>
            <a:fld id="{2E20EFE2-020D-4A8E-B270-8CFF9B79B29D}" type="datetimeFigureOut">
              <a:rPr lang="en-US" smtClean="0"/>
              <a:t>12/15/2024</a:t>
            </a:fld>
            <a:endParaRPr lang="en-US"/>
          </a:p>
        </p:txBody>
      </p:sp>
      <p:sp>
        <p:nvSpPr>
          <p:cNvPr id="5" name="Footer Placeholder 4">
            <a:extLst>
              <a:ext uri="{FF2B5EF4-FFF2-40B4-BE49-F238E27FC236}">
                <a16:creationId xmlns:a16="http://schemas.microsoft.com/office/drawing/2014/main" id="{3EC8FF7D-73D6-5DC6-7104-913A3E3D9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A23BB-CD57-7A5E-602C-784FE605D184}"/>
              </a:ext>
            </a:extLst>
          </p:cNvPr>
          <p:cNvSpPr>
            <a:spLocks noGrp="1"/>
          </p:cNvSpPr>
          <p:nvPr>
            <p:ph type="sldNum" sz="quarter" idx="12"/>
          </p:nvPr>
        </p:nvSpPr>
        <p:spPr/>
        <p:txBody>
          <a:bodyPr/>
          <a:lstStyle/>
          <a:p>
            <a:fld id="{E9A6DC07-4411-4FC2-98B3-01E37F1AD95C}" type="slidenum">
              <a:rPr lang="en-US" smtClean="0"/>
              <a:t>‹#›</a:t>
            </a:fld>
            <a:endParaRPr lang="en-US"/>
          </a:p>
        </p:txBody>
      </p:sp>
    </p:spTree>
    <p:extLst>
      <p:ext uri="{BB962C8B-B14F-4D97-AF65-F5344CB8AC3E}">
        <p14:creationId xmlns:p14="http://schemas.microsoft.com/office/powerpoint/2010/main" val="13177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A45C3-5BFF-51C3-A69E-735425E5D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1199B4-DE03-9CBE-2152-F4E928D735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C5DBBE-9CC6-63C4-6511-2F866402ACF5}"/>
              </a:ext>
            </a:extLst>
          </p:cNvPr>
          <p:cNvSpPr>
            <a:spLocks noGrp="1"/>
          </p:cNvSpPr>
          <p:nvPr>
            <p:ph type="dt" sz="half" idx="10"/>
          </p:nvPr>
        </p:nvSpPr>
        <p:spPr/>
        <p:txBody>
          <a:bodyPr/>
          <a:lstStyle/>
          <a:p>
            <a:fld id="{2E20EFE2-020D-4A8E-B270-8CFF9B79B29D}" type="datetimeFigureOut">
              <a:rPr lang="en-US" smtClean="0"/>
              <a:t>12/15/2024</a:t>
            </a:fld>
            <a:endParaRPr lang="en-US"/>
          </a:p>
        </p:txBody>
      </p:sp>
      <p:sp>
        <p:nvSpPr>
          <p:cNvPr id="5" name="Footer Placeholder 4">
            <a:extLst>
              <a:ext uri="{FF2B5EF4-FFF2-40B4-BE49-F238E27FC236}">
                <a16:creationId xmlns:a16="http://schemas.microsoft.com/office/drawing/2014/main" id="{BCFB8B8D-D309-0C38-516F-DDBFA3B56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AE067-77D4-9044-F605-B9A41E3CBA08}"/>
              </a:ext>
            </a:extLst>
          </p:cNvPr>
          <p:cNvSpPr>
            <a:spLocks noGrp="1"/>
          </p:cNvSpPr>
          <p:nvPr>
            <p:ph type="sldNum" sz="quarter" idx="12"/>
          </p:nvPr>
        </p:nvSpPr>
        <p:spPr/>
        <p:txBody>
          <a:bodyPr/>
          <a:lstStyle/>
          <a:p>
            <a:fld id="{E9A6DC07-4411-4FC2-98B3-01E37F1AD95C}" type="slidenum">
              <a:rPr lang="en-US" smtClean="0"/>
              <a:t>‹#›</a:t>
            </a:fld>
            <a:endParaRPr lang="en-US"/>
          </a:p>
        </p:txBody>
      </p:sp>
    </p:spTree>
    <p:extLst>
      <p:ext uri="{BB962C8B-B14F-4D97-AF65-F5344CB8AC3E}">
        <p14:creationId xmlns:p14="http://schemas.microsoft.com/office/powerpoint/2010/main" val="3138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BDB8-8838-9FA1-E310-929081EC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47FF63-D966-F90D-6B74-355BFB682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068E82-FD97-E88B-6B31-444C800F28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85F5D4-C5D1-B9EA-8CA6-AFB01EDD9EF9}"/>
              </a:ext>
            </a:extLst>
          </p:cNvPr>
          <p:cNvSpPr>
            <a:spLocks noGrp="1"/>
          </p:cNvSpPr>
          <p:nvPr>
            <p:ph type="dt" sz="half" idx="10"/>
          </p:nvPr>
        </p:nvSpPr>
        <p:spPr/>
        <p:txBody>
          <a:bodyPr/>
          <a:lstStyle/>
          <a:p>
            <a:fld id="{2E20EFE2-020D-4A8E-B270-8CFF9B79B29D}" type="datetimeFigureOut">
              <a:rPr lang="en-US" smtClean="0"/>
              <a:t>12/15/2024</a:t>
            </a:fld>
            <a:endParaRPr lang="en-US"/>
          </a:p>
        </p:txBody>
      </p:sp>
      <p:sp>
        <p:nvSpPr>
          <p:cNvPr id="6" name="Footer Placeholder 5">
            <a:extLst>
              <a:ext uri="{FF2B5EF4-FFF2-40B4-BE49-F238E27FC236}">
                <a16:creationId xmlns:a16="http://schemas.microsoft.com/office/drawing/2014/main" id="{A61CBDA5-E09B-A77C-22D5-D0149F49E1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FFC3C-BC03-52A7-C24A-DE06EDAEE0DE}"/>
              </a:ext>
            </a:extLst>
          </p:cNvPr>
          <p:cNvSpPr>
            <a:spLocks noGrp="1"/>
          </p:cNvSpPr>
          <p:nvPr>
            <p:ph type="sldNum" sz="quarter" idx="12"/>
          </p:nvPr>
        </p:nvSpPr>
        <p:spPr/>
        <p:txBody>
          <a:bodyPr/>
          <a:lstStyle/>
          <a:p>
            <a:fld id="{E9A6DC07-4411-4FC2-98B3-01E37F1AD95C}" type="slidenum">
              <a:rPr lang="en-US" smtClean="0"/>
              <a:t>‹#›</a:t>
            </a:fld>
            <a:endParaRPr lang="en-US"/>
          </a:p>
        </p:txBody>
      </p:sp>
    </p:spTree>
    <p:extLst>
      <p:ext uri="{BB962C8B-B14F-4D97-AF65-F5344CB8AC3E}">
        <p14:creationId xmlns:p14="http://schemas.microsoft.com/office/powerpoint/2010/main" val="385616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5E75-6FA9-D8FC-4107-5CE1410CB5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CA708D-5FEE-72FB-70CB-7E21B2940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B920EA-1D97-A3F2-6342-F9A29F0661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465115-C458-1452-1D79-04B45BE96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813E8-E5F3-9B39-B87F-9F9DD78FA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1AD140-3C10-DDBE-DB6B-532E82DD5B65}"/>
              </a:ext>
            </a:extLst>
          </p:cNvPr>
          <p:cNvSpPr>
            <a:spLocks noGrp="1"/>
          </p:cNvSpPr>
          <p:nvPr>
            <p:ph type="dt" sz="half" idx="10"/>
          </p:nvPr>
        </p:nvSpPr>
        <p:spPr/>
        <p:txBody>
          <a:bodyPr/>
          <a:lstStyle/>
          <a:p>
            <a:fld id="{2E20EFE2-020D-4A8E-B270-8CFF9B79B29D}" type="datetimeFigureOut">
              <a:rPr lang="en-US" smtClean="0"/>
              <a:t>12/15/2024</a:t>
            </a:fld>
            <a:endParaRPr lang="en-US"/>
          </a:p>
        </p:txBody>
      </p:sp>
      <p:sp>
        <p:nvSpPr>
          <p:cNvPr id="8" name="Footer Placeholder 7">
            <a:extLst>
              <a:ext uri="{FF2B5EF4-FFF2-40B4-BE49-F238E27FC236}">
                <a16:creationId xmlns:a16="http://schemas.microsoft.com/office/drawing/2014/main" id="{05063D4F-E176-96C0-A9E4-E62ADBCE49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4B4756-2EE6-682F-D034-8706848152EF}"/>
              </a:ext>
            </a:extLst>
          </p:cNvPr>
          <p:cNvSpPr>
            <a:spLocks noGrp="1"/>
          </p:cNvSpPr>
          <p:nvPr>
            <p:ph type="sldNum" sz="quarter" idx="12"/>
          </p:nvPr>
        </p:nvSpPr>
        <p:spPr/>
        <p:txBody>
          <a:bodyPr/>
          <a:lstStyle/>
          <a:p>
            <a:fld id="{E9A6DC07-4411-4FC2-98B3-01E37F1AD95C}" type="slidenum">
              <a:rPr lang="en-US" smtClean="0"/>
              <a:t>‹#›</a:t>
            </a:fld>
            <a:endParaRPr lang="en-US"/>
          </a:p>
        </p:txBody>
      </p:sp>
    </p:spTree>
    <p:extLst>
      <p:ext uri="{BB962C8B-B14F-4D97-AF65-F5344CB8AC3E}">
        <p14:creationId xmlns:p14="http://schemas.microsoft.com/office/powerpoint/2010/main" val="1283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607D-3CC4-DBC3-D973-E80014FD34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DD93EE-B014-78D6-DC74-4BD7B4F7BCA6}"/>
              </a:ext>
            </a:extLst>
          </p:cNvPr>
          <p:cNvSpPr>
            <a:spLocks noGrp="1"/>
          </p:cNvSpPr>
          <p:nvPr>
            <p:ph type="dt" sz="half" idx="10"/>
          </p:nvPr>
        </p:nvSpPr>
        <p:spPr/>
        <p:txBody>
          <a:bodyPr/>
          <a:lstStyle/>
          <a:p>
            <a:fld id="{2E20EFE2-020D-4A8E-B270-8CFF9B79B29D}" type="datetimeFigureOut">
              <a:rPr lang="en-US" smtClean="0"/>
              <a:t>12/15/2024</a:t>
            </a:fld>
            <a:endParaRPr lang="en-US"/>
          </a:p>
        </p:txBody>
      </p:sp>
      <p:sp>
        <p:nvSpPr>
          <p:cNvPr id="4" name="Footer Placeholder 3">
            <a:extLst>
              <a:ext uri="{FF2B5EF4-FFF2-40B4-BE49-F238E27FC236}">
                <a16:creationId xmlns:a16="http://schemas.microsoft.com/office/drawing/2014/main" id="{B74D4BF0-2B20-7E3D-1918-EE50CB04A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FF7D77-C38F-9CDC-33B2-6A5CB96E37B2}"/>
              </a:ext>
            </a:extLst>
          </p:cNvPr>
          <p:cNvSpPr>
            <a:spLocks noGrp="1"/>
          </p:cNvSpPr>
          <p:nvPr>
            <p:ph type="sldNum" sz="quarter" idx="12"/>
          </p:nvPr>
        </p:nvSpPr>
        <p:spPr/>
        <p:txBody>
          <a:bodyPr/>
          <a:lstStyle/>
          <a:p>
            <a:fld id="{E9A6DC07-4411-4FC2-98B3-01E37F1AD95C}" type="slidenum">
              <a:rPr lang="en-US" smtClean="0"/>
              <a:t>‹#›</a:t>
            </a:fld>
            <a:endParaRPr lang="en-US"/>
          </a:p>
        </p:txBody>
      </p:sp>
    </p:spTree>
    <p:extLst>
      <p:ext uri="{BB962C8B-B14F-4D97-AF65-F5344CB8AC3E}">
        <p14:creationId xmlns:p14="http://schemas.microsoft.com/office/powerpoint/2010/main" val="174145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C2A184-CB38-CFAC-F9BE-8D967F2347DC}"/>
              </a:ext>
            </a:extLst>
          </p:cNvPr>
          <p:cNvSpPr>
            <a:spLocks noGrp="1"/>
          </p:cNvSpPr>
          <p:nvPr>
            <p:ph type="dt" sz="half" idx="10"/>
          </p:nvPr>
        </p:nvSpPr>
        <p:spPr/>
        <p:txBody>
          <a:bodyPr/>
          <a:lstStyle/>
          <a:p>
            <a:fld id="{2E20EFE2-020D-4A8E-B270-8CFF9B79B29D}" type="datetimeFigureOut">
              <a:rPr lang="en-US" smtClean="0"/>
              <a:t>12/15/2024</a:t>
            </a:fld>
            <a:endParaRPr lang="en-US"/>
          </a:p>
        </p:txBody>
      </p:sp>
      <p:sp>
        <p:nvSpPr>
          <p:cNvPr id="3" name="Footer Placeholder 2">
            <a:extLst>
              <a:ext uri="{FF2B5EF4-FFF2-40B4-BE49-F238E27FC236}">
                <a16:creationId xmlns:a16="http://schemas.microsoft.com/office/drawing/2014/main" id="{E43BBF4A-59C4-C7F4-C2EC-397CC71E52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05A7B5-81BA-62C3-19CD-C56213EC1332}"/>
              </a:ext>
            </a:extLst>
          </p:cNvPr>
          <p:cNvSpPr>
            <a:spLocks noGrp="1"/>
          </p:cNvSpPr>
          <p:nvPr>
            <p:ph type="sldNum" sz="quarter" idx="12"/>
          </p:nvPr>
        </p:nvSpPr>
        <p:spPr/>
        <p:txBody>
          <a:bodyPr/>
          <a:lstStyle/>
          <a:p>
            <a:fld id="{E9A6DC07-4411-4FC2-98B3-01E37F1AD95C}" type="slidenum">
              <a:rPr lang="en-US" smtClean="0"/>
              <a:t>‹#›</a:t>
            </a:fld>
            <a:endParaRPr lang="en-US"/>
          </a:p>
        </p:txBody>
      </p:sp>
    </p:spTree>
    <p:extLst>
      <p:ext uri="{BB962C8B-B14F-4D97-AF65-F5344CB8AC3E}">
        <p14:creationId xmlns:p14="http://schemas.microsoft.com/office/powerpoint/2010/main" val="305693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84A8-E181-B5B6-8B7D-5C234D0D2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26D530-DA67-03FF-8855-690C33200A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4B94AD-5ECB-F824-7005-0FAB77F5F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BA8EC-C351-A5B8-BFEF-92D1D6680CC8}"/>
              </a:ext>
            </a:extLst>
          </p:cNvPr>
          <p:cNvSpPr>
            <a:spLocks noGrp="1"/>
          </p:cNvSpPr>
          <p:nvPr>
            <p:ph type="dt" sz="half" idx="10"/>
          </p:nvPr>
        </p:nvSpPr>
        <p:spPr/>
        <p:txBody>
          <a:bodyPr/>
          <a:lstStyle/>
          <a:p>
            <a:fld id="{2E20EFE2-020D-4A8E-B270-8CFF9B79B29D}" type="datetimeFigureOut">
              <a:rPr lang="en-US" smtClean="0"/>
              <a:t>12/15/2024</a:t>
            </a:fld>
            <a:endParaRPr lang="en-US"/>
          </a:p>
        </p:txBody>
      </p:sp>
      <p:sp>
        <p:nvSpPr>
          <p:cNvPr id="6" name="Footer Placeholder 5">
            <a:extLst>
              <a:ext uri="{FF2B5EF4-FFF2-40B4-BE49-F238E27FC236}">
                <a16:creationId xmlns:a16="http://schemas.microsoft.com/office/drawing/2014/main" id="{8A913476-8012-24D7-3BA3-DD03D68EA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EBA8F-30EE-C80B-4445-B67FA947EB72}"/>
              </a:ext>
            </a:extLst>
          </p:cNvPr>
          <p:cNvSpPr>
            <a:spLocks noGrp="1"/>
          </p:cNvSpPr>
          <p:nvPr>
            <p:ph type="sldNum" sz="quarter" idx="12"/>
          </p:nvPr>
        </p:nvSpPr>
        <p:spPr/>
        <p:txBody>
          <a:bodyPr/>
          <a:lstStyle/>
          <a:p>
            <a:fld id="{E9A6DC07-4411-4FC2-98B3-01E37F1AD95C}" type="slidenum">
              <a:rPr lang="en-US" smtClean="0"/>
              <a:t>‹#›</a:t>
            </a:fld>
            <a:endParaRPr lang="en-US"/>
          </a:p>
        </p:txBody>
      </p:sp>
    </p:spTree>
    <p:extLst>
      <p:ext uri="{BB962C8B-B14F-4D97-AF65-F5344CB8AC3E}">
        <p14:creationId xmlns:p14="http://schemas.microsoft.com/office/powerpoint/2010/main" val="106638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F86B-1AA7-53BF-248B-3E2AC1A4F4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AD3B21-C615-D311-17F4-4CC2E96B8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B0C5DC-A7A6-F2C5-9D62-187B113EF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420B6-9D67-8F22-B699-F35793445BFC}"/>
              </a:ext>
            </a:extLst>
          </p:cNvPr>
          <p:cNvSpPr>
            <a:spLocks noGrp="1"/>
          </p:cNvSpPr>
          <p:nvPr>
            <p:ph type="dt" sz="half" idx="10"/>
          </p:nvPr>
        </p:nvSpPr>
        <p:spPr/>
        <p:txBody>
          <a:bodyPr/>
          <a:lstStyle/>
          <a:p>
            <a:fld id="{2E20EFE2-020D-4A8E-B270-8CFF9B79B29D}" type="datetimeFigureOut">
              <a:rPr lang="en-US" smtClean="0"/>
              <a:t>12/15/2024</a:t>
            </a:fld>
            <a:endParaRPr lang="en-US"/>
          </a:p>
        </p:txBody>
      </p:sp>
      <p:sp>
        <p:nvSpPr>
          <p:cNvPr id="6" name="Footer Placeholder 5">
            <a:extLst>
              <a:ext uri="{FF2B5EF4-FFF2-40B4-BE49-F238E27FC236}">
                <a16:creationId xmlns:a16="http://schemas.microsoft.com/office/drawing/2014/main" id="{AAFAAEDC-8AE2-62E9-FEC9-D67564597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C7D595-226D-39D8-1CC5-6D194882D0B1}"/>
              </a:ext>
            </a:extLst>
          </p:cNvPr>
          <p:cNvSpPr>
            <a:spLocks noGrp="1"/>
          </p:cNvSpPr>
          <p:nvPr>
            <p:ph type="sldNum" sz="quarter" idx="12"/>
          </p:nvPr>
        </p:nvSpPr>
        <p:spPr/>
        <p:txBody>
          <a:bodyPr/>
          <a:lstStyle/>
          <a:p>
            <a:fld id="{E9A6DC07-4411-4FC2-98B3-01E37F1AD95C}" type="slidenum">
              <a:rPr lang="en-US" smtClean="0"/>
              <a:t>‹#›</a:t>
            </a:fld>
            <a:endParaRPr lang="en-US"/>
          </a:p>
        </p:txBody>
      </p:sp>
    </p:spTree>
    <p:extLst>
      <p:ext uri="{BB962C8B-B14F-4D97-AF65-F5344CB8AC3E}">
        <p14:creationId xmlns:p14="http://schemas.microsoft.com/office/powerpoint/2010/main" val="44285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943167-3A28-6ABB-0C33-742E421FF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1ED4D3-D0D7-6BE2-837F-2F61C21A73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A6A04-6630-8D68-7BFA-A36B7DFDE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20EFE2-020D-4A8E-B270-8CFF9B79B29D}" type="datetimeFigureOut">
              <a:rPr lang="en-US" smtClean="0"/>
              <a:t>12/15/2024</a:t>
            </a:fld>
            <a:endParaRPr lang="en-US"/>
          </a:p>
        </p:txBody>
      </p:sp>
      <p:sp>
        <p:nvSpPr>
          <p:cNvPr id="5" name="Footer Placeholder 4">
            <a:extLst>
              <a:ext uri="{FF2B5EF4-FFF2-40B4-BE49-F238E27FC236}">
                <a16:creationId xmlns:a16="http://schemas.microsoft.com/office/drawing/2014/main" id="{FAC35217-07B0-E745-249E-B215FD649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221D04B-A63B-33B6-4D4F-4FC0C2257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A6DC07-4411-4FC2-98B3-01E37F1AD95C}" type="slidenum">
              <a:rPr lang="en-US" smtClean="0"/>
              <a:t>‹#›</a:t>
            </a:fld>
            <a:endParaRPr lang="en-US"/>
          </a:p>
        </p:txBody>
      </p:sp>
    </p:spTree>
    <p:extLst>
      <p:ext uri="{BB962C8B-B14F-4D97-AF65-F5344CB8AC3E}">
        <p14:creationId xmlns:p14="http://schemas.microsoft.com/office/powerpoint/2010/main" val="501500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C4A0-1638-C996-BFD4-921EE218200B}"/>
              </a:ext>
            </a:extLst>
          </p:cNvPr>
          <p:cNvSpPr>
            <a:spLocks noGrp="1"/>
          </p:cNvSpPr>
          <p:nvPr>
            <p:ph type="ctrTitle"/>
          </p:nvPr>
        </p:nvSpPr>
        <p:spPr/>
        <p:txBody>
          <a:bodyPr>
            <a:normAutofit/>
          </a:bodyPr>
          <a:lstStyle/>
          <a:p>
            <a:r>
              <a:rPr lang="en-US" sz="4800" dirty="0"/>
              <a:t>Impact of COVID-19 on ABC Company’s Parcel Delivery Business</a:t>
            </a:r>
          </a:p>
        </p:txBody>
      </p:sp>
      <p:sp>
        <p:nvSpPr>
          <p:cNvPr id="3" name="Subtitle 2">
            <a:extLst>
              <a:ext uri="{FF2B5EF4-FFF2-40B4-BE49-F238E27FC236}">
                <a16:creationId xmlns:a16="http://schemas.microsoft.com/office/drawing/2014/main" id="{475493F5-EB39-CCC2-1C23-5F164AEFADAF}"/>
              </a:ext>
            </a:extLst>
          </p:cNvPr>
          <p:cNvSpPr>
            <a:spLocks noGrp="1"/>
          </p:cNvSpPr>
          <p:nvPr>
            <p:ph type="subTitle" idx="1"/>
          </p:nvPr>
        </p:nvSpPr>
        <p:spPr>
          <a:xfrm>
            <a:off x="1658912" y="4022179"/>
            <a:ext cx="9144000" cy="1655762"/>
          </a:xfrm>
        </p:spPr>
        <p:txBody>
          <a:bodyPr>
            <a:normAutofit fontScale="92500" lnSpcReduction="10000"/>
          </a:bodyPr>
          <a:lstStyle/>
          <a:p>
            <a:r>
              <a:rPr lang="en-US" sz="2800" b="1" dirty="0"/>
              <a:t>Final Project Group Assignment</a:t>
            </a:r>
          </a:p>
          <a:p>
            <a:r>
              <a:rPr lang="en-US" sz="2800" dirty="0"/>
              <a:t>Raihan Reza, Syed Hasan (Group-5)</a:t>
            </a:r>
          </a:p>
          <a:p>
            <a:r>
              <a:rPr lang="en-US" dirty="0"/>
              <a:t>COMP 603, Fall 2024</a:t>
            </a:r>
          </a:p>
          <a:p>
            <a:r>
              <a:rPr lang="en-US" dirty="0"/>
              <a:t>December 16, 2024</a:t>
            </a:r>
          </a:p>
        </p:txBody>
      </p:sp>
    </p:spTree>
    <p:extLst>
      <p:ext uri="{BB962C8B-B14F-4D97-AF65-F5344CB8AC3E}">
        <p14:creationId xmlns:p14="http://schemas.microsoft.com/office/powerpoint/2010/main" val="11193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9A34E28-C0BF-B748-D3CB-58529781A948}"/>
              </a:ext>
            </a:extLst>
          </p:cNvPr>
          <p:cNvSpPr txBox="1">
            <a:spLocks/>
          </p:cNvSpPr>
          <p:nvPr/>
        </p:nvSpPr>
        <p:spPr>
          <a:xfrm>
            <a:off x="626722" y="517168"/>
            <a:ext cx="11080596" cy="625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Percentage of customer group’s Growth during 2019-2020</a:t>
            </a:r>
            <a:endParaRPr lang="en-US" dirty="0"/>
          </a:p>
        </p:txBody>
      </p:sp>
      <p:pic>
        <p:nvPicPr>
          <p:cNvPr id="1025" name="Picture 1">
            <a:extLst>
              <a:ext uri="{FF2B5EF4-FFF2-40B4-BE49-F238E27FC236}">
                <a16:creationId xmlns:a16="http://schemas.microsoft.com/office/drawing/2014/main" id="{3D9418DE-5541-9496-6AAE-73E269025AF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916840" y="3829507"/>
            <a:ext cx="6128787" cy="29685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773B1F3B-731C-B9F4-D96C-FA6D1E734A28}"/>
              </a:ext>
            </a:extLst>
          </p:cNvPr>
          <p:cNvGraphicFramePr>
            <a:graphicFrameLocks noGrp="1"/>
          </p:cNvGraphicFramePr>
          <p:nvPr>
            <p:extLst>
              <p:ext uri="{D42A27DB-BD31-4B8C-83A1-F6EECF244321}">
                <p14:modId xmlns:p14="http://schemas.microsoft.com/office/powerpoint/2010/main" val="2741099978"/>
              </p:ext>
            </p:extLst>
          </p:nvPr>
        </p:nvGraphicFramePr>
        <p:xfrm>
          <a:off x="626722" y="1336430"/>
          <a:ext cx="6709024" cy="2397370"/>
        </p:xfrm>
        <a:graphic>
          <a:graphicData uri="http://schemas.openxmlformats.org/drawingml/2006/table">
            <a:tbl>
              <a:tblPr firstRow="1" bandRow="1">
                <a:tableStyleId>{1FECB4D8-DB02-4DC6-A0A2-4F2EBAE1DC90}</a:tableStyleId>
              </a:tblPr>
              <a:tblGrid>
                <a:gridCol w="1366970">
                  <a:extLst>
                    <a:ext uri="{9D8B030D-6E8A-4147-A177-3AD203B41FA5}">
                      <a16:colId xmlns:a16="http://schemas.microsoft.com/office/drawing/2014/main" val="2577038252"/>
                    </a:ext>
                  </a:extLst>
                </a:gridCol>
                <a:gridCol w="1987542">
                  <a:extLst>
                    <a:ext uri="{9D8B030D-6E8A-4147-A177-3AD203B41FA5}">
                      <a16:colId xmlns:a16="http://schemas.microsoft.com/office/drawing/2014/main" val="302380352"/>
                    </a:ext>
                  </a:extLst>
                </a:gridCol>
                <a:gridCol w="1677256">
                  <a:extLst>
                    <a:ext uri="{9D8B030D-6E8A-4147-A177-3AD203B41FA5}">
                      <a16:colId xmlns:a16="http://schemas.microsoft.com/office/drawing/2014/main" val="1554689432"/>
                    </a:ext>
                  </a:extLst>
                </a:gridCol>
                <a:gridCol w="1677256">
                  <a:extLst>
                    <a:ext uri="{9D8B030D-6E8A-4147-A177-3AD203B41FA5}">
                      <a16:colId xmlns:a16="http://schemas.microsoft.com/office/drawing/2014/main" val="2026916546"/>
                    </a:ext>
                  </a:extLst>
                </a:gridCol>
              </a:tblGrid>
              <a:tr h="844191">
                <a:tc>
                  <a:txBody>
                    <a:bodyPr/>
                    <a:lstStyle/>
                    <a:p>
                      <a:endParaRPr lang="en-CA" dirty="0">
                        <a:solidFill>
                          <a:schemeClr val="bg1"/>
                        </a:solidFill>
                        <a:latin typeface="+mn-lt"/>
                      </a:endParaRPr>
                    </a:p>
                  </a:txBody>
                  <a:tcPr/>
                </a:tc>
                <a:tc>
                  <a:txBody>
                    <a:bodyPr/>
                    <a:lstStyle/>
                    <a:p>
                      <a:pPr algn="ctr" fontAlgn="b"/>
                      <a:r>
                        <a:rPr lang="en-CA" sz="2000" b="0" u="none" strike="noStrike" dirty="0">
                          <a:solidFill>
                            <a:schemeClr val="bg1"/>
                          </a:solidFill>
                          <a:effectLst/>
                        </a:rPr>
                        <a:t>High/Growing (&gt;ISGR)</a:t>
                      </a:r>
                      <a:endParaRPr lang="en-CA" sz="2000" b="0" i="0" u="none" strike="noStrike" dirty="0">
                        <a:solidFill>
                          <a:schemeClr val="bg1"/>
                        </a:solidFill>
                        <a:effectLst/>
                        <a:latin typeface="+mn-lt"/>
                      </a:endParaRPr>
                    </a:p>
                  </a:txBody>
                  <a:tcPr marL="7034" marR="7034" marT="7034" anchor="b"/>
                </a:tc>
                <a:tc>
                  <a:txBody>
                    <a:bodyPr/>
                    <a:lstStyle/>
                    <a:p>
                      <a:pPr algn="ctr" fontAlgn="b"/>
                      <a:r>
                        <a:rPr lang="en-CA" sz="2000" b="0" u="none" strike="noStrike" dirty="0">
                          <a:solidFill>
                            <a:schemeClr val="bg1"/>
                          </a:solidFill>
                          <a:effectLst/>
                        </a:rPr>
                        <a:t>Stable/Moderately Growing</a:t>
                      </a:r>
                    </a:p>
                    <a:p>
                      <a:pPr algn="ctr" fontAlgn="b"/>
                      <a:r>
                        <a:rPr lang="en-CA" sz="2000" b="0" u="none" strike="noStrike" dirty="0">
                          <a:solidFill>
                            <a:schemeClr val="bg1"/>
                          </a:solidFill>
                          <a:effectLst/>
                        </a:rPr>
                        <a:t>(= 0% to ISGR)</a:t>
                      </a:r>
                      <a:endParaRPr lang="en-CA" sz="2000" b="0" i="0" u="none" strike="noStrike" dirty="0">
                        <a:solidFill>
                          <a:schemeClr val="bg1"/>
                        </a:solidFill>
                        <a:effectLst/>
                        <a:latin typeface="+mn-lt"/>
                      </a:endParaRPr>
                    </a:p>
                  </a:txBody>
                  <a:tcPr marL="7034" marR="7034" marT="7034" anchor="b"/>
                </a:tc>
                <a:tc>
                  <a:txBody>
                    <a:bodyPr/>
                    <a:lstStyle/>
                    <a:p>
                      <a:pPr algn="ctr" fontAlgn="b"/>
                      <a:r>
                        <a:rPr lang="en-CA" sz="2000" b="0" u="none" strike="noStrike" dirty="0">
                          <a:solidFill>
                            <a:schemeClr val="bg1"/>
                          </a:solidFill>
                          <a:effectLst/>
                        </a:rPr>
                        <a:t>Declining (&lt;0%)</a:t>
                      </a:r>
                      <a:endParaRPr lang="en-CA" sz="2000" b="0" i="0" u="none" strike="noStrike" dirty="0">
                        <a:solidFill>
                          <a:schemeClr val="bg1"/>
                        </a:solidFill>
                        <a:effectLst/>
                        <a:latin typeface="+mn-lt"/>
                      </a:endParaRPr>
                    </a:p>
                  </a:txBody>
                  <a:tcPr marL="7034" marR="7034" marT="7034" anchor="b"/>
                </a:tc>
                <a:extLst>
                  <a:ext uri="{0D108BD9-81ED-4DB2-BD59-A6C34878D82A}">
                    <a16:rowId xmlns:a16="http://schemas.microsoft.com/office/drawing/2014/main" val="1585617850"/>
                  </a:ext>
                </a:extLst>
              </a:tr>
              <a:tr h="312095">
                <a:tc>
                  <a:txBody>
                    <a:bodyPr/>
                    <a:lstStyle/>
                    <a:p>
                      <a:pPr algn="l" fontAlgn="b"/>
                      <a:r>
                        <a:rPr lang="en-CA" sz="2000" b="0" u="none" strike="noStrike" dirty="0">
                          <a:solidFill>
                            <a:srgbClr val="000000"/>
                          </a:solidFill>
                          <a:effectLst/>
                        </a:rPr>
                        <a:t>Enterprise</a:t>
                      </a:r>
                      <a:endParaRPr lang="en-CA" sz="2000" b="0" i="0" u="none" strike="noStrike" dirty="0">
                        <a:solidFill>
                          <a:srgbClr val="000000"/>
                        </a:solidFill>
                        <a:effectLst/>
                        <a:latin typeface="+mn-lt"/>
                      </a:endParaRPr>
                    </a:p>
                  </a:txBody>
                  <a:tcPr marL="7034" marR="7034" marT="7034" anchor="b"/>
                </a:tc>
                <a:tc>
                  <a:txBody>
                    <a:bodyPr/>
                    <a:lstStyle/>
                    <a:p>
                      <a:pPr algn="ctr" fontAlgn="b"/>
                      <a:r>
                        <a:rPr lang="en-CA" sz="2000" b="1" u="none" strike="noStrike" dirty="0">
                          <a:solidFill>
                            <a:srgbClr val="000000"/>
                          </a:solidFill>
                          <a:effectLst/>
                        </a:rPr>
                        <a:t>66.67%</a:t>
                      </a:r>
                      <a:endParaRPr lang="en-CA" sz="2000" b="1" i="0" u="none" strike="noStrike" dirty="0">
                        <a:solidFill>
                          <a:srgbClr val="000000"/>
                        </a:solidFill>
                        <a:effectLst/>
                        <a:latin typeface="+mn-lt"/>
                      </a:endParaRPr>
                    </a:p>
                  </a:txBody>
                  <a:tcPr marL="7034" marR="7034" marT="7034" anchor="b"/>
                </a:tc>
                <a:tc>
                  <a:txBody>
                    <a:bodyPr/>
                    <a:lstStyle/>
                    <a:p>
                      <a:pPr algn="ctr" fontAlgn="b"/>
                      <a:r>
                        <a:rPr lang="en-CA" sz="2000" b="1" u="none" strike="noStrike" dirty="0">
                          <a:solidFill>
                            <a:srgbClr val="000000"/>
                          </a:solidFill>
                          <a:effectLst/>
                        </a:rPr>
                        <a:t>-</a:t>
                      </a:r>
                      <a:endParaRPr lang="en-CA" sz="2000" b="1" i="0" u="none" strike="noStrike" dirty="0">
                        <a:solidFill>
                          <a:srgbClr val="000000"/>
                        </a:solidFill>
                        <a:effectLst/>
                        <a:latin typeface="+mn-lt"/>
                      </a:endParaRPr>
                    </a:p>
                  </a:txBody>
                  <a:tcPr marL="7034" marR="7034" marT="7034" anchor="b"/>
                </a:tc>
                <a:tc>
                  <a:txBody>
                    <a:bodyPr/>
                    <a:lstStyle/>
                    <a:p>
                      <a:pPr algn="ctr" fontAlgn="b"/>
                      <a:r>
                        <a:rPr lang="en-CA" sz="2000" b="1" u="none" strike="noStrike" dirty="0">
                          <a:solidFill>
                            <a:srgbClr val="000000"/>
                          </a:solidFill>
                          <a:effectLst/>
                        </a:rPr>
                        <a:t>33.33%</a:t>
                      </a:r>
                      <a:endParaRPr lang="en-CA" sz="2000" b="1" i="0" u="none" strike="noStrike" dirty="0">
                        <a:solidFill>
                          <a:srgbClr val="000000"/>
                        </a:solidFill>
                        <a:effectLst/>
                        <a:latin typeface="+mn-lt"/>
                      </a:endParaRPr>
                    </a:p>
                  </a:txBody>
                  <a:tcPr marL="7034" marR="7034" marT="7034" anchor="b"/>
                </a:tc>
                <a:extLst>
                  <a:ext uri="{0D108BD9-81ED-4DB2-BD59-A6C34878D82A}">
                    <a16:rowId xmlns:a16="http://schemas.microsoft.com/office/drawing/2014/main" val="2163998001"/>
                  </a:ext>
                </a:extLst>
              </a:tr>
              <a:tr h="312095">
                <a:tc>
                  <a:txBody>
                    <a:bodyPr/>
                    <a:lstStyle/>
                    <a:p>
                      <a:pPr algn="l" fontAlgn="b"/>
                      <a:r>
                        <a:rPr lang="en-CA" sz="2000" b="0" u="none" strike="noStrike">
                          <a:solidFill>
                            <a:srgbClr val="000000"/>
                          </a:solidFill>
                          <a:effectLst/>
                        </a:rPr>
                        <a:t>Large</a:t>
                      </a:r>
                      <a:endParaRPr lang="en-CA" sz="2000" b="0" i="0" u="none" strike="noStrike">
                        <a:solidFill>
                          <a:srgbClr val="000000"/>
                        </a:solidFill>
                        <a:effectLst/>
                        <a:latin typeface="+mn-lt"/>
                      </a:endParaRPr>
                    </a:p>
                  </a:txBody>
                  <a:tcPr marL="7034" marR="7034" marT="7034" anchor="b"/>
                </a:tc>
                <a:tc>
                  <a:txBody>
                    <a:bodyPr/>
                    <a:lstStyle/>
                    <a:p>
                      <a:pPr algn="ctr" fontAlgn="b"/>
                      <a:r>
                        <a:rPr lang="en-CA" sz="2000" b="1" u="none" strike="noStrike" dirty="0">
                          <a:solidFill>
                            <a:srgbClr val="000000"/>
                          </a:solidFill>
                          <a:effectLst/>
                        </a:rPr>
                        <a:t>60.00%</a:t>
                      </a:r>
                      <a:endParaRPr lang="en-CA" sz="2000" b="1" i="0" u="none" strike="noStrike" dirty="0">
                        <a:solidFill>
                          <a:srgbClr val="000000"/>
                        </a:solidFill>
                        <a:effectLst/>
                        <a:latin typeface="+mn-lt"/>
                      </a:endParaRPr>
                    </a:p>
                  </a:txBody>
                  <a:tcPr marL="7034" marR="7034" marT="7034" anchor="b"/>
                </a:tc>
                <a:tc>
                  <a:txBody>
                    <a:bodyPr/>
                    <a:lstStyle/>
                    <a:p>
                      <a:pPr algn="ctr" fontAlgn="b"/>
                      <a:r>
                        <a:rPr lang="en-CA" sz="2000" b="1" u="none" strike="noStrike" dirty="0">
                          <a:solidFill>
                            <a:srgbClr val="000000"/>
                          </a:solidFill>
                          <a:effectLst/>
                        </a:rPr>
                        <a:t>13.33%</a:t>
                      </a:r>
                      <a:endParaRPr lang="en-CA" sz="2000" b="1" i="0" u="none" strike="noStrike" dirty="0">
                        <a:solidFill>
                          <a:srgbClr val="000000"/>
                        </a:solidFill>
                        <a:effectLst/>
                        <a:latin typeface="+mn-lt"/>
                      </a:endParaRPr>
                    </a:p>
                  </a:txBody>
                  <a:tcPr marL="7034" marR="7034" marT="7034" anchor="b"/>
                </a:tc>
                <a:tc>
                  <a:txBody>
                    <a:bodyPr/>
                    <a:lstStyle/>
                    <a:p>
                      <a:pPr algn="ctr" fontAlgn="b"/>
                      <a:r>
                        <a:rPr lang="en-CA" sz="2000" b="1" u="none" strike="noStrike" dirty="0">
                          <a:solidFill>
                            <a:srgbClr val="000000"/>
                          </a:solidFill>
                          <a:effectLst/>
                        </a:rPr>
                        <a:t>26.67%</a:t>
                      </a:r>
                      <a:endParaRPr lang="en-CA" sz="2000" b="1" i="0" u="none" strike="noStrike" dirty="0">
                        <a:solidFill>
                          <a:srgbClr val="000000"/>
                        </a:solidFill>
                        <a:effectLst/>
                        <a:latin typeface="+mn-lt"/>
                      </a:endParaRPr>
                    </a:p>
                  </a:txBody>
                  <a:tcPr marL="7034" marR="7034" marT="7034" anchor="b"/>
                </a:tc>
                <a:extLst>
                  <a:ext uri="{0D108BD9-81ED-4DB2-BD59-A6C34878D82A}">
                    <a16:rowId xmlns:a16="http://schemas.microsoft.com/office/drawing/2014/main" val="1471679906"/>
                  </a:ext>
                </a:extLst>
              </a:tr>
              <a:tr h="312095">
                <a:tc>
                  <a:txBody>
                    <a:bodyPr/>
                    <a:lstStyle/>
                    <a:p>
                      <a:pPr algn="l" fontAlgn="b"/>
                      <a:r>
                        <a:rPr lang="en-CA" sz="2000" b="0" u="none" strike="noStrike">
                          <a:solidFill>
                            <a:srgbClr val="000000"/>
                          </a:solidFill>
                          <a:effectLst/>
                        </a:rPr>
                        <a:t>Medium</a:t>
                      </a:r>
                      <a:endParaRPr lang="en-CA" sz="2000" b="0" i="0" u="none" strike="noStrike">
                        <a:solidFill>
                          <a:srgbClr val="000000"/>
                        </a:solidFill>
                        <a:effectLst/>
                        <a:latin typeface="+mn-lt"/>
                      </a:endParaRPr>
                    </a:p>
                  </a:txBody>
                  <a:tcPr marL="7034" marR="7034" marT="7034" anchor="b"/>
                </a:tc>
                <a:tc>
                  <a:txBody>
                    <a:bodyPr/>
                    <a:lstStyle/>
                    <a:p>
                      <a:pPr algn="ctr" fontAlgn="b"/>
                      <a:r>
                        <a:rPr lang="en-CA" sz="2000" b="1" u="none" strike="noStrike" dirty="0">
                          <a:solidFill>
                            <a:srgbClr val="000000"/>
                          </a:solidFill>
                          <a:effectLst/>
                        </a:rPr>
                        <a:t>51.15%</a:t>
                      </a:r>
                      <a:endParaRPr lang="en-CA" sz="2000" b="1" i="0" u="none" strike="noStrike" dirty="0">
                        <a:solidFill>
                          <a:srgbClr val="000000"/>
                        </a:solidFill>
                        <a:effectLst/>
                        <a:latin typeface="+mn-lt"/>
                      </a:endParaRPr>
                    </a:p>
                  </a:txBody>
                  <a:tcPr marL="7034" marR="7034" marT="7034" anchor="b"/>
                </a:tc>
                <a:tc>
                  <a:txBody>
                    <a:bodyPr/>
                    <a:lstStyle/>
                    <a:p>
                      <a:pPr algn="ctr" fontAlgn="b"/>
                      <a:r>
                        <a:rPr lang="en-CA" sz="2000" b="1" u="none" strike="noStrike" dirty="0">
                          <a:solidFill>
                            <a:srgbClr val="000000"/>
                          </a:solidFill>
                          <a:effectLst/>
                        </a:rPr>
                        <a:t>6.32%</a:t>
                      </a:r>
                      <a:endParaRPr lang="en-CA" sz="2000" b="1" i="0" u="none" strike="noStrike" dirty="0">
                        <a:solidFill>
                          <a:srgbClr val="000000"/>
                        </a:solidFill>
                        <a:effectLst/>
                        <a:latin typeface="+mn-lt"/>
                      </a:endParaRPr>
                    </a:p>
                  </a:txBody>
                  <a:tcPr marL="7034" marR="7034" marT="7034" anchor="b"/>
                </a:tc>
                <a:tc>
                  <a:txBody>
                    <a:bodyPr/>
                    <a:lstStyle/>
                    <a:p>
                      <a:pPr algn="ctr" fontAlgn="b"/>
                      <a:r>
                        <a:rPr lang="en-CA" sz="2000" b="1" u="none" strike="noStrike" dirty="0">
                          <a:solidFill>
                            <a:srgbClr val="000000"/>
                          </a:solidFill>
                          <a:effectLst/>
                        </a:rPr>
                        <a:t>41.95%</a:t>
                      </a:r>
                      <a:endParaRPr lang="en-CA" sz="2000" b="1" i="0" u="none" strike="noStrike" dirty="0">
                        <a:solidFill>
                          <a:srgbClr val="000000"/>
                        </a:solidFill>
                        <a:effectLst/>
                        <a:latin typeface="+mn-lt"/>
                      </a:endParaRPr>
                    </a:p>
                  </a:txBody>
                  <a:tcPr marL="7034" marR="7034" marT="7034" anchor="b"/>
                </a:tc>
                <a:extLst>
                  <a:ext uri="{0D108BD9-81ED-4DB2-BD59-A6C34878D82A}">
                    <a16:rowId xmlns:a16="http://schemas.microsoft.com/office/drawing/2014/main" val="997350785"/>
                  </a:ext>
                </a:extLst>
              </a:tr>
              <a:tr h="312095">
                <a:tc>
                  <a:txBody>
                    <a:bodyPr/>
                    <a:lstStyle/>
                    <a:p>
                      <a:pPr algn="l" fontAlgn="b"/>
                      <a:r>
                        <a:rPr lang="en-CA" sz="2000" b="0" u="none" strike="noStrike" dirty="0">
                          <a:solidFill>
                            <a:srgbClr val="000000"/>
                          </a:solidFill>
                          <a:effectLst/>
                        </a:rPr>
                        <a:t>Small</a:t>
                      </a:r>
                      <a:endParaRPr lang="en-CA" sz="2000" b="0" i="0" u="none" strike="noStrike" dirty="0">
                        <a:solidFill>
                          <a:srgbClr val="000000"/>
                        </a:solidFill>
                        <a:effectLst/>
                        <a:latin typeface="+mn-lt"/>
                      </a:endParaRPr>
                    </a:p>
                  </a:txBody>
                  <a:tcPr marL="7034" marR="7034" marT="7034" anchor="b"/>
                </a:tc>
                <a:tc>
                  <a:txBody>
                    <a:bodyPr/>
                    <a:lstStyle/>
                    <a:p>
                      <a:pPr algn="ctr" fontAlgn="b"/>
                      <a:r>
                        <a:rPr lang="en-CA" sz="2000" b="1" u="none" strike="noStrike" dirty="0">
                          <a:solidFill>
                            <a:srgbClr val="000000"/>
                          </a:solidFill>
                          <a:effectLst/>
                        </a:rPr>
                        <a:t>54.30%</a:t>
                      </a:r>
                      <a:endParaRPr lang="en-CA" sz="2000" b="1" i="0" u="none" strike="noStrike" dirty="0">
                        <a:solidFill>
                          <a:srgbClr val="000000"/>
                        </a:solidFill>
                        <a:effectLst/>
                        <a:latin typeface="+mn-lt"/>
                      </a:endParaRPr>
                    </a:p>
                  </a:txBody>
                  <a:tcPr marL="7034" marR="7034" marT="7034" anchor="b"/>
                </a:tc>
                <a:tc>
                  <a:txBody>
                    <a:bodyPr/>
                    <a:lstStyle/>
                    <a:p>
                      <a:pPr algn="ctr" fontAlgn="b"/>
                      <a:r>
                        <a:rPr lang="en-CA" sz="2000" b="1" u="none" strike="noStrike" dirty="0">
                          <a:solidFill>
                            <a:srgbClr val="000000"/>
                          </a:solidFill>
                          <a:effectLst/>
                        </a:rPr>
                        <a:t>7.33%</a:t>
                      </a:r>
                      <a:endParaRPr lang="en-CA" sz="2000" b="1" i="0" u="none" strike="noStrike" dirty="0">
                        <a:solidFill>
                          <a:srgbClr val="000000"/>
                        </a:solidFill>
                        <a:effectLst/>
                        <a:latin typeface="+mn-lt"/>
                      </a:endParaRPr>
                    </a:p>
                  </a:txBody>
                  <a:tcPr marL="7034" marR="7034" marT="7034" anchor="b"/>
                </a:tc>
                <a:tc>
                  <a:txBody>
                    <a:bodyPr/>
                    <a:lstStyle/>
                    <a:p>
                      <a:pPr algn="ctr" fontAlgn="b"/>
                      <a:r>
                        <a:rPr lang="en-CA" sz="2000" b="1" u="none" strike="noStrike" dirty="0">
                          <a:solidFill>
                            <a:srgbClr val="000000"/>
                          </a:solidFill>
                          <a:effectLst/>
                        </a:rPr>
                        <a:t>36.74%</a:t>
                      </a:r>
                      <a:endParaRPr lang="en-CA" sz="2000" b="1" i="0" u="none" strike="noStrike" dirty="0">
                        <a:solidFill>
                          <a:srgbClr val="000000"/>
                        </a:solidFill>
                        <a:effectLst/>
                        <a:latin typeface="+mn-lt"/>
                      </a:endParaRPr>
                    </a:p>
                  </a:txBody>
                  <a:tcPr marL="7034" marR="7034" marT="7034" anchor="b"/>
                </a:tc>
                <a:extLst>
                  <a:ext uri="{0D108BD9-81ED-4DB2-BD59-A6C34878D82A}">
                    <a16:rowId xmlns:a16="http://schemas.microsoft.com/office/drawing/2014/main" val="952556006"/>
                  </a:ext>
                </a:extLst>
              </a:tr>
            </a:tbl>
          </a:graphicData>
        </a:graphic>
      </p:graphicFrame>
      <p:sp>
        <p:nvSpPr>
          <p:cNvPr id="8" name="Content Placeholder 8">
            <a:extLst>
              <a:ext uri="{FF2B5EF4-FFF2-40B4-BE49-F238E27FC236}">
                <a16:creationId xmlns:a16="http://schemas.microsoft.com/office/drawing/2014/main" id="{270180C2-B60F-B339-85F9-208FFFE3FABA}"/>
              </a:ext>
            </a:extLst>
          </p:cNvPr>
          <p:cNvSpPr txBox="1">
            <a:spLocks/>
          </p:cNvSpPr>
          <p:nvPr/>
        </p:nvSpPr>
        <p:spPr>
          <a:xfrm>
            <a:off x="7629992" y="1503753"/>
            <a:ext cx="4256365" cy="29685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More than 50% Customers within each customer group has grown at a rate more than ISGR </a:t>
            </a:r>
            <a:r>
              <a:rPr lang="en-US" b="1" dirty="0"/>
              <a:t>( Enterprise Group showing the highest percentage)</a:t>
            </a:r>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val="427292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06EB-E9FA-922C-9324-DCC745912F0C}"/>
              </a:ext>
            </a:extLst>
          </p:cNvPr>
          <p:cNvSpPr>
            <a:spLocks noGrp="1"/>
          </p:cNvSpPr>
          <p:nvPr>
            <p:ph type="title"/>
          </p:nvPr>
        </p:nvSpPr>
        <p:spPr>
          <a:xfrm>
            <a:off x="838200" y="531136"/>
            <a:ext cx="10515600" cy="684186"/>
          </a:xfrm>
        </p:spPr>
        <p:txBody>
          <a:bodyPr>
            <a:normAutofit/>
          </a:bodyPr>
          <a:lstStyle/>
          <a:p>
            <a:r>
              <a:rPr lang="en-US" sz="2800" b="1" dirty="0">
                <a:latin typeface="+mn-lt"/>
                <a:ea typeface="+mn-ea"/>
                <a:cs typeface="+mn-cs"/>
              </a:rPr>
              <a:t>Addition and Churn/Lost of Customers during 2019-2020</a:t>
            </a:r>
          </a:p>
        </p:txBody>
      </p:sp>
      <p:sp>
        <p:nvSpPr>
          <p:cNvPr id="3" name="Content Placeholder 2">
            <a:extLst>
              <a:ext uri="{FF2B5EF4-FFF2-40B4-BE49-F238E27FC236}">
                <a16:creationId xmlns:a16="http://schemas.microsoft.com/office/drawing/2014/main" id="{7D14CBD4-EADA-CE09-8C4C-3A9DDE8E49DA}"/>
              </a:ext>
            </a:extLst>
          </p:cNvPr>
          <p:cNvSpPr>
            <a:spLocks noGrp="1"/>
          </p:cNvSpPr>
          <p:nvPr>
            <p:ph idx="1"/>
          </p:nvPr>
        </p:nvSpPr>
        <p:spPr/>
        <p:txBody>
          <a:bodyPr>
            <a:normAutofit/>
          </a:bodyPr>
          <a:lstStyle/>
          <a:p>
            <a:pPr>
              <a:buFont typeface="Wingdings" panose="05000000000000000000" pitchFamily="2" charset="2"/>
              <a:buChar char="Ø"/>
            </a:pPr>
            <a:r>
              <a:rPr lang="en-US" dirty="0"/>
              <a:t> There have been </a:t>
            </a:r>
            <a:r>
              <a:rPr lang="en-US" b="1" dirty="0"/>
              <a:t>15 customers lost</a:t>
            </a:r>
            <a:r>
              <a:rPr lang="en-US" dirty="0"/>
              <a:t> during 2020 (who were in the 2019 customer list), among them </a:t>
            </a:r>
          </a:p>
          <a:p>
            <a:pPr lvl="1">
              <a:buFont typeface="Wingdings" panose="05000000000000000000" pitchFamily="2" charset="2"/>
              <a:buChar char="Ø"/>
            </a:pPr>
            <a:r>
              <a:rPr lang="en-US" dirty="0"/>
              <a:t> 1 is from ‘Medium’ customer group</a:t>
            </a:r>
          </a:p>
          <a:p>
            <a:pPr lvl="1">
              <a:buFont typeface="Wingdings" panose="05000000000000000000" pitchFamily="2" charset="2"/>
              <a:buChar char="Ø"/>
            </a:pPr>
            <a:r>
              <a:rPr lang="en-US" dirty="0"/>
              <a:t> 14 are from ‘Small’ customer group</a:t>
            </a:r>
          </a:p>
          <a:p>
            <a:pPr lvl="1">
              <a:buFont typeface="Wingdings" panose="05000000000000000000" pitchFamily="2" charset="2"/>
              <a:buChar char="Ø"/>
            </a:pPr>
            <a:endParaRPr lang="en-US" dirty="0"/>
          </a:p>
          <a:p>
            <a:pPr>
              <a:buFont typeface="Wingdings" panose="05000000000000000000" pitchFamily="2" charset="2"/>
              <a:buChar char="Ø"/>
            </a:pPr>
            <a:r>
              <a:rPr lang="en-US" dirty="0"/>
              <a:t> No new customer has been added in 2020.</a:t>
            </a:r>
          </a:p>
        </p:txBody>
      </p:sp>
    </p:spTree>
    <p:extLst>
      <p:ext uri="{BB962C8B-B14F-4D97-AF65-F5344CB8AC3E}">
        <p14:creationId xmlns:p14="http://schemas.microsoft.com/office/powerpoint/2010/main" val="186199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06EB-E9FA-922C-9324-DCC745912F0C}"/>
              </a:ext>
            </a:extLst>
          </p:cNvPr>
          <p:cNvSpPr>
            <a:spLocks noGrp="1"/>
          </p:cNvSpPr>
          <p:nvPr>
            <p:ph type="title"/>
          </p:nvPr>
        </p:nvSpPr>
        <p:spPr>
          <a:xfrm>
            <a:off x="419100" y="410096"/>
            <a:ext cx="11353800" cy="744146"/>
          </a:xfrm>
        </p:spPr>
        <p:txBody>
          <a:bodyPr>
            <a:normAutofit fontScale="90000"/>
          </a:bodyPr>
          <a:lstStyle/>
          <a:p>
            <a:pPr algn="ctr"/>
            <a:r>
              <a:rPr lang="en-US" sz="3100" b="1" dirty="0">
                <a:latin typeface="+mn-lt"/>
                <a:ea typeface="+mn-ea"/>
                <a:cs typeface="+mn-cs"/>
              </a:rPr>
              <a:t>Overall impact of COVID on volumes and revenue by customer group</a:t>
            </a:r>
            <a:br>
              <a:rPr lang="en-US" sz="2800" b="1" dirty="0">
                <a:latin typeface="+mn-lt"/>
                <a:ea typeface="+mn-ea"/>
                <a:cs typeface="+mn-cs"/>
              </a:rPr>
            </a:br>
            <a:endParaRPr lang="en-US" sz="2800" b="1" dirty="0">
              <a:latin typeface="+mn-lt"/>
              <a:ea typeface="+mn-ea"/>
              <a:cs typeface="+mn-cs"/>
            </a:endParaRPr>
          </a:p>
        </p:txBody>
      </p:sp>
      <p:graphicFrame>
        <p:nvGraphicFramePr>
          <p:cNvPr id="4" name="Content Placeholder 3">
            <a:extLst>
              <a:ext uri="{FF2B5EF4-FFF2-40B4-BE49-F238E27FC236}">
                <a16:creationId xmlns:a16="http://schemas.microsoft.com/office/drawing/2014/main" id="{4E2AED53-EE7C-0B0B-97C0-C2AD8EF90D6F}"/>
              </a:ext>
            </a:extLst>
          </p:cNvPr>
          <p:cNvGraphicFramePr>
            <a:graphicFrameLocks noGrp="1"/>
          </p:cNvGraphicFramePr>
          <p:nvPr>
            <p:ph idx="1"/>
            <p:extLst>
              <p:ext uri="{D42A27DB-BD31-4B8C-83A1-F6EECF244321}">
                <p14:modId xmlns:p14="http://schemas.microsoft.com/office/powerpoint/2010/main" val="1612622626"/>
              </p:ext>
            </p:extLst>
          </p:nvPr>
        </p:nvGraphicFramePr>
        <p:xfrm>
          <a:off x="1109609" y="1366463"/>
          <a:ext cx="9370031" cy="4027470"/>
        </p:xfrm>
        <a:graphic>
          <a:graphicData uri="http://schemas.openxmlformats.org/drawingml/2006/table">
            <a:tbl>
              <a:tblPr/>
              <a:tblGrid>
                <a:gridCol w="1402538">
                  <a:extLst>
                    <a:ext uri="{9D8B030D-6E8A-4147-A177-3AD203B41FA5}">
                      <a16:colId xmlns:a16="http://schemas.microsoft.com/office/drawing/2014/main" val="799010326"/>
                    </a:ext>
                  </a:extLst>
                </a:gridCol>
                <a:gridCol w="1598396">
                  <a:extLst>
                    <a:ext uri="{9D8B030D-6E8A-4147-A177-3AD203B41FA5}">
                      <a16:colId xmlns:a16="http://schemas.microsoft.com/office/drawing/2014/main" val="2833299290"/>
                    </a:ext>
                  </a:extLst>
                </a:gridCol>
                <a:gridCol w="1375857">
                  <a:extLst>
                    <a:ext uri="{9D8B030D-6E8A-4147-A177-3AD203B41FA5}">
                      <a16:colId xmlns:a16="http://schemas.microsoft.com/office/drawing/2014/main" val="4149120805"/>
                    </a:ext>
                  </a:extLst>
                </a:gridCol>
                <a:gridCol w="1537105">
                  <a:extLst>
                    <a:ext uri="{9D8B030D-6E8A-4147-A177-3AD203B41FA5}">
                      <a16:colId xmlns:a16="http://schemas.microsoft.com/office/drawing/2014/main" val="3945955197"/>
                    </a:ext>
                  </a:extLst>
                </a:gridCol>
                <a:gridCol w="1702962">
                  <a:extLst>
                    <a:ext uri="{9D8B030D-6E8A-4147-A177-3AD203B41FA5}">
                      <a16:colId xmlns:a16="http://schemas.microsoft.com/office/drawing/2014/main" val="2384720576"/>
                    </a:ext>
                  </a:extLst>
                </a:gridCol>
                <a:gridCol w="1753173">
                  <a:extLst>
                    <a:ext uri="{9D8B030D-6E8A-4147-A177-3AD203B41FA5}">
                      <a16:colId xmlns:a16="http://schemas.microsoft.com/office/drawing/2014/main" val="3126055582"/>
                    </a:ext>
                  </a:extLst>
                </a:gridCol>
              </a:tblGrid>
              <a:tr h="671245">
                <a:tc>
                  <a:txBody>
                    <a:bodyPr/>
                    <a:lstStyle/>
                    <a:p>
                      <a:pPr algn="l" fontAlgn="b"/>
                      <a:endParaRPr lang="en-CA" sz="2400" b="0" i="0" u="none" strike="noStrike" dirty="0">
                        <a:solidFill>
                          <a:srgbClr val="000000"/>
                        </a:solidFill>
                        <a:effectLst/>
                        <a:latin typeface="Aptos Narrow" panose="020B0004020202020204" pitchFamily="34" charset="0"/>
                      </a:endParaRPr>
                    </a:p>
                  </a:txBody>
                  <a:tcPr marL="7034" marR="7034" marT="7034"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b"/>
                      <a:r>
                        <a:rPr lang="en-CA" sz="2400" b="1" i="0" u="none" strike="noStrike" dirty="0">
                          <a:solidFill>
                            <a:srgbClr val="000000"/>
                          </a:solidFill>
                          <a:effectLst/>
                          <a:latin typeface="Aptos Narrow" panose="020B0004020202020204" pitchFamily="34" charset="0"/>
                        </a:rPr>
                        <a:t>Volume</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hMerge="1">
                  <a:txBody>
                    <a:bodyPr/>
                    <a:lstStyle/>
                    <a:p>
                      <a:endParaRPr lang="en-CA"/>
                    </a:p>
                  </a:txBody>
                  <a:tcPr/>
                </a:tc>
                <a:tc gridSpan="2">
                  <a:txBody>
                    <a:bodyPr/>
                    <a:lstStyle/>
                    <a:p>
                      <a:pPr algn="ctr" fontAlgn="b"/>
                      <a:r>
                        <a:rPr lang="en-CA" sz="2400" b="1" i="0" u="none" strike="noStrike" dirty="0">
                          <a:solidFill>
                            <a:srgbClr val="000000"/>
                          </a:solidFill>
                          <a:effectLst/>
                          <a:latin typeface="Aptos Narrow" panose="020B0004020202020204" pitchFamily="34" charset="0"/>
                        </a:rPr>
                        <a:t>Revenue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hMerge="1">
                  <a:txBody>
                    <a:bodyPr/>
                    <a:lstStyle/>
                    <a:p>
                      <a:endParaRPr lang="en-CA"/>
                    </a:p>
                  </a:txBody>
                  <a:tcPr/>
                </a:tc>
                <a:tc>
                  <a:txBody>
                    <a:bodyPr/>
                    <a:lstStyle/>
                    <a:p>
                      <a:pPr algn="l" fontAlgn="b"/>
                      <a:endParaRPr lang="en-CA" sz="2400" b="0" i="0" u="none" strike="noStrike">
                        <a:solidFill>
                          <a:srgbClr val="000000"/>
                        </a:solidFill>
                        <a:effectLst/>
                        <a:latin typeface="Aptos Narrow" panose="020B0004020202020204" pitchFamily="34" charset="0"/>
                      </a:endParaRPr>
                    </a:p>
                  </a:txBody>
                  <a:tcPr marL="7034" marR="7034" marT="7034"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312627"/>
                  </a:ext>
                </a:extLst>
              </a:tr>
              <a:tr h="671245">
                <a:tc>
                  <a:txBody>
                    <a:bodyPr/>
                    <a:lstStyle/>
                    <a:p>
                      <a:pPr algn="l" fontAlgn="b"/>
                      <a:endParaRPr lang="en-CA" sz="2400" b="0" i="0" u="none" strike="noStrike" dirty="0">
                        <a:solidFill>
                          <a:srgbClr val="000000"/>
                        </a:solidFill>
                        <a:effectLst/>
                        <a:latin typeface="Aptos Narrow" panose="020B0004020202020204" pitchFamily="34" charset="0"/>
                      </a:endParaRPr>
                    </a:p>
                  </a:txBody>
                  <a:tcPr marL="7034" marR="7034" marT="7034"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CA" sz="2400" b="1" i="0" u="none" strike="noStrike" dirty="0">
                          <a:solidFill>
                            <a:srgbClr val="000000"/>
                          </a:solidFill>
                          <a:effectLst/>
                          <a:latin typeface="Aptos Narrow" panose="020B0004020202020204" pitchFamily="34" charset="0"/>
                        </a:rPr>
                        <a:t>2019</a:t>
                      </a:r>
                    </a:p>
                  </a:txBody>
                  <a:tcPr marL="7034" marR="7034" marT="703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CA" sz="2400" b="1" i="0" u="none" strike="noStrike" dirty="0">
                          <a:solidFill>
                            <a:srgbClr val="000000"/>
                          </a:solidFill>
                          <a:effectLst/>
                          <a:latin typeface="Aptos Narrow" panose="020B0004020202020204" pitchFamily="34" charset="0"/>
                        </a:rPr>
                        <a:t>2020</a:t>
                      </a:r>
                    </a:p>
                  </a:txBody>
                  <a:tcPr marL="7034" marR="7034" marT="703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CA" sz="2400" b="1" i="0" u="none" strike="noStrike" dirty="0">
                          <a:solidFill>
                            <a:srgbClr val="000000"/>
                          </a:solidFill>
                          <a:effectLst/>
                          <a:latin typeface="Aptos Narrow" panose="020B0004020202020204" pitchFamily="34" charset="0"/>
                        </a:rPr>
                        <a:t>2019</a:t>
                      </a:r>
                    </a:p>
                  </a:txBody>
                  <a:tcPr marL="7034" marR="7034" marT="703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CA" sz="2400" b="1" i="0" u="none" strike="noStrike" dirty="0">
                          <a:solidFill>
                            <a:srgbClr val="000000"/>
                          </a:solidFill>
                          <a:effectLst/>
                          <a:latin typeface="Aptos Narrow" panose="020B0004020202020204" pitchFamily="34" charset="0"/>
                        </a:rPr>
                        <a:t>2020</a:t>
                      </a:r>
                    </a:p>
                  </a:txBody>
                  <a:tcPr marL="7034" marR="7034" marT="703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CA" sz="2400" b="1" i="0" u="none" strike="noStrike" dirty="0">
                          <a:solidFill>
                            <a:srgbClr val="000000"/>
                          </a:solidFill>
                          <a:effectLst/>
                          <a:latin typeface="Aptos Narrow" panose="020B0004020202020204" pitchFamily="34" charset="0"/>
                        </a:rPr>
                        <a:t>% Growth</a:t>
                      </a:r>
                    </a:p>
                  </a:txBody>
                  <a:tcPr marL="7034" marR="7034" marT="7034">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6282099"/>
                  </a:ext>
                </a:extLst>
              </a:tr>
              <a:tr h="671245">
                <a:tc>
                  <a:txBody>
                    <a:bodyPr/>
                    <a:lstStyle/>
                    <a:p>
                      <a:pPr algn="l" fontAlgn="b"/>
                      <a:r>
                        <a:rPr lang="en-CA" sz="2400" b="1" i="0" u="none" strike="noStrike" dirty="0">
                          <a:solidFill>
                            <a:srgbClr val="000000"/>
                          </a:solidFill>
                          <a:effectLst/>
                          <a:latin typeface="Aptos Narrow" panose="020B0004020202020204" pitchFamily="34" charset="0"/>
                        </a:rPr>
                        <a:t>Enterprise</a:t>
                      </a:r>
                    </a:p>
                  </a:txBody>
                  <a:tcPr marL="7034" marR="7034" marT="7034"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2000" b="0" i="0" u="none" strike="noStrike" dirty="0">
                          <a:solidFill>
                            <a:srgbClr val="000000"/>
                          </a:solidFill>
                          <a:effectLst/>
                          <a:latin typeface="Aptos Narrow" panose="020B0004020202020204" pitchFamily="34" charset="0"/>
                        </a:rPr>
                        <a:t>9,306,896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CA" sz="2000" b="0" i="0" u="none" strike="noStrike" dirty="0">
                          <a:solidFill>
                            <a:srgbClr val="000000"/>
                          </a:solidFill>
                          <a:effectLst/>
                          <a:latin typeface="Aptos Narrow" panose="020B0004020202020204" pitchFamily="34" charset="0"/>
                        </a:rPr>
                        <a:t> 10,374,676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2000" b="0" i="0" u="none" strike="noStrike" dirty="0">
                          <a:solidFill>
                            <a:srgbClr val="000000"/>
                          </a:solidFill>
                          <a:effectLst/>
                          <a:latin typeface="Aptos Narrow" panose="020B0004020202020204" pitchFamily="34" charset="0"/>
                        </a:rPr>
                        <a:t> 159,706,300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CA" sz="2000" b="0" i="0" u="none" strike="noStrike" dirty="0">
                          <a:solidFill>
                            <a:srgbClr val="000000"/>
                          </a:solidFill>
                          <a:effectLst/>
                          <a:latin typeface="Aptos Narrow" panose="020B0004020202020204" pitchFamily="34" charset="0"/>
                        </a:rPr>
                        <a:t> 178,029,400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2000" b="1" i="0" u="none" strike="noStrike" dirty="0">
                          <a:solidFill>
                            <a:srgbClr val="000000"/>
                          </a:solidFill>
                          <a:effectLst/>
                          <a:latin typeface="Aptos Narrow" panose="020B0004020202020204" pitchFamily="34" charset="0"/>
                        </a:rPr>
                        <a:t>11.47%</a:t>
                      </a:r>
                    </a:p>
                  </a:txBody>
                  <a:tcPr marL="7034" marR="7034" marT="7034"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4549295"/>
                  </a:ext>
                </a:extLst>
              </a:tr>
              <a:tr h="671245">
                <a:tc>
                  <a:txBody>
                    <a:bodyPr/>
                    <a:lstStyle/>
                    <a:p>
                      <a:pPr algn="l" fontAlgn="b"/>
                      <a:r>
                        <a:rPr lang="en-CA" sz="2400" b="1" i="0" u="none" strike="noStrike" dirty="0">
                          <a:solidFill>
                            <a:srgbClr val="000000"/>
                          </a:solidFill>
                          <a:effectLst/>
                          <a:latin typeface="Aptos Narrow" panose="020B0004020202020204" pitchFamily="34" charset="0"/>
                        </a:rPr>
                        <a:t>Large</a:t>
                      </a:r>
                    </a:p>
                  </a:txBody>
                  <a:tcPr marL="7034" marR="7034" marT="7034"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2000" b="0" i="0" u="none" strike="noStrike" dirty="0">
                          <a:solidFill>
                            <a:srgbClr val="000000"/>
                          </a:solidFill>
                          <a:effectLst/>
                          <a:latin typeface="Aptos Narrow" panose="020B0004020202020204" pitchFamily="34" charset="0"/>
                        </a:rPr>
                        <a:t>1,173,044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CA" sz="2000" b="0" i="0" u="none" strike="noStrike">
                          <a:solidFill>
                            <a:srgbClr val="000000"/>
                          </a:solidFill>
                          <a:effectLst/>
                          <a:latin typeface="Aptos Narrow" panose="020B0004020202020204" pitchFamily="34" charset="0"/>
                        </a:rPr>
                        <a:t> 1,120,701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2000" b="0" i="0" u="none" strike="noStrike" dirty="0">
                          <a:solidFill>
                            <a:srgbClr val="000000"/>
                          </a:solidFill>
                          <a:effectLst/>
                          <a:latin typeface="Aptos Narrow" panose="020B0004020202020204" pitchFamily="34" charset="0"/>
                        </a:rPr>
                        <a:t> 21,419,780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CA" sz="2000" b="0" i="0" u="none" strike="noStrike" dirty="0">
                          <a:solidFill>
                            <a:srgbClr val="000000"/>
                          </a:solidFill>
                          <a:effectLst/>
                          <a:latin typeface="Aptos Narrow" panose="020B0004020202020204" pitchFamily="34" charset="0"/>
                        </a:rPr>
                        <a:t> 20,464,000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2000" b="1" i="0" u="none" strike="noStrike" dirty="0">
                          <a:solidFill>
                            <a:srgbClr val="FF0000"/>
                          </a:solidFill>
                          <a:effectLst/>
                          <a:latin typeface="Aptos Narrow" panose="020B0004020202020204" pitchFamily="34" charset="0"/>
                        </a:rPr>
                        <a:t>-4.46%</a:t>
                      </a:r>
                    </a:p>
                  </a:txBody>
                  <a:tcPr marL="7034" marR="7034" marT="7034"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7113529"/>
                  </a:ext>
                </a:extLst>
              </a:tr>
              <a:tr h="671245">
                <a:tc>
                  <a:txBody>
                    <a:bodyPr/>
                    <a:lstStyle/>
                    <a:p>
                      <a:pPr algn="l" fontAlgn="b"/>
                      <a:r>
                        <a:rPr lang="en-CA" sz="2400" b="1" i="0" u="none" strike="noStrike" dirty="0">
                          <a:solidFill>
                            <a:srgbClr val="000000"/>
                          </a:solidFill>
                          <a:effectLst/>
                          <a:latin typeface="Aptos Narrow" panose="020B0004020202020204" pitchFamily="34" charset="0"/>
                        </a:rPr>
                        <a:t>Medium</a:t>
                      </a:r>
                    </a:p>
                  </a:txBody>
                  <a:tcPr marL="7034" marR="7034" marT="7034"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2000" b="0" i="0" u="none" strike="noStrike">
                          <a:solidFill>
                            <a:srgbClr val="000000"/>
                          </a:solidFill>
                          <a:effectLst/>
                          <a:latin typeface="Aptos Narrow" panose="020B0004020202020204" pitchFamily="34" charset="0"/>
                        </a:rPr>
                        <a:t>1,926,935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CA" sz="2000" b="0" i="0" u="none" strike="noStrike" dirty="0">
                          <a:solidFill>
                            <a:srgbClr val="000000"/>
                          </a:solidFill>
                          <a:effectLst/>
                          <a:latin typeface="Aptos Narrow" panose="020B0004020202020204" pitchFamily="34" charset="0"/>
                        </a:rPr>
                        <a:t> 2,273,566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2000" b="0" i="0" u="none" strike="noStrike" dirty="0">
                          <a:solidFill>
                            <a:srgbClr val="000000"/>
                          </a:solidFill>
                          <a:effectLst/>
                          <a:latin typeface="Aptos Narrow" panose="020B0004020202020204" pitchFamily="34" charset="0"/>
                        </a:rPr>
                        <a:t> 38,153,310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CA" sz="2000" b="0" i="0" u="none" strike="noStrike" dirty="0">
                          <a:solidFill>
                            <a:srgbClr val="000000"/>
                          </a:solidFill>
                          <a:effectLst/>
                          <a:latin typeface="Aptos Narrow" panose="020B0004020202020204" pitchFamily="34" charset="0"/>
                        </a:rPr>
                        <a:t> 45,016,610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2000" b="1" i="0" u="none" strike="noStrike" dirty="0">
                          <a:solidFill>
                            <a:srgbClr val="000000"/>
                          </a:solidFill>
                          <a:effectLst/>
                          <a:latin typeface="Aptos Narrow" panose="020B0004020202020204" pitchFamily="34" charset="0"/>
                        </a:rPr>
                        <a:t>17.99%</a:t>
                      </a:r>
                    </a:p>
                  </a:txBody>
                  <a:tcPr marL="7034" marR="7034" marT="7034"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483333"/>
                  </a:ext>
                </a:extLst>
              </a:tr>
              <a:tr h="671245">
                <a:tc>
                  <a:txBody>
                    <a:bodyPr/>
                    <a:lstStyle/>
                    <a:p>
                      <a:pPr algn="l" fontAlgn="b"/>
                      <a:r>
                        <a:rPr lang="en-CA" sz="2400" b="1" i="0" u="none" strike="noStrike" dirty="0">
                          <a:solidFill>
                            <a:srgbClr val="000000"/>
                          </a:solidFill>
                          <a:effectLst/>
                          <a:latin typeface="Aptos Narrow" panose="020B0004020202020204" pitchFamily="34" charset="0"/>
                        </a:rPr>
                        <a:t>Small</a:t>
                      </a:r>
                    </a:p>
                  </a:txBody>
                  <a:tcPr marL="7034" marR="7034" marT="7034"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CA" sz="2000" b="0" i="0" u="none" strike="noStrike">
                          <a:solidFill>
                            <a:srgbClr val="000000"/>
                          </a:solidFill>
                          <a:effectLst/>
                          <a:latin typeface="Aptos Narrow" panose="020B0004020202020204" pitchFamily="34" charset="0"/>
                        </a:rPr>
                        <a:t>715,941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CA" sz="2000" b="0" i="0" u="none" strike="noStrike">
                          <a:solidFill>
                            <a:srgbClr val="000000"/>
                          </a:solidFill>
                          <a:effectLst/>
                          <a:latin typeface="Aptos Narrow" panose="020B0004020202020204" pitchFamily="34" charset="0"/>
                        </a:rPr>
                        <a:t> 850,074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CA" sz="2000" b="0" i="0" u="none" strike="noStrike" dirty="0">
                          <a:solidFill>
                            <a:srgbClr val="000000"/>
                          </a:solidFill>
                          <a:effectLst/>
                          <a:latin typeface="Aptos Narrow" panose="020B0004020202020204" pitchFamily="34" charset="0"/>
                        </a:rPr>
                        <a:t> 15,120,670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CA" sz="2000" b="0" i="0" u="none" strike="noStrike" dirty="0">
                          <a:solidFill>
                            <a:srgbClr val="000000"/>
                          </a:solidFill>
                          <a:effectLst/>
                          <a:latin typeface="Aptos Narrow" panose="020B0004020202020204" pitchFamily="34" charset="0"/>
                        </a:rPr>
                        <a:t> 17,953,560 </a:t>
                      </a:r>
                    </a:p>
                  </a:txBody>
                  <a:tcPr marL="7034" marR="7034" marT="703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CA" sz="2000" b="1" i="0" u="none" strike="noStrike" dirty="0">
                          <a:solidFill>
                            <a:srgbClr val="000000"/>
                          </a:solidFill>
                          <a:effectLst/>
                          <a:latin typeface="Aptos Narrow" panose="020B0004020202020204" pitchFamily="34" charset="0"/>
                        </a:rPr>
                        <a:t>18.74%</a:t>
                      </a:r>
                    </a:p>
                  </a:txBody>
                  <a:tcPr marL="7034" marR="7034" marT="7034"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0977967"/>
                  </a:ext>
                </a:extLst>
              </a:tr>
            </a:tbl>
          </a:graphicData>
        </a:graphic>
      </p:graphicFrame>
    </p:spTree>
    <p:extLst>
      <p:ext uri="{BB962C8B-B14F-4D97-AF65-F5344CB8AC3E}">
        <p14:creationId xmlns:p14="http://schemas.microsoft.com/office/powerpoint/2010/main" val="670873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40BF-9F29-0B53-4384-6EE7C107F099}"/>
              </a:ext>
            </a:extLst>
          </p:cNvPr>
          <p:cNvSpPr>
            <a:spLocks noGrp="1"/>
          </p:cNvSpPr>
          <p:nvPr>
            <p:ph type="title" idx="4294967295"/>
          </p:nvPr>
        </p:nvSpPr>
        <p:spPr>
          <a:xfrm>
            <a:off x="573663" y="428008"/>
            <a:ext cx="11210925" cy="607332"/>
          </a:xfrm>
        </p:spPr>
        <p:txBody>
          <a:bodyPr vert="horz" lIns="91440" tIns="45720" rIns="91440" bIns="45720" rtlCol="0" anchor="ctr">
            <a:noAutofit/>
          </a:bodyPr>
          <a:lstStyle/>
          <a:p>
            <a:pPr algn="ctr"/>
            <a:r>
              <a:rPr lang="en-US" sz="2800" b="1" dirty="0">
                <a:latin typeface="+mn-lt"/>
                <a:ea typeface="+mn-ea"/>
                <a:cs typeface="+mn-cs"/>
              </a:rPr>
              <a:t>Overall impact of COVID on volumes and revenue by customer group</a:t>
            </a:r>
          </a:p>
        </p:txBody>
      </p:sp>
      <p:pic>
        <p:nvPicPr>
          <p:cNvPr id="4099" name="Picture 3">
            <a:extLst>
              <a:ext uri="{FF2B5EF4-FFF2-40B4-BE49-F238E27FC236}">
                <a16:creationId xmlns:a16="http://schemas.microsoft.com/office/drawing/2014/main" id="{D6749235-CB8D-4DB2-FDAB-53B394197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477799"/>
            <a:ext cx="5721927" cy="33926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A7ABDFE-9D73-70CF-0171-48C91D13E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127" y="1477799"/>
            <a:ext cx="5638800" cy="33926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1DE3A53-546D-38AE-80B8-FD18047F8B93}"/>
              </a:ext>
            </a:extLst>
          </p:cNvPr>
          <p:cNvSpPr txBox="1"/>
          <p:nvPr/>
        </p:nvSpPr>
        <p:spPr>
          <a:xfrm>
            <a:off x="981074" y="5148024"/>
            <a:ext cx="10649271" cy="830997"/>
          </a:xfrm>
          <a:prstGeom prst="rect">
            <a:avLst/>
          </a:prstGeom>
          <a:noFill/>
        </p:spPr>
        <p:txBody>
          <a:bodyPr wrap="square">
            <a:spAutoFit/>
          </a:bodyPr>
          <a:lstStyle/>
          <a:p>
            <a:pPr marL="342900" indent="-342900">
              <a:buFont typeface="Wingdings" panose="05000000000000000000" pitchFamily="2" charset="2"/>
              <a:buChar char="Ø"/>
            </a:pPr>
            <a:r>
              <a:rPr lang="en-US" sz="2400" dirty="0"/>
              <a:t>From 2019 to 2020, both Volume and Revenue have shown a steady positive increase in each segment other than the ‘Large’ customer group.</a:t>
            </a:r>
            <a:endParaRPr lang="en-US" sz="2400" b="1" dirty="0"/>
          </a:p>
        </p:txBody>
      </p:sp>
    </p:spTree>
    <p:extLst>
      <p:ext uri="{BB962C8B-B14F-4D97-AF65-F5344CB8AC3E}">
        <p14:creationId xmlns:p14="http://schemas.microsoft.com/office/powerpoint/2010/main" val="100049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1975-40DC-8563-E523-FAEE3F99CF4B}"/>
              </a:ext>
            </a:extLst>
          </p:cNvPr>
          <p:cNvSpPr>
            <a:spLocks noGrp="1"/>
          </p:cNvSpPr>
          <p:nvPr>
            <p:ph type="title"/>
          </p:nvPr>
        </p:nvSpPr>
        <p:spPr>
          <a:xfrm>
            <a:off x="838200" y="574989"/>
            <a:ext cx="10515600" cy="639216"/>
          </a:xfrm>
        </p:spPr>
        <p:txBody>
          <a:bodyPr>
            <a:normAutofit/>
          </a:bodyPr>
          <a:lstStyle/>
          <a:p>
            <a:r>
              <a:rPr lang="en-CA" sz="2800" b="1" dirty="0">
                <a:latin typeface="+mn-lt"/>
                <a:ea typeface="+mn-ea"/>
                <a:cs typeface="+mn-cs"/>
              </a:rPr>
              <a:t>Recommendations</a:t>
            </a:r>
          </a:p>
        </p:txBody>
      </p:sp>
      <p:sp>
        <p:nvSpPr>
          <p:cNvPr id="3" name="Content Placeholder 2">
            <a:extLst>
              <a:ext uri="{FF2B5EF4-FFF2-40B4-BE49-F238E27FC236}">
                <a16:creationId xmlns:a16="http://schemas.microsoft.com/office/drawing/2014/main" id="{D947F91D-C88E-E918-B13E-D66B19DB6672}"/>
              </a:ext>
            </a:extLst>
          </p:cNvPr>
          <p:cNvSpPr>
            <a:spLocks noGrp="1"/>
          </p:cNvSpPr>
          <p:nvPr>
            <p:ph idx="1"/>
          </p:nvPr>
        </p:nvSpPr>
        <p:spPr/>
        <p:txBody>
          <a:bodyPr/>
          <a:lstStyle/>
          <a:p>
            <a:r>
              <a:rPr lang="en-CA" sz="2400" dirty="0"/>
              <a:t>Need to find root-cause for negative growth of ‘Large’ customer group during COVID period</a:t>
            </a:r>
          </a:p>
          <a:p>
            <a:pPr marL="0" indent="0">
              <a:buNone/>
            </a:pPr>
            <a:endParaRPr lang="en-CA" sz="2400" dirty="0"/>
          </a:p>
          <a:p>
            <a:r>
              <a:rPr lang="en-CA" sz="2400" dirty="0"/>
              <a:t>Take necessary measures to accommodate business growth opportunity in future as there is a positive relationship between COVID-like situations (Pandemic) and Parcel delivery service</a:t>
            </a:r>
          </a:p>
          <a:p>
            <a:endParaRPr lang="en-CA" dirty="0"/>
          </a:p>
        </p:txBody>
      </p:sp>
    </p:spTree>
    <p:extLst>
      <p:ext uri="{BB962C8B-B14F-4D97-AF65-F5344CB8AC3E}">
        <p14:creationId xmlns:p14="http://schemas.microsoft.com/office/powerpoint/2010/main" val="2246446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6FCC-B711-A5B5-4BAB-F6339F7B3919}"/>
              </a:ext>
            </a:extLst>
          </p:cNvPr>
          <p:cNvSpPr>
            <a:spLocks noGrp="1"/>
          </p:cNvSpPr>
          <p:nvPr>
            <p:ph type="title"/>
          </p:nvPr>
        </p:nvSpPr>
        <p:spPr>
          <a:xfrm>
            <a:off x="838200" y="2766218"/>
            <a:ext cx="10515600" cy="1325563"/>
          </a:xfrm>
        </p:spPr>
        <p:txBody>
          <a:bodyPr/>
          <a:lstStyle/>
          <a:p>
            <a:pPr algn="ctr"/>
            <a:r>
              <a:rPr lang="en-US" dirty="0"/>
              <a:t>Thank You</a:t>
            </a:r>
          </a:p>
        </p:txBody>
      </p:sp>
    </p:spTree>
    <p:extLst>
      <p:ext uri="{BB962C8B-B14F-4D97-AF65-F5344CB8AC3E}">
        <p14:creationId xmlns:p14="http://schemas.microsoft.com/office/powerpoint/2010/main" val="287442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84029-9119-5D66-8B57-2739F7283651}"/>
              </a:ext>
            </a:extLst>
          </p:cNvPr>
          <p:cNvSpPr>
            <a:spLocks noGrp="1"/>
          </p:cNvSpPr>
          <p:nvPr>
            <p:ph type="title"/>
          </p:nvPr>
        </p:nvSpPr>
        <p:spPr>
          <a:xfrm>
            <a:off x="838200" y="365126"/>
            <a:ext cx="10515600" cy="998980"/>
          </a:xfrm>
        </p:spPr>
        <p:txBody>
          <a:bodyPr/>
          <a:lstStyle/>
          <a:p>
            <a:r>
              <a:rPr lang="en-US" dirty="0"/>
              <a:t>Executive Summary</a:t>
            </a:r>
          </a:p>
        </p:txBody>
      </p:sp>
      <p:sp>
        <p:nvSpPr>
          <p:cNvPr id="5" name="TextBox 4">
            <a:extLst>
              <a:ext uri="{FF2B5EF4-FFF2-40B4-BE49-F238E27FC236}">
                <a16:creationId xmlns:a16="http://schemas.microsoft.com/office/drawing/2014/main" id="{452D465E-28D2-43DB-EBE6-4CBBEA6967DE}"/>
              </a:ext>
            </a:extLst>
          </p:cNvPr>
          <p:cNvSpPr txBox="1"/>
          <p:nvPr/>
        </p:nvSpPr>
        <p:spPr>
          <a:xfrm>
            <a:off x="838200" y="1364106"/>
            <a:ext cx="10515600" cy="4678204"/>
          </a:xfrm>
          <a:prstGeom prst="rect">
            <a:avLst/>
          </a:prstGeom>
          <a:noFill/>
        </p:spPr>
        <p:txBody>
          <a:bodyPr wrap="square">
            <a:spAutoFit/>
          </a:bodyPr>
          <a:lstStyle/>
          <a:p>
            <a:pPr marL="457200" lvl="1" indent="0">
              <a:buFont typeface="Arial" panose="020B0604020202020204" pitchFamily="34" charset="0"/>
              <a:buNone/>
            </a:pPr>
            <a:r>
              <a:rPr lang="en-CA" sz="2800" b="1" dirty="0"/>
              <a:t>Overview</a:t>
            </a:r>
          </a:p>
          <a:p>
            <a:pPr marL="457200" lvl="1" indent="0">
              <a:buFont typeface="Arial" panose="020B0604020202020204" pitchFamily="34" charset="0"/>
              <a:buNone/>
            </a:pPr>
            <a:r>
              <a:rPr lang="en-US" dirty="0"/>
              <a:t>The parcel delivery trends from 2018 to 2021 reveal significant growth in 2020, primarily driven by the COVID-19 pandemic. During this period, there was an exceptional increase in parcel delivery volumes starting from Week 11 to Week 53 of 2020. The pandemic triggered behavioral changes towards online purchases and deliveries, which directly impacted ABC Company's operations. While the overall business grew, specific challenges, such as a decline in the 'Large Customer Group,' were observed.</a:t>
            </a:r>
          </a:p>
          <a:p>
            <a:pPr>
              <a:buFont typeface="Arial" panose="020B0604020202020204" pitchFamily="34" charset="0"/>
              <a:buChar char="•"/>
            </a:pPr>
            <a:endParaRPr lang="en-US" b="1" dirty="0"/>
          </a:p>
          <a:p>
            <a:pPr>
              <a:buFont typeface="Arial" panose="020B0604020202020204" pitchFamily="34" charset="0"/>
              <a:buChar char="•"/>
            </a:pPr>
            <a:r>
              <a:rPr lang="en-US" b="1" dirty="0"/>
              <a:t> Volume Surge</a:t>
            </a:r>
            <a:r>
              <a:rPr lang="en-US" dirty="0"/>
              <a:t>: The highest parcel delivery volume occurred in </a:t>
            </a:r>
            <a:r>
              <a:rPr lang="en-US" b="1" dirty="0"/>
              <a:t>2020</a:t>
            </a:r>
            <a:r>
              <a:rPr lang="en-US" dirty="0"/>
              <a:t>.</a:t>
            </a:r>
          </a:p>
          <a:p>
            <a:pPr>
              <a:buFont typeface="Arial" panose="020B0604020202020204" pitchFamily="34" charset="0"/>
              <a:buChar char="•"/>
            </a:pPr>
            <a:endParaRPr lang="en-US" b="1" dirty="0"/>
          </a:p>
          <a:p>
            <a:pPr>
              <a:buFont typeface="Arial" panose="020B0604020202020204" pitchFamily="34" charset="0"/>
              <a:buChar char="•"/>
            </a:pPr>
            <a:r>
              <a:rPr lang="en-US" b="1" dirty="0"/>
              <a:t> COVID-19 Period</a:t>
            </a:r>
            <a:r>
              <a:rPr lang="en-US" dirty="0"/>
              <a:t> (Week 11–Week 53, 2020): Steady volume increase was noted, corresponding to:</a:t>
            </a:r>
          </a:p>
          <a:p>
            <a:pPr marL="742950" lvl="1" indent="-285750">
              <a:buFont typeface="Arial" panose="020B0604020202020204" pitchFamily="34" charset="0"/>
              <a:buChar char="•"/>
            </a:pPr>
            <a:r>
              <a:rPr lang="en-US" b="1" dirty="0"/>
              <a:t>Weeks 11–21</a:t>
            </a:r>
            <a:r>
              <a:rPr lang="en-US" dirty="0"/>
              <a:t>: Sharp rise due to early pandemic-related lockdowns, online shopping and product transfer.</a:t>
            </a:r>
          </a:p>
          <a:p>
            <a:pPr marL="742950" lvl="1" indent="-285750">
              <a:buFont typeface="Arial" panose="020B0604020202020204" pitchFamily="34" charset="0"/>
              <a:buChar char="•"/>
            </a:pPr>
            <a:r>
              <a:rPr lang="en-US" b="1" dirty="0"/>
              <a:t>Weeks 45–52</a:t>
            </a:r>
            <a:r>
              <a:rPr lang="en-US" dirty="0"/>
              <a:t>: Seasonal peak during the holiday season (consistent across all years).</a:t>
            </a:r>
          </a:p>
          <a:p>
            <a:pPr>
              <a:buFont typeface="Arial" panose="020B0604020202020204" pitchFamily="34" charset="0"/>
              <a:buChar char="•"/>
            </a:pPr>
            <a:r>
              <a:rPr lang="en-US" dirty="0"/>
              <a:t> The 2020 holiday peak did not show abnormal growth but reflected continued demand for goods transfers and online purchasing.</a:t>
            </a:r>
          </a:p>
        </p:txBody>
      </p:sp>
    </p:spTree>
    <p:extLst>
      <p:ext uri="{BB962C8B-B14F-4D97-AF65-F5344CB8AC3E}">
        <p14:creationId xmlns:p14="http://schemas.microsoft.com/office/powerpoint/2010/main" val="1687241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22ED-8357-485B-F95A-1E917C6C0ED6}"/>
              </a:ext>
            </a:extLst>
          </p:cNvPr>
          <p:cNvSpPr>
            <a:spLocks noGrp="1"/>
          </p:cNvSpPr>
          <p:nvPr>
            <p:ph type="title"/>
          </p:nvPr>
        </p:nvSpPr>
        <p:spPr>
          <a:xfrm>
            <a:off x="838200" y="365126"/>
            <a:ext cx="10515600" cy="878048"/>
          </a:xfrm>
        </p:spPr>
        <p:txBody>
          <a:bodyPr/>
          <a:lstStyle/>
          <a:p>
            <a:r>
              <a:rPr lang="en-US" dirty="0"/>
              <a:t>Executive Summary</a:t>
            </a:r>
            <a:endParaRPr lang="en-CA" dirty="0"/>
          </a:p>
        </p:txBody>
      </p:sp>
      <p:sp>
        <p:nvSpPr>
          <p:cNvPr id="3" name="Content Placeholder 2">
            <a:extLst>
              <a:ext uri="{FF2B5EF4-FFF2-40B4-BE49-F238E27FC236}">
                <a16:creationId xmlns:a16="http://schemas.microsoft.com/office/drawing/2014/main" id="{1E5A4234-28A5-1D59-5E0B-5BF4C71E55AE}"/>
              </a:ext>
            </a:extLst>
          </p:cNvPr>
          <p:cNvSpPr>
            <a:spLocks noGrp="1"/>
          </p:cNvSpPr>
          <p:nvPr>
            <p:ph idx="1"/>
          </p:nvPr>
        </p:nvSpPr>
        <p:spPr>
          <a:xfrm>
            <a:off x="838200" y="1438044"/>
            <a:ext cx="10515600" cy="4933789"/>
          </a:xfrm>
        </p:spPr>
        <p:txBody>
          <a:bodyPr>
            <a:normAutofit lnSpcReduction="10000"/>
          </a:bodyPr>
          <a:lstStyle/>
          <a:p>
            <a:pPr>
              <a:buFont typeface="Arial" panose="020B0604020202020204" pitchFamily="34" charset="0"/>
              <a:buChar char="•"/>
            </a:pPr>
            <a:r>
              <a:rPr lang="en-US" sz="2000" dirty="0"/>
              <a:t>Other than the 'Large Customer Group', all customer groups showed positive growth in 2020 over 2019.</a:t>
            </a:r>
          </a:p>
          <a:p>
            <a:pPr marL="742950" lvl="1" indent="-285750">
              <a:buFont typeface="Arial" panose="020B0604020202020204" pitchFamily="34" charset="0"/>
              <a:buChar char="•"/>
            </a:pPr>
            <a:r>
              <a:rPr lang="en-US" sz="2000" dirty="0"/>
              <a:t>Growth exceeded the ISGR (Industry Standard Growth Rate) of 11.4%.</a:t>
            </a:r>
          </a:p>
          <a:p>
            <a:pPr marL="742950" lvl="1" indent="-285750">
              <a:buFont typeface="Arial" panose="020B0604020202020204" pitchFamily="34" charset="0"/>
              <a:buChar char="•"/>
            </a:pPr>
            <a:r>
              <a:rPr lang="en-US" sz="2000" dirty="0"/>
              <a:t>More than 50% of customers within each group grew at a rate higher than the ISGR.</a:t>
            </a:r>
          </a:p>
          <a:p>
            <a:pPr marL="742950" lvl="1" indent="-285750">
              <a:buFont typeface="Arial" panose="020B0604020202020204" pitchFamily="34" charset="0"/>
              <a:buChar char="•"/>
            </a:pPr>
            <a:r>
              <a:rPr lang="en-US" sz="2000" dirty="0"/>
              <a:t>The Enterprise Group demonstrated the highest percentage growth.</a:t>
            </a:r>
          </a:p>
          <a:p>
            <a:pPr marL="457200" lvl="1" indent="0">
              <a:buNone/>
            </a:pPr>
            <a:endParaRPr lang="en-US" sz="2000" dirty="0"/>
          </a:p>
          <a:p>
            <a:pPr>
              <a:buFont typeface="+mj-lt"/>
              <a:buAutoNum type="arabicPeriod"/>
            </a:pPr>
            <a:r>
              <a:rPr lang="en-US" sz="2000" b="1" dirty="0"/>
              <a:t>COVID-19 Impact</a:t>
            </a:r>
            <a:r>
              <a:rPr lang="en-US" sz="2000" dirty="0"/>
              <a:t>: Pandemic-like situations have a </a:t>
            </a:r>
            <a:r>
              <a:rPr lang="en-US" sz="2000" b="1" dirty="0"/>
              <a:t>positive relationship</a:t>
            </a:r>
            <a:r>
              <a:rPr lang="en-US" sz="2000" dirty="0"/>
              <a:t> with parcel delivery services, creating significant business growth opportunities.</a:t>
            </a:r>
          </a:p>
          <a:p>
            <a:pPr>
              <a:buFont typeface="+mj-lt"/>
              <a:buAutoNum type="arabicPeriod"/>
            </a:pPr>
            <a:r>
              <a:rPr lang="en-US" sz="2000" b="1" dirty="0"/>
              <a:t>Customer Behavior</a:t>
            </a:r>
            <a:r>
              <a:rPr lang="en-US" sz="2000" dirty="0"/>
              <a:t>: Behavioral shifts towards online purchasing, work-from-home dynamics, and stimulus programs (e.g., C.E.R.B) acted as primary drivers for volume increases in 2020.</a:t>
            </a:r>
          </a:p>
          <a:p>
            <a:pPr>
              <a:buFont typeface="+mj-lt"/>
              <a:buAutoNum type="arabicPeriod"/>
            </a:pPr>
            <a:r>
              <a:rPr lang="en-US" sz="2000" b="1" dirty="0"/>
              <a:t>Customer Retention Focus</a:t>
            </a:r>
            <a:r>
              <a:rPr lang="en-US" sz="2000" dirty="0"/>
              <a:t>: Loss of small and medium customers highlights the need for better retention strategies and targeted outreach.</a:t>
            </a:r>
          </a:p>
          <a:p>
            <a:pPr>
              <a:buFont typeface="+mj-lt"/>
              <a:buAutoNum type="arabicPeriod"/>
            </a:pPr>
            <a:r>
              <a:rPr lang="en-US" sz="2000" b="1" dirty="0"/>
              <a:t>Segment Performance</a:t>
            </a:r>
            <a:r>
              <a:rPr lang="en-US" sz="2000" dirty="0"/>
              <a:t>: Special attention is required for the </a:t>
            </a:r>
            <a:r>
              <a:rPr lang="en-US" sz="2000" b="1" dirty="0"/>
              <a:t>Large Customer Group</a:t>
            </a:r>
            <a:r>
              <a:rPr lang="en-US" sz="2000" dirty="0"/>
              <a:t>, which exhibited negative growth in contrast to other segments.</a:t>
            </a:r>
          </a:p>
          <a:p>
            <a:pPr marL="0" indent="0">
              <a:buNone/>
            </a:pPr>
            <a:endParaRPr lang="en-CA" dirty="0"/>
          </a:p>
        </p:txBody>
      </p:sp>
    </p:spTree>
    <p:extLst>
      <p:ext uri="{BB962C8B-B14F-4D97-AF65-F5344CB8AC3E}">
        <p14:creationId xmlns:p14="http://schemas.microsoft.com/office/powerpoint/2010/main" val="12778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06EB-E9FA-922C-9324-DCC745912F0C}"/>
              </a:ext>
            </a:extLst>
          </p:cNvPr>
          <p:cNvSpPr>
            <a:spLocks noGrp="1"/>
          </p:cNvSpPr>
          <p:nvPr>
            <p:ph type="title"/>
          </p:nvPr>
        </p:nvSpPr>
        <p:spPr>
          <a:xfrm>
            <a:off x="374754" y="592010"/>
            <a:ext cx="6743869" cy="539749"/>
          </a:xfrm>
        </p:spPr>
        <p:txBody>
          <a:bodyPr>
            <a:normAutofit/>
          </a:bodyPr>
          <a:lstStyle/>
          <a:p>
            <a:pPr algn="ctr"/>
            <a:r>
              <a:rPr lang="en-US" sz="2800" b="1" dirty="0"/>
              <a:t>Background and Objectives of the Study</a:t>
            </a:r>
          </a:p>
        </p:txBody>
      </p:sp>
      <p:sp>
        <p:nvSpPr>
          <p:cNvPr id="3" name="Picture Placeholder 2">
            <a:extLst>
              <a:ext uri="{FF2B5EF4-FFF2-40B4-BE49-F238E27FC236}">
                <a16:creationId xmlns:a16="http://schemas.microsoft.com/office/drawing/2014/main" id="{4375E843-CFE6-9997-1C44-A50C942F679F}"/>
              </a:ext>
            </a:extLst>
          </p:cNvPr>
          <p:cNvSpPr>
            <a:spLocks noGrp="1"/>
          </p:cNvSpPr>
          <p:nvPr>
            <p:ph type="pic" idx="1"/>
          </p:nvPr>
        </p:nvSpPr>
        <p:spPr>
          <a:xfrm>
            <a:off x="752006" y="1682986"/>
            <a:ext cx="10687987" cy="4762784"/>
          </a:xfrm>
        </p:spPr>
        <p:txBody>
          <a:bodyPr>
            <a:normAutofit lnSpcReduction="10000"/>
          </a:bodyPr>
          <a:lstStyle/>
          <a:p>
            <a:r>
              <a:rPr lang="en-US" sz="2400" b="1" dirty="0"/>
              <a:t>Background:</a:t>
            </a:r>
          </a:p>
          <a:p>
            <a:r>
              <a:rPr lang="en-US" sz="2400" dirty="0"/>
              <a:t>	The COVID-19 pandemic impacted Canadian businesses in various ways. Some businesses saw unprecedented growth due to increased e-commerce activity, while others found their product or service revenue plummeted. At ABC Company, there are customers from all sectors who have experienced COVID in their unique ways.</a:t>
            </a:r>
            <a:r>
              <a:rPr lang="en-US" sz="2400" b="1" dirty="0"/>
              <a:t> </a:t>
            </a:r>
          </a:p>
          <a:p>
            <a:endParaRPr lang="en-US" sz="2400" b="1" dirty="0"/>
          </a:p>
          <a:p>
            <a:r>
              <a:rPr lang="en-US" sz="2400" b="1" dirty="0"/>
              <a:t>Objectives:</a:t>
            </a:r>
          </a:p>
          <a:p>
            <a:pPr marL="457200" indent="-457200">
              <a:buFont typeface="Wingdings" panose="05000000000000000000" pitchFamily="2" charset="2"/>
              <a:buChar char="Ø"/>
            </a:pPr>
            <a:r>
              <a:rPr lang="en-US" sz="2400" dirty="0"/>
              <a:t>Analyze the dataset (COVID_Parcel_Business.csv) that contains customer IDs, the year, the week number, and the number of parcels shipped that week. </a:t>
            </a:r>
          </a:p>
          <a:p>
            <a:pPr marL="457200" indent="-457200">
              <a:buFont typeface="Wingdings" panose="05000000000000000000" pitchFamily="2" charset="2"/>
              <a:buChar char="Ø"/>
            </a:pPr>
            <a:r>
              <a:rPr lang="en-US" sz="2400" dirty="0"/>
              <a:t>With appropriate analysis, summarize the findings that are important for the business. </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endParaRPr lang="en-CA" sz="2400" dirty="0"/>
          </a:p>
        </p:txBody>
      </p:sp>
    </p:spTree>
    <p:extLst>
      <p:ext uri="{BB962C8B-B14F-4D97-AF65-F5344CB8AC3E}">
        <p14:creationId xmlns:p14="http://schemas.microsoft.com/office/powerpoint/2010/main" val="49887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06EB-E9FA-922C-9324-DCC745912F0C}"/>
              </a:ext>
            </a:extLst>
          </p:cNvPr>
          <p:cNvSpPr>
            <a:spLocks noGrp="1"/>
          </p:cNvSpPr>
          <p:nvPr>
            <p:ph type="title"/>
          </p:nvPr>
        </p:nvSpPr>
        <p:spPr>
          <a:xfrm>
            <a:off x="445158" y="526138"/>
            <a:ext cx="10885702" cy="539749"/>
          </a:xfrm>
        </p:spPr>
        <p:txBody>
          <a:bodyPr>
            <a:normAutofit/>
          </a:bodyPr>
          <a:lstStyle/>
          <a:p>
            <a:pPr algn="ctr"/>
            <a:r>
              <a:rPr lang="en-US" sz="2800" b="1" dirty="0"/>
              <a:t>Impact of COVID on ABC Business during Pre and Post COVID period</a:t>
            </a:r>
          </a:p>
        </p:txBody>
      </p:sp>
      <p:sp>
        <p:nvSpPr>
          <p:cNvPr id="3" name="Picture Placeholder 2">
            <a:extLst>
              <a:ext uri="{FF2B5EF4-FFF2-40B4-BE49-F238E27FC236}">
                <a16:creationId xmlns:a16="http://schemas.microsoft.com/office/drawing/2014/main" id="{4375E843-CFE6-9997-1C44-A50C942F679F}"/>
              </a:ext>
            </a:extLst>
          </p:cNvPr>
          <p:cNvSpPr>
            <a:spLocks noGrp="1"/>
          </p:cNvSpPr>
          <p:nvPr>
            <p:ph type="pic" idx="1"/>
          </p:nvPr>
        </p:nvSpPr>
        <p:spPr>
          <a:xfrm>
            <a:off x="6096000" y="1982790"/>
            <a:ext cx="5641298" cy="3743451"/>
          </a:xfrm>
        </p:spPr>
        <p:txBody>
          <a:bodyPr>
            <a:normAutofit/>
          </a:bodyPr>
          <a:lstStyle/>
          <a:p>
            <a:pPr marL="457200" indent="-457200">
              <a:buFont typeface="Wingdings" panose="05000000000000000000" pitchFamily="2" charset="2"/>
              <a:buChar char="Ø"/>
            </a:pPr>
            <a:r>
              <a:rPr lang="en-CA" sz="2400" dirty="0"/>
              <a:t>Among the 4 years from 2018 to 2021, in 2020 there was the highest parcel  delivery volume</a:t>
            </a:r>
          </a:p>
          <a:p>
            <a:pPr marL="457200" indent="-457200">
              <a:buFont typeface="Wingdings" panose="05000000000000000000" pitchFamily="2" charset="2"/>
              <a:buChar char="Ø"/>
            </a:pPr>
            <a:endParaRPr lang="en-CA" sz="2400" dirty="0"/>
          </a:p>
          <a:p>
            <a:pPr marL="457200" indent="-457200">
              <a:buFont typeface="Wingdings" panose="05000000000000000000" pitchFamily="2" charset="2"/>
              <a:buChar char="Ø"/>
            </a:pPr>
            <a:r>
              <a:rPr lang="en-CA" sz="2400" dirty="0"/>
              <a:t>During the COVID observation period from Week 11 to Week 53 o 2020 business experienced steady increase</a:t>
            </a:r>
          </a:p>
          <a:p>
            <a:pPr marL="457200" indent="-457200">
              <a:buFont typeface="Wingdings" panose="05000000000000000000" pitchFamily="2" charset="2"/>
              <a:buChar char="Ø"/>
            </a:pPr>
            <a:endParaRPr lang="en-CA" dirty="0"/>
          </a:p>
        </p:txBody>
      </p:sp>
      <p:pic>
        <p:nvPicPr>
          <p:cNvPr id="7" name="Picture 6">
            <a:extLst>
              <a:ext uri="{FF2B5EF4-FFF2-40B4-BE49-F238E27FC236}">
                <a16:creationId xmlns:a16="http://schemas.microsoft.com/office/drawing/2014/main" id="{79E43291-335A-0D16-F0E3-3FD4DED882BD}"/>
              </a:ext>
            </a:extLst>
          </p:cNvPr>
          <p:cNvPicPr>
            <a:picLocks noChangeAspect="1"/>
          </p:cNvPicPr>
          <p:nvPr/>
        </p:nvPicPr>
        <p:blipFill>
          <a:blip r:embed="rId2"/>
          <a:stretch>
            <a:fillRect/>
          </a:stretch>
        </p:blipFill>
        <p:spPr>
          <a:xfrm>
            <a:off x="157857" y="1729428"/>
            <a:ext cx="5938143" cy="4602434"/>
          </a:xfrm>
          <a:prstGeom prst="rect">
            <a:avLst/>
          </a:prstGeom>
        </p:spPr>
      </p:pic>
    </p:spTree>
    <p:extLst>
      <p:ext uri="{BB962C8B-B14F-4D97-AF65-F5344CB8AC3E}">
        <p14:creationId xmlns:p14="http://schemas.microsoft.com/office/powerpoint/2010/main" val="400190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3B4B3-0D36-8CDB-3A3A-FD7B2EE4EC1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1B7D790-3A45-AF38-5D46-3504E6FCFC42}"/>
              </a:ext>
            </a:extLst>
          </p:cNvPr>
          <p:cNvPicPr>
            <a:picLocks noChangeAspect="1"/>
          </p:cNvPicPr>
          <p:nvPr/>
        </p:nvPicPr>
        <p:blipFill>
          <a:blip r:embed="rId2"/>
          <a:stretch>
            <a:fillRect/>
          </a:stretch>
        </p:blipFill>
        <p:spPr>
          <a:xfrm>
            <a:off x="130739" y="1543988"/>
            <a:ext cx="6681028" cy="4793383"/>
          </a:xfrm>
          <a:prstGeom prst="rect">
            <a:avLst/>
          </a:prstGeom>
        </p:spPr>
      </p:pic>
      <p:sp>
        <p:nvSpPr>
          <p:cNvPr id="3" name="Picture Placeholder 2">
            <a:extLst>
              <a:ext uri="{FF2B5EF4-FFF2-40B4-BE49-F238E27FC236}">
                <a16:creationId xmlns:a16="http://schemas.microsoft.com/office/drawing/2014/main" id="{AF57DC1F-3362-0F0B-27C6-B22AD9A02137}"/>
              </a:ext>
            </a:extLst>
          </p:cNvPr>
          <p:cNvSpPr txBox="1">
            <a:spLocks/>
          </p:cNvSpPr>
          <p:nvPr/>
        </p:nvSpPr>
        <p:spPr>
          <a:xfrm>
            <a:off x="6961668" y="1737175"/>
            <a:ext cx="4595748" cy="42439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5000000000000000000" pitchFamily="2" charset="2"/>
              <a:buChar char="Ø"/>
            </a:pPr>
            <a:r>
              <a:rPr lang="en-US" sz="2400" dirty="0"/>
              <a:t>The green line (2020) shows an exceptional increase in parcel volume around Weeks 11 to 21, corresponding to the early pandemic period when lockdowns boosted online shopping</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a:t>Other than 2020, parcel delivery </a:t>
            </a:r>
            <a:r>
              <a:rPr lang="en-CA" sz="2400" dirty="0"/>
              <a:t>volume showed a generic/organic growth and common seasonality</a:t>
            </a:r>
            <a:endParaRPr lang="en-US" sz="2400" dirty="0"/>
          </a:p>
          <a:p>
            <a:pPr marL="0" indent="0">
              <a:buNone/>
            </a:pPr>
            <a:endParaRPr lang="en-US" sz="2400" dirty="0"/>
          </a:p>
        </p:txBody>
      </p:sp>
      <p:sp>
        <p:nvSpPr>
          <p:cNvPr id="8" name="Title 1">
            <a:extLst>
              <a:ext uri="{FF2B5EF4-FFF2-40B4-BE49-F238E27FC236}">
                <a16:creationId xmlns:a16="http://schemas.microsoft.com/office/drawing/2014/main" id="{FE8D355A-94AF-A689-313B-230F3FDEDB7F}"/>
              </a:ext>
            </a:extLst>
          </p:cNvPr>
          <p:cNvSpPr>
            <a:spLocks noGrp="1"/>
          </p:cNvSpPr>
          <p:nvPr>
            <p:ph type="title"/>
          </p:nvPr>
        </p:nvSpPr>
        <p:spPr>
          <a:xfrm>
            <a:off x="441789" y="457200"/>
            <a:ext cx="10914240" cy="539749"/>
          </a:xfrm>
        </p:spPr>
        <p:txBody>
          <a:bodyPr>
            <a:noAutofit/>
          </a:bodyPr>
          <a:lstStyle/>
          <a:p>
            <a:pPr algn="ctr"/>
            <a:r>
              <a:rPr lang="en-US" sz="2900" b="1" dirty="0"/>
              <a:t>Impact of COVID on ABC Business during Pre and Post COVID period</a:t>
            </a:r>
          </a:p>
        </p:txBody>
      </p:sp>
    </p:spTree>
    <p:extLst>
      <p:ext uri="{BB962C8B-B14F-4D97-AF65-F5344CB8AC3E}">
        <p14:creationId xmlns:p14="http://schemas.microsoft.com/office/powerpoint/2010/main" val="58779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D0D76-EFF3-9F2F-CF98-50701475F15A}"/>
              </a:ext>
            </a:extLst>
          </p:cNvPr>
          <p:cNvSpPr>
            <a:spLocks noGrp="1"/>
          </p:cNvSpPr>
          <p:nvPr>
            <p:ph type="title"/>
          </p:nvPr>
        </p:nvSpPr>
        <p:spPr>
          <a:xfrm>
            <a:off x="411480" y="991443"/>
            <a:ext cx="4443154" cy="1087819"/>
          </a:xfrm>
        </p:spPr>
        <p:txBody>
          <a:bodyPr anchor="b">
            <a:normAutofit/>
          </a:bodyPr>
          <a:lstStyle/>
          <a:p>
            <a:r>
              <a:rPr lang="en-CA" sz="3400" dirty="0"/>
              <a:t>Peak Season: Observations</a:t>
            </a:r>
          </a:p>
        </p:txBody>
      </p:sp>
      <p:sp>
        <p:nvSpPr>
          <p:cNvPr id="23" name="Rectangle 2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Content Placeholder 8">
            <a:extLst>
              <a:ext uri="{FF2B5EF4-FFF2-40B4-BE49-F238E27FC236}">
                <a16:creationId xmlns:a16="http://schemas.microsoft.com/office/drawing/2014/main" id="{72E0C8E1-9C69-4D9D-8D16-AC8905129D86}"/>
              </a:ext>
            </a:extLst>
          </p:cNvPr>
          <p:cNvSpPr>
            <a:spLocks noGrp="1"/>
          </p:cNvSpPr>
          <p:nvPr>
            <p:ph idx="1"/>
          </p:nvPr>
        </p:nvSpPr>
        <p:spPr>
          <a:xfrm>
            <a:off x="384463" y="2510108"/>
            <a:ext cx="4568164" cy="3530928"/>
          </a:xfrm>
        </p:spPr>
        <p:txBody>
          <a:bodyPr>
            <a:normAutofit/>
          </a:bodyPr>
          <a:lstStyle/>
          <a:p>
            <a:r>
              <a:rPr lang="en-US" sz="2000" dirty="0"/>
              <a:t>All years displayed a peak starting from Week 45 to the end of the year (Highest during Weeks 48–52), likely due to the holiday season during increased parcel deliveries.</a:t>
            </a:r>
          </a:p>
          <a:p>
            <a:endParaRPr lang="en-US" sz="2000" dirty="0"/>
          </a:p>
          <a:p>
            <a:r>
              <a:rPr lang="en-US" sz="2000" dirty="0"/>
              <a:t>However, 2020 peak season did not show any abnormal growth, except some impact of behavioral change towards online purchase, goods delivery and product transfers</a:t>
            </a:r>
          </a:p>
          <a:p>
            <a:pPr marL="0" indent="0">
              <a:buNone/>
            </a:pPr>
            <a:endParaRPr lang="en-US" sz="2000" dirty="0"/>
          </a:p>
        </p:txBody>
      </p:sp>
      <p:pic>
        <p:nvPicPr>
          <p:cNvPr id="7" name="Picture 6">
            <a:extLst>
              <a:ext uri="{FF2B5EF4-FFF2-40B4-BE49-F238E27FC236}">
                <a16:creationId xmlns:a16="http://schemas.microsoft.com/office/drawing/2014/main" id="{A1CB293D-B369-7BD2-2C40-3693B34381E9}"/>
              </a:ext>
            </a:extLst>
          </p:cNvPr>
          <p:cNvPicPr>
            <a:picLocks noChangeAspect="1"/>
          </p:cNvPicPr>
          <p:nvPr/>
        </p:nvPicPr>
        <p:blipFill>
          <a:blip r:embed="rId2"/>
          <a:stretch>
            <a:fillRect/>
          </a:stretch>
        </p:blipFill>
        <p:spPr>
          <a:xfrm>
            <a:off x="5266114" y="870344"/>
            <a:ext cx="6612399" cy="4956047"/>
          </a:xfrm>
          <a:prstGeom prst="rect">
            <a:avLst/>
          </a:prstGeom>
        </p:spPr>
      </p:pic>
    </p:spTree>
    <p:extLst>
      <p:ext uri="{BB962C8B-B14F-4D97-AF65-F5344CB8AC3E}">
        <p14:creationId xmlns:p14="http://schemas.microsoft.com/office/powerpoint/2010/main" val="1614063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5431-8684-BB99-287B-68E67D204932}"/>
              </a:ext>
            </a:extLst>
          </p:cNvPr>
          <p:cNvSpPr>
            <a:spLocks noGrp="1"/>
          </p:cNvSpPr>
          <p:nvPr>
            <p:ph type="title"/>
          </p:nvPr>
        </p:nvSpPr>
        <p:spPr/>
        <p:txBody>
          <a:bodyPr>
            <a:normAutofit/>
          </a:bodyPr>
          <a:lstStyle/>
          <a:p>
            <a:r>
              <a:rPr lang="en-CA" sz="2800" b="1" dirty="0"/>
              <a:t>Possible Reasons for Sharp Increase in W11-W21 2020</a:t>
            </a:r>
          </a:p>
        </p:txBody>
      </p:sp>
      <p:sp>
        <p:nvSpPr>
          <p:cNvPr id="3" name="Content Placeholder 2">
            <a:extLst>
              <a:ext uri="{FF2B5EF4-FFF2-40B4-BE49-F238E27FC236}">
                <a16:creationId xmlns:a16="http://schemas.microsoft.com/office/drawing/2014/main" id="{75D6BF10-CCED-A186-E703-8B2B39D478FF}"/>
              </a:ext>
            </a:extLst>
          </p:cNvPr>
          <p:cNvSpPr>
            <a:spLocks noGrp="1"/>
          </p:cNvSpPr>
          <p:nvPr>
            <p:ph idx="1"/>
          </p:nvPr>
        </p:nvSpPr>
        <p:spPr/>
        <p:txBody>
          <a:bodyPr>
            <a:normAutofit fontScale="92500" lnSpcReduction="20000"/>
          </a:bodyPr>
          <a:lstStyle/>
          <a:p>
            <a:pPr marL="457200" indent="-457200">
              <a:buFont typeface="Wingdings" panose="05000000000000000000" pitchFamily="2" charset="2"/>
              <a:buChar char="Ø"/>
            </a:pPr>
            <a:r>
              <a:rPr lang="en-CA" dirty="0"/>
              <a:t>Week 11: Pandemic declared</a:t>
            </a:r>
          </a:p>
          <a:p>
            <a:pPr marL="914400" lvl="1" indent="-457200">
              <a:buFont typeface="Wingdings" panose="05000000000000000000" pitchFamily="2" charset="2"/>
              <a:buChar char="Ø"/>
            </a:pPr>
            <a:r>
              <a:rPr lang="en-CA" dirty="0">
                <a:solidFill>
                  <a:schemeClr val="tx2">
                    <a:lumMod val="75000"/>
                    <a:lumOff val="25000"/>
                  </a:schemeClr>
                </a:solidFill>
              </a:rPr>
              <a:t>People started accumulating necessary goods</a:t>
            </a:r>
          </a:p>
          <a:p>
            <a:pPr marL="457200" indent="-457200">
              <a:buFont typeface="Wingdings" panose="05000000000000000000" pitchFamily="2" charset="2"/>
              <a:buChar char="Ø"/>
            </a:pPr>
            <a:r>
              <a:rPr lang="en-CA" dirty="0"/>
              <a:t>Week 12: Work From Home</a:t>
            </a:r>
          </a:p>
          <a:p>
            <a:pPr marL="914400" lvl="1" indent="-457200">
              <a:buFont typeface="Wingdings" panose="05000000000000000000" pitchFamily="2" charset="2"/>
              <a:buChar char="Ø"/>
            </a:pPr>
            <a:r>
              <a:rPr lang="en-CA" dirty="0">
                <a:solidFill>
                  <a:schemeClr val="tx2">
                    <a:lumMod val="75000"/>
                    <a:lumOff val="25000"/>
                  </a:schemeClr>
                </a:solidFill>
              </a:rPr>
              <a:t>Indication for further delay of normalcy boosting online purchase</a:t>
            </a:r>
          </a:p>
          <a:p>
            <a:pPr marL="457200" indent="-457200">
              <a:buFont typeface="Wingdings" panose="05000000000000000000" pitchFamily="2" charset="2"/>
              <a:buChar char="Ø"/>
            </a:pPr>
            <a:r>
              <a:rPr lang="en-CA" dirty="0"/>
              <a:t>Week 12-13: Canada/USA Border restrictions</a:t>
            </a:r>
          </a:p>
          <a:p>
            <a:pPr marL="914400" lvl="1" indent="-457200">
              <a:buFont typeface="Wingdings" panose="05000000000000000000" pitchFamily="2" charset="2"/>
              <a:buChar char="Ø"/>
            </a:pPr>
            <a:r>
              <a:rPr lang="en-CA" dirty="0">
                <a:solidFill>
                  <a:schemeClr val="tx2">
                    <a:lumMod val="75000"/>
                    <a:lumOff val="25000"/>
                  </a:schemeClr>
                </a:solidFill>
              </a:rPr>
              <a:t>Assumption of scarcity of Imported goods led to further rise of online purchase through delivery service</a:t>
            </a:r>
          </a:p>
          <a:p>
            <a:pPr marL="457200" indent="-457200">
              <a:buFont typeface="Wingdings" panose="05000000000000000000" pitchFamily="2" charset="2"/>
              <a:buChar char="Ø"/>
            </a:pPr>
            <a:r>
              <a:rPr lang="en-CA" dirty="0"/>
              <a:t>Week 13: Canada Post COVID delivery standard</a:t>
            </a:r>
          </a:p>
          <a:p>
            <a:pPr marL="914400" lvl="1" indent="-457200">
              <a:buFont typeface="Wingdings" panose="05000000000000000000" pitchFamily="2" charset="2"/>
              <a:buChar char="Ø"/>
            </a:pPr>
            <a:r>
              <a:rPr lang="en-CA" dirty="0">
                <a:solidFill>
                  <a:schemeClr val="tx2">
                    <a:lumMod val="75000"/>
                    <a:lumOff val="25000"/>
                  </a:schemeClr>
                </a:solidFill>
              </a:rPr>
              <a:t>Further strengthening of delivery service</a:t>
            </a:r>
          </a:p>
          <a:p>
            <a:pPr marL="457200" indent="-457200">
              <a:buFont typeface="Wingdings" panose="05000000000000000000" pitchFamily="2" charset="2"/>
              <a:buChar char="Ø"/>
            </a:pPr>
            <a:r>
              <a:rPr lang="en-CA" dirty="0"/>
              <a:t>Week 15: C.E.R.B Launched</a:t>
            </a:r>
          </a:p>
          <a:p>
            <a:pPr marL="914400" lvl="1" indent="-457200">
              <a:buFont typeface="Wingdings" panose="05000000000000000000" pitchFamily="2" charset="2"/>
              <a:buChar char="Ø"/>
            </a:pPr>
            <a:r>
              <a:rPr lang="en-CA" dirty="0">
                <a:solidFill>
                  <a:schemeClr val="tx2">
                    <a:lumMod val="75000"/>
                    <a:lumOff val="25000"/>
                  </a:schemeClr>
                </a:solidFill>
              </a:rPr>
              <a:t>Response benefit lashed further purchase power leading to more online order and accumulation of goods</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280386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06EB-E9FA-922C-9324-DCC745912F0C}"/>
              </a:ext>
            </a:extLst>
          </p:cNvPr>
          <p:cNvSpPr>
            <a:spLocks noGrp="1"/>
          </p:cNvSpPr>
          <p:nvPr>
            <p:ph type="title"/>
          </p:nvPr>
        </p:nvSpPr>
        <p:spPr>
          <a:xfrm>
            <a:off x="838200" y="486218"/>
            <a:ext cx="10515600" cy="744147"/>
          </a:xfrm>
        </p:spPr>
        <p:txBody>
          <a:bodyPr>
            <a:normAutofit/>
          </a:bodyPr>
          <a:lstStyle/>
          <a:p>
            <a:r>
              <a:rPr lang="en-US" sz="2800" b="1" dirty="0"/>
              <a:t>Customer group’s Growth during 2019-2020</a:t>
            </a:r>
          </a:p>
        </p:txBody>
      </p:sp>
      <p:graphicFrame>
        <p:nvGraphicFramePr>
          <p:cNvPr id="4" name="Table 3">
            <a:extLst>
              <a:ext uri="{FF2B5EF4-FFF2-40B4-BE49-F238E27FC236}">
                <a16:creationId xmlns:a16="http://schemas.microsoft.com/office/drawing/2014/main" id="{9485AF05-C45A-B71A-DEF8-0D6E23620C71}"/>
              </a:ext>
            </a:extLst>
          </p:cNvPr>
          <p:cNvGraphicFramePr>
            <a:graphicFrameLocks noGrp="1"/>
          </p:cNvGraphicFramePr>
          <p:nvPr>
            <p:extLst>
              <p:ext uri="{D42A27DB-BD31-4B8C-83A1-F6EECF244321}">
                <p14:modId xmlns:p14="http://schemas.microsoft.com/office/powerpoint/2010/main" val="3079426585"/>
              </p:ext>
            </p:extLst>
          </p:nvPr>
        </p:nvGraphicFramePr>
        <p:xfrm>
          <a:off x="838200" y="1436141"/>
          <a:ext cx="4952145" cy="2726174"/>
        </p:xfrm>
        <a:graphic>
          <a:graphicData uri="http://schemas.openxmlformats.org/drawingml/2006/table">
            <a:tbl>
              <a:tblPr firstRow="1" bandRow="1">
                <a:tableStyleId>{5C22544A-7EE6-4342-B048-85BDC9FD1C3A}</a:tableStyleId>
              </a:tblPr>
              <a:tblGrid>
                <a:gridCol w="3045608">
                  <a:extLst>
                    <a:ext uri="{9D8B030D-6E8A-4147-A177-3AD203B41FA5}">
                      <a16:colId xmlns:a16="http://schemas.microsoft.com/office/drawing/2014/main" val="483204449"/>
                    </a:ext>
                  </a:extLst>
                </a:gridCol>
                <a:gridCol w="1906537">
                  <a:extLst>
                    <a:ext uri="{9D8B030D-6E8A-4147-A177-3AD203B41FA5}">
                      <a16:colId xmlns:a16="http://schemas.microsoft.com/office/drawing/2014/main" val="3395744288"/>
                    </a:ext>
                  </a:extLst>
                </a:gridCol>
              </a:tblGrid>
              <a:tr h="82924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latin typeface="+mn-lt"/>
                          <a:ea typeface="+mn-ea"/>
                          <a:cs typeface="+mn-cs"/>
                        </a:rPr>
                        <a:t>Overall customer growth in different Customer Groups:</a:t>
                      </a:r>
                      <a:endParaRPr lang="en-CA" sz="2400" kern="1200" dirty="0">
                        <a:solidFill>
                          <a:schemeClr val="bg1"/>
                        </a:solidFill>
                        <a:latin typeface="+mn-lt"/>
                        <a:ea typeface="+mn-ea"/>
                        <a:cs typeface="+mn-cs"/>
                      </a:endParaRPr>
                    </a:p>
                  </a:txBody>
                  <a:tcPr/>
                </a:tc>
                <a:tc hMerge="1">
                  <a:txBody>
                    <a:bodyPr/>
                    <a:lstStyle/>
                    <a:p>
                      <a:endParaRPr lang="en-CA" dirty="0"/>
                    </a:p>
                  </a:txBody>
                  <a:tcPr/>
                </a:tc>
                <a:extLst>
                  <a:ext uri="{0D108BD9-81ED-4DB2-BD59-A6C34878D82A}">
                    <a16:rowId xmlns:a16="http://schemas.microsoft.com/office/drawing/2014/main" val="249417613"/>
                  </a:ext>
                </a:extLst>
              </a:tr>
              <a:tr h="447878">
                <a:tc>
                  <a:txBody>
                    <a:bodyPr/>
                    <a:lstStyle/>
                    <a:p>
                      <a:pPr algn="ctr"/>
                      <a:r>
                        <a:rPr lang="en-US" b="0" i="0" dirty="0">
                          <a:solidFill>
                            <a:srgbClr val="002060"/>
                          </a:solidFill>
                          <a:effectLst/>
                          <a:latin typeface="+mn-lt"/>
                        </a:rPr>
                        <a:t>Enterprise (&gt;500K in 2019)</a:t>
                      </a:r>
                      <a:endParaRPr lang="en-CA" dirty="0">
                        <a:solidFill>
                          <a:srgbClr val="002060"/>
                        </a:solidFill>
                        <a:latin typeface="+mn-lt"/>
                      </a:endParaRPr>
                    </a:p>
                  </a:txBody>
                  <a:tcPr/>
                </a:tc>
                <a:tc>
                  <a:txBody>
                    <a:bodyPr/>
                    <a:lstStyle/>
                    <a:p>
                      <a:pPr algn="ctr"/>
                      <a:r>
                        <a:rPr lang="en-US" b="0" i="0" dirty="0">
                          <a:solidFill>
                            <a:srgbClr val="002060"/>
                          </a:solidFill>
                          <a:effectLst/>
                          <a:latin typeface="+mn-lt"/>
                        </a:rPr>
                        <a:t>11.5% </a:t>
                      </a:r>
                      <a:endParaRPr lang="en-CA" dirty="0">
                        <a:solidFill>
                          <a:srgbClr val="002060"/>
                        </a:solidFill>
                        <a:latin typeface="+mn-lt"/>
                      </a:endParaRPr>
                    </a:p>
                  </a:txBody>
                  <a:tcPr/>
                </a:tc>
                <a:extLst>
                  <a:ext uri="{0D108BD9-81ED-4DB2-BD59-A6C34878D82A}">
                    <a16:rowId xmlns:a16="http://schemas.microsoft.com/office/drawing/2014/main" val="422503811"/>
                  </a:ext>
                </a:extLst>
              </a:tr>
              <a:tr h="553292">
                <a:tc>
                  <a:txBody>
                    <a:bodyPr/>
                    <a:lstStyle/>
                    <a:p>
                      <a:pPr algn="ctr"/>
                      <a:r>
                        <a:rPr lang="en-US" b="0" i="0" dirty="0">
                          <a:solidFill>
                            <a:srgbClr val="002060"/>
                          </a:solidFill>
                          <a:effectLst/>
                          <a:latin typeface="+mn-lt"/>
                        </a:rPr>
                        <a:t>Large (200K-500K in 2019)</a:t>
                      </a:r>
                      <a:endParaRPr lang="en-CA" dirty="0">
                        <a:solidFill>
                          <a:srgbClr val="002060"/>
                        </a:solidFill>
                        <a:latin typeface="+mn-lt"/>
                      </a:endParaRPr>
                    </a:p>
                  </a:txBody>
                  <a:tcPr/>
                </a:tc>
                <a:tc>
                  <a:txBody>
                    <a:bodyPr/>
                    <a:lstStyle/>
                    <a:p>
                      <a:pPr algn="ctr"/>
                      <a:r>
                        <a:rPr lang="en-US" b="0" i="0" dirty="0">
                          <a:solidFill>
                            <a:srgbClr val="002060"/>
                          </a:solidFill>
                          <a:effectLst/>
                          <a:latin typeface="+mn-lt"/>
                        </a:rPr>
                        <a:t>-4.5% </a:t>
                      </a:r>
                      <a:endParaRPr lang="en-CA" dirty="0">
                        <a:solidFill>
                          <a:srgbClr val="002060"/>
                        </a:solidFill>
                        <a:latin typeface="+mn-lt"/>
                      </a:endParaRPr>
                    </a:p>
                  </a:txBody>
                  <a:tcPr/>
                </a:tc>
                <a:extLst>
                  <a:ext uri="{0D108BD9-81ED-4DB2-BD59-A6C34878D82A}">
                    <a16:rowId xmlns:a16="http://schemas.microsoft.com/office/drawing/2014/main" val="4051913602"/>
                  </a:ext>
                </a:extLst>
              </a:tr>
              <a:tr h="447878">
                <a:tc>
                  <a:txBody>
                    <a:bodyPr/>
                    <a:lstStyle/>
                    <a:p>
                      <a:pPr algn="ctr"/>
                      <a:r>
                        <a:rPr lang="en-US" b="0" i="0" dirty="0">
                          <a:solidFill>
                            <a:srgbClr val="002060"/>
                          </a:solidFill>
                          <a:effectLst/>
                          <a:latin typeface="+mn-lt"/>
                        </a:rPr>
                        <a:t>Medium(10K-200K in 2019)</a:t>
                      </a:r>
                      <a:endParaRPr lang="en-CA" dirty="0">
                        <a:solidFill>
                          <a:srgbClr val="002060"/>
                        </a:solidFill>
                        <a:latin typeface="+mn-lt"/>
                      </a:endParaRPr>
                    </a:p>
                  </a:txBody>
                  <a:tcPr/>
                </a:tc>
                <a:tc>
                  <a:txBody>
                    <a:bodyPr/>
                    <a:lstStyle/>
                    <a:p>
                      <a:pPr algn="ctr"/>
                      <a:r>
                        <a:rPr lang="en-US" b="0" i="0" dirty="0">
                          <a:solidFill>
                            <a:srgbClr val="002060"/>
                          </a:solidFill>
                          <a:effectLst/>
                          <a:latin typeface="+mn-lt"/>
                        </a:rPr>
                        <a:t>18.0%</a:t>
                      </a:r>
                      <a:endParaRPr lang="en-CA" dirty="0">
                        <a:solidFill>
                          <a:srgbClr val="002060"/>
                        </a:solidFill>
                        <a:latin typeface="+mn-lt"/>
                      </a:endParaRPr>
                    </a:p>
                  </a:txBody>
                  <a:tcPr/>
                </a:tc>
                <a:extLst>
                  <a:ext uri="{0D108BD9-81ED-4DB2-BD59-A6C34878D82A}">
                    <a16:rowId xmlns:a16="http://schemas.microsoft.com/office/drawing/2014/main" val="2745499970"/>
                  </a:ext>
                </a:extLst>
              </a:tr>
              <a:tr h="447878">
                <a:tc>
                  <a:txBody>
                    <a:bodyPr/>
                    <a:lstStyle/>
                    <a:p>
                      <a:pPr algn="ctr"/>
                      <a:r>
                        <a:rPr lang="en-US" b="0" i="0" dirty="0">
                          <a:solidFill>
                            <a:srgbClr val="002060"/>
                          </a:solidFill>
                          <a:effectLst/>
                          <a:latin typeface="+mn-lt"/>
                        </a:rPr>
                        <a:t>Small (1K-10K in 2019)</a:t>
                      </a:r>
                      <a:endParaRPr lang="en-CA" dirty="0">
                        <a:solidFill>
                          <a:srgbClr val="002060"/>
                        </a:solidFill>
                        <a:latin typeface="+mn-lt"/>
                      </a:endParaRPr>
                    </a:p>
                  </a:txBody>
                  <a:tcPr/>
                </a:tc>
                <a:tc>
                  <a:txBody>
                    <a:bodyPr/>
                    <a:lstStyle/>
                    <a:p>
                      <a:pPr algn="ctr"/>
                      <a:r>
                        <a:rPr lang="en-US" b="0" i="0" dirty="0">
                          <a:solidFill>
                            <a:srgbClr val="002060"/>
                          </a:solidFill>
                          <a:effectLst/>
                          <a:latin typeface="+mn-lt"/>
                        </a:rPr>
                        <a:t>18.7%</a:t>
                      </a:r>
                      <a:endParaRPr lang="en-CA" dirty="0">
                        <a:solidFill>
                          <a:srgbClr val="002060"/>
                        </a:solidFill>
                        <a:latin typeface="+mn-lt"/>
                      </a:endParaRPr>
                    </a:p>
                  </a:txBody>
                  <a:tcPr/>
                </a:tc>
                <a:extLst>
                  <a:ext uri="{0D108BD9-81ED-4DB2-BD59-A6C34878D82A}">
                    <a16:rowId xmlns:a16="http://schemas.microsoft.com/office/drawing/2014/main" val="2905249182"/>
                  </a:ext>
                </a:extLst>
              </a:tr>
            </a:tbl>
          </a:graphicData>
        </a:graphic>
      </p:graphicFrame>
      <p:sp>
        <p:nvSpPr>
          <p:cNvPr id="6" name="Content Placeholder 5">
            <a:extLst>
              <a:ext uri="{FF2B5EF4-FFF2-40B4-BE49-F238E27FC236}">
                <a16:creationId xmlns:a16="http://schemas.microsoft.com/office/drawing/2014/main" id="{3337EFAB-63DA-51BB-C6CB-216E1BC834DC}"/>
              </a:ext>
            </a:extLst>
          </p:cNvPr>
          <p:cNvSpPr>
            <a:spLocks noGrp="1"/>
          </p:cNvSpPr>
          <p:nvPr>
            <p:ph idx="1"/>
          </p:nvPr>
        </p:nvSpPr>
        <p:spPr>
          <a:xfrm>
            <a:off x="523982" y="5317111"/>
            <a:ext cx="10829818" cy="859852"/>
          </a:xfrm>
        </p:spPr>
        <p:txBody>
          <a:bodyPr>
            <a:normAutofit/>
          </a:bodyPr>
          <a:lstStyle/>
          <a:p>
            <a:pPr marL="0" indent="0">
              <a:buNone/>
            </a:pPr>
            <a:r>
              <a:rPr lang="en-CA" sz="2400" dirty="0"/>
              <a:t>Other than the Large Customer Group, all other groups showed positive growth in 2020 from 2019 (more than the </a:t>
            </a:r>
            <a:r>
              <a:rPr lang="en-CA" sz="2400" dirty="0">
                <a:solidFill>
                  <a:srgbClr val="FF0000"/>
                </a:solidFill>
              </a:rPr>
              <a:t>ISGR (11.4%) </a:t>
            </a:r>
            <a:r>
              <a:rPr lang="en-CA" sz="2400" dirty="0"/>
              <a:t>in terms of parcel delivery volume.</a:t>
            </a:r>
          </a:p>
        </p:txBody>
      </p:sp>
      <p:graphicFrame>
        <p:nvGraphicFramePr>
          <p:cNvPr id="3" name="Chart 2">
            <a:extLst>
              <a:ext uri="{FF2B5EF4-FFF2-40B4-BE49-F238E27FC236}">
                <a16:creationId xmlns:a16="http://schemas.microsoft.com/office/drawing/2014/main" id="{241EE1CE-8F30-3D39-0970-0D345D043A6A}"/>
              </a:ext>
            </a:extLst>
          </p:cNvPr>
          <p:cNvGraphicFramePr>
            <a:graphicFrameLocks/>
          </p:cNvGraphicFramePr>
          <p:nvPr>
            <p:extLst>
              <p:ext uri="{D42A27DB-BD31-4B8C-83A1-F6EECF244321}">
                <p14:modId xmlns:p14="http://schemas.microsoft.com/office/powerpoint/2010/main" val="2344095399"/>
              </p:ext>
            </p:extLst>
          </p:nvPr>
        </p:nvGraphicFramePr>
        <p:xfrm>
          <a:off x="6226111" y="1435689"/>
          <a:ext cx="4952144" cy="2981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752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1589</TotalTime>
  <Words>1118</Words>
  <Application>Microsoft Office PowerPoint</Application>
  <PresentationFormat>Widescreen</PresentationFormat>
  <Paragraphs>137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Aptos Narrow</vt:lpstr>
      <vt:lpstr>Arial</vt:lpstr>
      <vt:lpstr>Calibri</vt:lpstr>
      <vt:lpstr>Wingdings</vt:lpstr>
      <vt:lpstr>Office Theme</vt:lpstr>
      <vt:lpstr>Impact of COVID-19 on ABC Company’s Parcel Delivery Business</vt:lpstr>
      <vt:lpstr>Executive Summary</vt:lpstr>
      <vt:lpstr>Executive Summary</vt:lpstr>
      <vt:lpstr>Background and Objectives of the Study</vt:lpstr>
      <vt:lpstr>Impact of COVID on ABC Business during Pre and Post COVID period</vt:lpstr>
      <vt:lpstr>Impact of COVID on ABC Business during Pre and Post COVID period</vt:lpstr>
      <vt:lpstr>Peak Season: Observations</vt:lpstr>
      <vt:lpstr>Possible Reasons for Sharp Increase in W11-W21 2020</vt:lpstr>
      <vt:lpstr>Customer group’s Growth during 2019-2020</vt:lpstr>
      <vt:lpstr>PowerPoint Presentation</vt:lpstr>
      <vt:lpstr>Addition and Churn/Lost of Customers during 2019-2020</vt:lpstr>
      <vt:lpstr>Overall impact of COVID on volumes and revenue by customer group </vt:lpstr>
      <vt:lpstr>Overall impact of COVID on volumes and revenue by customer group</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Hasan, Syed</dc:creator>
  <cp:lastModifiedBy>Hasan, Syed</cp:lastModifiedBy>
  <cp:revision>52</cp:revision>
  <dcterms:created xsi:type="dcterms:W3CDTF">2024-12-15T00:55:41Z</dcterms:created>
  <dcterms:modified xsi:type="dcterms:W3CDTF">2024-12-16T05:26:26Z</dcterms:modified>
</cp:coreProperties>
</file>