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Saira Condensed Bold" charset="1" panose="00000806000000000000"/>
      <p:regular r:id="rId18"/>
    </p:embeddedFont>
    <p:embeddedFont>
      <p:font typeface="Poppins Medium" charset="1" panose="00000600000000000000"/>
      <p:regular r:id="rId19"/>
    </p:embeddedFont>
    <p:embeddedFont>
      <p:font typeface="Saira Condensed Medium" charset="1" panose="00000606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true" flipV="true" rot="0">
            <a:off x="-3021507" y="-1474225"/>
            <a:ext cx="6994113" cy="8229600"/>
          </a:xfrm>
          <a:custGeom>
            <a:avLst/>
            <a:gdLst/>
            <a:ahLst/>
            <a:cxnLst/>
            <a:rect r="r" b="b" t="t" l="l"/>
            <a:pathLst>
              <a:path h="8229600" w="6994113">
                <a:moveTo>
                  <a:pt x="6994113" y="8229600"/>
                </a:moveTo>
                <a:lnTo>
                  <a:pt x="0" y="8229600"/>
                </a:lnTo>
                <a:lnTo>
                  <a:pt x="0" y="0"/>
                </a:lnTo>
                <a:lnTo>
                  <a:pt x="6994113" y="0"/>
                </a:lnTo>
                <a:lnTo>
                  <a:pt x="6994113" y="8229600"/>
                </a:lnTo>
                <a:close/>
              </a:path>
            </a:pathLst>
          </a:custGeom>
          <a:blipFill>
            <a:blip r:embed="rId3"/>
            <a:stretch>
              <a:fillRect l="0" t="0" r="0" b="0"/>
            </a:stretch>
          </a:blipFill>
        </p:spPr>
      </p:sp>
      <p:sp>
        <p:nvSpPr>
          <p:cNvPr name="Freeform 4" id="4"/>
          <p:cNvSpPr/>
          <p:nvPr/>
        </p:nvSpPr>
        <p:spPr>
          <a:xfrm flipH="false" flipV="false" rot="0">
            <a:off x="1028700" y="1028700"/>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34519" y="3562860"/>
            <a:ext cx="6994113" cy="8229600"/>
          </a:xfrm>
          <a:custGeom>
            <a:avLst/>
            <a:gdLst/>
            <a:ahLst/>
            <a:cxnLst/>
            <a:rect r="r" b="b" t="t" l="l"/>
            <a:pathLst>
              <a:path h="8229600" w="6994113">
                <a:moveTo>
                  <a:pt x="0" y="0"/>
                </a:moveTo>
                <a:lnTo>
                  <a:pt x="6994113" y="0"/>
                </a:lnTo>
                <a:lnTo>
                  <a:pt x="6994113" y="8229600"/>
                </a:lnTo>
                <a:lnTo>
                  <a:pt x="0" y="8229600"/>
                </a:lnTo>
                <a:lnTo>
                  <a:pt x="0" y="0"/>
                </a:lnTo>
                <a:close/>
              </a:path>
            </a:pathLst>
          </a:custGeom>
          <a:blipFill>
            <a:blip r:embed="rId3"/>
            <a:stretch>
              <a:fillRect l="0" t="0" r="0" b="0"/>
            </a:stretch>
          </a:blipFill>
        </p:spPr>
      </p:sp>
      <p:sp>
        <p:nvSpPr>
          <p:cNvPr name="Freeform 6" id="6"/>
          <p:cNvSpPr/>
          <p:nvPr/>
        </p:nvSpPr>
        <p:spPr>
          <a:xfrm flipH="false" flipV="false" rot="0">
            <a:off x="5976852" y="1976352"/>
            <a:ext cx="6334297" cy="6334297"/>
          </a:xfrm>
          <a:custGeom>
            <a:avLst/>
            <a:gdLst/>
            <a:ahLst/>
            <a:cxnLst/>
            <a:rect r="r" b="b" t="t" l="l"/>
            <a:pathLst>
              <a:path h="6334297" w="6334297">
                <a:moveTo>
                  <a:pt x="0" y="0"/>
                </a:moveTo>
                <a:lnTo>
                  <a:pt x="6334296" y="0"/>
                </a:lnTo>
                <a:lnTo>
                  <a:pt x="6334296" y="6334296"/>
                </a:lnTo>
                <a:lnTo>
                  <a:pt x="0" y="6334296"/>
                </a:lnTo>
                <a:lnTo>
                  <a:pt x="0" y="0"/>
                </a:lnTo>
                <a:close/>
              </a:path>
            </a:pathLst>
          </a:custGeom>
          <a:blipFill>
            <a:blip r:embed="rId6">
              <a:alphaModFix amt="59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533759" y="3520684"/>
            <a:ext cx="11400759" cy="3234691"/>
          </a:xfrm>
          <a:prstGeom prst="rect">
            <a:avLst/>
          </a:prstGeom>
        </p:spPr>
        <p:txBody>
          <a:bodyPr anchor="t" rtlCol="false" tIns="0" lIns="0" bIns="0" rIns="0">
            <a:spAutoFit/>
          </a:bodyPr>
          <a:lstStyle/>
          <a:p>
            <a:pPr algn="ctr">
              <a:lnSpc>
                <a:spcPts val="12180"/>
              </a:lnSpc>
            </a:pPr>
            <a:r>
              <a:rPr lang="en-US" b="true" sz="14000">
                <a:solidFill>
                  <a:srgbClr val="FFFFFF"/>
                </a:solidFill>
                <a:latin typeface="Saira Condensed Bold"/>
                <a:ea typeface="Saira Condensed Bold"/>
                <a:cs typeface="Saira Condensed Bold"/>
                <a:sym typeface="Saira Condensed Bold"/>
              </a:rPr>
              <a:t>ANALISA</a:t>
            </a:r>
          </a:p>
          <a:p>
            <a:pPr algn="ctr">
              <a:lnSpc>
                <a:spcPts val="12180"/>
              </a:lnSpc>
            </a:pPr>
            <a:r>
              <a:rPr lang="en-US" b="true" sz="14000">
                <a:solidFill>
                  <a:srgbClr val="FFFFFF"/>
                </a:solidFill>
                <a:latin typeface="Saira Condensed Bold"/>
                <a:ea typeface="Saira Condensed Bold"/>
                <a:cs typeface="Saira Condensed Bold"/>
                <a:sym typeface="Saira Condensed Bold"/>
              </a:rPr>
              <a:t> OS COMPUTER</a:t>
            </a:r>
          </a:p>
        </p:txBody>
      </p:sp>
      <p:sp>
        <p:nvSpPr>
          <p:cNvPr name="TextBox 8" id="8"/>
          <p:cNvSpPr txBox="true"/>
          <p:nvPr/>
        </p:nvSpPr>
        <p:spPr>
          <a:xfrm rot="0">
            <a:off x="1770695" y="1057225"/>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9" id="9"/>
          <p:cNvSpPr txBox="true"/>
          <p:nvPr/>
        </p:nvSpPr>
        <p:spPr>
          <a:xfrm rot="0">
            <a:off x="16828307" y="484087"/>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1</a:t>
            </a:r>
          </a:p>
        </p:txBody>
      </p:sp>
      <p:sp>
        <p:nvSpPr>
          <p:cNvPr name="TextBox 10" id="10"/>
          <p:cNvSpPr txBox="true"/>
          <p:nvPr/>
        </p:nvSpPr>
        <p:spPr>
          <a:xfrm rot="0">
            <a:off x="4589956" y="8661400"/>
            <a:ext cx="910808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Medium"/>
                <a:ea typeface="Poppins Medium"/>
                <a:cs typeface="Poppins Medium"/>
                <a:sym typeface="Poppins Medium"/>
              </a:rPr>
              <a:t>DI MASA DEPAN TEKNOLOGI BERKEMBANG SANGAT PESAT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4599304"/>
            <a:ext cx="1271302" cy="1271302"/>
          </a:xfrm>
          <a:custGeom>
            <a:avLst/>
            <a:gdLst/>
            <a:ahLst/>
            <a:cxnLst/>
            <a:rect r="r" b="b" t="t" l="l"/>
            <a:pathLst>
              <a:path h="1271302" w="1271302">
                <a:moveTo>
                  <a:pt x="0" y="0"/>
                </a:moveTo>
                <a:lnTo>
                  <a:pt x="1271302" y="0"/>
                </a:lnTo>
                <a:lnTo>
                  <a:pt x="1271302" y="1271303"/>
                </a:lnTo>
                <a:lnTo>
                  <a:pt x="0" y="12713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3693169" y="6098569"/>
            <a:ext cx="3566131" cy="6744456"/>
          </a:xfrm>
          <a:custGeom>
            <a:avLst/>
            <a:gdLst/>
            <a:ahLst/>
            <a:cxnLst/>
            <a:rect r="r" b="b" t="t" l="l"/>
            <a:pathLst>
              <a:path h="6744456" w="3566131">
                <a:moveTo>
                  <a:pt x="0" y="0"/>
                </a:moveTo>
                <a:lnTo>
                  <a:pt x="3566131" y="0"/>
                </a:lnTo>
                <a:lnTo>
                  <a:pt x="3566131" y="6744455"/>
                </a:lnTo>
                <a:lnTo>
                  <a:pt x="0" y="67444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178035" y="682905"/>
            <a:ext cx="5650271" cy="3178278"/>
          </a:xfrm>
          <a:custGeom>
            <a:avLst/>
            <a:gdLst/>
            <a:ahLst/>
            <a:cxnLst/>
            <a:rect r="r" b="b" t="t" l="l"/>
            <a:pathLst>
              <a:path h="3178278" w="5650271">
                <a:moveTo>
                  <a:pt x="0" y="0"/>
                </a:moveTo>
                <a:lnTo>
                  <a:pt x="5650272" y="0"/>
                </a:lnTo>
                <a:lnTo>
                  <a:pt x="5650272" y="3178278"/>
                </a:lnTo>
                <a:lnTo>
                  <a:pt x="0" y="3178278"/>
                </a:lnTo>
                <a:lnTo>
                  <a:pt x="0" y="0"/>
                </a:lnTo>
                <a:close/>
              </a:path>
            </a:pathLst>
          </a:custGeom>
          <a:blipFill>
            <a:blip r:embed="rId9"/>
            <a:stretch>
              <a:fillRect l="0" t="0" r="0" b="0"/>
            </a:stretch>
          </a:blipFill>
        </p:spPr>
      </p:sp>
      <p:sp>
        <p:nvSpPr>
          <p:cNvPr name="TextBox 7" id="7"/>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8" id="8"/>
          <p:cNvSpPr txBox="true"/>
          <p:nvPr/>
        </p:nvSpPr>
        <p:spPr>
          <a:xfrm rot="0">
            <a:off x="16147027" y="1047636"/>
            <a:ext cx="1793552" cy="2131289"/>
          </a:xfrm>
          <a:prstGeom prst="rect">
            <a:avLst/>
          </a:prstGeom>
        </p:spPr>
        <p:txBody>
          <a:bodyPr anchor="t" rtlCol="false" tIns="0" lIns="0" bIns="0" rIns="0">
            <a:spAutoFit/>
          </a:bodyPr>
          <a:lstStyle/>
          <a:p>
            <a:pPr algn="ctr">
              <a:lnSpc>
                <a:spcPts val="17417"/>
              </a:lnSpc>
            </a:pPr>
            <a:r>
              <a:rPr lang="en-US" b="true" sz="12440">
                <a:solidFill>
                  <a:srgbClr val="FFFFFF"/>
                </a:solidFill>
                <a:latin typeface="Saira Condensed Medium"/>
                <a:ea typeface="Saira Condensed Medium"/>
                <a:cs typeface="Saira Condensed Medium"/>
                <a:sym typeface="Saira Condensed Medium"/>
              </a:rPr>
              <a:t>10</a:t>
            </a:r>
          </a:p>
        </p:txBody>
      </p:sp>
      <p:sp>
        <p:nvSpPr>
          <p:cNvPr name="Freeform 9" id="9"/>
          <p:cNvSpPr/>
          <p:nvPr/>
        </p:nvSpPr>
        <p:spPr>
          <a:xfrm flipH="false" flipV="false" rot="0">
            <a:off x="14205077" y="4082442"/>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10"/>
            <a:stretch>
              <a:fillRect l="0" t="0" r="0" b="0"/>
            </a:stretch>
          </a:blipFill>
        </p:spPr>
      </p:sp>
      <p:sp>
        <p:nvSpPr>
          <p:cNvPr name="TextBox 10" id="10"/>
          <p:cNvSpPr txBox="true"/>
          <p:nvPr/>
        </p:nvSpPr>
        <p:spPr>
          <a:xfrm rot="0">
            <a:off x="1331493" y="3508692"/>
            <a:ext cx="16122705" cy="5588000"/>
          </a:xfrm>
          <a:prstGeom prst="rect">
            <a:avLst/>
          </a:prstGeom>
        </p:spPr>
        <p:txBody>
          <a:bodyPr anchor="t" rtlCol="false" tIns="0" lIns="0" bIns="0" rIns="0">
            <a:spAutoFit/>
          </a:bodyPr>
          <a:lstStyle/>
          <a:p>
            <a:pPr algn="just">
              <a:lnSpc>
                <a:spcPts val="4900"/>
              </a:lnSpc>
            </a:pPr>
            <a:r>
              <a:rPr lang="en-US" sz="3500" b="true">
                <a:solidFill>
                  <a:srgbClr val="FFFFFF"/>
                </a:solidFill>
                <a:latin typeface="Poppins Medium"/>
                <a:ea typeface="Poppins Medium"/>
                <a:cs typeface="Poppins Medium"/>
                <a:sym typeface="Poppins Medium"/>
              </a:rPr>
              <a:t>    3. Mac OS</a:t>
            </a:r>
          </a:p>
          <a:p>
            <a:pPr algn="just">
              <a:lnSpc>
                <a:spcPts val="4900"/>
              </a:lnSpc>
            </a:pPr>
            <a:r>
              <a:rPr lang="en-US" sz="3500" b="true">
                <a:solidFill>
                  <a:srgbClr val="FFFFFF"/>
                </a:solidFill>
                <a:latin typeface="Poppins Medium"/>
                <a:ea typeface="Poppins Medium"/>
                <a:cs typeface="Poppins Medium"/>
                <a:sym typeface="Poppins Medium"/>
              </a:rPr>
              <a:t>macOS adalah sistem operasi (OS) grafis yang dikembangkan oleh Apple Inc. khusus untuk komputer Mac mereka, seperti iMac dan MacBook. Sistem operasi ini bertindak sebagai penghubung antara pengguna dan perangkat keras, memungkinkan berbagai tugas seperti menjalankan aplikasi, mengelola file, dan menyediakan lingkungan pengguna yang intuitif. macOS dikenal karena antarmuka penggunanya yang elegan, performa yang cepat karena optimasi untuk perangkat keras tertentu, dan keamanannya yang kuat. </a:t>
            </a:r>
          </a:p>
        </p:txBody>
      </p:sp>
      <p:sp>
        <p:nvSpPr>
          <p:cNvPr name="TextBox 11" id="11"/>
          <p:cNvSpPr txBox="true"/>
          <p:nvPr/>
        </p:nvSpPr>
        <p:spPr>
          <a:xfrm rot="0">
            <a:off x="-1604939" y="2589847"/>
            <a:ext cx="12649624"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JENIS- JENIS OPERATING SYSTEM</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 </a:t>
            </a:r>
          </a:p>
        </p:txBody>
      </p:sp>
      <p:sp>
        <p:nvSpPr>
          <p:cNvPr name="TextBox 5" id="5"/>
          <p:cNvSpPr txBox="true"/>
          <p:nvPr/>
        </p:nvSpPr>
        <p:spPr>
          <a:xfrm rot="0">
            <a:off x="15713566" y="752475"/>
            <a:ext cx="1545734"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11</a:t>
            </a:r>
          </a:p>
        </p:txBody>
      </p:sp>
      <p:sp>
        <p:nvSpPr>
          <p:cNvPr name="TextBox 6" id="6"/>
          <p:cNvSpPr txBox="true"/>
          <p:nvPr/>
        </p:nvSpPr>
        <p:spPr>
          <a:xfrm rot="0">
            <a:off x="1028700" y="2895282"/>
            <a:ext cx="7008830" cy="718185"/>
          </a:xfrm>
          <a:prstGeom prst="rect">
            <a:avLst/>
          </a:prstGeom>
        </p:spPr>
        <p:txBody>
          <a:bodyPr anchor="t" rtlCol="false" tIns="0" lIns="0" bIns="0" rIns="0">
            <a:spAutoFit/>
          </a:bodyPr>
          <a:lstStyle/>
          <a:p>
            <a:pPr algn="l">
              <a:lnSpc>
                <a:spcPts val="5220"/>
              </a:lnSpc>
            </a:pPr>
            <a:r>
              <a:rPr lang="en-US" sz="6000" b="true">
                <a:solidFill>
                  <a:srgbClr val="FFFFFF"/>
                </a:solidFill>
                <a:latin typeface="Saira Condensed Bold"/>
                <a:ea typeface="Saira Condensed Bold"/>
                <a:cs typeface="Saira Condensed Bold"/>
                <a:sym typeface="Saira Condensed Bold"/>
              </a:rPr>
              <a:t>KESIMPULAN</a:t>
            </a:r>
          </a:p>
        </p:txBody>
      </p:sp>
      <p:sp>
        <p:nvSpPr>
          <p:cNvPr name="TextBox 7" id="7"/>
          <p:cNvSpPr txBox="true"/>
          <p:nvPr/>
        </p:nvSpPr>
        <p:spPr>
          <a:xfrm rot="0">
            <a:off x="1331493" y="6346226"/>
            <a:ext cx="12995697" cy="3508375"/>
          </a:xfrm>
          <a:prstGeom prst="rect">
            <a:avLst/>
          </a:prstGeom>
        </p:spPr>
        <p:txBody>
          <a:bodyPr anchor="t" rtlCol="false" tIns="0" lIns="0" bIns="0" rIns="0">
            <a:spAutoFit/>
          </a:bodyPr>
          <a:lstStyle/>
          <a:p>
            <a:pPr algn="just">
              <a:lnSpc>
                <a:spcPts val="3499"/>
              </a:lnSpc>
            </a:pPr>
            <a:r>
              <a:rPr lang="en-US" sz="2499" b="true">
                <a:solidFill>
                  <a:srgbClr val="FFFFFF"/>
                </a:solidFill>
                <a:latin typeface="Poppins Medium"/>
                <a:ea typeface="Poppins Medium"/>
                <a:cs typeface="Poppins Medium"/>
                <a:sym typeface="Poppins Medium"/>
              </a:rPr>
              <a:t>   Sistem Operasi mengatur semua hardware dan software. Setiap Sistem Operasi mempunyai empat manager yang penting. Manager ini bekerja bersama-sama untuk menyelesaikan pekerjaan dari Sistem Operasi dimana Sistem Operasi ini sebagai pengatur dan memastikan bahwa manager-manager ini bekerja secara harmonis dan berintegrasi. Empat manager utama yang dimaksud adalah memory manager, file manager, device manager, dan proses manager. Selain itu ada juga yang disebut Network Manager.</a:t>
            </a:r>
          </a:p>
          <a:p>
            <a:pPr algn="just">
              <a:lnSpc>
                <a:spcPts val="3499"/>
              </a:lnSpc>
            </a:pPr>
          </a:p>
        </p:txBody>
      </p:sp>
      <p:sp>
        <p:nvSpPr>
          <p:cNvPr name="TextBox 8" id="8"/>
          <p:cNvSpPr txBox="true"/>
          <p:nvPr/>
        </p:nvSpPr>
        <p:spPr>
          <a:xfrm rot="0">
            <a:off x="1331493" y="4218976"/>
            <a:ext cx="12995697" cy="2193925"/>
          </a:xfrm>
          <a:prstGeom prst="rect">
            <a:avLst/>
          </a:prstGeom>
        </p:spPr>
        <p:txBody>
          <a:bodyPr anchor="t" rtlCol="false" tIns="0" lIns="0" bIns="0" rIns="0">
            <a:spAutoFit/>
          </a:bodyPr>
          <a:lstStyle/>
          <a:p>
            <a:pPr algn="just">
              <a:lnSpc>
                <a:spcPts val="3499"/>
              </a:lnSpc>
            </a:pPr>
            <a:r>
              <a:rPr lang="en-US" sz="2499" b="true">
                <a:solidFill>
                  <a:srgbClr val="FFFFFF"/>
                </a:solidFill>
                <a:latin typeface="Poppins Medium"/>
                <a:ea typeface="Poppins Medium"/>
                <a:cs typeface="Poppins Medium"/>
                <a:sym typeface="Poppins Medium"/>
              </a:rPr>
              <a:t> Sistem operasi adalah seperangkat program yang mengelola sumber daya perangkat keras komputer, dan menyediakan layanan umum untuk aplikasi perangkat lunak. Sistem Operasi merupakan Software yang digunakan untuk menghubungkan antara Hardware dengan Pengguna/User. </a:t>
            </a:r>
          </a:p>
          <a:p>
            <a:pPr algn="just">
              <a:lnSpc>
                <a:spcPts val="3499"/>
              </a:lnSpc>
            </a:pPr>
          </a:p>
        </p:txBody>
      </p:sp>
      <p:sp>
        <p:nvSpPr>
          <p:cNvPr name="Freeform 9" id="9"/>
          <p:cNvSpPr/>
          <p:nvPr/>
        </p:nvSpPr>
        <p:spPr>
          <a:xfrm flipH="false" flipV="false" rot="0">
            <a:off x="14099542" y="4929644"/>
            <a:ext cx="4517523" cy="5768488"/>
          </a:xfrm>
          <a:custGeom>
            <a:avLst/>
            <a:gdLst/>
            <a:ahLst/>
            <a:cxnLst/>
            <a:rect r="r" b="b" t="t" l="l"/>
            <a:pathLst>
              <a:path h="5768488" w="4517523">
                <a:moveTo>
                  <a:pt x="0" y="0"/>
                </a:moveTo>
                <a:lnTo>
                  <a:pt x="4517523" y="0"/>
                </a:lnTo>
                <a:lnTo>
                  <a:pt x="4517523" y="5768488"/>
                </a:lnTo>
                <a:lnTo>
                  <a:pt x="0" y="5768488"/>
                </a:lnTo>
                <a:lnTo>
                  <a:pt x="0" y="0"/>
                </a:lnTo>
                <a:close/>
              </a:path>
            </a:pathLst>
          </a:custGeom>
          <a:blipFill>
            <a:blip r:embed="rId5"/>
            <a:stretch>
              <a:fillRect l="-831" t="0" r="0" b="-8183"/>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true" flipV="true" rot="0">
            <a:off x="-3362459" y="-1512108"/>
            <a:ext cx="6994113" cy="8229600"/>
          </a:xfrm>
          <a:custGeom>
            <a:avLst/>
            <a:gdLst/>
            <a:ahLst/>
            <a:cxnLst/>
            <a:rect r="r" b="b" t="t" l="l"/>
            <a:pathLst>
              <a:path h="8229600" w="6994113">
                <a:moveTo>
                  <a:pt x="6994113" y="8229600"/>
                </a:moveTo>
                <a:lnTo>
                  <a:pt x="0" y="8229600"/>
                </a:lnTo>
                <a:lnTo>
                  <a:pt x="0" y="0"/>
                </a:lnTo>
                <a:lnTo>
                  <a:pt x="6994113" y="0"/>
                </a:lnTo>
                <a:lnTo>
                  <a:pt x="6994113" y="8229600"/>
                </a:lnTo>
                <a:close/>
              </a:path>
            </a:pathLst>
          </a:custGeom>
          <a:blipFill>
            <a:blip r:embed="rId3"/>
            <a:stretch>
              <a:fillRect l="0" t="0" r="0" b="0"/>
            </a:stretch>
          </a:blipFill>
        </p:spPr>
      </p:sp>
      <p:sp>
        <p:nvSpPr>
          <p:cNvPr name="Freeform 4" id="4"/>
          <p:cNvSpPr/>
          <p:nvPr/>
        </p:nvSpPr>
        <p:spPr>
          <a:xfrm flipH="false" flipV="false" rot="0">
            <a:off x="1028700" y="1028700"/>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934519" y="3562860"/>
            <a:ext cx="6994113" cy="8229600"/>
          </a:xfrm>
          <a:custGeom>
            <a:avLst/>
            <a:gdLst/>
            <a:ahLst/>
            <a:cxnLst/>
            <a:rect r="r" b="b" t="t" l="l"/>
            <a:pathLst>
              <a:path h="8229600" w="6994113">
                <a:moveTo>
                  <a:pt x="0" y="0"/>
                </a:moveTo>
                <a:lnTo>
                  <a:pt x="6994113" y="0"/>
                </a:lnTo>
                <a:lnTo>
                  <a:pt x="6994113" y="8229600"/>
                </a:lnTo>
                <a:lnTo>
                  <a:pt x="0" y="8229600"/>
                </a:lnTo>
                <a:lnTo>
                  <a:pt x="0" y="0"/>
                </a:lnTo>
                <a:close/>
              </a:path>
            </a:pathLst>
          </a:custGeom>
          <a:blipFill>
            <a:blip r:embed="rId3"/>
            <a:stretch>
              <a:fillRect l="0" t="0" r="0" b="0"/>
            </a:stretch>
          </a:blipFill>
        </p:spPr>
      </p:sp>
      <p:sp>
        <p:nvSpPr>
          <p:cNvPr name="Freeform 6" id="6"/>
          <p:cNvSpPr/>
          <p:nvPr/>
        </p:nvSpPr>
        <p:spPr>
          <a:xfrm flipH="false" flipV="false" rot="0">
            <a:off x="5976852" y="1976352"/>
            <a:ext cx="6334297" cy="6334297"/>
          </a:xfrm>
          <a:custGeom>
            <a:avLst/>
            <a:gdLst/>
            <a:ahLst/>
            <a:cxnLst/>
            <a:rect r="r" b="b" t="t" l="l"/>
            <a:pathLst>
              <a:path h="6334297" w="6334297">
                <a:moveTo>
                  <a:pt x="0" y="0"/>
                </a:moveTo>
                <a:lnTo>
                  <a:pt x="6334296" y="0"/>
                </a:lnTo>
                <a:lnTo>
                  <a:pt x="6334296" y="6334296"/>
                </a:lnTo>
                <a:lnTo>
                  <a:pt x="0" y="6334296"/>
                </a:lnTo>
                <a:lnTo>
                  <a:pt x="0" y="0"/>
                </a:lnTo>
                <a:close/>
              </a:path>
            </a:pathLst>
          </a:custGeom>
          <a:blipFill>
            <a:blip r:embed="rId6">
              <a:alphaModFix amt="59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806063" y="3745229"/>
            <a:ext cx="8675873" cy="3234691"/>
          </a:xfrm>
          <a:prstGeom prst="rect">
            <a:avLst/>
          </a:prstGeom>
        </p:spPr>
        <p:txBody>
          <a:bodyPr anchor="t" rtlCol="false" tIns="0" lIns="0" bIns="0" rIns="0">
            <a:spAutoFit/>
          </a:bodyPr>
          <a:lstStyle/>
          <a:p>
            <a:pPr algn="ctr">
              <a:lnSpc>
                <a:spcPts val="12180"/>
              </a:lnSpc>
            </a:pPr>
            <a:r>
              <a:rPr lang="en-US" b="true" sz="14000">
                <a:solidFill>
                  <a:srgbClr val="FFFFFF"/>
                </a:solidFill>
                <a:latin typeface="Saira Condensed Bold"/>
                <a:ea typeface="Saira Condensed Bold"/>
                <a:cs typeface="Saira Condensed Bold"/>
                <a:sym typeface="Saira Condensed Bold"/>
              </a:rPr>
              <a:t>TERIMA KASIH</a:t>
            </a:r>
          </a:p>
        </p:txBody>
      </p:sp>
      <p:sp>
        <p:nvSpPr>
          <p:cNvPr name="TextBox 8" id="8"/>
          <p:cNvSpPr txBox="true"/>
          <p:nvPr/>
        </p:nvSpPr>
        <p:spPr>
          <a:xfrm rot="0">
            <a:off x="1770695" y="1057225"/>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9" id="9"/>
          <p:cNvSpPr txBox="true"/>
          <p:nvPr/>
        </p:nvSpPr>
        <p:spPr>
          <a:xfrm rot="0">
            <a:off x="16127460" y="484087"/>
            <a:ext cx="1131840"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11</a:t>
            </a:r>
          </a:p>
        </p:txBody>
      </p:sp>
      <p:sp>
        <p:nvSpPr>
          <p:cNvPr name="TextBox 10" id="10"/>
          <p:cNvSpPr txBox="true"/>
          <p:nvPr/>
        </p:nvSpPr>
        <p:spPr>
          <a:xfrm rot="0">
            <a:off x="4589956" y="8661400"/>
            <a:ext cx="910808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Medium"/>
                <a:ea typeface="Poppins Medium"/>
                <a:cs typeface="Poppins Medium"/>
                <a:sym typeface="Poppins Medium"/>
              </a:rPr>
              <a:t>DI MASA DEPAN TEKNOLOGI BERKEMBANG SANGAT PESAT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766863"/>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942714">
            <a:off x="-2786535" y="7197889"/>
            <a:ext cx="8948947" cy="4396170"/>
          </a:xfrm>
          <a:custGeom>
            <a:avLst/>
            <a:gdLst/>
            <a:ahLst/>
            <a:cxnLst/>
            <a:rect r="r" b="b" t="t" l="l"/>
            <a:pathLst>
              <a:path h="4396170" w="8948947">
                <a:moveTo>
                  <a:pt x="0" y="0"/>
                </a:moveTo>
                <a:lnTo>
                  <a:pt x="8948947" y="0"/>
                </a:lnTo>
                <a:lnTo>
                  <a:pt x="8948947" y="4396171"/>
                </a:lnTo>
                <a:lnTo>
                  <a:pt x="0" y="4396171"/>
                </a:lnTo>
                <a:lnTo>
                  <a:pt x="0" y="0"/>
                </a:lnTo>
                <a:close/>
              </a:path>
            </a:pathLst>
          </a:custGeom>
          <a:blipFill>
            <a:blip r:embed="rId5">
              <a:alphaModFix amt="40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1942714">
            <a:off x="14761114" y="5714212"/>
            <a:ext cx="8948947" cy="4396170"/>
          </a:xfrm>
          <a:custGeom>
            <a:avLst/>
            <a:gdLst/>
            <a:ahLst/>
            <a:cxnLst/>
            <a:rect r="r" b="b" t="t" l="l"/>
            <a:pathLst>
              <a:path h="4396170" w="8948947">
                <a:moveTo>
                  <a:pt x="0" y="0"/>
                </a:moveTo>
                <a:lnTo>
                  <a:pt x="8948947" y="0"/>
                </a:lnTo>
                <a:lnTo>
                  <a:pt x="8948947" y="4396170"/>
                </a:lnTo>
                <a:lnTo>
                  <a:pt x="0" y="4396170"/>
                </a:lnTo>
                <a:lnTo>
                  <a:pt x="0" y="0"/>
                </a:lnTo>
                <a:close/>
              </a:path>
            </a:pathLst>
          </a:custGeom>
          <a:blipFill>
            <a:blip r:embed="rId5">
              <a:alphaModFix amt="40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6" id="6"/>
          <p:cNvSpPr/>
          <p:nvPr/>
        </p:nvSpPr>
        <p:spPr>
          <a:xfrm flipH="false" flipV="false" rot="0">
            <a:off x="1028700" y="1965021"/>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7"/>
            <a:stretch>
              <a:fillRect l="0" t="0" r="0" b="0"/>
            </a:stretch>
          </a:blipFill>
        </p:spPr>
      </p:sp>
      <p:sp>
        <p:nvSpPr>
          <p:cNvPr name="Freeform 7" id="7"/>
          <p:cNvSpPr/>
          <p:nvPr/>
        </p:nvSpPr>
        <p:spPr>
          <a:xfrm flipH="false" flipV="false" rot="0">
            <a:off x="6935136" y="2305923"/>
            <a:ext cx="4417728" cy="6051683"/>
          </a:xfrm>
          <a:custGeom>
            <a:avLst/>
            <a:gdLst/>
            <a:ahLst/>
            <a:cxnLst/>
            <a:rect r="r" b="b" t="t" l="l"/>
            <a:pathLst>
              <a:path h="6051683" w="4417728">
                <a:moveTo>
                  <a:pt x="0" y="0"/>
                </a:moveTo>
                <a:lnTo>
                  <a:pt x="4417728" y="0"/>
                </a:lnTo>
                <a:lnTo>
                  <a:pt x="4417728" y="6051682"/>
                </a:lnTo>
                <a:lnTo>
                  <a:pt x="0" y="6051682"/>
                </a:lnTo>
                <a:lnTo>
                  <a:pt x="0" y="0"/>
                </a:lnTo>
                <a:close/>
              </a:path>
            </a:pathLst>
          </a:custGeom>
          <a:blipFill>
            <a:blip r:embed="rId8"/>
            <a:stretch>
              <a:fillRect l="0" t="0" r="0" b="0"/>
            </a:stretch>
          </a:blipFill>
        </p:spPr>
      </p:sp>
      <p:sp>
        <p:nvSpPr>
          <p:cNvPr name="Freeform 8" id="8"/>
          <p:cNvSpPr/>
          <p:nvPr/>
        </p:nvSpPr>
        <p:spPr>
          <a:xfrm flipH="false" flipV="false" rot="0">
            <a:off x="12526280" y="2589117"/>
            <a:ext cx="4517523" cy="5768488"/>
          </a:xfrm>
          <a:custGeom>
            <a:avLst/>
            <a:gdLst/>
            <a:ahLst/>
            <a:cxnLst/>
            <a:rect r="r" b="b" t="t" l="l"/>
            <a:pathLst>
              <a:path h="5768488" w="4517523">
                <a:moveTo>
                  <a:pt x="0" y="0"/>
                </a:moveTo>
                <a:lnTo>
                  <a:pt x="4517523" y="0"/>
                </a:lnTo>
                <a:lnTo>
                  <a:pt x="4517523" y="5768488"/>
                </a:lnTo>
                <a:lnTo>
                  <a:pt x="0" y="5768488"/>
                </a:lnTo>
                <a:lnTo>
                  <a:pt x="0" y="0"/>
                </a:lnTo>
                <a:close/>
              </a:path>
            </a:pathLst>
          </a:custGeom>
          <a:blipFill>
            <a:blip r:embed="rId9"/>
            <a:stretch>
              <a:fillRect l="-831" t="0" r="0" b="-8183"/>
            </a:stretch>
          </a:blipFill>
        </p:spPr>
      </p:sp>
      <p:sp>
        <p:nvSpPr>
          <p:cNvPr name="TextBox 9" id="9"/>
          <p:cNvSpPr txBox="true"/>
          <p:nvPr/>
        </p:nvSpPr>
        <p:spPr>
          <a:xfrm rot="0">
            <a:off x="2002936" y="662088"/>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10" id="10"/>
          <p:cNvSpPr txBox="true"/>
          <p:nvPr/>
        </p:nvSpPr>
        <p:spPr>
          <a:xfrm rot="0">
            <a:off x="16828307" y="752475"/>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2</a:t>
            </a:r>
          </a:p>
        </p:txBody>
      </p:sp>
      <p:sp>
        <p:nvSpPr>
          <p:cNvPr name="TextBox 11" id="11"/>
          <p:cNvSpPr txBox="true"/>
          <p:nvPr/>
        </p:nvSpPr>
        <p:spPr>
          <a:xfrm rot="0">
            <a:off x="1634286" y="1401762"/>
            <a:ext cx="6257722" cy="977266"/>
          </a:xfrm>
          <a:prstGeom prst="rect">
            <a:avLst/>
          </a:prstGeom>
        </p:spPr>
        <p:txBody>
          <a:bodyPr anchor="t" rtlCol="false" tIns="0" lIns="0" bIns="0" rIns="0">
            <a:spAutoFit/>
          </a:bodyPr>
          <a:lstStyle/>
          <a:p>
            <a:pPr algn="l">
              <a:lnSpc>
                <a:spcPts val="7559"/>
              </a:lnSpc>
            </a:pPr>
            <a:r>
              <a:rPr lang="en-US" sz="5399" b="true">
                <a:solidFill>
                  <a:srgbClr val="FFFFFF"/>
                </a:solidFill>
                <a:latin typeface="Poppins Medium"/>
                <a:ea typeface="Poppins Medium"/>
                <a:cs typeface="Poppins Medium"/>
                <a:sym typeface="Poppins Medium"/>
              </a:rPr>
              <a:t>Nama Kelompok:</a:t>
            </a:r>
          </a:p>
        </p:txBody>
      </p:sp>
      <p:grpSp>
        <p:nvGrpSpPr>
          <p:cNvPr name="Group 12" id="12"/>
          <p:cNvGrpSpPr/>
          <p:nvPr/>
        </p:nvGrpSpPr>
        <p:grpSpPr>
          <a:xfrm rot="0">
            <a:off x="1028700" y="8675052"/>
            <a:ext cx="5416105" cy="1239044"/>
            <a:chOff x="0" y="0"/>
            <a:chExt cx="7221473" cy="1652059"/>
          </a:xfrm>
        </p:grpSpPr>
        <p:sp>
          <p:nvSpPr>
            <p:cNvPr name="TextBox 13" id="13"/>
            <p:cNvSpPr txBox="true"/>
            <p:nvPr/>
          </p:nvSpPr>
          <p:spPr>
            <a:xfrm rot="0">
              <a:off x="0" y="-114300"/>
              <a:ext cx="6896611" cy="962661"/>
            </a:xfrm>
            <a:prstGeom prst="rect">
              <a:avLst/>
            </a:prstGeom>
          </p:spPr>
          <p:txBody>
            <a:bodyPr anchor="t" rtlCol="false" tIns="0" lIns="0" bIns="0" rIns="0">
              <a:spAutoFit/>
            </a:bodyPr>
            <a:lstStyle/>
            <a:p>
              <a:pPr algn="l">
                <a:lnSpc>
                  <a:spcPts val="5879"/>
                </a:lnSpc>
              </a:pPr>
              <a:r>
                <a:rPr lang="en-US" sz="4199" b="true">
                  <a:solidFill>
                    <a:srgbClr val="FFFFFF"/>
                  </a:solidFill>
                  <a:latin typeface="Poppins Medium"/>
                  <a:ea typeface="Poppins Medium"/>
                  <a:cs typeface="Poppins Medium"/>
                  <a:sym typeface="Poppins Medium"/>
                </a:rPr>
                <a:t>Vicky Aditya Putra</a:t>
              </a:r>
            </a:p>
          </p:txBody>
        </p:sp>
        <p:sp>
          <p:nvSpPr>
            <p:cNvPr name="TextBox 14" id="14"/>
            <p:cNvSpPr txBox="true"/>
            <p:nvPr/>
          </p:nvSpPr>
          <p:spPr>
            <a:xfrm rot="0">
              <a:off x="324863" y="840317"/>
              <a:ext cx="6896611" cy="811742"/>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607012500095</a:t>
              </a:r>
            </a:p>
          </p:txBody>
        </p:sp>
      </p:grpSp>
      <p:grpSp>
        <p:nvGrpSpPr>
          <p:cNvPr name="Group 15" id="15"/>
          <p:cNvGrpSpPr/>
          <p:nvPr/>
        </p:nvGrpSpPr>
        <p:grpSpPr>
          <a:xfrm rot="0">
            <a:off x="12802269" y="8602504"/>
            <a:ext cx="7445913" cy="1239044"/>
            <a:chOff x="0" y="0"/>
            <a:chExt cx="9927883" cy="1652059"/>
          </a:xfrm>
        </p:grpSpPr>
        <p:sp>
          <p:nvSpPr>
            <p:cNvPr name="TextBox 16" id="16"/>
            <p:cNvSpPr txBox="true"/>
            <p:nvPr/>
          </p:nvSpPr>
          <p:spPr>
            <a:xfrm rot="0">
              <a:off x="0" y="-114300"/>
              <a:ext cx="9927883" cy="962661"/>
            </a:xfrm>
            <a:prstGeom prst="rect">
              <a:avLst/>
            </a:prstGeom>
          </p:spPr>
          <p:txBody>
            <a:bodyPr anchor="t" rtlCol="false" tIns="0" lIns="0" bIns="0" rIns="0">
              <a:spAutoFit/>
            </a:bodyPr>
            <a:lstStyle/>
            <a:p>
              <a:pPr algn="l">
                <a:lnSpc>
                  <a:spcPts val="5879"/>
                </a:lnSpc>
              </a:pPr>
              <a:r>
                <a:rPr lang="en-US" sz="4199" b="true">
                  <a:solidFill>
                    <a:srgbClr val="FFFFFF"/>
                  </a:solidFill>
                  <a:latin typeface="Poppins Medium"/>
                  <a:ea typeface="Poppins Medium"/>
                  <a:cs typeface="Poppins Medium"/>
                  <a:sym typeface="Poppins Medium"/>
                </a:rPr>
                <a:t>M Raihan Setya R</a:t>
              </a:r>
            </a:p>
          </p:txBody>
        </p:sp>
        <p:sp>
          <p:nvSpPr>
            <p:cNvPr name="TextBox 17" id="17"/>
            <p:cNvSpPr txBox="true"/>
            <p:nvPr/>
          </p:nvSpPr>
          <p:spPr>
            <a:xfrm rot="0">
              <a:off x="324863" y="840317"/>
              <a:ext cx="6896611" cy="811742"/>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607012500102</a:t>
              </a:r>
            </a:p>
          </p:txBody>
        </p:sp>
      </p:grpSp>
      <p:grpSp>
        <p:nvGrpSpPr>
          <p:cNvPr name="Group 18" id="18"/>
          <p:cNvGrpSpPr/>
          <p:nvPr/>
        </p:nvGrpSpPr>
        <p:grpSpPr>
          <a:xfrm rot="0">
            <a:off x="6935136" y="8675052"/>
            <a:ext cx="7445913" cy="1166495"/>
            <a:chOff x="0" y="0"/>
            <a:chExt cx="9927883" cy="1555327"/>
          </a:xfrm>
        </p:grpSpPr>
        <p:sp>
          <p:nvSpPr>
            <p:cNvPr name="TextBox 19" id="19"/>
            <p:cNvSpPr txBox="true"/>
            <p:nvPr/>
          </p:nvSpPr>
          <p:spPr>
            <a:xfrm rot="0">
              <a:off x="0" y="-114300"/>
              <a:ext cx="9927883" cy="962661"/>
            </a:xfrm>
            <a:prstGeom prst="rect">
              <a:avLst/>
            </a:prstGeom>
          </p:spPr>
          <p:txBody>
            <a:bodyPr anchor="t" rtlCol="false" tIns="0" lIns="0" bIns="0" rIns="0">
              <a:spAutoFit/>
            </a:bodyPr>
            <a:lstStyle/>
            <a:p>
              <a:pPr algn="l">
                <a:lnSpc>
                  <a:spcPts val="5879"/>
                </a:lnSpc>
              </a:pPr>
              <a:r>
                <a:rPr lang="en-US" sz="4199" b="true">
                  <a:solidFill>
                    <a:srgbClr val="FFFFFF"/>
                  </a:solidFill>
                  <a:latin typeface="Poppins Medium"/>
                  <a:ea typeface="Poppins Medium"/>
                  <a:cs typeface="Poppins Medium"/>
                  <a:sym typeface="Poppins Medium"/>
                </a:rPr>
                <a:t>Dzaifa Zahra H</a:t>
              </a:r>
            </a:p>
          </p:txBody>
        </p:sp>
        <p:sp>
          <p:nvSpPr>
            <p:cNvPr name="TextBox 20" id="20"/>
            <p:cNvSpPr txBox="true"/>
            <p:nvPr/>
          </p:nvSpPr>
          <p:spPr>
            <a:xfrm rot="0">
              <a:off x="324863" y="743586"/>
              <a:ext cx="6896611" cy="811742"/>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607012500073</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true" rot="1157493">
            <a:off x="4090202" y="3729410"/>
            <a:ext cx="8948947" cy="4396170"/>
          </a:xfrm>
          <a:custGeom>
            <a:avLst/>
            <a:gdLst/>
            <a:ahLst/>
            <a:cxnLst/>
            <a:rect r="r" b="b" t="t" l="l"/>
            <a:pathLst>
              <a:path h="4396170" w="8948947">
                <a:moveTo>
                  <a:pt x="0" y="4396170"/>
                </a:moveTo>
                <a:lnTo>
                  <a:pt x="8948947" y="4396170"/>
                </a:lnTo>
                <a:lnTo>
                  <a:pt x="8948947" y="0"/>
                </a:lnTo>
                <a:lnTo>
                  <a:pt x="0" y="0"/>
                </a:lnTo>
                <a:lnTo>
                  <a:pt x="0" y="4396170"/>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1028700"/>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770695" y="1057225"/>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6" id="6"/>
          <p:cNvSpPr txBox="true"/>
          <p:nvPr/>
        </p:nvSpPr>
        <p:spPr>
          <a:xfrm rot="0">
            <a:off x="16241111" y="752475"/>
            <a:ext cx="1018189"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3</a:t>
            </a:r>
          </a:p>
        </p:txBody>
      </p:sp>
      <p:sp>
        <p:nvSpPr>
          <p:cNvPr name="TextBox 7" id="7"/>
          <p:cNvSpPr txBox="true"/>
          <p:nvPr/>
        </p:nvSpPr>
        <p:spPr>
          <a:xfrm rot="0">
            <a:off x="372561" y="2895282"/>
            <a:ext cx="9939357"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PENGERTIAN OPERATING SYSTEM</a:t>
            </a:r>
          </a:p>
        </p:txBody>
      </p:sp>
      <p:sp>
        <p:nvSpPr>
          <p:cNvPr name="Freeform 8" id="8"/>
          <p:cNvSpPr/>
          <p:nvPr/>
        </p:nvSpPr>
        <p:spPr>
          <a:xfrm flipH="false" flipV="false" rot="0">
            <a:off x="13639325" y="3918952"/>
            <a:ext cx="4648675" cy="6368048"/>
          </a:xfrm>
          <a:custGeom>
            <a:avLst/>
            <a:gdLst/>
            <a:ahLst/>
            <a:cxnLst/>
            <a:rect r="r" b="b" t="t" l="l"/>
            <a:pathLst>
              <a:path h="6368048" w="4648675">
                <a:moveTo>
                  <a:pt x="0" y="0"/>
                </a:moveTo>
                <a:lnTo>
                  <a:pt x="4648675" y="0"/>
                </a:lnTo>
                <a:lnTo>
                  <a:pt x="4648675" y="6368048"/>
                </a:lnTo>
                <a:lnTo>
                  <a:pt x="0" y="6368048"/>
                </a:lnTo>
                <a:lnTo>
                  <a:pt x="0" y="0"/>
                </a:lnTo>
                <a:close/>
              </a:path>
            </a:pathLst>
          </a:custGeom>
          <a:blipFill>
            <a:blip r:embed="rId7"/>
            <a:stretch>
              <a:fillRect l="0" t="0" r="0" b="0"/>
            </a:stretch>
          </a:blipFill>
        </p:spPr>
      </p:sp>
      <p:sp>
        <p:nvSpPr>
          <p:cNvPr name="TextBox 9" id="9"/>
          <p:cNvSpPr txBox="true"/>
          <p:nvPr/>
        </p:nvSpPr>
        <p:spPr>
          <a:xfrm rot="0">
            <a:off x="1028700" y="3982084"/>
            <a:ext cx="14819489" cy="4017647"/>
          </a:xfrm>
          <a:prstGeom prst="rect">
            <a:avLst/>
          </a:prstGeom>
        </p:spPr>
        <p:txBody>
          <a:bodyPr anchor="t" rtlCol="false" tIns="0" lIns="0" bIns="0" rIns="0">
            <a:spAutoFit/>
          </a:bodyPr>
          <a:lstStyle/>
          <a:p>
            <a:pPr algn="just">
              <a:lnSpc>
                <a:spcPts val="3976"/>
              </a:lnSpc>
            </a:pPr>
            <a:r>
              <a:rPr lang="en-US" sz="2840" b="true">
                <a:solidFill>
                  <a:srgbClr val="FFFFFF"/>
                </a:solidFill>
                <a:latin typeface="Poppins Medium"/>
                <a:ea typeface="Poppins Medium"/>
                <a:cs typeface="Poppins Medium"/>
                <a:sym typeface="Poppins Medium"/>
              </a:rPr>
              <a:t>Sistem Operasi adalah perangkat lunak pada lapisan pertama yang ditempatkan pada memori komputer pada saat komputer dinyalakan. Sedangkan software-software lainnya dijalankan setelah Sistem Operasi berjalan, dan Sistem Operasi akan melakukan layanan inti umum untuk software-software itu. Layanan inti umum tersebut seperti akses ke disk, manajemen memori, skeduling task, dan antar-muka user. Sehingga masing-masing software tidak perlu lagi melakukan tugas tugas inti umum tersebut, karena dapat dilayani dan dilakukan oleh Sistem Operasi.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774759">
            <a:off x="-2395655" y="2093912"/>
            <a:ext cx="8948947" cy="4396170"/>
          </a:xfrm>
          <a:custGeom>
            <a:avLst/>
            <a:gdLst/>
            <a:ahLst/>
            <a:cxnLst/>
            <a:rect r="r" b="b" t="t" l="l"/>
            <a:pathLst>
              <a:path h="4396170" w="8948947">
                <a:moveTo>
                  <a:pt x="0" y="0"/>
                </a:moveTo>
                <a:lnTo>
                  <a:pt x="8948947" y="0"/>
                </a:lnTo>
                <a:lnTo>
                  <a:pt x="8948947" y="4396170"/>
                </a:lnTo>
                <a:lnTo>
                  <a:pt x="0" y="4396170"/>
                </a:lnTo>
                <a:lnTo>
                  <a:pt x="0" y="0"/>
                </a:lnTo>
                <a:close/>
              </a:path>
            </a:pathLst>
          </a:custGeom>
          <a:blipFill>
            <a:blip r:embed="rId3">
              <a:alphaModFix amt="40000"/>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6" id="6"/>
          <p:cNvSpPr txBox="true"/>
          <p:nvPr/>
        </p:nvSpPr>
        <p:spPr>
          <a:xfrm rot="0">
            <a:off x="17043803" y="7158163"/>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4</a:t>
            </a:r>
          </a:p>
        </p:txBody>
      </p:sp>
      <p:grpSp>
        <p:nvGrpSpPr>
          <p:cNvPr name="Group 7" id="7"/>
          <p:cNvGrpSpPr/>
          <p:nvPr/>
        </p:nvGrpSpPr>
        <p:grpSpPr>
          <a:xfrm rot="0">
            <a:off x="770757" y="2829011"/>
            <a:ext cx="10974485" cy="796285"/>
            <a:chOff x="0" y="0"/>
            <a:chExt cx="2890399" cy="209721"/>
          </a:xfrm>
        </p:grpSpPr>
        <p:sp>
          <p:nvSpPr>
            <p:cNvPr name="Freeform 8" id="8"/>
            <p:cNvSpPr/>
            <p:nvPr/>
          </p:nvSpPr>
          <p:spPr>
            <a:xfrm flipH="false" flipV="false" rot="0">
              <a:off x="0" y="0"/>
              <a:ext cx="2890399" cy="209721"/>
            </a:xfrm>
            <a:custGeom>
              <a:avLst/>
              <a:gdLst/>
              <a:ahLst/>
              <a:cxnLst/>
              <a:rect r="r" b="b" t="t" l="l"/>
              <a:pathLst>
                <a:path h="209721" w="2890399">
                  <a:moveTo>
                    <a:pt x="0" y="0"/>
                  </a:moveTo>
                  <a:lnTo>
                    <a:pt x="2890399" y="0"/>
                  </a:lnTo>
                  <a:lnTo>
                    <a:pt x="2890399" y="209721"/>
                  </a:lnTo>
                  <a:lnTo>
                    <a:pt x="0" y="209721"/>
                  </a:lnTo>
                  <a:close/>
                </a:path>
              </a:pathLst>
            </a:custGeom>
            <a:solidFill>
              <a:srgbClr val="0B2B3A"/>
            </a:solidFill>
          </p:spPr>
        </p:sp>
        <p:sp>
          <p:nvSpPr>
            <p:cNvPr name="TextBox 9" id="9"/>
            <p:cNvSpPr txBox="true"/>
            <p:nvPr/>
          </p:nvSpPr>
          <p:spPr>
            <a:xfrm>
              <a:off x="0" y="-66675"/>
              <a:ext cx="2890399" cy="276396"/>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1035482" y="2932112"/>
            <a:ext cx="10709760" cy="516891"/>
          </a:xfrm>
          <a:prstGeom prst="rect">
            <a:avLst/>
          </a:prstGeom>
        </p:spPr>
        <p:txBody>
          <a:bodyPr anchor="t" rtlCol="false" tIns="0" lIns="0" bIns="0" rIns="0">
            <a:spAutoFit/>
          </a:bodyPr>
          <a:lstStyle/>
          <a:p>
            <a:pPr algn="just">
              <a:lnSpc>
                <a:spcPts val="4059"/>
              </a:lnSpc>
            </a:pPr>
            <a:r>
              <a:rPr lang="en-US" sz="2899" b="true">
                <a:solidFill>
                  <a:srgbClr val="FFFFFF"/>
                </a:solidFill>
                <a:latin typeface="Poppins Medium"/>
                <a:ea typeface="Poppins Medium"/>
                <a:cs typeface="Poppins Medium"/>
                <a:sym typeface="Poppins Medium"/>
              </a:rPr>
              <a:t>Secara umum komponen sistem komputer terdiri dari:</a:t>
            </a:r>
          </a:p>
        </p:txBody>
      </p:sp>
      <p:sp>
        <p:nvSpPr>
          <p:cNvPr name="Freeform 11" id="11"/>
          <p:cNvSpPr/>
          <p:nvPr/>
        </p:nvSpPr>
        <p:spPr>
          <a:xfrm flipH="false" flipV="false" rot="0">
            <a:off x="14052677" y="3863058"/>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7"/>
            <a:stretch>
              <a:fillRect l="0" t="0" r="0" b="0"/>
            </a:stretch>
          </a:blipFill>
        </p:spPr>
      </p:sp>
      <p:sp>
        <p:nvSpPr>
          <p:cNvPr name="TextBox 12" id="12"/>
          <p:cNvSpPr txBox="true"/>
          <p:nvPr/>
        </p:nvSpPr>
        <p:spPr>
          <a:xfrm rot="0">
            <a:off x="1035482" y="3777333"/>
            <a:ext cx="15792824" cy="4871348"/>
          </a:xfrm>
          <a:prstGeom prst="rect">
            <a:avLst/>
          </a:prstGeom>
        </p:spPr>
        <p:txBody>
          <a:bodyPr anchor="t" rtlCol="false" tIns="0" lIns="0" bIns="0" rIns="0">
            <a:spAutoFit/>
          </a:bodyPr>
          <a:lstStyle/>
          <a:p>
            <a:pPr algn="just" marL="594923" indent="-297461" lvl="1">
              <a:lnSpc>
                <a:spcPts val="3857"/>
              </a:lnSpc>
              <a:buAutoNum type="arabicPeriod" startAt="1"/>
            </a:pPr>
            <a:r>
              <a:rPr lang="en-US" b="true" sz="2755">
                <a:solidFill>
                  <a:srgbClr val="FFFFFF"/>
                </a:solidFill>
                <a:latin typeface="Poppins Medium"/>
                <a:ea typeface="Poppins Medium"/>
                <a:cs typeface="Poppins Medium"/>
                <a:sym typeface="Poppins Medium"/>
              </a:rPr>
              <a:t> Perangkat Keras, merupakan sumber daya utama untuk proses komputasi. Perangkat keras komputer terdiri dari : CPU, memory dan perangkat input output.</a:t>
            </a:r>
          </a:p>
          <a:p>
            <a:pPr algn="just" marL="594923" indent="-297461" lvl="1">
              <a:lnSpc>
                <a:spcPts val="3857"/>
              </a:lnSpc>
              <a:buAutoNum type="arabicPeriod" startAt="1"/>
            </a:pPr>
            <a:r>
              <a:rPr lang="en-US" b="true" sz="2755">
                <a:solidFill>
                  <a:srgbClr val="FFFFFF"/>
                </a:solidFill>
                <a:latin typeface="Poppins Medium"/>
                <a:ea typeface="Poppins Medium"/>
                <a:cs typeface="Poppins Medium"/>
                <a:sym typeface="Poppins Medium"/>
              </a:rPr>
              <a:t> </a:t>
            </a:r>
            <a:r>
              <a:rPr lang="en-US" b="true" sz="2755">
                <a:solidFill>
                  <a:srgbClr val="FFFFFF"/>
                </a:solidFill>
                <a:latin typeface="Poppins Medium"/>
                <a:ea typeface="Poppins Medium"/>
                <a:cs typeface="Poppins Medium"/>
                <a:sym typeface="Poppins Medium"/>
              </a:rPr>
              <a:t>Sistem Operasi, mempunyai tugas untuk melakukan control dan koordinasi penggunaan perangkat keras pada berbagai program aplikasi untuk user-user yang berbeda.</a:t>
            </a:r>
          </a:p>
          <a:p>
            <a:pPr algn="just" marL="594923" indent="-297461" lvl="1">
              <a:lnSpc>
                <a:spcPts val="3857"/>
              </a:lnSpc>
              <a:buAutoNum type="arabicPeriod" startAt="1"/>
            </a:pPr>
            <a:r>
              <a:rPr lang="en-US" b="true" sz="2755">
                <a:solidFill>
                  <a:srgbClr val="FFFFFF"/>
                </a:solidFill>
                <a:latin typeface="Poppins Medium"/>
                <a:ea typeface="Poppins Medium"/>
                <a:cs typeface="Poppins Medium"/>
                <a:sym typeface="Poppins Medium"/>
              </a:rPr>
              <a:t> </a:t>
            </a:r>
            <a:r>
              <a:rPr lang="en-US" b="true" sz="2755">
                <a:solidFill>
                  <a:srgbClr val="FFFFFF"/>
                </a:solidFill>
                <a:latin typeface="Poppins Medium"/>
                <a:ea typeface="Poppins Medium"/>
                <a:cs typeface="Poppins Medium"/>
                <a:sym typeface="Poppins Medium"/>
              </a:rPr>
              <a:t>Program Aplikasi, menentukan cara sumber daya sistem digunakan untuk menyelesaikan permasalahan komputasi dari user, contohnya compiler, system basis data, video games, program bisnis dan lain-lain.</a:t>
            </a:r>
          </a:p>
          <a:p>
            <a:pPr algn="just" marL="594923" indent="-297461" lvl="1">
              <a:lnSpc>
                <a:spcPts val="3857"/>
              </a:lnSpc>
              <a:buAutoNum type="arabicPeriod" startAt="1"/>
            </a:pPr>
            <a:r>
              <a:rPr lang="en-US" b="true" sz="2755">
                <a:solidFill>
                  <a:srgbClr val="FFFFFF"/>
                </a:solidFill>
                <a:latin typeface="Poppins Medium"/>
                <a:ea typeface="Poppins Medium"/>
                <a:cs typeface="Poppins Medium"/>
                <a:sym typeface="Poppins Medium"/>
              </a:rPr>
              <a:t> </a:t>
            </a:r>
            <a:r>
              <a:rPr lang="en-US" b="true" sz="2755">
                <a:solidFill>
                  <a:srgbClr val="FFFFFF"/>
                </a:solidFill>
                <a:latin typeface="Poppins Medium"/>
                <a:ea typeface="Poppins Medium"/>
                <a:cs typeface="Poppins Medium"/>
                <a:sym typeface="Poppins Medium"/>
              </a:rPr>
              <a:t>User yang menggunakan sistem, terdiri dari orang, mesin atau komputer lain.</a:t>
            </a:r>
          </a:p>
          <a:p>
            <a:pPr algn="just">
              <a:lnSpc>
                <a:spcPts val="3857"/>
              </a:lnSpc>
            </a:pPr>
          </a:p>
        </p:txBody>
      </p:sp>
      <p:sp>
        <p:nvSpPr>
          <p:cNvPr name="TextBox 13" id="13"/>
          <p:cNvSpPr txBox="true"/>
          <p:nvPr/>
        </p:nvSpPr>
        <p:spPr>
          <a:xfrm rot="0">
            <a:off x="16980707" y="904875"/>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035932" y="1028700"/>
            <a:ext cx="3691173" cy="796824"/>
            <a:chOff x="0" y="0"/>
            <a:chExt cx="4921564" cy="1062432"/>
          </a:xfrm>
        </p:grpSpPr>
        <p:sp>
          <p:nvSpPr>
            <p:cNvPr name="Freeform 4" id="4"/>
            <p:cNvSpPr/>
            <p:nvPr/>
          </p:nvSpPr>
          <p:spPr>
            <a:xfrm flipH="false" flipV="false" rot="0">
              <a:off x="0" y="0"/>
              <a:ext cx="807448" cy="1062432"/>
            </a:xfrm>
            <a:custGeom>
              <a:avLst/>
              <a:gdLst/>
              <a:ahLst/>
              <a:cxnLst/>
              <a:rect r="r" b="b" t="t" l="l"/>
              <a:pathLst>
                <a:path h="1062432" w="807448">
                  <a:moveTo>
                    <a:pt x="0" y="0"/>
                  </a:moveTo>
                  <a:lnTo>
                    <a:pt x="807448" y="0"/>
                  </a:lnTo>
                  <a:lnTo>
                    <a:pt x="807448" y="1062432"/>
                  </a:lnTo>
                  <a:lnTo>
                    <a:pt x="0" y="106243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989327" y="72958"/>
              <a:ext cx="3932238" cy="811742"/>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grpSp>
      <p:sp>
        <p:nvSpPr>
          <p:cNvPr name="TextBox 6" id="6"/>
          <p:cNvSpPr txBox="true"/>
          <p:nvPr/>
        </p:nvSpPr>
        <p:spPr>
          <a:xfrm rot="0">
            <a:off x="16538757" y="85675"/>
            <a:ext cx="885597"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5</a:t>
            </a:r>
          </a:p>
        </p:txBody>
      </p:sp>
      <p:sp>
        <p:nvSpPr>
          <p:cNvPr name="Freeform 7" id="7"/>
          <p:cNvSpPr/>
          <p:nvPr/>
        </p:nvSpPr>
        <p:spPr>
          <a:xfrm flipH="false" flipV="false" rot="0">
            <a:off x="14122787" y="4518512"/>
            <a:ext cx="4517523" cy="5768488"/>
          </a:xfrm>
          <a:custGeom>
            <a:avLst/>
            <a:gdLst/>
            <a:ahLst/>
            <a:cxnLst/>
            <a:rect r="r" b="b" t="t" l="l"/>
            <a:pathLst>
              <a:path h="5768488" w="4517523">
                <a:moveTo>
                  <a:pt x="0" y="0"/>
                </a:moveTo>
                <a:lnTo>
                  <a:pt x="4517523" y="0"/>
                </a:lnTo>
                <a:lnTo>
                  <a:pt x="4517523" y="5768488"/>
                </a:lnTo>
                <a:lnTo>
                  <a:pt x="0" y="5768488"/>
                </a:lnTo>
                <a:lnTo>
                  <a:pt x="0" y="0"/>
                </a:lnTo>
                <a:close/>
              </a:path>
            </a:pathLst>
          </a:custGeom>
          <a:blipFill>
            <a:blip r:embed="rId5"/>
            <a:stretch>
              <a:fillRect l="-831" t="0" r="0" b="-8183"/>
            </a:stretch>
          </a:blipFill>
        </p:spPr>
      </p:sp>
      <p:sp>
        <p:nvSpPr>
          <p:cNvPr name="TextBox 8" id="8"/>
          <p:cNvSpPr txBox="true"/>
          <p:nvPr/>
        </p:nvSpPr>
        <p:spPr>
          <a:xfrm rot="0">
            <a:off x="1201798" y="6037020"/>
            <a:ext cx="15179751" cy="1755775"/>
          </a:xfrm>
          <a:prstGeom prst="rect">
            <a:avLst/>
          </a:prstGeom>
        </p:spPr>
        <p:txBody>
          <a:bodyPr anchor="t" rtlCol="false" tIns="0" lIns="0" bIns="0" rIns="0">
            <a:spAutoFit/>
          </a:bodyPr>
          <a:lstStyle/>
          <a:p>
            <a:pPr algn="just">
              <a:lnSpc>
                <a:spcPts val="3499"/>
              </a:lnSpc>
            </a:pPr>
            <a:r>
              <a:rPr lang="en-US" sz="2499" b="true">
                <a:solidFill>
                  <a:srgbClr val="FFFFFF"/>
                </a:solidFill>
                <a:latin typeface="Poppins Medium"/>
                <a:ea typeface="Poppins Medium"/>
                <a:cs typeface="Poppins Medium"/>
                <a:sym typeface="Poppins Medium"/>
              </a:rPr>
              <a:t> Saat komputer dihidupkan pertama kali, bagian dari sistem operasi yang bertugas menghubungkan UI atau antarmuka aplikasi dengan user disebut dengan shell. Jenis shell pada komputer terdiri dari 2 macam yang pertama berbentuk text yang disebut dengan command line (CLI), yang kedua berbentuk grafis yang disebut Graphical User Interface (GUI).</a:t>
            </a:r>
          </a:p>
        </p:txBody>
      </p:sp>
      <p:sp>
        <p:nvSpPr>
          <p:cNvPr name="TextBox 9" id="9"/>
          <p:cNvSpPr txBox="true"/>
          <p:nvPr/>
        </p:nvSpPr>
        <p:spPr>
          <a:xfrm rot="0">
            <a:off x="1035932" y="2958538"/>
            <a:ext cx="9630645"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CARA KERJA OPERATING SYSTEM</a:t>
            </a:r>
          </a:p>
        </p:txBody>
      </p:sp>
      <p:sp>
        <p:nvSpPr>
          <p:cNvPr name="TextBox 10" id="10"/>
          <p:cNvSpPr txBox="true"/>
          <p:nvPr/>
        </p:nvSpPr>
        <p:spPr>
          <a:xfrm rot="0">
            <a:off x="1359006" y="4226645"/>
            <a:ext cx="14865335" cy="1877050"/>
          </a:xfrm>
          <a:prstGeom prst="rect">
            <a:avLst/>
          </a:prstGeom>
        </p:spPr>
        <p:txBody>
          <a:bodyPr anchor="t" rtlCol="false" tIns="0" lIns="0" bIns="0" rIns="0">
            <a:spAutoFit/>
          </a:bodyPr>
          <a:lstStyle/>
          <a:p>
            <a:pPr algn="just">
              <a:lnSpc>
                <a:spcPts val="3718"/>
              </a:lnSpc>
            </a:pPr>
            <a:r>
              <a:rPr lang="en-US" sz="2656" b="true">
                <a:solidFill>
                  <a:srgbClr val="FFFFFF"/>
                </a:solidFill>
                <a:latin typeface="Poppins Medium"/>
                <a:ea typeface="Poppins Medium"/>
                <a:cs typeface="Poppins Medium"/>
                <a:sym typeface="Poppins Medium"/>
              </a:rPr>
              <a:t> Sistem Operasi mengatur semua hardware dan software. Sistem Operasi mengatur semua file section dari memory dan device yg penting karena ia bekerja sebagai penengah dan memastikan hardware dan software agar berjalan dengan baik.</a:t>
            </a:r>
          </a:p>
          <a:p>
            <a:pPr algn="just">
              <a:lnSpc>
                <a:spcPts val="3718"/>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2525387"/>
            <a:ext cx="6905156" cy="4825937"/>
          </a:xfrm>
          <a:custGeom>
            <a:avLst/>
            <a:gdLst/>
            <a:ahLst/>
            <a:cxnLst/>
            <a:rect r="r" b="b" t="t" l="l"/>
            <a:pathLst>
              <a:path h="4825937" w="6905156">
                <a:moveTo>
                  <a:pt x="0" y="0"/>
                </a:moveTo>
                <a:lnTo>
                  <a:pt x="6905156" y="0"/>
                </a:lnTo>
                <a:lnTo>
                  <a:pt x="6905156" y="4825937"/>
                </a:lnTo>
                <a:lnTo>
                  <a:pt x="0" y="4825937"/>
                </a:lnTo>
                <a:lnTo>
                  <a:pt x="0" y="0"/>
                </a:lnTo>
                <a:close/>
              </a:path>
            </a:pathLst>
          </a:custGeom>
          <a:blipFill>
            <a:blip r:embed="rId5"/>
            <a:stretch>
              <a:fillRect l="0" t="0" r="0" b="0"/>
            </a:stretch>
          </a:blipFill>
        </p:spPr>
      </p:sp>
      <p:sp>
        <p:nvSpPr>
          <p:cNvPr name="TextBox 5" id="5"/>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6" id="6"/>
          <p:cNvSpPr txBox="true"/>
          <p:nvPr/>
        </p:nvSpPr>
        <p:spPr>
          <a:xfrm rot="0">
            <a:off x="15713566" y="752475"/>
            <a:ext cx="1545734"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6</a:t>
            </a:r>
          </a:p>
        </p:txBody>
      </p:sp>
      <p:sp>
        <p:nvSpPr>
          <p:cNvPr name="TextBox 7" id="7"/>
          <p:cNvSpPr txBox="true"/>
          <p:nvPr/>
        </p:nvSpPr>
        <p:spPr>
          <a:xfrm rot="0">
            <a:off x="2381217" y="7891834"/>
            <a:ext cx="4200123"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TAMPILAN GUI</a:t>
            </a:r>
          </a:p>
        </p:txBody>
      </p:sp>
      <p:sp>
        <p:nvSpPr>
          <p:cNvPr name="Freeform 8" id="8"/>
          <p:cNvSpPr/>
          <p:nvPr/>
        </p:nvSpPr>
        <p:spPr>
          <a:xfrm flipH="false" flipV="false" rot="0">
            <a:off x="9144000" y="2093912"/>
            <a:ext cx="6464028" cy="6061764"/>
          </a:xfrm>
          <a:custGeom>
            <a:avLst/>
            <a:gdLst/>
            <a:ahLst/>
            <a:cxnLst/>
            <a:rect r="r" b="b" t="t" l="l"/>
            <a:pathLst>
              <a:path h="6061764" w="6464028">
                <a:moveTo>
                  <a:pt x="0" y="0"/>
                </a:moveTo>
                <a:lnTo>
                  <a:pt x="6464028" y="0"/>
                </a:lnTo>
                <a:lnTo>
                  <a:pt x="6464028" y="6061764"/>
                </a:lnTo>
                <a:lnTo>
                  <a:pt x="0" y="6061764"/>
                </a:lnTo>
                <a:lnTo>
                  <a:pt x="0" y="0"/>
                </a:lnTo>
                <a:close/>
              </a:path>
            </a:pathLst>
          </a:custGeom>
          <a:blipFill>
            <a:blip r:embed="rId6"/>
            <a:stretch>
              <a:fillRect l="0" t="0" r="0" b="-4370"/>
            </a:stretch>
          </a:blipFill>
        </p:spPr>
      </p:sp>
      <p:sp>
        <p:nvSpPr>
          <p:cNvPr name="TextBox 9" id="9"/>
          <p:cNvSpPr txBox="true"/>
          <p:nvPr/>
        </p:nvSpPr>
        <p:spPr>
          <a:xfrm rot="0">
            <a:off x="10275953" y="8540115"/>
            <a:ext cx="4200123"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TAMPILAN CLI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5" id="5"/>
          <p:cNvSpPr txBox="true"/>
          <p:nvPr/>
        </p:nvSpPr>
        <p:spPr>
          <a:xfrm rot="0">
            <a:off x="16828307" y="752475"/>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7</a:t>
            </a:r>
          </a:p>
        </p:txBody>
      </p:sp>
      <p:sp>
        <p:nvSpPr>
          <p:cNvPr name="Freeform 6" id="6"/>
          <p:cNvSpPr/>
          <p:nvPr/>
        </p:nvSpPr>
        <p:spPr>
          <a:xfrm flipH="false" flipV="false" rot="1942714">
            <a:off x="-2786535" y="7197889"/>
            <a:ext cx="8948947" cy="4396170"/>
          </a:xfrm>
          <a:custGeom>
            <a:avLst/>
            <a:gdLst/>
            <a:ahLst/>
            <a:cxnLst/>
            <a:rect r="r" b="b" t="t" l="l"/>
            <a:pathLst>
              <a:path h="4396170" w="8948947">
                <a:moveTo>
                  <a:pt x="0" y="0"/>
                </a:moveTo>
                <a:lnTo>
                  <a:pt x="8948947" y="0"/>
                </a:lnTo>
                <a:lnTo>
                  <a:pt x="8948947" y="4396171"/>
                </a:lnTo>
                <a:lnTo>
                  <a:pt x="0" y="4396171"/>
                </a:lnTo>
                <a:lnTo>
                  <a:pt x="0" y="0"/>
                </a:lnTo>
                <a:close/>
              </a:path>
            </a:pathLst>
          </a:custGeom>
          <a:blipFill>
            <a:blip r:embed="rId5">
              <a:alphaModFix amt="40000"/>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1942714">
            <a:off x="14761114" y="5714212"/>
            <a:ext cx="8948947" cy="4396170"/>
          </a:xfrm>
          <a:custGeom>
            <a:avLst/>
            <a:gdLst/>
            <a:ahLst/>
            <a:cxnLst/>
            <a:rect r="r" b="b" t="t" l="l"/>
            <a:pathLst>
              <a:path h="4396170" w="8948947">
                <a:moveTo>
                  <a:pt x="0" y="0"/>
                </a:moveTo>
                <a:lnTo>
                  <a:pt x="8948947" y="0"/>
                </a:lnTo>
                <a:lnTo>
                  <a:pt x="8948947" y="4396170"/>
                </a:lnTo>
                <a:lnTo>
                  <a:pt x="0" y="4396170"/>
                </a:lnTo>
                <a:lnTo>
                  <a:pt x="0" y="0"/>
                </a:lnTo>
                <a:close/>
              </a:path>
            </a:pathLst>
          </a:custGeom>
          <a:blipFill>
            <a:blip r:embed="rId5">
              <a:alphaModFix amt="40000"/>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8" id="8"/>
          <p:cNvSpPr txBox="true"/>
          <p:nvPr/>
        </p:nvSpPr>
        <p:spPr>
          <a:xfrm rot="0">
            <a:off x="453015" y="4043142"/>
            <a:ext cx="17381970" cy="6410325"/>
          </a:xfrm>
          <a:prstGeom prst="rect">
            <a:avLst/>
          </a:prstGeom>
        </p:spPr>
        <p:txBody>
          <a:bodyPr anchor="t" rtlCol="false" tIns="0" lIns="0" bIns="0" rIns="0">
            <a:spAutoFit/>
          </a:bodyPr>
          <a:lstStyle/>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Mengatur penggunaan hardware (CPU, RAM, disk, dll.)</a:t>
            </a:r>
          </a:p>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a:t>
            </a:r>
            <a:r>
              <a:rPr lang="en-US" b="true" sz="4500">
                <a:solidFill>
                  <a:srgbClr val="FFFFFF"/>
                </a:solidFill>
                <a:latin typeface="Poppins Medium"/>
                <a:ea typeface="Poppins Medium"/>
                <a:cs typeface="Poppins Medium"/>
                <a:sym typeface="Poppins Medium"/>
              </a:rPr>
              <a:t>Menyediakan user interface (GUI/CLI)</a:t>
            </a:r>
          </a:p>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a:t>
            </a:r>
            <a:r>
              <a:rPr lang="en-US" b="true" sz="4500">
                <a:solidFill>
                  <a:srgbClr val="FFFFFF"/>
                </a:solidFill>
                <a:latin typeface="Poppins Medium"/>
                <a:ea typeface="Poppins Medium"/>
                <a:cs typeface="Poppins Medium"/>
                <a:sym typeface="Poppins Medium"/>
              </a:rPr>
              <a:t>Menjalankan aplikasi/program</a:t>
            </a:r>
          </a:p>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a:t>
            </a:r>
            <a:r>
              <a:rPr lang="en-US" b="true" sz="4500">
                <a:solidFill>
                  <a:srgbClr val="FFFFFF"/>
                </a:solidFill>
                <a:latin typeface="Poppins Medium"/>
                <a:ea typeface="Poppins Medium"/>
                <a:cs typeface="Poppins Medium"/>
                <a:sym typeface="Poppins Medium"/>
              </a:rPr>
              <a:t>Manajemen file dan penyimpanan</a:t>
            </a:r>
          </a:p>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a:t>
            </a:r>
            <a:r>
              <a:rPr lang="en-US" b="true" sz="4500">
                <a:solidFill>
                  <a:srgbClr val="FFFFFF"/>
                </a:solidFill>
                <a:latin typeface="Poppins Medium"/>
                <a:ea typeface="Poppins Medium"/>
                <a:cs typeface="Poppins Medium"/>
                <a:sym typeface="Poppins Medium"/>
              </a:rPr>
              <a:t>Menjaga keamanan sistem</a:t>
            </a:r>
          </a:p>
          <a:p>
            <a:pPr algn="just" marL="971550" indent="-485775" lvl="1">
              <a:lnSpc>
                <a:spcPts val="6299"/>
              </a:lnSpc>
              <a:buAutoNum type="arabicPeriod" startAt="1"/>
            </a:pPr>
            <a:r>
              <a:rPr lang="en-US" b="true" sz="4500">
                <a:solidFill>
                  <a:srgbClr val="FFFFFF"/>
                </a:solidFill>
                <a:latin typeface="Poppins Medium"/>
                <a:ea typeface="Poppins Medium"/>
                <a:cs typeface="Poppins Medium"/>
                <a:sym typeface="Poppins Medium"/>
              </a:rPr>
              <a:t> </a:t>
            </a:r>
            <a:r>
              <a:rPr lang="en-US" b="true" sz="4500">
                <a:solidFill>
                  <a:srgbClr val="FFFFFF"/>
                </a:solidFill>
                <a:latin typeface="Poppins Medium"/>
                <a:ea typeface="Poppins Medium"/>
                <a:cs typeface="Poppins Medium"/>
                <a:sym typeface="Poppins Medium"/>
              </a:rPr>
              <a:t>Mendukung komunikasi jaringan</a:t>
            </a:r>
          </a:p>
          <a:p>
            <a:pPr algn="just">
              <a:lnSpc>
                <a:spcPts val="6299"/>
              </a:lnSpc>
            </a:pPr>
            <a:r>
              <a:rPr lang="en-US" sz="4500" b="true">
                <a:solidFill>
                  <a:srgbClr val="FFFFFF"/>
                </a:solidFill>
                <a:latin typeface="Poppins Medium"/>
                <a:ea typeface="Poppins Medium"/>
                <a:cs typeface="Poppins Medium"/>
                <a:sym typeface="Poppins Medium"/>
              </a:rPr>
              <a:t> </a:t>
            </a:r>
          </a:p>
          <a:p>
            <a:pPr algn="just">
              <a:lnSpc>
                <a:spcPts val="6299"/>
              </a:lnSpc>
            </a:pPr>
          </a:p>
        </p:txBody>
      </p:sp>
      <p:sp>
        <p:nvSpPr>
          <p:cNvPr name="TextBox 9" id="9"/>
          <p:cNvSpPr txBox="true"/>
          <p:nvPr/>
        </p:nvSpPr>
        <p:spPr>
          <a:xfrm rot="0">
            <a:off x="1028700" y="3132211"/>
            <a:ext cx="7748401"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FUNGSI OPERATING SYSTEM</a:t>
            </a:r>
          </a:p>
        </p:txBody>
      </p:sp>
      <p:sp>
        <p:nvSpPr>
          <p:cNvPr name="Freeform 10" id="10"/>
          <p:cNvSpPr/>
          <p:nvPr/>
        </p:nvSpPr>
        <p:spPr>
          <a:xfrm flipH="false" flipV="false" rot="0">
            <a:off x="14052677" y="3930042"/>
            <a:ext cx="4235323" cy="6356958"/>
          </a:xfrm>
          <a:custGeom>
            <a:avLst/>
            <a:gdLst/>
            <a:ahLst/>
            <a:cxnLst/>
            <a:rect r="r" b="b" t="t" l="l"/>
            <a:pathLst>
              <a:path h="6356958" w="4235323">
                <a:moveTo>
                  <a:pt x="0" y="0"/>
                </a:moveTo>
                <a:lnTo>
                  <a:pt x="4235323" y="0"/>
                </a:lnTo>
                <a:lnTo>
                  <a:pt x="4235323" y="6356958"/>
                </a:lnTo>
                <a:lnTo>
                  <a:pt x="0" y="6356958"/>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4599304"/>
            <a:ext cx="1271302" cy="1271302"/>
          </a:xfrm>
          <a:custGeom>
            <a:avLst/>
            <a:gdLst/>
            <a:ahLst/>
            <a:cxnLst/>
            <a:rect r="r" b="b" t="t" l="l"/>
            <a:pathLst>
              <a:path h="1271302" w="1271302">
                <a:moveTo>
                  <a:pt x="0" y="0"/>
                </a:moveTo>
                <a:lnTo>
                  <a:pt x="1271302" y="0"/>
                </a:lnTo>
                <a:lnTo>
                  <a:pt x="1271302" y="1271303"/>
                </a:lnTo>
                <a:lnTo>
                  <a:pt x="0" y="12713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3693169" y="6098569"/>
            <a:ext cx="3566131" cy="6744456"/>
          </a:xfrm>
          <a:custGeom>
            <a:avLst/>
            <a:gdLst/>
            <a:ahLst/>
            <a:cxnLst/>
            <a:rect r="r" b="b" t="t" l="l"/>
            <a:pathLst>
              <a:path h="6744456" w="3566131">
                <a:moveTo>
                  <a:pt x="0" y="0"/>
                </a:moveTo>
                <a:lnTo>
                  <a:pt x="3566131" y="0"/>
                </a:lnTo>
                <a:lnTo>
                  <a:pt x="3566131" y="6744455"/>
                </a:lnTo>
                <a:lnTo>
                  <a:pt x="0" y="67444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0973594" y="420664"/>
            <a:ext cx="5135703" cy="3684867"/>
          </a:xfrm>
          <a:custGeom>
            <a:avLst/>
            <a:gdLst/>
            <a:ahLst/>
            <a:cxnLst/>
            <a:rect r="r" b="b" t="t" l="l"/>
            <a:pathLst>
              <a:path h="3684867" w="5135703">
                <a:moveTo>
                  <a:pt x="0" y="0"/>
                </a:moveTo>
                <a:lnTo>
                  <a:pt x="5135703" y="0"/>
                </a:lnTo>
                <a:lnTo>
                  <a:pt x="5135703" y="3684867"/>
                </a:lnTo>
                <a:lnTo>
                  <a:pt x="0" y="3684867"/>
                </a:lnTo>
                <a:lnTo>
                  <a:pt x="0" y="0"/>
                </a:lnTo>
                <a:close/>
              </a:path>
            </a:pathLst>
          </a:custGeom>
          <a:blipFill>
            <a:blip r:embed="rId9"/>
            <a:stretch>
              <a:fillRect l="0" t="0" r="0" b="0"/>
            </a:stretch>
          </a:blipFill>
        </p:spPr>
      </p:sp>
      <p:sp>
        <p:nvSpPr>
          <p:cNvPr name="TextBox 7" id="7"/>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8" id="8"/>
          <p:cNvSpPr txBox="true"/>
          <p:nvPr/>
        </p:nvSpPr>
        <p:spPr>
          <a:xfrm rot="0">
            <a:off x="16828307" y="752475"/>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8</a:t>
            </a:r>
          </a:p>
        </p:txBody>
      </p:sp>
      <p:sp>
        <p:nvSpPr>
          <p:cNvPr name="TextBox 9" id="9"/>
          <p:cNvSpPr txBox="true"/>
          <p:nvPr/>
        </p:nvSpPr>
        <p:spPr>
          <a:xfrm rot="0">
            <a:off x="-2395040" y="2895282"/>
            <a:ext cx="12649624"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JENIS- JENIS OPERATING SYSTEM</a:t>
            </a:r>
          </a:p>
        </p:txBody>
      </p:sp>
      <p:sp>
        <p:nvSpPr>
          <p:cNvPr name="Freeform 10" id="10"/>
          <p:cNvSpPr/>
          <p:nvPr/>
        </p:nvSpPr>
        <p:spPr>
          <a:xfrm flipH="false" flipV="false" rot="0">
            <a:off x="14678879" y="5143500"/>
            <a:ext cx="3754755" cy="5143500"/>
          </a:xfrm>
          <a:custGeom>
            <a:avLst/>
            <a:gdLst/>
            <a:ahLst/>
            <a:cxnLst/>
            <a:rect r="r" b="b" t="t" l="l"/>
            <a:pathLst>
              <a:path h="5143500" w="3754755">
                <a:moveTo>
                  <a:pt x="0" y="0"/>
                </a:moveTo>
                <a:lnTo>
                  <a:pt x="3754755" y="0"/>
                </a:lnTo>
                <a:lnTo>
                  <a:pt x="3754755" y="5143500"/>
                </a:lnTo>
                <a:lnTo>
                  <a:pt x="0" y="5143500"/>
                </a:lnTo>
                <a:lnTo>
                  <a:pt x="0" y="0"/>
                </a:lnTo>
                <a:close/>
              </a:path>
            </a:pathLst>
          </a:custGeom>
          <a:blipFill>
            <a:blip r:embed="rId10"/>
            <a:stretch>
              <a:fillRect l="0" t="0" r="0" b="0"/>
            </a:stretch>
          </a:blipFill>
        </p:spPr>
      </p:sp>
      <p:sp>
        <p:nvSpPr>
          <p:cNvPr name="TextBox 11" id="11"/>
          <p:cNvSpPr txBox="true"/>
          <p:nvPr/>
        </p:nvSpPr>
        <p:spPr>
          <a:xfrm rot="0">
            <a:off x="1331493" y="3675652"/>
            <a:ext cx="16122705" cy="5588000"/>
          </a:xfrm>
          <a:prstGeom prst="rect">
            <a:avLst/>
          </a:prstGeom>
        </p:spPr>
        <p:txBody>
          <a:bodyPr anchor="t" rtlCol="false" tIns="0" lIns="0" bIns="0" rIns="0">
            <a:spAutoFit/>
          </a:bodyPr>
          <a:lstStyle/>
          <a:p>
            <a:pPr algn="just" marL="755651" indent="-377825" lvl="1">
              <a:lnSpc>
                <a:spcPts val="4900"/>
              </a:lnSpc>
              <a:buAutoNum type="arabicPeriod" startAt="1"/>
            </a:pPr>
            <a:r>
              <a:rPr lang="en-US" b="true" sz="3500">
                <a:solidFill>
                  <a:srgbClr val="FFFFFF"/>
                </a:solidFill>
                <a:latin typeface="Poppins Medium"/>
                <a:ea typeface="Poppins Medium"/>
                <a:cs typeface="Poppins Medium"/>
                <a:sym typeface="Poppins Medium"/>
              </a:rPr>
              <a:t> Windows</a:t>
            </a:r>
          </a:p>
          <a:p>
            <a:pPr algn="just">
              <a:lnSpc>
                <a:spcPts val="4900"/>
              </a:lnSpc>
            </a:pPr>
            <a:r>
              <a:rPr lang="en-US" sz="3500" b="true">
                <a:solidFill>
                  <a:srgbClr val="FFFFFF"/>
                </a:solidFill>
                <a:latin typeface="Poppins Medium"/>
                <a:ea typeface="Poppins Medium"/>
                <a:cs typeface="Poppins Medium"/>
                <a:sym typeface="Poppins Medium"/>
              </a:rPr>
              <a:t>Sistem operasi Windows adalah sistem operasi berbasis antarmuka grafis (GUI) yang dikembangkan oleh Microsoft, memungkinkan pengguna berinteraksi dengan komputer menggunakan jendela, ikon, dan menu visual. Sistem operasi ini mengelola sumber daya komputer, menyediakan layanan untuk aplikasi, dan merupakan sistem operasi terpopuler di dunia, digunakan untuk berbagai tugas sehari-hari seperti menjelajah internet, bekerja dengan dokumen, dan bermain game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1028700" y="1297088"/>
            <a:ext cx="605586" cy="796824"/>
          </a:xfrm>
          <a:custGeom>
            <a:avLst/>
            <a:gdLst/>
            <a:ahLst/>
            <a:cxnLst/>
            <a:rect r="r" b="b" t="t" l="l"/>
            <a:pathLst>
              <a:path h="796824" w="605586">
                <a:moveTo>
                  <a:pt x="0" y="0"/>
                </a:moveTo>
                <a:lnTo>
                  <a:pt x="605586" y="0"/>
                </a:lnTo>
                <a:lnTo>
                  <a:pt x="605586" y="796824"/>
                </a:lnTo>
                <a:lnTo>
                  <a:pt x="0" y="7968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4599304"/>
            <a:ext cx="1271302" cy="1271302"/>
          </a:xfrm>
          <a:custGeom>
            <a:avLst/>
            <a:gdLst/>
            <a:ahLst/>
            <a:cxnLst/>
            <a:rect r="r" b="b" t="t" l="l"/>
            <a:pathLst>
              <a:path h="1271302" w="1271302">
                <a:moveTo>
                  <a:pt x="0" y="0"/>
                </a:moveTo>
                <a:lnTo>
                  <a:pt x="1271302" y="0"/>
                </a:lnTo>
                <a:lnTo>
                  <a:pt x="1271302" y="1271303"/>
                </a:lnTo>
                <a:lnTo>
                  <a:pt x="0" y="12713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3693169" y="6098569"/>
            <a:ext cx="3566131" cy="6744456"/>
          </a:xfrm>
          <a:custGeom>
            <a:avLst/>
            <a:gdLst/>
            <a:ahLst/>
            <a:cxnLst/>
            <a:rect r="r" b="b" t="t" l="l"/>
            <a:pathLst>
              <a:path h="6744456" w="3566131">
                <a:moveTo>
                  <a:pt x="0" y="0"/>
                </a:moveTo>
                <a:lnTo>
                  <a:pt x="3566131" y="0"/>
                </a:lnTo>
                <a:lnTo>
                  <a:pt x="3566131" y="6744455"/>
                </a:lnTo>
                <a:lnTo>
                  <a:pt x="0" y="67444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1861941" y="1108633"/>
            <a:ext cx="4589207" cy="2581429"/>
          </a:xfrm>
          <a:custGeom>
            <a:avLst/>
            <a:gdLst/>
            <a:ahLst/>
            <a:cxnLst/>
            <a:rect r="r" b="b" t="t" l="l"/>
            <a:pathLst>
              <a:path h="2581429" w="4589207">
                <a:moveTo>
                  <a:pt x="0" y="0"/>
                </a:moveTo>
                <a:lnTo>
                  <a:pt x="4589207" y="0"/>
                </a:lnTo>
                <a:lnTo>
                  <a:pt x="4589207" y="2581428"/>
                </a:lnTo>
                <a:lnTo>
                  <a:pt x="0" y="2581428"/>
                </a:lnTo>
                <a:lnTo>
                  <a:pt x="0" y="0"/>
                </a:lnTo>
                <a:close/>
              </a:path>
            </a:pathLst>
          </a:custGeom>
          <a:blipFill>
            <a:blip r:embed="rId9"/>
            <a:stretch>
              <a:fillRect l="0" t="0" r="0" b="0"/>
            </a:stretch>
          </a:blipFill>
        </p:spPr>
      </p:sp>
      <p:sp>
        <p:nvSpPr>
          <p:cNvPr name="TextBox 7" id="7"/>
          <p:cNvSpPr txBox="true"/>
          <p:nvPr/>
        </p:nvSpPr>
        <p:spPr>
          <a:xfrm rot="0">
            <a:off x="1770695" y="1325613"/>
            <a:ext cx="2949178" cy="635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Kelompok 1</a:t>
            </a:r>
          </a:p>
        </p:txBody>
      </p:sp>
      <p:sp>
        <p:nvSpPr>
          <p:cNvPr name="TextBox 8" id="8"/>
          <p:cNvSpPr txBox="true"/>
          <p:nvPr/>
        </p:nvSpPr>
        <p:spPr>
          <a:xfrm rot="0">
            <a:off x="16828307" y="752475"/>
            <a:ext cx="430993" cy="2406649"/>
          </a:xfrm>
          <a:prstGeom prst="rect">
            <a:avLst/>
          </a:prstGeom>
        </p:spPr>
        <p:txBody>
          <a:bodyPr anchor="t" rtlCol="false" tIns="0" lIns="0" bIns="0" rIns="0">
            <a:spAutoFit/>
          </a:bodyPr>
          <a:lstStyle/>
          <a:p>
            <a:pPr algn="ctr">
              <a:lnSpc>
                <a:spcPts val="19600"/>
              </a:lnSpc>
            </a:pPr>
            <a:r>
              <a:rPr lang="en-US" b="true" sz="14000">
                <a:solidFill>
                  <a:srgbClr val="FFFFFF"/>
                </a:solidFill>
                <a:latin typeface="Saira Condensed Medium"/>
                <a:ea typeface="Saira Condensed Medium"/>
                <a:cs typeface="Saira Condensed Medium"/>
                <a:sym typeface="Saira Condensed Medium"/>
              </a:rPr>
              <a:t>9</a:t>
            </a:r>
          </a:p>
        </p:txBody>
      </p:sp>
      <p:sp>
        <p:nvSpPr>
          <p:cNvPr name="Freeform 9" id="9"/>
          <p:cNvSpPr/>
          <p:nvPr/>
        </p:nvSpPr>
        <p:spPr>
          <a:xfrm flipH="false" flipV="false" rot="0">
            <a:off x="13947142" y="4777244"/>
            <a:ext cx="4517523" cy="5768488"/>
          </a:xfrm>
          <a:custGeom>
            <a:avLst/>
            <a:gdLst/>
            <a:ahLst/>
            <a:cxnLst/>
            <a:rect r="r" b="b" t="t" l="l"/>
            <a:pathLst>
              <a:path h="5768488" w="4517523">
                <a:moveTo>
                  <a:pt x="0" y="0"/>
                </a:moveTo>
                <a:lnTo>
                  <a:pt x="4517523" y="0"/>
                </a:lnTo>
                <a:lnTo>
                  <a:pt x="4517523" y="5768488"/>
                </a:lnTo>
                <a:lnTo>
                  <a:pt x="0" y="5768488"/>
                </a:lnTo>
                <a:lnTo>
                  <a:pt x="0" y="0"/>
                </a:lnTo>
                <a:close/>
              </a:path>
            </a:pathLst>
          </a:custGeom>
          <a:blipFill>
            <a:blip r:embed="rId10"/>
            <a:stretch>
              <a:fillRect l="-831" t="0" r="0" b="-8183"/>
            </a:stretch>
          </a:blipFill>
        </p:spPr>
      </p:sp>
      <p:sp>
        <p:nvSpPr>
          <p:cNvPr name="TextBox 10" id="10"/>
          <p:cNvSpPr txBox="true"/>
          <p:nvPr/>
        </p:nvSpPr>
        <p:spPr>
          <a:xfrm rot="0">
            <a:off x="1634286" y="3508692"/>
            <a:ext cx="16122705" cy="5588000"/>
          </a:xfrm>
          <a:prstGeom prst="rect">
            <a:avLst/>
          </a:prstGeom>
        </p:spPr>
        <p:txBody>
          <a:bodyPr anchor="t" rtlCol="false" tIns="0" lIns="0" bIns="0" rIns="0">
            <a:spAutoFit/>
          </a:bodyPr>
          <a:lstStyle/>
          <a:p>
            <a:pPr algn="l">
              <a:lnSpc>
                <a:spcPts val="4900"/>
              </a:lnSpc>
            </a:pPr>
            <a:r>
              <a:rPr lang="en-US" sz="3500" b="true">
                <a:solidFill>
                  <a:srgbClr val="FFFFFF"/>
                </a:solidFill>
                <a:latin typeface="Poppins Medium"/>
                <a:ea typeface="Poppins Medium"/>
                <a:cs typeface="Poppins Medium"/>
                <a:sym typeface="Poppins Medium"/>
              </a:rPr>
              <a:t>    2. Linux </a:t>
            </a:r>
          </a:p>
          <a:p>
            <a:pPr algn="l">
              <a:lnSpc>
                <a:spcPts val="4900"/>
              </a:lnSpc>
            </a:pPr>
            <a:r>
              <a:rPr lang="en-US" sz="3500" b="true">
                <a:solidFill>
                  <a:srgbClr val="FFFFFF"/>
                </a:solidFill>
                <a:latin typeface="Poppins Medium"/>
                <a:ea typeface="Poppins Medium"/>
                <a:cs typeface="Poppins Medium"/>
                <a:sym typeface="Poppins Medium"/>
              </a:rPr>
              <a:t>Sistem operasi Linux adalah sistem operasi mirip Unix yang bersifat sumber terbuka (open source) dan gratis, dikembangkan berdasarkan kernel yang dibuat oleh Linus Torvalds pada tahun 1991. Linux digunakan di berbagai perangkat seperti server, komputer pribadi, dan sistem mobile (seperti Android), menawarkan fleksibilitas, keamanan, dan performa tinggi. Fleksibilitas ini memungkinkan pengguna untuk memodifikasi dan mendistribusikan kode sumbernya, menghasilkan berbagai distribusi (distro) Linux seperti Ubuntu, Fedora, dan Debian. </a:t>
            </a:r>
          </a:p>
        </p:txBody>
      </p:sp>
      <p:sp>
        <p:nvSpPr>
          <p:cNvPr name="TextBox 11" id="11"/>
          <p:cNvSpPr txBox="true"/>
          <p:nvPr/>
        </p:nvSpPr>
        <p:spPr>
          <a:xfrm rot="0">
            <a:off x="-1604939" y="2589847"/>
            <a:ext cx="12649624" cy="718185"/>
          </a:xfrm>
          <a:prstGeom prst="rect">
            <a:avLst/>
          </a:prstGeom>
        </p:spPr>
        <p:txBody>
          <a:bodyPr anchor="t" rtlCol="false" tIns="0" lIns="0" bIns="0" rIns="0">
            <a:spAutoFit/>
          </a:bodyPr>
          <a:lstStyle/>
          <a:p>
            <a:pPr algn="r">
              <a:lnSpc>
                <a:spcPts val="5220"/>
              </a:lnSpc>
            </a:pPr>
            <a:r>
              <a:rPr lang="en-US" b="true" sz="6000">
                <a:solidFill>
                  <a:srgbClr val="FFFFFF"/>
                </a:solidFill>
                <a:latin typeface="Saira Condensed Bold"/>
                <a:ea typeface="Saira Condensed Bold"/>
                <a:cs typeface="Saira Condensed Bold"/>
                <a:sym typeface="Saira Condensed Bold"/>
              </a:rPr>
              <a:t>JENIS- JENIS OPERATING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DAG00GQwh3A</dc:identifier>
  <dcterms:modified xsi:type="dcterms:W3CDTF">2011-08-01T06:04:30Z</dcterms:modified>
  <cp:revision>1</cp:revision>
  <dc:title>Hijau Dan Biru Modern Teknologi Masa Depan Presentation</dc:title>
</cp:coreProperties>
</file>