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Poppins"/>
      <p:regular r:id="rId10"/>
      <p:bold r:id="rId11"/>
      <p:italic r:id="rId12"/>
      <p:boldItalic r:id="rId13"/>
    </p:embeddedFont>
    <p:embeddedFont>
      <p:font typeface="Overpass"/>
      <p:regular r:id="rId14"/>
      <p:bold r:id="rId15"/>
      <p:italic r:id="rId16"/>
      <p:boldItalic r:id="rId17"/>
    </p:embeddedFont>
    <p:embeddedFont>
      <p:font typeface="Overpass SemiBold"/>
      <p:regular r:id="rId18"/>
      <p:bold r:id="rId19"/>
      <p:italic r:id="rId20"/>
      <p:boldItalic r:id="rId21"/>
    </p:embeddedFont>
    <p:embeddedFont>
      <p:font typeface="Itim"/>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verpassSemiBold-italic.fntdata"/><Relationship Id="rId11" Type="http://schemas.openxmlformats.org/officeDocument/2006/relationships/font" Target="fonts/Poppins-bold.fntdata"/><Relationship Id="rId22" Type="http://schemas.openxmlformats.org/officeDocument/2006/relationships/font" Target="fonts/Itim-regular.fntdata"/><Relationship Id="rId10" Type="http://schemas.openxmlformats.org/officeDocument/2006/relationships/font" Target="fonts/Poppins-regular.fntdata"/><Relationship Id="rId21" Type="http://schemas.openxmlformats.org/officeDocument/2006/relationships/font" Target="fonts/OverpassSemiBold-boldItalic.fntdata"/><Relationship Id="rId13" Type="http://schemas.openxmlformats.org/officeDocument/2006/relationships/font" Target="fonts/Poppins-boldItalic.fntdata"/><Relationship Id="rId12" Type="http://schemas.openxmlformats.org/officeDocument/2006/relationships/font" Target="fonts/Poppi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verpass-bold.fntdata"/><Relationship Id="rId14" Type="http://schemas.openxmlformats.org/officeDocument/2006/relationships/font" Target="fonts/Overpass-regular.fntdata"/><Relationship Id="rId17" Type="http://schemas.openxmlformats.org/officeDocument/2006/relationships/font" Target="fonts/Overpass-boldItalic.fntdata"/><Relationship Id="rId16" Type="http://schemas.openxmlformats.org/officeDocument/2006/relationships/font" Target="fonts/Overpass-italic.fntdata"/><Relationship Id="rId5" Type="http://schemas.openxmlformats.org/officeDocument/2006/relationships/notesMaster" Target="notesMasters/notesMaster1.xml"/><Relationship Id="rId19" Type="http://schemas.openxmlformats.org/officeDocument/2006/relationships/font" Target="fonts/OverpassSemiBold-bold.fntdata"/><Relationship Id="rId6" Type="http://schemas.openxmlformats.org/officeDocument/2006/relationships/slide" Target="slides/slide1.xml"/><Relationship Id="rId18" Type="http://schemas.openxmlformats.org/officeDocument/2006/relationships/font" Target="fonts/OverpassSemiBo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73b9bf1db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73b9bf1db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73b9bf1db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73b9bf1db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73b9bf1db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73b9bf1db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EC62E"/>
        </a:solidFill>
      </p:bgPr>
    </p:bg>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2800"/>
              <a:buFont typeface="Itim"/>
              <a:buNone/>
              <a:defRPr sz="2800">
                <a:solidFill>
                  <a:schemeClr val="lt1"/>
                </a:solidFill>
                <a:latin typeface="Itim"/>
                <a:ea typeface="Itim"/>
                <a:cs typeface="Itim"/>
                <a:sym typeface="Itim"/>
              </a:defRPr>
            </a:lvl1pPr>
            <a:lvl2pPr lvl="1" algn="ctr">
              <a:lnSpc>
                <a:spcPct val="100000"/>
              </a:lnSpc>
              <a:spcBef>
                <a:spcPts val="0"/>
              </a:spcBef>
              <a:spcAft>
                <a:spcPts val="0"/>
              </a:spcAft>
              <a:buClr>
                <a:schemeClr val="lt1"/>
              </a:buClr>
              <a:buSzPts val="2800"/>
              <a:buFont typeface="Itim"/>
              <a:buNone/>
              <a:defRPr sz="2800">
                <a:solidFill>
                  <a:schemeClr val="lt1"/>
                </a:solidFill>
                <a:latin typeface="Itim"/>
                <a:ea typeface="Itim"/>
                <a:cs typeface="Itim"/>
                <a:sym typeface="Itim"/>
              </a:defRPr>
            </a:lvl2pPr>
            <a:lvl3pPr lvl="2" algn="ctr">
              <a:lnSpc>
                <a:spcPct val="100000"/>
              </a:lnSpc>
              <a:spcBef>
                <a:spcPts val="0"/>
              </a:spcBef>
              <a:spcAft>
                <a:spcPts val="0"/>
              </a:spcAft>
              <a:buClr>
                <a:schemeClr val="lt1"/>
              </a:buClr>
              <a:buSzPts val="2800"/>
              <a:buFont typeface="Itim"/>
              <a:buNone/>
              <a:defRPr sz="2800">
                <a:solidFill>
                  <a:schemeClr val="lt1"/>
                </a:solidFill>
                <a:latin typeface="Itim"/>
                <a:ea typeface="Itim"/>
                <a:cs typeface="Itim"/>
                <a:sym typeface="Itim"/>
              </a:defRPr>
            </a:lvl3pPr>
            <a:lvl4pPr lvl="3" algn="ctr">
              <a:lnSpc>
                <a:spcPct val="100000"/>
              </a:lnSpc>
              <a:spcBef>
                <a:spcPts val="0"/>
              </a:spcBef>
              <a:spcAft>
                <a:spcPts val="0"/>
              </a:spcAft>
              <a:buClr>
                <a:schemeClr val="lt1"/>
              </a:buClr>
              <a:buSzPts val="2800"/>
              <a:buFont typeface="Itim"/>
              <a:buNone/>
              <a:defRPr sz="2800">
                <a:solidFill>
                  <a:schemeClr val="lt1"/>
                </a:solidFill>
                <a:latin typeface="Itim"/>
                <a:ea typeface="Itim"/>
                <a:cs typeface="Itim"/>
                <a:sym typeface="Itim"/>
              </a:defRPr>
            </a:lvl4pPr>
            <a:lvl5pPr lvl="4" algn="ctr">
              <a:lnSpc>
                <a:spcPct val="100000"/>
              </a:lnSpc>
              <a:spcBef>
                <a:spcPts val="0"/>
              </a:spcBef>
              <a:spcAft>
                <a:spcPts val="0"/>
              </a:spcAft>
              <a:buClr>
                <a:schemeClr val="lt1"/>
              </a:buClr>
              <a:buSzPts val="2800"/>
              <a:buFont typeface="Itim"/>
              <a:buNone/>
              <a:defRPr sz="2800">
                <a:solidFill>
                  <a:schemeClr val="lt1"/>
                </a:solidFill>
                <a:latin typeface="Itim"/>
                <a:ea typeface="Itim"/>
                <a:cs typeface="Itim"/>
                <a:sym typeface="Itim"/>
              </a:defRPr>
            </a:lvl5pPr>
            <a:lvl6pPr lvl="5" algn="ctr">
              <a:lnSpc>
                <a:spcPct val="100000"/>
              </a:lnSpc>
              <a:spcBef>
                <a:spcPts val="0"/>
              </a:spcBef>
              <a:spcAft>
                <a:spcPts val="0"/>
              </a:spcAft>
              <a:buClr>
                <a:schemeClr val="lt1"/>
              </a:buClr>
              <a:buSzPts val="2800"/>
              <a:buFont typeface="Itim"/>
              <a:buNone/>
              <a:defRPr sz="2800">
                <a:solidFill>
                  <a:schemeClr val="lt1"/>
                </a:solidFill>
                <a:latin typeface="Itim"/>
                <a:ea typeface="Itim"/>
                <a:cs typeface="Itim"/>
                <a:sym typeface="Itim"/>
              </a:defRPr>
            </a:lvl6pPr>
            <a:lvl7pPr lvl="6" algn="ctr">
              <a:lnSpc>
                <a:spcPct val="100000"/>
              </a:lnSpc>
              <a:spcBef>
                <a:spcPts val="0"/>
              </a:spcBef>
              <a:spcAft>
                <a:spcPts val="0"/>
              </a:spcAft>
              <a:buClr>
                <a:schemeClr val="lt1"/>
              </a:buClr>
              <a:buSzPts val="2800"/>
              <a:buFont typeface="Itim"/>
              <a:buNone/>
              <a:defRPr sz="2800">
                <a:solidFill>
                  <a:schemeClr val="lt1"/>
                </a:solidFill>
                <a:latin typeface="Itim"/>
                <a:ea typeface="Itim"/>
                <a:cs typeface="Itim"/>
                <a:sym typeface="Itim"/>
              </a:defRPr>
            </a:lvl7pPr>
            <a:lvl8pPr lvl="7" algn="ctr">
              <a:lnSpc>
                <a:spcPct val="100000"/>
              </a:lnSpc>
              <a:spcBef>
                <a:spcPts val="0"/>
              </a:spcBef>
              <a:spcAft>
                <a:spcPts val="0"/>
              </a:spcAft>
              <a:buClr>
                <a:schemeClr val="lt1"/>
              </a:buClr>
              <a:buSzPts val="2800"/>
              <a:buFont typeface="Itim"/>
              <a:buNone/>
              <a:defRPr sz="2800">
                <a:solidFill>
                  <a:schemeClr val="lt1"/>
                </a:solidFill>
                <a:latin typeface="Itim"/>
                <a:ea typeface="Itim"/>
                <a:cs typeface="Itim"/>
                <a:sym typeface="Itim"/>
              </a:defRPr>
            </a:lvl8pPr>
            <a:lvl9pPr lvl="8" algn="ctr">
              <a:lnSpc>
                <a:spcPct val="100000"/>
              </a:lnSpc>
              <a:spcBef>
                <a:spcPts val="0"/>
              </a:spcBef>
              <a:spcAft>
                <a:spcPts val="0"/>
              </a:spcAft>
              <a:buClr>
                <a:schemeClr val="lt1"/>
              </a:buClr>
              <a:buSzPts val="2800"/>
              <a:buFont typeface="Itim"/>
              <a:buNone/>
              <a:defRPr sz="2800">
                <a:solidFill>
                  <a:schemeClr val="lt1"/>
                </a:solidFill>
                <a:latin typeface="Itim"/>
                <a:ea typeface="Itim"/>
                <a:cs typeface="Itim"/>
                <a:sym typeface="Itim"/>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EC62E"/>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oppins"/>
              <a:buNone/>
              <a:defRPr b="1" sz="2800">
                <a:solidFill>
                  <a:schemeClr val="dk1"/>
                </a:solidFill>
                <a:latin typeface="Poppins"/>
                <a:ea typeface="Poppins"/>
                <a:cs typeface="Poppins"/>
                <a:sym typeface="Poppins"/>
              </a:defRPr>
            </a:lvl1pPr>
            <a:lvl2pPr lvl="1">
              <a:spcBef>
                <a:spcPts val="0"/>
              </a:spcBef>
              <a:spcAft>
                <a:spcPts val="0"/>
              </a:spcAft>
              <a:buClr>
                <a:schemeClr val="dk1"/>
              </a:buClr>
              <a:buSzPts val="2800"/>
              <a:buFont typeface="Poppins"/>
              <a:buNone/>
              <a:defRPr b="1" sz="2800">
                <a:solidFill>
                  <a:schemeClr val="dk1"/>
                </a:solidFill>
                <a:latin typeface="Poppins"/>
                <a:ea typeface="Poppins"/>
                <a:cs typeface="Poppins"/>
                <a:sym typeface="Poppins"/>
              </a:defRPr>
            </a:lvl2pPr>
            <a:lvl3pPr lvl="2">
              <a:spcBef>
                <a:spcPts val="0"/>
              </a:spcBef>
              <a:spcAft>
                <a:spcPts val="0"/>
              </a:spcAft>
              <a:buClr>
                <a:schemeClr val="dk1"/>
              </a:buClr>
              <a:buSzPts val="2800"/>
              <a:buFont typeface="Poppins"/>
              <a:buNone/>
              <a:defRPr b="1" sz="2800">
                <a:solidFill>
                  <a:schemeClr val="dk1"/>
                </a:solidFill>
                <a:latin typeface="Poppins"/>
                <a:ea typeface="Poppins"/>
                <a:cs typeface="Poppins"/>
                <a:sym typeface="Poppins"/>
              </a:defRPr>
            </a:lvl3pPr>
            <a:lvl4pPr lvl="3">
              <a:spcBef>
                <a:spcPts val="0"/>
              </a:spcBef>
              <a:spcAft>
                <a:spcPts val="0"/>
              </a:spcAft>
              <a:buClr>
                <a:schemeClr val="dk1"/>
              </a:buClr>
              <a:buSzPts val="2800"/>
              <a:buFont typeface="Poppins"/>
              <a:buNone/>
              <a:defRPr b="1" sz="2800">
                <a:solidFill>
                  <a:schemeClr val="dk1"/>
                </a:solidFill>
                <a:latin typeface="Poppins"/>
                <a:ea typeface="Poppins"/>
                <a:cs typeface="Poppins"/>
                <a:sym typeface="Poppins"/>
              </a:defRPr>
            </a:lvl4pPr>
            <a:lvl5pPr lvl="4">
              <a:spcBef>
                <a:spcPts val="0"/>
              </a:spcBef>
              <a:spcAft>
                <a:spcPts val="0"/>
              </a:spcAft>
              <a:buClr>
                <a:schemeClr val="dk1"/>
              </a:buClr>
              <a:buSzPts val="2800"/>
              <a:buFont typeface="Poppins"/>
              <a:buNone/>
              <a:defRPr b="1" sz="2800">
                <a:solidFill>
                  <a:schemeClr val="dk1"/>
                </a:solidFill>
                <a:latin typeface="Poppins"/>
                <a:ea typeface="Poppins"/>
                <a:cs typeface="Poppins"/>
                <a:sym typeface="Poppins"/>
              </a:defRPr>
            </a:lvl5pPr>
            <a:lvl6pPr lvl="5">
              <a:spcBef>
                <a:spcPts val="0"/>
              </a:spcBef>
              <a:spcAft>
                <a:spcPts val="0"/>
              </a:spcAft>
              <a:buClr>
                <a:schemeClr val="dk1"/>
              </a:buClr>
              <a:buSzPts val="2800"/>
              <a:buFont typeface="Poppins"/>
              <a:buNone/>
              <a:defRPr b="1" sz="2800">
                <a:solidFill>
                  <a:schemeClr val="dk1"/>
                </a:solidFill>
                <a:latin typeface="Poppins"/>
                <a:ea typeface="Poppins"/>
                <a:cs typeface="Poppins"/>
                <a:sym typeface="Poppins"/>
              </a:defRPr>
            </a:lvl6pPr>
            <a:lvl7pPr lvl="6">
              <a:spcBef>
                <a:spcPts val="0"/>
              </a:spcBef>
              <a:spcAft>
                <a:spcPts val="0"/>
              </a:spcAft>
              <a:buClr>
                <a:schemeClr val="dk1"/>
              </a:buClr>
              <a:buSzPts val="2800"/>
              <a:buFont typeface="Poppins"/>
              <a:buNone/>
              <a:defRPr b="1" sz="2800">
                <a:solidFill>
                  <a:schemeClr val="dk1"/>
                </a:solidFill>
                <a:latin typeface="Poppins"/>
                <a:ea typeface="Poppins"/>
                <a:cs typeface="Poppins"/>
                <a:sym typeface="Poppins"/>
              </a:defRPr>
            </a:lvl7pPr>
            <a:lvl8pPr lvl="7">
              <a:spcBef>
                <a:spcPts val="0"/>
              </a:spcBef>
              <a:spcAft>
                <a:spcPts val="0"/>
              </a:spcAft>
              <a:buClr>
                <a:schemeClr val="dk1"/>
              </a:buClr>
              <a:buSzPts val="2800"/>
              <a:buFont typeface="Poppins"/>
              <a:buNone/>
              <a:defRPr b="1" sz="2800">
                <a:solidFill>
                  <a:schemeClr val="dk1"/>
                </a:solidFill>
                <a:latin typeface="Poppins"/>
                <a:ea typeface="Poppins"/>
                <a:cs typeface="Poppins"/>
                <a:sym typeface="Poppins"/>
              </a:defRPr>
            </a:lvl8pPr>
            <a:lvl9pPr lvl="8">
              <a:spcBef>
                <a:spcPts val="0"/>
              </a:spcBef>
              <a:spcAft>
                <a:spcPts val="0"/>
              </a:spcAft>
              <a:buClr>
                <a:schemeClr val="dk1"/>
              </a:buClr>
              <a:buSzPts val="2800"/>
              <a:buFont typeface="Poppins"/>
              <a:buNone/>
              <a:defRPr b="1" sz="28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oppins"/>
              <a:buChar char="●"/>
              <a:defRPr sz="1800">
                <a:solidFill>
                  <a:schemeClr val="dk2"/>
                </a:solidFill>
                <a:latin typeface="Poppins"/>
                <a:ea typeface="Poppins"/>
                <a:cs typeface="Poppins"/>
                <a:sym typeface="Poppins"/>
              </a:defRPr>
            </a:lvl1pPr>
            <a:lvl2pPr indent="-317500" lvl="1" marL="9144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indent="-317500" lvl="2" marL="13716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indent="-317500" lvl="3" marL="18288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indent="-317500" lvl="4" marL="22860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indent="-317500" lvl="5" marL="27432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indent="-317500" lvl="6" marL="32004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indent="-317500" lvl="7" marL="36576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indent="-317500" lvl="8" marL="41148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mt="23000"/>
          </a:blip>
          <a:stretch>
            <a:fillRect/>
          </a:stretch>
        </p:blipFill>
        <p:spPr>
          <a:xfrm>
            <a:off x="0" y="1285875"/>
            <a:ext cx="9144000" cy="266905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indonesiabaik.id/infografis/benarkah-netizen-indonesia-paling-tak-sopan-se-asi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title"/>
          </p:nvPr>
        </p:nvSpPr>
        <p:spPr>
          <a:xfrm>
            <a:off x="0" y="1565175"/>
            <a:ext cx="9144000" cy="1518900"/>
          </a:xfrm>
          <a:prstGeom prst="rect">
            <a:avLst/>
          </a:prstGeom>
          <a:solidFill>
            <a:schemeClr val="lt1"/>
          </a:solidFill>
        </p:spPr>
        <p:txBody>
          <a:bodyPr anchorCtr="0" anchor="ctr" bIns="91425" lIns="91425" spcFirstLastPara="1" rIns="91425" wrap="square" tIns="91425">
            <a:noAutofit/>
          </a:bodyPr>
          <a:lstStyle/>
          <a:p>
            <a:pPr indent="0" lvl="0" marL="285750" rtl="0" algn="l">
              <a:spcBef>
                <a:spcPts val="0"/>
              </a:spcBef>
              <a:spcAft>
                <a:spcPts val="0"/>
              </a:spcAft>
              <a:buNone/>
            </a:pPr>
            <a:r>
              <a:rPr lang="en" sz="4800"/>
              <a:t>Hate Speech and </a:t>
            </a:r>
            <a:endParaRPr sz="4800"/>
          </a:p>
          <a:p>
            <a:pPr indent="0" lvl="0" marL="285750" rtl="0" algn="l">
              <a:spcBef>
                <a:spcPts val="0"/>
              </a:spcBef>
              <a:spcAft>
                <a:spcPts val="0"/>
              </a:spcAft>
              <a:buNone/>
            </a:pPr>
            <a:r>
              <a:rPr lang="en" sz="4800"/>
              <a:t>Abusive Tweet</a:t>
            </a:r>
            <a:endParaRPr b="0" sz="4800">
              <a:latin typeface="Overpass SemiBold"/>
              <a:ea typeface="Overpass SemiBold"/>
              <a:cs typeface="Overpass SemiBold"/>
              <a:sym typeface="Overpass SemiBold"/>
            </a:endParaRPr>
          </a:p>
        </p:txBody>
      </p:sp>
      <p:sp>
        <p:nvSpPr>
          <p:cNvPr id="56" name="Google Shape;56;p13"/>
          <p:cNvSpPr txBox="1"/>
          <p:nvPr/>
        </p:nvSpPr>
        <p:spPr>
          <a:xfrm>
            <a:off x="3118450" y="3587350"/>
            <a:ext cx="5657400" cy="923400"/>
          </a:xfrm>
          <a:prstGeom prst="rect">
            <a:avLst/>
          </a:prstGeom>
          <a:noFill/>
          <a:ln>
            <a:noFill/>
          </a:ln>
        </p:spPr>
        <p:txBody>
          <a:bodyPr anchorCtr="0" anchor="t" bIns="91425" lIns="91425" spcFirstLastPara="1" rIns="91425" wrap="square" tIns="91425">
            <a:spAutoFit/>
          </a:bodyPr>
          <a:lstStyle/>
          <a:p>
            <a:pPr indent="0" lvl="0" marL="0" rtl="0" algn="r">
              <a:spcBef>
                <a:spcPts val="1000"/>
              </a:spcBef>
              <a:spcAft>
                <a:spcPts val="0"/>
              </a:spcAft>
              <a:buNone/>
            </a:pPr>
            <a:r>
              <a:rPr lang="en" sz="2400">
                <a:solidFill>
                  <a:schemeClr val="dk1"/>
                </a:solidFill>
                <a:latin typeface="Overpass SemiBold"/>
                <a:ea typeface="Overpass SemiBold"/>
                <a:cs typeface="Overpass SemiBold"/>
                <a:sym typeface="Overpass SemiBold"/>
              </a:rPr>
              <a:t>Rai Ikhsan Wiratama </a:t>
            </a:r>
            <a:endParaRPr sz="2400">
              <a:solidFill>
                <a:schemeClr val="dk1"/>
              </a:solidFill>
              <a:latin typeface="Overpass SemiBold"/>
              <a:ea typeface="Overpass SemiBold"/>
              <a:cs typeface="Overpass SemiBold"/>
              <a:sym typeface="Overpass SemiBold"/>
            </a:endParaRPr>
          </a:p>
          <a:p>
            <a:pPr indent="0" lvl="0" marL="0" rtl="0" algn="r">
              <a:spcBef>
                <a:spcPts val="0"/>
              </a:spcBef>
              <a:spcAft>
                <a:spcPts val="0"/>
              </a:spcAft>
              <a:buNone/>
            </a:pPr>
            <a:r>
              <a:rPr lang="en" sz="2400">
                <a:solidFill>
                  <a:schemeClr val="dk1"/>
                </a:solidFill>
                <a:latin typeface="Overpass SemiBold"/>
                <a:ea typeface="Overpass SemiBold"/>
                <a:cs typeface="Overpass SemiBold"/>
                <a:sym typeface="Overpass SemiBold"/>
              </a:rPr>
              <a:t>Data Science Binar Academy</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0" y="445025"/>
            <a:ext cx="9144000" cy="5727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Pendahuluan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sz="1600">
                <a:solidFill>
                  <a:schemeClr val="dk1"/>
                </a:solidFill>
                <a:latin typeface="Overpass"/>
                <a:ea typeface="Overpass"/>
                <a:cs typeface="Overpass"/>
                <a:sym typeface="Overpass"/>
              </a:rPr>
              <a:t>Dikutip dari </a:t>
            </a:r>
            <a:r>
              <a:rPr b="1" lang="en" sz="1600" u="sng">
                <a:solidFill>
                  <a:schemeClr val="dk1"/>
                </a:solidFill>
                <a:latin typeface="Overpass"/>
                <a:ea typeface="Overpass"/>
                <a:cs typeface="Overpass"/>
                <a:sym typeface="Overpass"/>
                <a:hlinkClick r:id="rId3">
                  <a:extLst>
                    <a:ext uri="{A12FA001-AC4F-418D-AE19-62706E023703}">
                      <ahyp:hlinkClr val="tx"/>
                    </a:ext>
                  </a:extLst>
                </a:hlinkClick>
              </a:rPr>
              <a:t>indonesiabaik.id</a:t>
            </a:r>
            <a:r>
              <a:rPr lang="en" sz="1600">
                <a:solidFill>
                  <a:schemeClr val="dk1"/>
                </a:solidFill>
                <a:latin typeface="Overpass"/>
                <a:ea typeface="Overpass"/>
                <a:cs typeface="Overpass"/>
                <a:sym typeface="Overpass"/>
              </a:rPr>
              <a:t>, netizen Indonesia menempati peringkat terbawah se-Asia Tenggara pada laporan berjudul '</a:t>
            </a:r>
            <a:r>
              <a:rPr i="1" lang="en" sz="1600">
                <a:solidFill>
                  <a:schemeClr val="dk1"/>
                </a:solidFill>
                <a:latin typeface="Overpass"/>
                <a:ea typeface="Overpass"/>
                <a:cs typeface="Overpass"/>
                <a:sym typeface="Overpass"/>
              </a:rPr>
              <a:t>Digital Civility Index</a:t>
            </a:r>
            <a:r>
              <a:rPr lang="en" sz="1600">
                <a:solidFill>
                  <a:schemeClr val="dk1"/>
                </a:solidFill>
                <a:latin typeface="Overpass"/>
                <a:ea typeface="Overpass"/>
                <a:cs typeface="Overpass"/>
                <a:sym typeface="Overpass"/>
              </a:rPr>
              <a:t> (DCI)’. Dengan kata lain, Indonesia merupakan negara dengan </a:t>
            </a:r>
            <a:r>
              <a:rPr b="1" lang="en" sz="1600">
                <a:solidFill>
                  <a:schemeClr val="dk1"/>
                </a:solidFill>
                <a:latin typeface="Overpass"/>
                <a:ea typeface="Overpass"/>
                <a:cs typeface="Overpass"/>
                <a:sym typeface="Overpass"/>
              </a:rPr>
              <a:t>netizen paling tidak sopan se-Asia Tenggara</a:t>
            </a:r>
            <a:r>
              <a:rPr lang="en" sz="1600">
                <a:solidFill>
                  <a:schemeClr val="dk1"/>
                </a:solidFill>
                <a:latin typeface="Overpass"/>
                <a:ea typeface="Overpass"/>
                <a:cs typeface="Overpass"/>
                <a:sym typeface="Overpass"/>
              </a:rPr>
              <a:t>. Tentu saja, hal ini amat meresahkan bagi Bangsa Indonesia yang mana seharusnya Indonesia merupakan negara yang terkenal akan keramahannya di mata dunia.</a:t>
            </a:r>
            <a:endParaRPr sz="1600">
              <a:solidFill>
                <a:schemeClr val="dk1"/>
              </a:solidFill>
              <a:latin typeface="Overpass"/>
              <a:ea typeface="Overpass"/>
              <a:cs typeface="Overpass"/>
              <a:sym typeface="Overpass"/>
            </a:endParaRPr>
          </a:p>
          <a:p>
            <a:pPr indent="0" lvl="0" marL="0" rtl="0" algn="just">
              <a:spcBef>
                <a:spcPts val="1200"/>
              </a:spcBef>
              <a:spcAft>
                <a:spcPts val="0"/>
              </a:spcAft>
              <a:buNone/>
            </a:pPr>
            <a:r>
              <a:rPr lang="en" sz="1600">
                <a:solidFill>
                  <a:schemeClr val="dk1"/>
                </a:solidFill>
                <a:latin typeface="Overpass"/>
                <a:ea typeface="Overpass"/>
                <a:cs typeface="Overpass"/>
                <a:sym typeface="Overpass"/>
              </a:rPr>
              <a:t>Kendatipun demikian, belum ada informasi yang jelas dan detail mengapa netizen indonesia dapat menempati urutan terbawah dalam bermedia sosial. </a:t>
            </a:r>
            <a:r>
              <a:rPr lang="en" sz="1600">
                <a:solidFill>
                  <a:schemeClr val="dk1"/>
                </a:solidFill>
                <a:latin typeface="Overpass"/>
                <a:ea typeface="Overpass"/>
                <a:cs typeface="Overpass"/>
                <a:sym typeface="Overpass"/>
              </a:rPr>
              <a:t>Oleh karena itu, dilakukan sebuah analisa data terhadap ribuan tweet dari para pengguna aplikasi twitter Indonesia untuk menggali informasi lebih dalam lagi.</a:t>
            </a:r>
            <a:endParaRPr sz="1600">
              <a:solidFill>
                <a:schemeClr val="dk1"/>
              </a:solidFill>
              <a:latin typeface="Overpass"/>
              <a:ea typeface="Overpass"/>
              <a:cs typeface="Overpass"/>
              <a:sym typeface="Overpass"/>
            </a:endParaRPr>
          </a:p>
          <a:p>
            <a:pPr indent="0" lvl="0" marL="0" rtl="0" algn="just">
              <a:spcBef>
                <a:spcPts val="1200"/>
              </a:spcBef>
              <a:spcAft>
                <a:spcPts val="1200"/>
              </a:spcAft>
              <a:buNone/>
            </a:pPr>
            <a:r>
              <a:rPr lang="en" sz="1600">
                <a:solidFill>
                  <a:schemeClr val="dk1"/>
                </a:solidFill>
                <a:latin typeface="Overpass"/>
                <a:ea typeface="Overpass"/>
                <a:cs typeface="Overpass"/>
                <a:sym typeface="Overpass"/>
              </a:rPr>
              <a:t>Kemudian disusun pula sebuah API untuk membersihkan data agar tweet-tweet yang diperoleh dapat dibersihkan.</a:t>
            </a:r>
            <a:endParaRPr sz="1600">
              <a:solidFill>
                <a:schemeClr val="dk1"/>
              </a:solidFill>
              <a:latin typeface="Overpass"/>
              <a:ea typeface="Overpass"/>
              <a:cs typeface="Overpass"/>
              <a:sym typeface="Overpas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0" y="445025"/>
            <a:ext cx="9144000" cy="5727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Metode</a:t>
            </a:r>
            <a:endParaRPr/>
          </a:p>
        </p:txBody>
      </p:sp>
      <p:pic>
        <p:nvPicPr>
          <p:cNvPr id="68" name="Google Shape;68;p15"/>
          <p:cNvPicPr preferRelativeResize="0"/>
          <p:nvPr/>
        </p:nvPicPr>
        <p:blipFill>
          <a:blip r:embed="rId3">
            <a:alphaModFix/>
          </a:blip>
          <a:stretch>
            <a:fillRect/>
          </a:stretch>
        </p:blipFill>
        <p:spPr>
          <a:xfrm>
            <a:off x="311700" y="1381075"/>
            <a:ext cx="1460091" cy="692325"/>
          </a:xfrm>
          <a:prstGeom prst="rect">
            <a:avLst/>
          </a:prstGeom>
          <a:noFill/>
          <a:ln>
            <a:noFill/>
          </a:ln>
          <a:effectLst>
            <a:outerShdw blurRad="57150" rotWithShape="0" algn="bl" dir="5400000" dist="19050">
              <a:srgbClr val="000000">
                <a:alpha val="50000"/>
              </a:srgbClr>
            </a:outerShdw>
          </a:effectLst>
        </p:spPr>
      </p:pic>
      <p:sp>
        <p:nvSpPr>
          <p:cNvPr id="69" name="Google Shape;69;p15"/>
          <p:cNvSpPr txBox="1"/>
          <p:nvPr>
            <p:ph idx="1" type="body"/>
          </p:nvPr>
        </p:nvSpPr>
        <p:spPr>
          <a:xfrm>
            <a:off x="311700" y="3108225"/>
            <a:ext cx="8520600" cy="146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Overpass"/>
                <a:ea typeface="Overpass"/>
                <a:cs typeface="Overpass"/>
                <a:sym typeface="Overpass"/>
              </a:rPr>
              <a:t>Aplikasi pengolah database SQLite dan bahasa pemrograman Python beserta package dari Pandas digunakan untuk mengolah data tweet. Package Flask dan Swagger juga digunakan untuk membuat API yang digunakan untuk membersihkan data tweet.</a:t>
            </a:r>
            <a:endParaRPr>
              <a:solidFill>
                <a:schemeClr val="dk1"/>
              </a:solidFill>
              <a:latin typeface="Overpass"/>
              <a:ea typeface="Overpass"/>
              <a:cs typeface="Overpass"/>
              <a:sym typeface="Overpass"/>
            </a:endParaRPr>
          </a:p>
        </p:txBody>
      </p:sp>
      <p:pic>
        <p:nvPicPr>
          <p:cNvPr id="70" name="Google Shape;70;p15"/>
          <p:cNvPicPr preferRelativeResize="0"/>
          <p:nvPr/>
        </p:nvPicPr>
        <p:blipFill>
          <a:blip r:embed="rId4">
            <a:alphaModFix/>
          </a:blip>
          <a:stretch>
            <a:fillRect/>
          </a:stretch>
        </p:blipFill>
        <p:spPr>
          <a:xfrm>
            <a:off x="3358225" y="1466450"/>
            <a:ext cx="2047800" cy="606939"/>
          </a:xfrm>
          <a:prstGeom prst="rect">
            <a:avLst/>
          </a:prstGeom>
          <a:noFill/>
          <a:ln>
            <a:noFill/>
          </a:ln>
          <a:effectLst>
            <a:outerShdw blurRad="57150" rotWithShape="0" algn="bl" dir="5400000" dist="19050">
              <a:srgbClr val="000000">
                <a:alpha val="50000"/>
              </a:srgbClr>
            </a:outerShdw>
          </a:effectLst>
        </p:spPr>
      </p:pic>
      <p:pic>
        <p:nvPicPr>
          <p:cNvPr id="71" name="Google Shape;71;p15"/>
          <p:cNvPicPr preferRelativeResize="0"/>
          <p:nvPr/>
        </p:nvPicPr>
        <p:blipFill>
          <a:blip r:embed="rId5">
            <a:alphaModFix/>
          </a:blip>
          <a:stretch>
            <a:fillRect/>
          </a:stretch>
        </p:blipFill>
        <p:spPr>
          <a:xfrm>
            <a:off x="3607299" y="2225796"/>
            <a:ext cx="1549662" cy="606950"/>
          </a:xfrm>
          <a:prstGeom prst="rect">
            <a:avLst/>
          </a:prstGeom>
          <a:noFill/>
          <a:ln>
            <a:noFill/>
          </a:ln>
          <a:effectLst>
            <a:outerShdw blurRad="57150" rotWithShape="0" algn="bl" dir="5400000" dist="19050">
              <a:srgbClr val="000000">
                <a:alpha val="50000"/>
              </a:srgbClr>
            </a:outerShdw>
          </a:effectLst>
        </p:spPr>
      </p:pic>
      <p:pic>
        <p:nvPicPr>
          <p:cNvPr id="72" name="Google Shape;72;p15"/>
          <p:cNvPicPr preferRelativeResize="0"/>
          <p:nvPr/>
        </p:nvPicPr>
        <p:blipFill>
          <a:blip r:embed="rId6">
            <a:alphaModFix/>
          </a:blip>
          <a:stretch>
            <a:fillRect/>
          </a:stretch>
        </p:blipFill>
        <p:spPr>
          <a:xfrm>
            <a:off x="372300" y="2333638"/>
            <a:ext cx="2047793" cy="572700"/>
          </a:xfrm>
          <a:prstGeom prst="rect">
            <a:avLst/>
          </a:prstGeom>
          <a:noFill/>
          <a:ln>
            <a:noFill/>
          </a:ln>
          <a:effectLst>
            <a:outerShdw blurRad="57150" rotWithShape="0" algn="bl" dir="5400000" dist="19050">
              <a:srgbClr val="000000">
                <a:alpha val="50000"/>
              </a:srgbClr>
            </a:outerShdw>
          </a:effectLst>
        </p:spPr>
      </p:pic>
      <p:pic>
        <p:nvPicPr>
          <p:cNvPr id="73" name="Google Shape;73;p15"/>
          <p:cNvPicPr preferRelativeResize="0"/>
          <p:nvPr/>
        </p:nvPicPr>
        <p:blipFill>
          <a:blip r:embed="rId7">
            <a:alphaModFix/>
          </a:blip>
          <a:stretch>
            <a:fillRect/>
          </a:stretch>
        </p:blipFill>
        <p:spPr>
          <a:xfrm>
            <a:off x="6333150" y="1381075"/>
            <a:ext cx="1961748" cy="7931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0" y="445025"/>
            <a:ext cx="9144000" cy="5727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Hasil</a:t>
            </a:r>
            <a:endParaRPr/>
          </a:p>
        </p:txBody>
      </p:sp>
      <p:sp>
        <p:nvSpPr>
          <p:cNvPr id="79" name="Google Shape;79;p16"/>
          <p:cNvSpPr txBox="1"/>
          <p:nvPr>
            <p:ph idx="1" type="body"/>
          </p:nvPr>
        </p:nvSpPr>
        <p:spPr>
          <a:xfrm>
            <a:off x="152150" y="1286550"/>
            <a:ext cx="2217300" cy="37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200">
                <a:solidFill>
                  <a:schemeClr val="dk1"/>
                </a:solidFill>
              </a:rPr>
              <a:t>Analisis Data</a:t>
            </a:r>
            <a:endParaRPr b="1" sz="1200">
              <a:solidFill>
                <a:schemeClr val="dk1"/>
              </a:solidFill>
            </a:endParaRPr>
          </a:p>
        </p:txBody>
      </p:sp>
      <p:pic>
        <p:nvPicPr>
          <p:cNvPr id="80" name="Google Shape;80;p16" title="Chart"/>
          <p:cNvPicPr preferRelativeResize="0"/>
          <p:nvPr/>
        </p:nvPicPr>
        <p:blipFill>
          <a:blip r:embed="rId3">
            <a:alphaModFix/>
          </a:blip>
          <a:stretch>
            <a:fillRect/>
          </a:stretch>
        </p:blipFill>
        <p:spPr>
          <a:xfrm>
            <a:off x="221450" y="1813950"/>
            <a:ext cx="2148038" cy="1330461"/>
          </a:xfrm>
          <a:prstGeom prst="rect">
            <a:avLst/>
          </a:prstGeom>
          <a:noFill/>
          <a:ln>
            <a:noFill/>
          </a:ln>
        </p:spPr>
      </p:pic>
      <p:sp>
        <p:nvSpPr>
          <p:cNvPr id="81" name="Google Shape;81;p16"/>
          <p:cNvSpPr txBox="1"/>
          <p:nvPr/>
        </p:nvSpPr>
        <p:spPr>
          <a:xfrm>
            <a:off x="2543113" y="1955275"/>
            <a:ext cx="2345700" cy="2339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00">
                <a:solidFill>
                  <a:schemeClr val="dk1"/>
                </a:solidFill>
                <a:latin typeface="Overpass SemiBold"/>
                <a:ea typeface="Overpass SemiBold"/>
                <a:cs typeface="Overpass SemiBold"/>
                <a:sym typeface="Overpass SemiBold"/>
              </a:rPr>
              <a:t>Dari 13.000 lebih tweet, hanya 19,5% tweet yang dikategorikan normal. Selebihnya mengandung ujaran kebencian (</a:t>
            </a:r>
            <a:r>
              <a:rPr i="1" lang="en" sz="1000">
                <a:solidFill>
                  <a:schemeClr val="dk1"/>
                </a:solidFill>
                <a:latin typeface="Overpass SemiBold"/>
                <a:ea typeface="Overpass SemiBold"/>
                <a:cs typeface="Overpass SemiBold"/>
                <a:sym typeface="Overpass SemiBold"/>
              </a:rPr>
              <a:t>hate speech</a:t>
            </a:r>
            <a:r>
              <a:rPr lang="en" sz="1000">
                <a:solidFill>
                  <a:schemeClr val="dk1"/>
                </a:solidFill>
                <a:latin typeface="Overpass SemiBold"/>
                <a:ea typeface="Overpass SemiBold"/>
                <a:cs typeface="Overpass SemiBold"/>
                <a:sym typeface="Overpass SemiBold"/>
              </a:rPr>
              <a:t>) dan kata-kata kasar (</a:t>
            </a:r>
            <a:r>
              <a:rPr i="1" lang="en" sz="1000">
                <a:solidFill>
                  <a:schemeClr val="dk1"/>
                </a:solidFill>
                <a:latin typeface="Overpass SemiBold"/>
                <a:ea typeface="Overpass SemiBold"/>
                <a:cs typeface="Overpass SemiBold"/>
                <a:sym typeface="Overpass SemiBold"/>
              </a:rPr>
              <a:t>abusive</a:t>
            </a:r>
            <a:r>
              <a:rPr lang="en" sz="1000">
                <a:solidFill>
                  <a:schemeClr val="dk1"/>
                </a:solidFill>
                <a:latin typeface="Overpass SemiBold"/>
                <a:ea typeface="Overpass SemiBold"/>
                <a:cs typeface="Overpass SemiBold"/>
                <a:sym typeface="Overpass SemiBold"/>
              </a:rPr>
              <a:t>).</a:t>
            </a:r>
            <a:endParaRPr sz="1000">
              <a:solidFill>
                <a:schemeClr val="dk1"/>
              </a:solidFill>
              <a:latin typeface="Overpass SemiBold"/>
              <a:ea typeface="Overpass SemiBold"/>
              <a:cs typeface="Overpass SemiBold"/>
              <a:sym typeface="Overpass SemiBold"/>
            </a:endParaRPr>
          </a:p>
          <a:p>
            <a:pPr indent="0" lvl="0" marL="0" rtl="0" algn="l">
              <a:lnSpc>
                <a:spcPct val="100000"/>
              </a:lnSpc>
              <a:spcBef>
                <a:spcPts val="1200"/>
              </a:spcBef>
              <a:spcAft>
                <a:spcPts val="1200"/>
              </a:spcAft>
              <a:buNone/>
            </a:pPr>
            <a:r>
              <a:rPr lang="en" sz="1000">
                <a:solidFill>
                  <a:schemeClr val="dk1"/>
                </a:solidFill>
                <a:latin typeface="Overpass SemiBold"/>
                <a:ea typeface="Overpass SemiBold"/>
                <a:cs typeface="Overpass SemiBold"/>
                <a:sym typeface="Overpass SemiBold"/>
              </a:rPr>
              <a:t>Target </a:t>
            </a:r>
            <a:r>
              <a:rPr i="1" lang="en" sz="1000">
                <a:solidFill>
                  <a:schemeClr val="dk1"/>
                </a:solidFill>
                <a:latin typeface="Overpass SemiBold"/>
                <a:ea typeface="Overpass SemiBold"/>
                <a:cs typeface="Overpass SemiBold"/>
                <a:sym typeface="Overpass SemiBold"/>
              </a:rPr>
              <a:t>hate speech </a:t>
            </a:r>
            <a:r>
              <a:rPr lang="en" sz="1000">
                <a:solidFill>
                  <a:schemeClr val="dk1"/>
                </a:solidFill>
                <a:latin typeface="Overpass SemiBold"/>
                <a:ea typeface="Overpass SemiBold"/>
                <a:cs typeface="Overpass SemiBold"/>
                <a:sym typeface="Overpass SemiBold"/>
              </a:rPr>
              <a:t>kebanyakan adalah target individual (&gt;64%) dan isu yang paling banyak dipermasalahkan atau menjadi bahan penyerangan adalah isu agama (±40%). Hal ini menunjukkan rendahnya toleransi keagamaan di dunia maya.</a:t>
            </a:r>
            <a:endParaRPr sz="1000">
              <a:solidFill>
                <a:schemeClr val="dk1"/>
              </a:solidFill>
              <a:latin typeface="Overpass SemiBold"/>
              <a:ea typeface="Overpass SemiBold"/>
              <a:cs typeface="Overpass SemiBold"/>
              <a:sym typeface="Overpass SemiBold"/>
            </a:endParaRPr>
          </a:p>
        </p:txBody>
      </p:sp>
      <p:pic>
        <p:nvPicPr>
          <p:cNvPr id="82" name="Google Shape;82;p16" title="Chart"/>
          <p:cNvPicPr preferRelativeResize="0"/>
          <p:nvPr/>
        </p:nvPicPr>
        <p:blipFill>
          <a:blip r:embed="rId4">
            <a:alphaModFix/>
          </a:blip>
          <a:stretch>
            <a:fillRect/>
          </a:stretch>
        </p:blipFill>
        <p:spPr>
          <a:xfrm>
            <a:off x="221450" y="3244200"/>
            <a:ext cx="2148051" cy="1296646"/>
          </a:xfrm>
          <a:prstGeom prst="rect">
            <a:avLst/>
          </a:prstGeom>
          <a:noFill/>
          <a:ln>
            <a:noFill/>
          </a:ln>
        </p:spPr>
      </p:pic>
      <p:pic>
        <p:nvPicPr>
          <p:cNvPr id="83" name="Google Shape;83;p16"/>
          <p:cNvPicPr preferRelativeResize="0"/>
          <p:nvPr/>
        </p:nvPicPr>
        <p:blipFill>
          <a:blip r:embed="rId5">
            <a:alphaModFix/>
          </a:blip>
          <a:stretch>
            <a:fillRect/>
          </a:stretch>
        </p:blipFill>
        <p:spPr>
          <a:xfrm>
            <a:off x="5219450" y="1791675"/>
            <a:ext cx="3673650" cy="1560150"/>
          </a:xfrm>
          <a:prstGeom prst="rect">
            <a:avLst/>
          </a:prstGeom>
          <a:noFill/>
          <a:ln>
            <a:noFill/>
          </a:ln>
        </p:spPr>
      </p:pic>
      <p:sp>
        <p:nvSpPr>
          <p:cNvPr id="84" name="Google Shape;84;p16"/>
          <p:cNvSpPr txBox="1"/>
          <p:nvPr>
            <p:ph idx="1" type="body"/>
          </p:nvPr>
        </p:nvSpPr>
        <p:spPr>
          <a:xfrm>
            <a:off x="5219450" y="1286550"/>
            <a:ext cx="2410200" cy="3750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b="1" lang="en" sz="1200">
                <a:solidFill>
                  <a:schemeClr val="dk1"/>
                </a:solidFill>
              </a:rPr>
              <a:t>API Cleansing Data Tweet:</a:t>
            </a:r>
            <a:endParaRPr b="1" sz="1200">
              <a:solidFill>
                <a:schemeClr val="dk1"/>
              </a:solidFill>
            </a:endParaRPr>
          </a:p>
        </p:txBody>
      </p:sp>
      <p:sp>
        <p:nvSpPr>
          <p:cNvPr id="85" name="Google Shape;85;p16"/>
          <p:cNvSpPr txBox="1"/>
          <p:nvPr/>
        </p:nvSpPr>
        <p:spPr>
          <a:xfrm>
            <a:off x="5214850" y="3420350"/>
            <a:ext cx="3673800" cy="646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1200"/>
              </a:spcAft>
              <a:buNone/>
            </a:pPr>
            <a:r>
              <a:rPr lang="en" sz="1000">
                <a:solidFill>
                  <a:schemeClr val="dk1"/>
                </a:solidFill>
                <a:latin typeface="Overpass SemiBold"/>
                <a:ea typeface="Overpass SemiBold"/>
                <a:cs typeface="Overpass SemiBold"/>
                <a:sym typeface="Overpass SemiBold"/>
              </a:rPr>
              <a:t>API yang dibuat dapat memberikan sensor terhadap kata kasar (</a:t>
            </a:r>
            <a:r>
              <a:rPr i="1" lang="en" sz="1000">
                <a:solidFill>
                  <a:schemeClr val="dk1"/>
                </a:solidFill>
                <a:latin typeface="Overpass SemiBold"/>
                <a:ea typeface="Overpass SemiBold"/>
                <a:cs typeface="Overpass SemiBold"/>
                <a:sym typeface="Overpass SemiBold"/>
              </a:rPr>
              <a:t>abusive</a:t>
            </a:r>
            <a:r>
              <a:rPr lang="en" sz="1000">
                <a:solidFill>
                  <a:schemeClr val="dk1"/>
                </a:solidFill>
                <a:latin typeface="Overpass SemiBold"/>
                <a:ea typeface="Overpass SemiBold"/>
                <a:cs typeface="Overpass SemiBold"/>
                <a:sym typeface="Overpass SemiBold"/>
              </a:rPr>
              <a:t>) dari tweet yang diinput baik berupa tweet satuan maupun tweet berupa tabel dengan format .csv.</a:t>
            </a:r>
            <a:endParaRPr sz="1000">
              <a:solidFill>
                <a:schemeClr val="dk1"/>
              </a:solidFill>
              <a:latin typeface="Overpass SemiBold"/>
              <a:ea typeface="Overpass SemiBold"/>
              <a:cs typeface="Overpass SemiBold"/>
              <a:sym typeface="Overpass SemiBold"/>
            </a:endParaRPr>
          </a:p>
        </p:txBody>
      </p:sp>
      <p:cxnSp>
        <p:nvCxnSpPr>
          <p:cNvPr id="86" name="Google Shape;86;p16"/>
          <p:cNvCxnSpPr/>
          <p:nvPr/>
        </p:nvCxnSpPr>
        <p:spPr>
          <a:xfrm>
            <a:off x="5037750" y="1384200"/>
            <a:ext cx="0" cy="3299100"/>
          </a:xfrm>
          <a:prstGeom prst="straightConnector1">
            <a:avLst/>
          </a:prstGeom>
          <a:noFill/>
          <a:ln cap="flat" cmpd="sng" w="19050">
            <a:solidFill>
              <a:schemeClr val="dk2"/>
            </a:solidFill>
            <a:prstDash val="dot"/>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