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12"/>
  </p:notesMasterIdLst>
  <p:handoutMasterIdLst>
    <p:handoutMasterId r:id="rId13"/>
  </p:handoutMasterIdLst>
  <p:sldIdLst>
    <p:sldId id="261" r:id="rId3"/>
    <p:sldId id="268" r:id="rId4"/>
    <p:sldId id="271" r:id="rId5"/>
    <p:sldId id="269" r:id="rId6"/>
    <p:sldId id="270" r:id="rId7"/>
    <p:sldId id="272" r:id="rId8"/>
    <p:sldId id="274" r:id="rId9"/>
    <p:sldId id="275" r:id="rId10"/>
    <p:sldId id="276" r:id="rId1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16" autoAdjust="0"/>
    <p:restoredTop sz="94652"/>
  </p:normalViewPr>
  <p:slideViewPr>
    <p:cSldViewPr snapToGrid="0" snapToObjects="1">
      <p:cViewPr varScale="1">
        <p:scale>
          <a:sx n="85" d="100"/>
          <a:sy n="85" d="100"/>
        </p:scale>
        <p:origin x="888" y="6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11-12-2022</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11-12-2022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EC4C56C3-48DE-4447-8AB4-75E2469459BC}" type="datetime1">
              <a:rPr lang="nl-BE" smtClean="0"/>
              <a:t>11/12/2022</a:t>
            </a:fld>
            <a:endParaRPr lang="nl-NL"/>
          </a:p>
        </p:txBody>
      </p:sp>
      <p:sp>
        <p:nvSpPr>
          <p:cNvPr id="5" name="Tijdelijke aanduiding voor voettekst 4"/>
          <p:cNvSpPr>
            <a:spLocks noGrp="1"/>
          </p:cNvSpPr>
          <p:nvPr>
            <p:ph type="ftr" sz="quarter" idx="11"/>
          </p:nvPr>
        </p:nvSpPr>
        <p:spPr/>
        <p:txBody>
          <a:bodyPr/>
          <a:lstStyle/>
          <a:p>
            <a:r>
              <a:rPr lang="nl-NL"/>
              <a:t>Longitudinal Data Analysis</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9A05AEC5-BA60-4496-A9EB-152EB3D96547}" type="datetime1">
              <a:rPr lang="nl-BE" smtClean="0"/>
              <a:t>11/12/2022</a:t>
            </a:fld>
            <a:endParaRPr lang="nl-NL"/>
          </a:p>
        </p:txBody>
      </p:sp>
      <p:sp>
        <p:nvSpPr>
          <p:cNvPr id="5" name="Tijdelijke aanduiding voor voettekst 4"/>
          <p:cNvSpPr>
            <a:spLocks noGrp="1"/>
          </p:cNvSpPr>
          <p:nvPr>
            <p:ph type="ftr" sz="quarter" idx="11"/>
          </p:nvPr>
        </p:nvSpPr>
        <p:spPr/>
        <p:txBody>
          <a:bodyPr/>
          <a:lstStyle/>
          <a:p>
            <a:r>
              <a:rPr lang="nl-NL"/>
              <a:t>Longitudinal Data Analysis</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AA359506-1157-45F9-86E4-CB2D23B3C59F}" type="datetime1">
              <a:rPr lang="nl-BE" smtClean="0"/>
              <a:t>11/12/2022</a:t>
            </a:fld>
            <a:endParaRPr lang="nl-NL"/>
          </a:p>
        </p:txBody>
      </p:sp>
      <p:sp>
        <p:nvSpPr>
          <p:cNvPr id="5" name="Tijdelijke aanduiding voor voettekst 4"/>
          <p:cNvSpPr>
            <a:spLocks noGrp="1"/>
          </p:cNvSpPr>
          <p:nvPr>
            <p:ph type="ftr" sz="quarter" idx="11"/>
          </p:nvPr>
        </p:nvSpPr>
        <p:spPr/>
        <p:txBody>
          <a:bodyPr/>
          <a:lstStyle/>
          <a:p>
            <a:r>
              <a:rPr lang="nl-NL"/>
              <a:t>Longitudinal Data Analysis</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AF10903F-9E89-4A85-A143-E132B4C1EEE5}" type="datetime1">
              <a:rPr lang="nl-BE" smtClean="0"/>
              <a:t>11/12/2022</a:t>
            </a:fld>
            <a:endParaRPr lang="nl-NL" dirty="0"/>
          </a:p>
        </p:txBody>
      </p:sp>
      <p:sp>
        <p:nvSpPr>
          <p:cNvPr id="5" name="Tijdelijke aanduiding voor voettekst 4"/>
          <p:cNvSpPr>
            <a:spLocks noGrp="1"/>
          </p:cNvSpPr>
          <p:nvPr>
            <p:ph type="ftr" sz="quarter" idx="11"/>
          </p:nvPr>
        </p:nvSpPr>
        <p:spPr/>
        <p:txBody>
          <a:bodyPr/>
          <a:lstStyle/>
          <a:p>
            <a:r>
              <a:rPr lang="nl-NL"/>
              <a:t>Longitudinal Data Analysis</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C91E8014-D283-41D4-AF96-7306EA235D3C}" type="datetime1">
              <a:rPr lang="nl-BE" smtClean="0"/>
              <a:t>11/12/2022</a:t>
            </a:fld>
            <a:endParaRPr lang="nl-NL" dirty="0"/>
          </a:p>
        </p:txBody>
      </p:sp>
      <p:sp>
        <p:nvSpPr>
          <p:cNvPr id="5" name="Tijdelijke aanduiding voor voettekst 4"/>
          <p:cNvSpPr>
            <a:spLocks noGrp="1"/>
          </p:cNvSpPr>
          <p:nvPr>
            <p:ph type="ftr" sz="quarter" idx="11"/>
          </p:nvPr>
        </p:nvSpPr>
        <p:spPr/>
        <p:txBody>
          <a:bodyPr/>
          <a:lstStyle/>
          <a:p>
            <a:r>
              <a:rPr lang="nl-NL"/>
              <a:t>Longitudinal Data Analysis</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984FB84B-D415-497E-9C8A-280CC0853470}" type="datetime1">
              <a:rPr lang="nl-BE" smtClean="0"/>
              <a:t>11/12/2022</a:t>
            </a:fld>
            <a:endParaRPr lang="nl-NL"/>
          </a:p>
        </p:txBody>
      </p:sp>
      <p:sp>
        <p:nvSpPr>
          <p:cNvPr id="6" name="Tijdelijke aanduiding voor voettekst 5"/>
          <p:cNvSpPr>
            <a:spLocks noGrp="1"/>
          </p:cNvSpPr>
          <p:nvPr>
            <p:ph type="ftr" sz="quarter" idx="11"/>
          </p:nvPr>
        </p:nvSpPr>
        <p:spPr/>
        <p:txBody>
          <a:bodyPr/>
          <a:lstStyle/>
          <a:p>
            <a:r>
              <a:rPr lang="nl-NL"/>
              <a:t>Longitudinal Data Analysis</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57AE1439-BEF9-4122-B3E0-2D4936AB0E92}" type="datetime1">
              <a:rPr lang="nl-BE" smtClean="0"/>
              <a:t>11/12/2022</a:t>
            </a:fld>
            <a:endParaRPr lang="nl-NL" dirty="0"/>
          </a:p>
        </p:txBody>
      </p:sp>
      <p:sp>
        <p:nvSpPr>
          <p:cNvPr id="8" name="Tijdelijke aanduiding voor voettekst 7"/>
          <p:cNvSpPr>
            <a:spLocks noGrp="1"/>
          </p:cNvSpPr>
          <p:nvPr>
            <p:ph type="ftr" sz="quarter" idx="11"/>
          </p:nvPr>
        </p:nvSpPr>
        <p:spPr/>
        <p:txBody>
          <a:bodyPr/>
          <a:lstStyle/>
          <a:p>
            <a:r>
              <a:rPr lang="nl-NL"/>
              <a:t>Longitudinal Data Analysis</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146B72F7-64B4-4B15-8499-8F8FBDF4B8C9}" type="datetime1">
              <a:rPr lang="nl-BE" smtClean="0"/>
              <a:t>11/12/2022</a:t>
            </a:fld>
            <a:endParaRPr lang="nl-NL"/>
          </a:p>
        </p:txBody>
      </p:sp>
      <p:sp>
        <p:nvSpPr>
          <p:cNvPr id="4" name="Tijdelijke aanduiding voor voettekst 3"/>
          <p:cNvSpPr>
            <a:spLocks noGrp="1"/>
          </p:cNvSpPr>
          <p:nvPr>
            <p:ph type="ftr" sz="quarter" idx="11"/>
          </p:nvPr>
        </p:nvSpPr>
        <p:spPr/>
        <p:txBody>
          <a:bodyPr/>
          <a:lstStyle/>
          <a:p>
            <a:r>
              <a:rPr lang="nl-NL"/>
              <a:t>Longitudinal Data Analysis</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11A2E56C-AD2D-4155-9F97-07AF6865E8BF}" type="datetime1">
              <a:rPr lang="nl-BE" smtClean="0"/>
              <a:t>11/12/2022</a:t>
            </a:fld>
            <a:endParaRPr lang="nl-NL"/>
          </a:p>
        </p:txBody>
      </p:sp>
      <p:sp>
        <p:nvSpPr>
          <p:cNvPr id="3" name="Tijdelijke aanduiding voor voettekst 2"/>
          <p:cNvSpPr>
            <a:spLocks noGrp="1"/>
          </p:cNvSpPr>
          <p:nvPr>
            <p:ph type="ftr" sz="quarter" idx="11"/>
          </p:nvPr>
        </p:nvSpPr>
        <p:spPr/>
        <p:txBody>
          <a:bodyPr/>
          <a:lstStyle/>
          <a:p>
            <a:r>
              <a:rPr lang="nl-NL"/>
              <a:t>Longitudinal Data Analysis</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174D5DC8-8B8B-4541-8408-7858B5239F0C}" type="datetime1">
              <a:rPr lang="nl-BE" smtClean="0"/>
              <a:t>11/12/2022</a:t>
            </a:fld>
            <a:endParaRPr lang="nl-NL" dirty="0"/>
          </a:p>
        </p:txBody>
      </p:sp>
      <p:sp>
        <p:nvSpPr>
          <p:cNvPr id="5" name="Tijdelijke aanduiding voor voettekst 4"/>
          <p:cNvSpPr>
            <a:spLocks noGrp="1"/>
          </p:cNvSpPr>
          <p:nvPr>
            <p:ph type="ftr" sz="quarter" idx="11"/>
          </p:nvPr>
        </p:nvSpPr>
        <p:spPr/>
        <p:txBody>
          <a:bodyPr/>
          <a:lstStyle/>
          <a:p>
            <a:r>
              <a:rPr lang="nl-NL"/>
              <a:t>Longitudinal Data Analysis</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BF7B5F1D-EF39-4010-93B3-6F11F529C333}" type="datetime1">
              <a:rPr lang="nl-BE" smtClean="0"/>
              <a:t>11/12/2022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Longitudinal Data Analysis</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2AB706A6-13BB-456A-A638-49ED303D1799}" type="datetime1">
              <a:rPr lang="nl-BE" smtClean="0"/>
              <a:t>11/12/2022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Longitudinal Data Analysis</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t>Assignment 2 </a:t>
            </a:r>
            <a:br>
              <a:rPr lang="nl-NL" dirty="0"/>
            </a:br>
            <a:r>
              <a:rPr lang="nl-NL" dirty="0"/>
              <a:t>Longitudinal Data </a:t>
            </a:r>
            <a:br>
              <a:rPr lang="nl-NL" dirty="0"/>
            </a:br>
            <a:r>
              <a:rPr lang="nl-NL" dirty="0"/>
              <a:t>Analysis</a:t>
            </a:r>
          </a:p>
        </p:txBody>
      </p:sp>
      <p:sp>
        <p:nvSpPr>
          <p:cNvPr id="9" name="Ondertitel 8"/>
          <p:cNvSpPr>
            <a:spLocks noGrp="1"/>
          </p:cNvSpPr>
          <p:nvPr>
            <p:ph type="subTitle" idx="1"/>
          </p:nvPr>
        </p:nvSpPr>
        <p:spPr/>
        <p:txBody>
          <a:bodyPr>
            <a:normAutofit fontScale="92500" lnSpcReduction="20000"/>
          </a:bodyPr>
          <a:lstStyle/>
          <a:p>
            <a:r>
              <a:rPr lang="nl-NL" dirty="0"/>
              <a:t>Stefan Velev - </a:t>
            </a:r>
            <a:r>
              <a:rPr lang="en-US" i="1" dirty="0"/>
              <a:t>r0924289 </a:t>
            </a:r>
          </a:p>
          <a:p>
            <a:r>
              <a:rPr lang="nl-NL" dirty="0"/>
              <a:t>Adhithya Unni Narayanan - </a:t>
            </a:r>
            <a:r>
              <a:rPr lang="en-US" i="1" dirty="0"/>
              <a:t>r0776057</a:t>
            </a:r>
          </a:p>
          <a:p>
            <a:endParaRPr lang="nl-NL" dirty="0"/>
          </a:p>
        </p:txBody>
      </p:sp>
      <p:sp>
        <p:nvSpPr>
          <p:cNvPr id="10" name="Tijdelijke aanduiding voor afbeelding 9"/>
          <p:cNvSpPr>
            <a:spLocks noGrp="1"/>
          </p:cNvSpPr>
          <p:nvPr>
            <p:ph type="pic" sz="quarter" idx="10"/>
          </p:nvPr>
        </p:nvSpPr>
        <p:spPr/>
      </p:sp>
    </p:spTree>
    <p:extLst>
      <p:ext uri="{BB962C8B-B14F-4D97-AF65-F5344CB8AC3E}">
        <p14:creationId xmlns:p14="http://schemas.microsoft.com/office/powerpoint/2010/main" val="36282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B01AE9-CF37-4A08-95B0-D4D727C63EAD}"/>
              </a:ext>
            </a:extLst>
          </p:cNvPr>
          <p:cNvSpPr>
            <a:spLocks noGrp="1"/>
          </p:cNvSpPr>
          <p:nvPr>
            <p:ph idx="1"/>
          </p:nvPr>
        </p:nvSpPr>
        <p:spPr/>
        <p:txBody>
          <a:bodyPr/>
          <a:lstStyle/>
          <a:p>
            <a:r>
              <a:rPr lang="en-US" dirty="0"/>
              <a:t>We use existing medical literature and in congruence with the median to choose suitable cut of points.</a:t>
            </a:r>
          </a:p>
          <a:p>
            <a:pPr lvl="1"/>
            <a:r>
              <a:rPr lang="en-US" dirty="0"/>
              <a:t>Hearing Loss : y &gt; 25dB </a:t>
            </a:r>
          </a:p>
          <a:p>
            <a:pPr lvl="2"/>
            <a:r>
              <a:rPr lang="en-US" dirty="0"/>
              <a:t>according to existing  medical literature Clark (1981)</a:t>
            </a:r>
          </a:p>
          <a:p>
            <a:pPr lvl="1"/>
            <a:r>
              <a:rPr lang="en-US" dirty="0"/>
              <a:t>Normal hearing : 6dB &lt; y ≤ 25dB</a:t>
            </a:r>
          </a:p>
          <a:p>
            <a:pPr lvl="2"/>
            <a:r>
              <a:rPr lang="en-US" dirty="0"/>
              <a:t>6dB is median value for all observations ≤ 25dB</a:t>
            </a:r>
          </a:p>
          <a:p>
            <a:pPr lvl="1"/>
            <a:r>
              <a:rPr lang="en-US" dirty="0"/>
              <a:t>Excellent hearing : y ≤ 6dB </a:t>
            </a:r>
          </a:p>
        </p:txBody>
      </p:sp>
      <p:sp>
        <p:nvSpPr>
          <p:cNvPr id="3" name="Footer Placeholder 2">
            <a:extLst>
              <a:ext uri="{FF2B5EF4-FFF2-40B4-BE49-F238E27FC236}">
                <a16:creationId xmlns:a16="http://schemas.microsoft.com/office/drawing/2014/main" id="{2C49F5CF-6006-4FF2-BF75-11CBD84E2A51}"/>
              </a:ext>
            </a:extLst>
          </p:cNvPr>
          <p:cNvSpPr>
            <a:spLocks noGrp="1"/>
          </p:cNvSpPr>
          <p:nvPr>
            <p:ph type="ftr" sz="quarter" idx="11"/>
          </p:nvPr>
        </p:nvSpPr>
        <p:spPr/>
        <p:txBody>
          <a:bodyPr/>
          <a:lstStyle/>
          <a:p>
            <a:r>
              <a:rPr lang="nl-NL"/>
              <a:t>Longitudinal Data Analysis</a:t>
            </a:r>
          </a:p>
        </p:txBody>
      </p:sp>
      <p:sp>
        <p:nvSpPr>
          <p:cNvPr id="4" name="Slide Number Placeholder 3">
            <a:extLst>
              <a:ext uri="{FF2B5EF4-FFF2-40B4-BE49-F238E27FC236}">
                <a16:creationId xmlns:a16="http://schemas.microsoft.com/office/drawing/2014/main" id="{5DF7AC58-10A8-4381-A375-FD97144AEE40}"/>
              </a:ext>
            </a:extLst>
          </p:cNvPr>
          <p:cNvSpPr>
            <a:spLocks noGrp="1"/>
          </p:cNvSpPr>
          <p:nvPr>
            <p:ph type="sldNum" sz="quarter" idx="12"/>
          </p:nvPr>
        </p:nvSpPr>
        <p:spPr/>
        <p:txBody>
          <a:bodyPr/>
          <a:lstStyle/>
          <a:p>
            <a:fld id="{0A297500-7527-634B-90F4-69D0994C32B4}" type="slidenum">
              <a:rPr lang="nl-NL" smtClean="0"/>
              <a:t>2</a:t>
            </a:fld>
            <a:endParaRPr lang="nl-NL" dirty="0"/>
          </a:p>
        </p:txBody>
      </p:sp>
      <p:sp>
        <p:nvSpPr>
          <p:cNvPr id="5" name="Title 4">
            <a:extLst>
              <a:ext uri="{FF2B5EF4-FFF2-40B4-BE49-F238E27FC236}">
                <a16:creationId xmlns:a16="http://schemas.microsoft.com/office/drawing/2014/main" id="{1C2EB5BC-36AB-42F2-BC4B-7D417B63DCC9}"/>
              </a:ext>
            </a:extLst>
          </p:cNvPr>
          <p:cNvSpPr>
            <a:spLocks noGrp="1"/>
          </p:cNvSpPr>
          <p:nvPr>
            <p:ph type="title"/>
          </p:nvPr>
        </p:nvSpPr>
        <p:spPr/>
        <p:txBody>
          <a:bodyPr/>
          <a:lstStyle/>
          <a:p>
            <a:r>
              <a:rPr lang="en-US" dirty="0"/>
              <a:t>Data </a:t>
            </a:r>
            <a:r>
              <a:rPr lang="en-US" dirty="0" err="1"/>
              <a:t>Trichotomization</a:t>
            </a:r>
            <a:endParaRPr lang="en-US" dirty="0"/>
          </a:p>
        </p:txBody>
      </p:sp>
      <p:pic>
        <p:nvPicPr>
          <p:cNvPr id="7" name="Picture 6">
            <a:extLst>
              <a:ext uri="{FF2B5EF4-FFF2-40B4-BE49-F238E27FC236}">
                <a16:creationId xmlns:a16="http://schemas.microsoft.com/office/drawing/2014/main" id="{39ED8123-C0F7-4C30-9879-9E82028109CE}"/>
              </a:ext>
            </a:extLst>
          </p:cNvPr>
          <p:cNvPicPr>
            <a:picLocks noChangeAspect="1"/>
          </p:cNvPicPr>
          <p:nvPr/>
        </p:nvPicPr>
        <p:blipFill>
          <a:blip r:embed="rId2"/>
          <a:stretch>
            <a:fillRect/>
          </a:stretch>
        </p:blipFill>
        <p:spPr>
          <a:xfrm>
            <a:off x="2110824" y="4578807"/>
            <a:ext cx="7845552" cy="1586193"/>
          </a:xfrm>
          <a:prstGeom prst="rect">
            <a:avLst/>
          </a:prstGeom>
        </p:spPr>
      </p:pic>
    </p:spTree>
    <p:extLst>
      <p:ext uri="{BB962C8B-B14F-4D97-AF65-F5344CB8AC3E}">
        <p14:creationId xmlns:p14="http://schemas.microsoft.com/office/powerpoint/2010/main" val="286808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A007C7-BB93-4A6F-A8EA-5081CDE75B87}"/>
              </a:ext>
            </a:extLst>
          </p:cNvPr>
          <p:cNvSpPr>
            <a:spLocks noGrp="1"/>
          </p:cNvSpPr>
          <p:nvPr>
            <p:ph type="body" idx="1"/>
          </p:nvPr>
        </p:nvSpPr>
        <p:spPr/>
        <p:txBody>
          <a:bodyPr/>
          <a:lstStyle/>
          <a:p>
            <a:r>
              <a:rPr lang="en-US" dirty="0"/>
              <a:t>Marginal model</a:t>
            </a:r>
          </a:p>
        </p:txBody>
      </p:sp>
      <p:sp>
        <p:nvSpPr>
          <p:cNvPr id="3" name="Content Placeholder 2">
            <a:extLst>
              <a:ext uri="{FF2B5EF4-FFF2-40B4-BE49-F238E27FC236}">
                <a16:creationId xmlns:a16="http://schemas.microsoft.com/office/drawing/2014/main" id="{9F1EAA9F-C074-425F-A073-040387F0B319}"/>
              </a:ext>
            </a:extLst>
          </p:cNvPr>
          <p:cNvSpPr>
            <a:spLocks noGrp="1"/>
          </p:cNvSpPr>
          <p:nvPr>
            <p:ph sz="half" idx="2"/>
          </p:nvPr>
        </p:nvSpPr>
        <p:spPr/>
        <p:txBody>
          <a:bodyPr/>
          <a:lstStyle/>
          <a:p>
            <a:r>
              <a:rPr lang="en-US" dirty="0"/>
              <a:t>Generalized Estimating Equation</a:t>
            </a:r>
          </a:p>
          <a:p>
            <a:r>
              <a:rPr lang="en-US" dirty="0"/>
              <a:t>GEE</a:t>
            </a:r>
          </a:p>
          <a:p>
            <a:r>
              <a:rPr lang="en-US" dirty="0"/>
              <a:t>Gives population averaged effects (Marginal Probabilities)</a:t>
            </a:r>
          </a:p>
          <a:p>
            <a:r>
              <a:rPr lang="en-US" dirty="0"/>
              <a:t>Variate selection based on a greedy approach with Wald test</a:t>
            </a:r>
          </a:p>
          <a:p>
            <a:r>
              <a:rPr lang="en-US" dirty="0"/>
              <a:t>Variates: Age, Time, Age*Time, Age^2 and a learning effect</a:t>
            </a:r>
          </a:p>
          <a:p>
            <a:endParaRPr lang="en-US" dirty="0"/>
          </a:p>
        </p:txBody>
      </p:sp>
      <p:sp>
        <p:nvSpPr>
          <p:cNvPr id="4" name="Text Placeholder 3">
            <a:extLst>
              <a:ext uri="{FF2B5EF4-FFF2-40B4-BE49-F238E27FC236}">
                <a16:creationId xmlns:a16="http://schemas.microsoft.com/office/drawing/2014/main" id="{9829D697-09A1-4D29-8395-2A951841084A}"/>
              </a:ext>
            </a:extLst>
          </p:cNvPr>
          <p:cNvSpPr>
            <a:spLocks noGrp="1"/>
          </p:cNvSpPr>
          <p:nvPr>
            <p:ph type="body" sz="quarter" idx="3"/>
          </p:nvPr>
        </p:nvSpPr>
        <p:spPr/>
        <p:txBody>
          <a:bodyPr/>
          <a:lstStyle/>
          <a:p>
            <a:r>
              <a:rPr lang="en-US" dirty="0"/>
              <a:t>Mixed Model</a:t>
            </a:r>
          </a:p>
        </p:txBody>
      </p:sp>
      <p:sp>
        <p:nvSpPr>
          <p:cNvPr id="5" name="Content Placeholder 4">
            <a:extLst>
              <a:ext uri="{FF2B5EF4-FFF2-40B4-BE49-F238E27FC236}">
                <a16:creationId xmlns:a16="http://schemas.microsoft.com/office/drawing/2014/main" id="{6325DDA2-EE9E-41F5-B14E-2984E21DE3AA}"/>
              </a:ext>
            </a:extLst>
          </p:cNvPr>
          <p:cNvSpPr>
            <a:spLocks noGrp="1"/>
          </p:cNvSpPr>
          <p:nvPr>
            <p:ph sz="quarter" idx="4"/>
          </p:nvPr>
        </p:nvSpPr>
        <p:spPr/>
        <p:txBody>
          <a:bodyPr>
            <a:normAutofit lnSpcReduction="10000"/>
          </a:bodyPr>
          <a:lstStyle/>
          <a:p>
            <a:r>
              <a:rPr lang="en-US" dirty="0"/>
              <a:t>Cumulative Link Mixed Model</a:t>
            </a:r>
          </a:p>
          <a:p>
            <a:r>
              <a:rPr lang="en-US" dirty="0"/>
              <a:t>CLMM</a:t>
            </a:r>
          </a:p>
          <a:p>
            <a:r>
              <a:rPr lang="en-US" dirty="0"/>
              <a:t>Only with random intercept</a:t>
            </a:r>
          </a:p>
          <a:p>
            <a:r>
              <a:rPr lang="en-US" dirty="0"/>
              <a:t>Gives subject specific effects (Conditional Probabilities)</a:t>
            </a:r>
          </a:p>
          <a:p>
            <a:r>
              <a:rPr lang="en-US" dirty="0"/>
              <a:t>Variate selection based on a greedy approach and AIC</a:t>
            </a:r>
          </a:p>
          <a:p>
            <a:r>
              <a:rPr lang="en-US" dirty="0"/>
              <a:t>Variates: Age, Time, Age*Time, Age^2 and a learning effect</a:t>
            </a:r>
          </a:p>
          <a:p>
            <a:pPr marL="0" indent="0">
              <a:buNone/>
            </a:pPr>
            <a:endParaRPr lang="en-US" dirty="0"/>
          </a:p>
        </p:txBody>
      </p:sp>
      <p:sp>
        <p:nvSpPr>
          <p:cNvPr id="6" name="Footer Placeholder 5">
            <a:extLst>
              <a:ext uri="{FF2B5EF4-FFF2-40B4-BE49-F238E27FC236}">
                <a16:creationId xmlns:a16="http://schemas.microsoft.com/office/drawing/2014/main" id="{A8B07EAE-5D89-4552-8C66-8964147E87FF}"/>
              </a:ext>
            </a:extLst>
          </p:cNvPr>
          <p:cNvSpPr>
            <a:spLocks noGrp="1"/>
          </p:cNvSpPr>
          <p:nvPr>
            <p:ph type="ftr" sz="quarter" idx="11"/>
          </p:nvPr>
        </p:nvSpPr>
        <p:spPr/>
        <p:txBody>
          <a:bodyPr/>
          <a:lstStyle/>
          <a:p>
            <a:r>
              <a:rPr lang="nl-NL"/>
              <a:t>Longitudinal Data Analysis</a:t>
            </a:r>
          </a:p>
        </p:txBody>
      </p:sp>
      <p:sp>
        <p:nvSpPr>
          <p:cNvPr id="7" name="Slide Number Placeholder 6">
            <a:extLst>
              <a:ext uri="{FF2B5EF4-FFF2-40B4-BE49-F238E27FC236}">
                <a16:creationId xmlns:a16="http://schemas.microsoft.com/office/drawing/2014/main" id="{2C5B6E05-AAE4-46F9-A137-DD41AAE8D097}"/>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8" name="Title 7">
            <a:extLst>
              <a:ext uri="{FF2B5EF4-FFF2-40B4-BE49-F238E27FC236}">
                <a16:creationId xmlns:a16="http://schemas.microsoft.com/office/drawing/2014/main" id="{47E64A63-A1ED-42FB-A3E3-90B44F12F01B}"/>
              </a:ext>
            </a:extLst>
          </p:cNvPr>
          <p:cNvSpPr>
            <a:spLocks noGrp="1"/>
          </p:cNvSpPr>
          <p:nvPr>
            <p:ph type="title"/>
          </p:nvPr>
        </p:nvSpPr>
        <p:spPr/>
        <p:txBody>
          <a:bodyPr/>
          <a:lstStyle/>
          <a:p>
            <a:r>
              <a:rPr lang="en-US" dirty="0"/>
              <a:t>Marginal and Mixed Models</a:t>
            </a:r>
          </a:p>
        </p:txBody>
      </p:sp>
    </p:spTree>
    <p:extLst>
      <p:ext uri="{BB962C8B-B14F-4D97-AF65-F5344CB8AC3E}">
        <p14:creationId xmlns:p14="http://schemas.microsoft.com/office/powerpoint/2010/main" val="322164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A30ACB-DA6D-42E9-B246-A0F0980ACEF5}"/>
              </a:ext>
            </a:extLst>
          </p:cNvPr>
          <p:cNvSpPr>
            <a:spLocks noGrp="1"/>
          </p:cNvSpPr>
          <p:nvPr>
            <p:ph idx="1"/>
          </p:nvPr>
        </p:nvSpPr>
        <p:spPr/>
        <p:txBody>
          <a:bodyPr/>
          <a:lstStyle/>
          <a:p>
            <a:endParaRPr lang="en-US" dirty="0"/>
          </a:p>
        </p:txBody>
      </p:sp>
      <p:sp>
        <p:nvSpPr>
          <p:cNvPr id="3" name="Footer Placeholder 2">
            <a:extLst>
              <a:ext uri="{FF2B5EF4-FFF2-40B4-BE49-F238E27FC236}">
                <a16:creationId xmlns:a16="http://schemas.microsoft.com/office/drawing/2014/main" id="{BFF54C37-E1C4-47E1-8460-AE4F50FFE14F}"/>
              </a:ext>
            </a:extLst>
          </p:cNvPr>
          <p:cNvSpPr>
            <a:spLocks noGrp="1"/>
          </p:cNvSpPr>
          <p:nvPr>
            <p:ph type="ftr" sz="quarter" idx="11"/>
          </p:nvPr>
        </p:nvSpPr>
        <p:spPr/>
        <p:txBody>
          <a:bodyPr/>
          <a:lstStyle/>
          <a:p>
            <a:r>
              <a:rPr lang="nl-NL"/>
              <a:t>Longitudinal Data Analysis</a:t>
            </a:r>
          </a:p>
        </p:txBody>
      </p:sp>
      <p:sp>
        <p:nvSpPr>
          <p:cNvPr id="4" name="Slide Number Placeholder 3">
            <a:extLst>
              <a:ext uri="{FF2B5EF4-FFF2-40B4-BE49-F238E27FC236}">
                <a16:creationId xmlns:a16="http://schemas.microsoft.com/office/drawing/2014/main" id="{DFB4255D-F080-4CAF-89EF-7DF68338C6CB}"/>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2F50250A-6BE2-4CFD-A34A-44305ACBCF9E}"/>
              </a:ext>
            </a:extLst>
          </p:cNvPr>
          <p:cNvSpPr>
            <a:spLocks noGrp="1"/>
          </p:cNvSpPr>
          <p:nvPr>
            <p:ph type="title"/>
          </p:nvPr>
        </p:nvSpPr>
        <p:spPr/>
        <p:txBody>
          <a:bodyPr/>
          <a:lstStyle/>
          <a:p>
            <a:r>
              <a:rPr lang="en-US" dirty="0"/>
              <a:t>Marginal Effects model</a:t>
            </a:r>
          </a:p>
        </p:txBody>
      </p:sp>
      <p:pic>
        <p:nvPicPr>
          <p:cNvPr id="6" name="Content Placeholder 9">
            <a:extLst>
              <a:ext uri="{FF2B5EF4-FFF2-40B4-BE49-F238E27FC236}">
                <a16:creationId xmlns:a16="http://schemas.microsoft.com/office/drawing/2014/main" id="{ABCE613F-99C1-4CDE-8BCF-5387B5270E09}"/>
              </a:ext>
            </a:extLst>
          </p:cNvPr>
          <p:cNvPicPr>
            <a:picLocks noChangeAspect="1"/>
          </p:cNvPicPr>
          <p:nvPr/>
        </p:nvPicPr>
        <p:blipFill>
          <a:blip r:embed="rId2"/>
          <a:stretch>
            <a:fillRect/>
          </a:stretch>
        </p:blipFill>
        <p:spPr>
          <a:xfrm>
            <a:off x="574800" y="1656000"/>
            <a:ext cx="5864744" cy="4464000"/>
          </a:xfrm>
          <a:prstGeom prst="rect">
            <a:avLst/>
          </a:prstGeom>
        </p:spPr>
      </p:pic>
      <p:pic>
        <p:nvPicPr>
          <p:cNvPr id="7" name="Picture 6">
            <a:extLst>
              <a:ext uri="{FF2B5EF4-FFF2-40B4-BE49-F238E27FC236}">
                <a16:creationId xmlns:a16="http://schemas.microsoft.com/office/drawing/2014/main" id="{EEECF6DE-349E-453E-B12C-D71BD8086421}"/>
              </a:ext>
            </a:extLst>
          </p:cNvPr>
          <p:cNvPicPr>
            <a:picLocks noChangeAspect="1"/>
          </p:cNvPicPr>
          <p:nvPr/>
        </p:nvPicPr>
        <p:blipFill>
          <a:blip r:embed="rId3"/>
          <a:stretch>
            <a:fillRect/>
          </a:stretch>
        </p:blipFill>
        <p:spPr>
          <a:xfrm>
            <a:off x="6744344" y="1720179"/>
            <a:ext cx="4791164" cy="4457758"/>
          </a:xfrm>
          <a:prstGeom prst="rect">
            <a:avLst/>
          </a:prstGeom>
        </p:spPr>
      </p:pic>
    </p:spTree>
    <p:extLst>
      <p:ext uri="{BB962C8B-B14F-4D97-AF65-F5344CB8AC3E}">
        <p14:creationId xmlns:p14="http://schemas.microsoft.com/office/powerpoint/2010/main" val="368494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D85482-AEC3-403F-82FE-55684BF294AF}"/>
              </a:ext>
            </a:extLst>
          </p:cNvPr>
          <p:cNvSpPr>
            <a:spLocks noGrp="1"/>
          </p:cNvSpPr>
          <p:nvPr>
            <p:ph idx="1"/>
          </p:nvPr>
        </p:nvSpPr>
        <p:spPr/>
        <p:txBody>
          <a:bodyPr/>
          <a:lstStyle/>
          <a:p>
            <a:r>
              <a:rPr lang="en-US" dirty="0"/>
              <a:t>To infer the marginal evolution of hearing loss over time, we cannot simply set the random intercept equal to zero to calculate the prediction. This is because the expectation of a logit function is not equal to the logit of the expectation. We need to integrate the GLMM</a:t>
            </a:r>
          </a:p>
          <a:p>
            <a:endParaRPr lang="en-US" dirty="0"/>
          </a:p>
        </p:txBody>
      </p:sp>
      <p:sp>
        <p:nvSpPr>
          <p:cNvPr id="3" name="Footer Placeholder 2">
            <a:extLst>
              <a:ext uri="{FF2B5EF4-FFF2-40B4-BE49-F238E27FC236}">
                <a16:creationId xmlns:a16="http://schemas.microsoft.com/office/drawing/2014/main" id="{B7BD4EB3-BFFA-4F84-8089-2AC792C3066F}"/>
              </a:ext>
            </a:extLst>
          </p:cNvPr>
          <p:cNvSpPr>
            <a:spLocks noGrp="1"/>
          </p:cNvSpPr>
          <p:nvPr>
            <p:ph type="ftr" sz="quarter" idx="11"/>
          </p:nvPr>
        </p:nvSpPr>
        <p:spPr/>
        <p:txBody>
          <a:bodyPr/>
          <a:lstStyle/>
          <a:p>
            <a:r>
              <a:rPr lang="nl-NL"/>
              <a:t>Longitudinal Data Analysis</a:t>
            </a:r>
          </a:p>
        </p:txBody>
      </p:sp>
      <p:sp>
        <p:nvSpPr>
          <p:cNvPr id="4" name="Slide Number Placeholder 3">
            <a:extLst>
              <a:ext uri="{FF2B5EF4-FFF2-40B4-BE49-F238E27FC236}">
                <a16:creationId xmlns:a16="http://schemas.microsoft.com/office/drawing/2014/main" id="{D957326E-7F2E-4C84-8B48-2D42A184213B}"/>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A686F85D-ED4C-4240-AC5F-BBF6593FF4D5}"/>
              </a:ext>
            </a:extLst>
          </p:cNvPr>
          <p:cNvSpPr>
            <a:spLocks noGrp="1"/>
          </p:cNvSpPr>
          <p:nvPr>
            <p:ph type="title"/>
          </p:nvPr>
        </p:nvSpPr>
        <p:spPr/>
        <p:txBody>
          <a:bodyPr/>
          <a:lstStyle/>
          <a:p>
            <a:r>
              <a:rPr lang="en-US" dirty="0"/>
              <a:t>Mixed Effect</a:t>
            </a:r>
          </a:p>
        </p:txBody>
      </p:sp>
      <p:pic>
        <p:nvPicPr>
          <p:cNvPr id="6" name="Picture 5">
            <a:extLst>
              <a:ext uri="{FF2B5EF4-FFF2-40B4-BE49-F238E27FC236}">
                <a16:creationId xmlns:a16="http://schemas.microsoft.com/office/drawing/2014/main" id="{487FAEE1-8607-4454-983E-48B4BD4BC23D}"/>
              </a:ext>
            </a:extLst>
          </p:cNvPr>
          <p:cNvPicPr>
            <a:picLocks noChangeAspect="1"/>
          </p:cNvPicPr>
          <p:nvPr/>
        </p:nvPicPr>
        <p:blipFill>
          <a:blip r:embed="rId2"/>
          <a:stretch>
            <a:fillRect/>
          </a:stretch>
        </p:blipFill>
        <p:spPr>
          <a:xfrm>
            <a:off x="574800" y="3520131"/>
            <a:ext cx="6048738" cy="2558262"/>
          </a:xfrm>
          <a:prstGeom prst="rect">
            <a:avLst/>
          </a:prstGeom>
        </p:spPr>
      </p:pic>
      <p:pic>
        <p:nvPicPr>
          <p:cNvPr id="7" name="Picture 6">
            <a:extLst>
              <a:ext uri="{FF2B5EF4-FFF2-40B4-BE49-F238E27FC236}">
                <a16:creationId xmlns:a16="http://schemas.microsoft.com/office/drawing/2014/main" id="{762DECB5-8D69-4AE0-84D0-73DE4F4969F5}"/>
              </a:ext>
            </a:extLst>
          </p:cNvPr>
          <p:cNvPicPr>
            <a:picLocks noChangeAspect="1"/>
          </p:cNvPicPr>
          <p:nvPr/>
        </p:nvPicPr>
        <p:blipFill>
          <a:blip r:embed="rId3"/>
          <a:stretch>
            <a:fillRect/>
          </a:stretch>
        </p:blipFill>
        <p:spPr>
          <a:xfrm>
            <a:off x="6736703" y="3856892"/>
            <a:ext cx="4767332" cy="2110153"/>
          </a:xfrm>
          <a:prstGeom prst="rect">
            <a:avLst/>
          </a:prstGeom>
        </p:spPr>
      </p:pic>
    </p:spTree>
    <p:extLst>
      <p:ext uri="{BB962C8B-B14F-4D97-AF65-F5344CB8AC3E}">
        <p14:creationId xmlns:p14="http://schemas.microsoft.com/office/powerpoint/2010/main" val="1385312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5DB95A-0A8E-3B6A-24F4-9C88EFB6AA7C}"/>
              </a:ext>
            </a:extLst>
          </p:cNvPr>
          <p:cNvSpPr>
            <a:spLocks noGrp="1"/>
          </p:cNvSpPr>
          <p:nvPr>
            <p:ph idx="1"/>
          </p:nvPr>
        </p:nvSpPr>
        <p:spPr/>
        <p:txBody>
          <a:bodyPr/>
          <a:lstStyle/>
          <a:p>
            <a:r>
              <a:rPr lang="en-GB" dirty="0"/>
              <a:t>Apart from the marginal evolution, we can also get empirical bayes estimates for all the subjects. </a:t>
            </a:r>
          </a:p>
          <a:p>
            <a:endParaRPr lang="en-GB" dirty="0"/>
          </a:p>
          <a:p>
            <a:r>
              <a:rPr lang="en-GB" dirty="0"/>
              <a:t>Empirical Bayes (EB) estimates of the random effects in multilevel models represent how individuals deviate from the population averages and are often extracted to detect outliers or used as predictors in follow-up analysis.</a:t>
            </a:r>
          </a:p>
          <a:p>
            <a:endParaRPr lang="en-GB" dirty="0"/>
          </a:p>
          <a:p>
            <a:r>
              <a:rPr lang="en-GB" dirty="0"/>
              <a:t>Following figure shows the distribution of the random intercept on the left and the scatterplot on the right shows how the random intercepts are related to the subject’s age and follow-up time. </a:t>
            </a:r>
            <a:endParaRPr lang="en-BE" dirty="0"/>
          </a:p>
        </p:txBody>
      </p:sp>
      <p:sp>
        <p:nvSpPr>
          <p:cNvPr id="3" name="Footer Placeholder 2">
            <a:extLst>
              <a:ext uri="{FF2B5EF4-FFF2-40B4-BE49-F238E27FC236}">
                <a16:creationId xmlns:a16="http://schemas.microsoft.com/office/drawing/2014/main" id="{A52861D7-B7FB-49F5-2FAE-3F2E4754E4C5}"/>
              </a:ext>
            </a:extLst>
          </p:cNvPr>
          <p:cNvSpPr>
            <a:spLocks noGrp="1"/>
          </p:cNvSpPr>
          <p:nvPr>
            <p:ph type="ftr" sz="quarter" idx="11"/>
          </p:nvPr>
        </p:nvSpPr>
        <p:spPr/>
        <p:txBody>
          <a:bodyPr/>
          <a:lstStyle/>
          <a:p>
            <a:r>
              <a:rPr lang="nl-NL"/>
              <a:t>Longitudinal Data Analysis</a:t>
            </a:r>
          </a:p>
        </p:txBody>
      </p:sp>
      <p:sp>
        <p:nvSpPr>
          <p:cNvPr id="4" name="Slide Number Placeholder 3">
            <a:extLst>
              <a:ext uri="{FF2B5EF4-FFF2-40B4-BE49-F238E27FC236}">
                <a16:creationId xmlns:a16="http://schemas.microsoft.com/office/drawing/2014/main" id="{69FCEE9F-B962-4021-3D24-C6AC3748E925}"/>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4BEBFFF0-9185-59B2-E256-CA3E936E15F5}"/>
              </a:ext>
            </a:extLst>
          </p:cNvPr>
          <p:cNvSpPr>
            <a:spLocks noGrp="1"/>
          </p:cNvSpPr>
          <p:nvPr>
            <p:ph type="title"/>
          </p:nvPr>
        </p:nvSpPr>
        <p:spPr/>
        <p:txBody>
          <a:bodyPr/>
          <a:lstStyle/>
          <a:p>
            <a:r>
              <a:rPr lang="en-GB" dirty="0"/>
              <a:t>Empirical Bayes prediction</a:t>
            </a:r>
            <a:endParaRPr lang="en-BE" dirty="0"/>
          </a:p>
        </p:txBody>
      </p:sp>
    </p:spTree>
    <p:extLst>
      <p:ext uri="{BB962C8B-B14F-4D97-AF65-F5344CB8AC3E}">
        <p14:creationId xmlns:p14="http://schemas.microsoft.com/office/powerpoint/2010/main" val="367001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0D353C-452A-ECF5-2983-551F1896C0A0}"/>
              </a:ext>
            </a:extLst>
          </p:cNvPr>
          <p:cNvSpPr>
            <a:spLocks noGrp="1"/>
          </p:cNvSpPr>
          <p:nvPr>
            <p:ph type="ftr" sz="quarter" idx="11"/>
          </p:nvPr>
        </p:nvSpPr>
        <p:spPr/>
        <p:txBody>
          <a:bodyPr/>
          <a:lstStyle/>
          <a:p>
            <a:r>
              <a:rPr lang="nl-NL"/>
              <a:t>Longitudinal Data Analysis</a:t>
            </a:r>
          </a:p>
        </p:txBody>
      </p:sp>
      <p:sp>
        <p:nvSpPr>
          <p:cNvPr id="3" name="Slide Number Placeholder 2">
            <a:extLst>
              <a:ext uri="{FF2B5EF4-FFF2-40B4-BE49-F238E27FC236}">
                <a16:creationId xmlns:a16="http://schemas.microsoft.com/office/drawing/2014/main" id="{545C9DF7-09D7-72F7-F958-19E62D156318}"/>
              </a:ext>
            </a:extLst>
          </p:cNvPr>
          <p:cNvSpPr>
            <a:spLocks noGrp="1"/>
          </p:cNvSpPr>
          <p:nvPr>
            <p:ph type="sldNum" sz="quarter" idx="12"/>
          </p:nvPr>
        </p:nvSpPr>
        <p:spPr/>
        <p:txBody>
          <a:bodyPr/>
          <a:lstStyle/>
          <a:p>
            <a:fld id="{0A297500-7527-634B-90F4-69D0994C32B4}" type="slidenum">
              <a:rPr lang="nl-NL" smtClean="0"/>
              <a:t>7</a:t>
            </a:fld>
            <a:endParaRPr lang="nl-NL"/>
          </a:p>
        </p:txBody>
      </p:sp>
      <p:pic>
        <p:nvPicPr>
          <p:cNvPr id="5" name="Picture 4">
            <a:extLst>
              <a:ext uri="{FF2B5EF4-FFF2-40B4-BE49-F238E27FC236}">
                <a16:creationId xmlns:a16="http://schemas.microsoft.com/office/drawing/2014/main" id="{FC079445-E83D-F18E-6624-999B519911F7}"/>
              </a:ext>
            </a:extLst>
          </p:cNvPr>
          <p:cNvPicPr>
            <a:picLocks noChangeAspect="1"/>
          </p:cNvPicPr>
          <p:nvPr/>
        </p:nvPicPr>
        <p:blipFill>
          <a:blip r:embed="rId2"/>
          <a:stretch>
            <a:fillRect/>
          </a:stretch>
        </p:blipFill>
        <p:spPr>
          <a:xfrm>
            <a:off x="1855694" y="699247"/>
            <a:ext cx="8130989" cy="4168589"/>
          </a:xfrm>
          <a:prstGeom prst="rect">
            <a:avLst/>
          </a:prstGeom>
        </p:spPr>
      </p:pic>
      <p:sp>
        <p:nvSpPr>
          <p:cNvPr id="6" name="TextBox 5">
            <a:extLst>
              <a:ext uri="{FF2B5EF4-FFF2-40B4-BE49-F238E27FC236}">
                <a16:creationId xmlns:a16="http://schemas.microsoft.com/office/drawing/2014/main" id="{BDE5A87B-FAD1-F676-CB2C-E282682DC628}"/>
              </a:ext>
            </a:extLst>
          </p:cNvPr>
          <p:cNvSpPr txBox="1"/>
          <p:nvPr/>
        </p:nvSpPr>
        <p:spPr>
          <a:xfrm>
            <a:off x="856129" y="4867836"/>
            <a:ext cx="10479741" cy="923330"/>
          </a:xfrm>
          <a:prstGeom prst="rect">
            <a:avLst/>
          </a:prstGeom>
          <a:noFill/>
        </p:spPr>
        <p:txBody>
          <a:bodyPr wrap="square" rtlCol="0">
            <a:spAutoFit/>
          </a:bodyPr>
          <a:lstStyle/>
          <a:p>
            <a:r>
              <a:rPr lang="en-GB" dirty="0"/>
              <a:t>Random intercepts are generally used as indicators of individual differences. Here, It can be seen that there are some outliers with high random intercepts, meaning that these subjects have higher than expected hearing threshold i.e. a higher than expected probability of hearing loss.</a:t>
            </a:r>
            <a:endParaRPr lang="en-BE" dirty="0"/>
          </a:p>
        </p:txBody>
      </p:sp>
    </p:spTree>
    <p:extLst>
      <p:ext uri="{BB962C8B-B14F-4D97-AF65-F5344CB8AC3E}">
        <p14:creationId xmlns:p14="http://schemas.microsoft.com/office/powerpoint/2010/main" val="157305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4DDF13-6F7C-EEDC-3DF5-B3F00CB47E08}"/>
              </a:ext>
            </a:extLst>
          </p:cNvPr>
          <p:cNvSpPr>
            <a:spLocks noGrp="1"/>
          </p:cNvSpPr>
          <p:nvPr>
            <p:ph type="ftr" sz="quarter" idx="11"/>
          </p:nvPr>
        </p:nvSpPr>
        <p:spPr/>
        <p:txBody>
          <a:bodyPr/>
          <a:lstStyle/>
          <a:p>
            <a:r>
              <a:rPr lang="nl-NL"/>
              <a:t>Longitudinal Data Analysis</a:t>
            </a:r>
          </a:p>
        </p:txBody>
      </p:sp>
      <p:sp>
        <p:nvSpPr>
          <p:cNvPr id="3" name="Slide Number Placeholder 2">
            <a:extLst>
              <a:ext uri="{FF2B5EF4-FFF2-40B4-BE49-F238E27FC236}">
                <a16:creationId xmlns:a16="http://schemas.microsoft.com/office/drawing/2014/main" id="{5EE35D1F-7844-A5F5-06D3-8407D1303A96}"/>
              </a:ext>
            </a:extLst>
          </p:cNvPr>
          <p:cNvSpPr>
            <a:spLocks noGrp="1"/>
          </p:cNvSpPr>
          <p:nvPr>
            <p:ph type="sldNum" sz="quarter" idx="12"/>
          </p:nvPr>
        </p:nvSpPr>
        <p:spPr/>
        <p:txBody>
          <a:bodyPr/>
          <a:lstStyle/>
          <a:p>
            <a:fld id="{0A297500-7527-634B-90F4-69D0994C32B4}" type="slidenum">
              <a:rPr lang="nl-NL" smtClean="0"/>
              <a:t>8</a:t>
            </a:fld>
            <a:endParaRPr lang="nl-NL"/>
          </a:p>
        </p:txBody>
      </p:sp>
      <p:pic>
        <p:nvPicPr>
          <p:cNvPr id="5" name="Picture 4">
            <a:extLst>
              <a:ext uri="{FF2B5EF4-FFF2-40B4-BE49-F238E27FC236}">
                <a16:creationId xmlns:a16="http://schemas.microsoft.com/office/drawing/2014/main" id="{BD084CE1-8483-96EF-A442-9AF11ACD893E}"/>
              </a:ext>
            </a:extLst>
          </p:cNvPr>
          <p:cNvPicPr>
            <a:picLocks noChangeAspect="1"/>
          </p:cNvPicPr>
          <p:nvPr/>
        </p:nvPicPr>
        <p:blipFill>
          <a:blip r:embed="rId2"/>
          <a:stretch>
            <a:fillRect/>
          </a:stretch>
        </p:blipFill>
        <p:spPr>
          <a:xfrm>
            <a:off x="2339789" y="462868"/>
            <a:ext cx="7333130" cy="4288426"/>
          </a:xfrm>
          <a:prstGeom prst="rect">
            <a:avLst/>
          </a:prstGeom>
        </p:spPr>
      </p:pic>
      <p:sp>
        <p:nvSpPr>
          <p:cNvPr id="6" name="TextBox 5">
            <a:extLst>
              <a:ext uri="{FF2B5EF4-FFF2-40B4-BE49-F238E27FC236}">
                <a16:creationId xmlns:a16="http://schemas.microsoft.com/office/drawing/2014/main" id="{4B6C6C5D-A5B0-9E67-DBC3-CDD1C523FB65}"/>
              </a:ext>
            </a:extLst>
          </p:cNvPr>
          <p:cNvSpPr txBox="1"/>
          <p:nvPr/>
        </p:nvSpPr>
        <p:spPr>
          <a:xfrm>
            <a:off x="1224001" y="4778187"/>
            <a:ext cx="9677082" cy="648000"/>
          </a:xfrm>
          <a:prstGeom prst="rect">
            <a:avLst/>
          </a:prstGeom>
          <a:noFill/>
        </p:spPr>
        <p:txBody>
          <a:bodyPr wrap="square" rtlCol="0">
            <a:spAutoFit/>
          </a:bodyPr>
          <a:lstStyle/>
          <a:p>
            <a:r>
              <a:rPr lang="en-GB" dirty="0"/>
              <a:t>Figure shows predicted evolution for a each subset of subjects that have an age that is at most 1 year older or younger than the shown marginal evolutions. </a:t>
            </a:r>
            <a:endParaRPr lang="en-BE" dirty="0"/>
          </a:p>
        </p:txBody>
      </p:sp>
    </p:spTree>
    <p:extLst>
      <p:ext uri="{BB962C8B-B14F-4D97-AF65-F5344CB8AC3E}">
        <p14:creationId xmlns:p14="http://schemas.microsoft.com/office/powerpoint/2010/main" val="3719369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E37785-5070-4A9E-5091-866299F4BA8A}"/>
              </a:ext>
            </a:extLst>
          </p:cNvPr>
          <p:cNvSpPr>
            <a:spLocks noGrp="1"/>
          </p:cNvSpPr>
          <p:nvPr>
            <p:ph idx="1"/>
          </p:nvPr>
        </p:nvSpPr>
        <p:spPr>
          <a:xfrm>
            <a:off x="414635" y="1347601"/>
            <a:ext cx="11041200" cy="4464000"/>
          </a:xfrm>
        </p:spPr>
        <p:txBody>
          <a:bodyPr>
            <a:normAutofit/>
          </a:bodyPr>
          <a:lstStyle/>
          <a:p>
            <a:r>
              <a:rPr lang="en-GB" sz="2000" dirty="0"/>
              <a:t>Transition models are a special case of conditional models where a measurement in a longitudinal sequence is considered as a function of previous outcomes or history.</a:t>
            </a:r>
          </a:p>
          <a:p>
            <a:r>
              <a:rPr lang="en-GB" sz="2000" dirty="0"/>
              <a:t>Transition models will be extremely useful when our interest is to see what will happen to the categorical responses from one moment to another. </a:t>
            </a:r>
          </a:p>
          <a:p>
            <a:r>
              <a:rPr lang="en-GB" sz="2000" dirty="0"/>
              <a:t>Since the main research questions are related to the long-term evolution of hearing thresholds and not predicting the next measurement based on the current one, transition models are likely not ideal conceptually. </a:t>
            </a:r>
          </a:p>
          <a:p>
            <a:r>
              <a:rPr lang="en-GB" sz="2000" dirty="0"/>
              <a:t>They require a balanced dataset (with equal amount of measurements for each subject) for accurate analysis. The dataset we are dealing with is unbalanced.</a:t>
            </a:r>
          </a:p>
          <a:p>
            <a:r>
              <a:rPr lang="en-GB" sz="2000" dirty="0"/>
              <a:t>Suggests multiple imputation for balancing the data.</a:t>
            </a:r>
          </a:p>
          <a:p>
            <a:r>
              <a:rPr lang="en-GB" sz="2000" dirty="0"/>
              <a:t>Another issue we face while trying to use transition models on our data is the irregular spacing of the measurements</a:t>
            </a:r>
          </a:p>
        </p:txBody>
      </p:sp>
      <p:sp>
        <p:nvSpPr>
          <p:cNvPr id="3" name="Footer Placeholder 2">
            <a:extLst>
              <a:ext uri="{FF2B5EF4-FFF2-40B4-BE49-F238E27FC236}">
                <a16:creationId xmlns:a16="http://schemas.microsoft.com/office/drawing/2014/main" id="{5BC78A59-66E1-11DA-3559-FA45DC456C58}"/>
              </a:ext>
            </a:extLst>
          </p:cNvPr>
          <p:cNvSpPr>
            <a:spLocks noGrp="1"/>
          </p:cNvSpPr>
          <p:nvPr>
            <p:ph type="ftr" sz="quarter" idx="11"/>
          </p:nvPr>
        </p:nvSpPr>
        <p:spPr/>
        <p:txBody>
          <a:bodyPr/>
          <a:lstStyle/>
          <a:p>
            <a:r>
              <a:rPr lang="nl-NL"/>
              <a:t>Longitudinal Data Analysis</a:t>
            </a:r>
          </a:p>
        </p:txBody>
      </p:sp>
      <p:sp>
        <p:nvSpPr>
          <p:cNvPr id="4" name="Slide Number Placeholder 3">
            <a:extLst>
              <a:ext uri="{FF2B5EF4-FFF2-40B4-BE49-F238E27FC236}">
                <a16:creationId xmlns:a16="http://schemas.microsoft.com/office/drawing/2014/main" id="{FF343009-2F6D-F8D0-B5A9-F3111B5FE300}"/>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94641782-FB69-B9BC-8252-A2CB085D92F0}"/>
              </a:ext>
            </a:extLst>
          </p:cNvPr>
          <p:cNvSpPr>
            <a:spLocks noGrp="1"/>
          </p:cNvSpPr>
          <p:nvPr>
            <p:ph type="title"/>
          </p:nvPr>
        </p:nvSpPr>
        <p:spPr/>
        <p:txBody>
          <a:bodyPr/>
          <a:lstStyle/>
          <a:p>
            <a:r>
              <a:rPr lang="en-GB" dirty="0"/>
              <a:t>Transition Models</a:t>
            </a:r>
            <a:endParaRPr lang="en-BE" dirty="0"/>
          </a:p>
        </p:txBody>
      </p:sp>
    </p:spTree>
    <p:extLst>
      <p:ext uri="{BB962C8B-B14F-4D97-AF65-F5344CB8AC3E}">
        <p14:creationId xmlns:p14="http://schemas.microsoft.com/office/powerpoint/2010/main" val="172731235"/>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565</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9</vt:i4>
      </vt:variant>
    </vt:vector>
  </HeadingPairs>
  <TitlesOfParts>
    <vt:vector size="13" baseType="lpstr">
      <vt:lpstr>Arial</vt:lpstr>
      <vt:lpstr>Calibri</vt:lpstr>
      <vt:lpstr>KU Leuven</vt:lpstr>
      <vt:lpstr>KU Leuven Sedes</vt:lpstr>
      <vt:lpstr>Assignment 2  Longitudinal Data  Analysis</vt:lpstr>
      <vt:lpstr>Data Trichotomization</vt:lpstr>
      <vt:lpstr>Marginal and Mixed Models</vt:lpstr>
      <vt:lpstr>Marginal Effects model</vt:lpstr>
      <vt:lpstr>Mixed Effect</vt:lpstr>
      <vt:lpstr>Empirical Bayes prediction</vt:lpstr>
      <vt:lpstr>PowerPoint Presentation</vt:lpstr>
      <vt:lpstr>PowerPoint Presentation</vt:lpstr>
      <vt:lpstr>Transition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2022-12-11T19:27:45Z</dcterms:modified>
</cp:coreProperties>
</file>