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9"/>
  </p:notesMasterIdLst>
  <p:handoutMasterIdLst>
    <p:handoutMasterId r:id="rId10"/>
  </p:handoutMasterIdLst>
  <p:sldIdLst>
    <p:sldId id="261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16" autoAdjust="0"/>
    <p:restoredTop sz="94652"/>
  </p:normalViewPr>
  <p:slideViewPr>
    <p:cSldViewPr snapToGrid="0" snapToObjects="1">
      <p:cViewPr varScale="1">
        <p:scale>
          <a:sx n="85" d="100"/>
          <a:sy n="85" d="100"/>
        </p:scale>
        <p:origin x="88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16-1-2023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16-1-2023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C56C3-48DE-4447-8AB4-75E2469459BC}" type="datetime1">
              <a:rPr lang="nl-BE" smtClean="0"/>
              <a:t>16/01/2023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Longitudinal Data Analysis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AEC5-BA60-4496-A9EB-152EB3D96547}" type="datetime1">
              <a:rPr lang="nl-BE" smtClean="0"/>
              <a:t>16/01/2023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Longitudinal Data Analysis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59506-1157-45F9-86E4-CB2D23B3C59F}" type="datetime1">
              <a:rPr lang="nl-BE" smtClean="0"/>
              <a:t>16/01/2023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Longitudinal Data Analysis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0903F-9E89-4A85-A143-E132B4C1EEE5}" type="datetime1">
              <a:rPr lang="nl-BE" smtClean="0"/>
              <a:t>16/01/2023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Longitudinal Data Analysis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8014-D283-41D4-AF96-7306EA235D3C}" type="datetime1">
              <a:rPr lang="nl-BE" smtClean="0"/>
              <a:t>16/01/2023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Longitudinal Data Analysis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B84B-D415-497E-9C8A-280CC0853470}" type="datetime1">
              <a:rPr lang="nl-BE" smtClean="0"/>
              <a:t>16/01/2023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Longitudinal Data Analysis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E1439-BEF9-4122-B3E0-2D4936AB0E92}" type="datetime1">
              <a:rPr lang="nl-BE" smtClean="0"/>
              <a:t>16/01/2023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Longitudinal Data Analysis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B72F7-64B4-4B15-8499-8F8FBDF4B8C9}" type="datetime1">
              <a:rPr lang="nl-BE" smtClean="0"/>
              <a:t>16/01/2023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Longitudinal Data Analysis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E56C-AD2D-4155-9F97-07AF6865E8BF}" type="datetime1">
              <a:rPr lang="nl-BE" smtClean="0"/>
              <a:t>16/01/2023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Longitudinal Data Analysis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Fin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5DC8-8B8B-4541-8408-7858B5239F0C}" type="datetime1">
              <a:rPr lang="nl-BE" smtClean="0"/>
              <a:t>16/01/2023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Longitudinal Data Analysis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BF7B5F1D-EF39-4010-93B3-6F11F529C333}" type="datetime1">
              <a:rPr lang="nl-BE" smtClean="0"/>
              <a:t>16/01/2023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Longitudinal Data Analysis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2AB706A6-13BB-456A-A638-49ED303D1799}" type="datetime1">
              <a:rPr lang="nl-BE" smtClean="0"/>
              <a:t>16/01/2023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Longitudinal Data Analysis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Assignment</a:t>
            </a:r>
            <a:r>
              <a:rPr lang="nl-NL" dirty="0"/>
              <a:t> 3 </a:t>
            </a:r>
            <a:br>
              <a:rPr lang="nl-NL" dirty="0"/>
            </a:br>
            <a:r>
              <a:rPr lang="nl-NL" dirty="0"/>
              <a:t>Longitudinal Data </a:t>
            </a:r>
            <a:br>
              <a:rPr lang="nl-NL" dirty="0"/>
            </a:br>
            <a:r>
              <a:rPr lang="nl-NL" dirty="0"/>
              <a:t>Analysis</a:t>
            </a:r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575999" y="5181600"/>
            <a:ext cx="6096524" cy="1380565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Kendall Brown r0773111</a:t>
            </a:r>
          </a:p>
          <a:p>
            <a:r>
              <a:rPr lang="en-GB" dirty="0" err="1"/>
              <a:t>Raïsa</a:t>
            </a:r>
            <a:r>
              <a:rPr lang="en-GB" dirty="0"/>
              <a:t> Carmen s0204278</a:t>
            </a:r>
            <a:endParaRPr lang="nl-NL" dirty="0"/>
          </a:p>
          <a:p>
            <a:r>
              <a:rPr lang="nl-NL" dirty="0"/>
              <a:t>Stefan Velev - </a:t>
            </a:r>
            <a:r>
              <a:rPr lang="en-US" i="1" dirty="0"/>
              <a:t>r0924289</a:t>
            </a:r>
          </a:p>
          <a:p>
            <a:r>
              <a:rPr lang="nl-NL" dirty="0"/>
              <a:t>Adhithya Unni Narayanan - </a:t>
            </a:r>
            <a:r>
              <a:rPr lang="en-US" i="1" dirty="0"/>
              <a:t>r0776057</a:t>
            </a:r>
          </a:p>
          <a:p>
            <a:endParaRPr lang="en-US" i="1" dirty="0"/>
          </a:p>
          <a:p>
            <a:endParaRPr lang="nl-NL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FB836A-1D24-48C0-FA17-3993BC234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Longitudinal Data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73D02-4BD7-4AE7-77B2-7CD765444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A7B9C45-5DD6-047C-83BE-A44ACB978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62000"/>
            <a:ext cx="11041200" cy="1152000"/>
          </a:xfrm>
        </p:spPr>
        <p:txBody>
          <a:bodyPr/>
          <a:lstStyle/>
          <a:p>
            <a:r>
              <a:rPr lang="en-GB" dirty="0"/>
              <a:t>Missingness exploration</a:t>
            </a:r>
            <a:endParaRPr lang="en-BE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13A3E48-0838-1C84-5E55-21DC1B8B5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228165"/>
            <a:ext cx="11203624" cy="4891835"/>
          </a:xfrm>
        </p:spPr>
        <p:txBody>
          <a:bodyPr/>
          <a:lstStyle/>
          <a:p>
            <a:r>
              <a:rPr lang="en-GB" sz="1800" dirty="0">
                <a:latin typeface="+mn-lt"/>
              </a:rPr>
              <a:t>Missingness as per the graph is not monotone. The subjects maybe missing at one time instance but it comes back later.</a:t>
            </a:r>
          </a:p>
          <a:p>
            <a:pPr algn="l"/>
            <a:r>
              <a:rPr lang="en-GB" sz="1800" dirty="0">
                <a:latin typeface="+mn-lt"/>
              </a:rPr>
              <a:t>S</a:t>
            </a:r>
            <a:r>
              <a:rPr lang="en-GB" sz="1800" b="0" i="0" u="none" strike="noStrike" baseline="0" dirty="0">
                <a:latin typeface="+mn-lt"/>
              </a:rPr>
              <a:t>ubjects are rarely measured two years in a row, most are not measured 𝑡 = 1, and the number of subjects that stay missing gradually increases as time passes.</a:t>
            </a:r>
            <a:endParaRPr lang="en-GB" sz="1800" dirty="0">
              <a:latin typeface="+mn-lt"/>
            </a:endParaRPr>
          </a:p>
          <a:p>
            <a:endParaRPr lang="en-GB" sz="1800" dirty="0">
              <a:latin typeface="+mn-lt"/>
            </a:endParaRPr>
          </a:p>
          <a:p>
            <a:pPr marL="0" indent="0" algn="l">
              <a:buNone/>
            </a:pPr>
            <a:endParaRPr lang="en-GB" sz="1800" b="0" i="0" u="none" strike="noStrike" baseline="0" dirty="0">
              <a:latin typeface="TimesNewRomanPSMT"/>
            </a:endParaRPr>
          </a:p>
          <a:p>
            <a:pPr algn="l"/>
            <a:endParaRPr lang="en-BE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4CA6F3-814F-6E7C-1AFA-820913886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707" y="2704164"/>
            <a:ext cx="4217834" cy="35116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A20D1D3-91BC-97D8-822E-67E7B8062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247" y="2884332"/>
            <a:ext cx="4625741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558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B0888E2-5F76-F298-2E46-1878D5511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573741"/>
            <a:ext cx="11041200" cy="5546259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Mixed model explaining the missingness: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sz="2000" dirty="0"/>
              <a:t>As time increases, subjects are more likely to be missing.</a:t>
            </a:r>
          </a:p>
          <a:p>
            <a:r>
              <a:rPr lang="en-GB" sz="2000" dirty="0"/>
              <a:t>Assume Missing At Random (MAR)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8B2BD5-CF0E-DB8D-E64F-77DCA39E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Longitudinal Data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E4FB9-81BD-83F2-3F05-46EA038DE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560769C-320E-8C84-4101-1ACFBFD04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701" y="1610482"/>
            <a:ext cx="6348010" cy="624894"/>
          </a:xfrm>
          <a:prstGeom prst="rect">
            <a:avLst/>
          </a:prstGeom>
        </p:spPr>
      </p:pic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69A7DBD8-1175-4A3C-54C4-D14A7C98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455943"/>
              </p:ext>
            </p:extLst>
          </p:nvPr>
        </p:nvGraphicFramePr>
        <p:xfrm>
          <a:off x="1568824" y="2772625"/>
          <a:ext cx="8206548" cy="860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758">
                  <a:extLst>
                    <a:ext uri="{9D8B030D-6E8A-4147-A177-3AD203B41FA5}">
                      <a16:colId xmlns:a16="http://schemas.microsoft.com/office/drawing/2014/main" val="2677005069"/>
                    </a:ext>
                  </a:extLst>
                </a:gridCol>
                <a:gridCol w="1367758">
                  <a:extLst>
                    <a:ext uri="{9D8B030D-6E8A-4147-A177-3AD203B41FA5}">
                      <a16:colId xmlns:a16="http://schemas.microsoft.com/office/drawing/2014/main" val="3830804034"/>
                    </a:ext>
                  </a:extLst>
                </a:gridCol>
                <a:gridCol w="1367758">
                  <a:extLst>
                    <a:ext uri="{9D8B030D-6E8A-4147-A177-3AD203B41FA5}">
                      <a16:colId xmlns:a16="http://schemas.microsoft.com/office/drawing/2014/main" val="3069780642"/>
                    </a:ext>
                  </a:extLst>
                </a:gridCol>
                <a:gridCol w="1367758">
                  <a:extLst>
                    <a:ext uri="{9D8B030D-6E8A-4147-A177-3AD203B41FA5}">
                      <a16:colId xmlns:a16="http://schemas.microsoft.com/office/drawing/2014/main" val="3580740305"/>
                    </a:ext>
                  </a:extLst>
                </a:gridCol>
                <a:gridCol w="1367758">
                  <a:extLst>
                    <a:ext uri="{9D8B030D-6E8A-4147-A177-3AD203B41FA5}">
                      <a16:colId xmlns:a16="http://schemas.microsoft.com/office/drawing/2014/main" val="789031531"/>
                    </a:ext>
                  </a:extLst>
                </a:gridCol>
                <a:gridCol w="1367758">
                  <a:extLst>
                    <a:ext uri="{9D8B030D-6E8A-4147-A177-3AD203B41FA5}">
                      <a16:colId xmlns:a16="http://schemas.microsoft.com/office/drawing/2014/main" val="1994243117"/>
                    </a:ext>
                  </a:extLst>
                </a:gridCol>
              </a:tblGrid>
              <a:tr h="430432">
                <a:tc>
                  <a:txBody>
                    <a:bodyPr/>
                    <a:lstStyle/>
                    <a:p>
                      <a:r>
                        <a:rPr lang="en-GB" dirty="0"/>
                        <a:t>Variable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Intercept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TIME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sideright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age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R(t-1)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294250"/>
                  </a:ext>
                </a:extLst>
              </a:tr>
              <a:tr h="430432">
                <a:tc>
                  <a:txBody>
                    <a:bodyPr/>
                    <a:lstStyle/>
                    <a:p>
                      <a:r>
                        <a:rPr lang="en-GB" dirty="0"/>
                        <a:t>Estimates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2.22***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0.24***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-0.19***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0.10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-2.67***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70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6769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7860F0-007C-1381-7051-4A0287C74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Longitudinal Data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00A0D6-D523-8D92-FB93-FECECA8C8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F1F31A-C30D-7BF9-FCE1-D0309BBFA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385482"/>
            <a:ext cx="5400000" cy="412376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4000" b="0" i="0" u="none" strike="noStrike" baseline="0" dirty="0">
                <a:solidFill>
                  <a:schemeClr val="tx2"/>
                </a:solidFill>
                <a:latin typeface="+mj-lt"/>
              </a:rPr>
              <a:t>Direct Likelihood Analysis</a:t>
            </a:r>
            <a:endParaRPr lang="en-GB" sz="1800" dirty="0">
              <a:solidFill>
                <a:schemeClr val="tx2"/>
              </a:solidFill>
              <a:latin typeface="+mj-lt"/>
            </a:endParaRPr>
          </a:p>
          <a:p>
            <a:pPr algn="l"/>
            <a:r>
              <a:rPr lang="en-GB" sz="1800" b="0" i="0" u="none" strike="noStrike" baseline="0" dirty="0">
                <a:latin typeface="+mj-lt"/>
              </a:rPr>
              <a:t>In a direct likelihood analysis, missing values are assumed to be ignorable.</a:t>
            </a:r>
          </a:p>
          <a:p>
            <a:pPr algn="l"/>
            <a:r>
              <a:rPr lang="en-GB" sz="1800" dirty="0">
                <a:latin typeface="+mj-lt"/>
              </a:rPr>
              <a:t>Linear mixed effects model is drafted using R for the direct calculation for each patient’s respective likelihood functions.</a:t>
            </a:r>
          </a:p>
          <a:p>
            <a:pPr algn="l"/>
            <a:r>
              <a:rPr lang="en-GB" sz="1800" dirty="0">
                <a:latin typeface="+mj-lt"/>
              </a:rPr>
              <a:t>R package </a:t>
            </a:r>
            <a:r>
              <a:rPr lang="en-GB" sz="1800" dirty="0" err="1">
                <a:latin typeface="+mj-lt"/>
              </a:rPr>
              <a:t>nlme</a:t>
            </a:r>
            <a:r>
              <a:rPr lang="en-GB" sz="1800" dirty="0">
                <a:latin typeface="+mj-lt"/>
              </a:rPr>
              <a:t> is used.</a:t>
            </a:r>
          </a:p>
          <a:p>
            <a:pPr algn="l"/>
            <a:r>
              <a:rPr lang="en-GB" sz="1800" dirty="0">
                <a:latin typeface="+mj-lt"/>
              </a:rPr>
              <a:t>Models with different covariance structures (simple and compound symmetry) are compared and parameter estimates from both covariance structure remains stable.</a:t>
            </a:r>
          </a:p>
          <a:p>
            <a:endParaRPr lang="en-B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386133-FC00-C301-8363-559776478AB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17200" y="385482"/>
            <a:ext cx="5400000" cy="38906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4000" b="0" i="0" u="none" strike="noStrike" baseline="0" dirty="0">
                <a:solidFill>
                  <a:schemeClr val="tx2"/>
                </a:solidFill>
                <a:latin typeface="+mj-lt"/>
              </a:rPr>
              <a:t>Multiple Imputation Analysis</a:t>
            </a:r>
            <a:endParaRPr lang="en-GB" sz="1800" dirty="0">
              <a:solidFill>
                <a:schemeClr val="tx2"/>
              </a:solidFill>
              <a:latin typeface="+mj-lt"/>
            </a:endParaRPr>
          </a:p>
          <a:p>
            <a:pPr algn="l"/>
            <a:r>
              <a:rPr lang="en-GB" sz="1800" b="0" i="0" u="none" strike="noStrike" baseline="0" dirty="0">
                <a:latin typeface="+mj-lt"/>
              </a:rPr>
              <a:t>Artificial data points are generated according to the algorithms: Predictive mean matching, Bayesian linear regression, Unconditional mean imputation, and imputation by random forests.</a:t>
            </a:r>
          </a:p>
          <a:p>
            <a:pPr algn="l"/>
            <a:r>
              <a:rPr lang="en-GB" sz="1800" b="0" i="0" u="none" strike="noStrike" baseline="0" dirty="0">
                <a:latin typeface="+mj-lt"/>
              </a:rPr>
              <a:t>2 covariance matrix structures: simple and compound symmetry.</a:t>
            </a:r>
          </a:p>
          <a:p>
            <a:pPr algn="l"/>
            <a:r>
              <a:rPr lang="en-GB" sz="1800" b="0" i="0" u="none" strike="noStrike" baseline="0" dirty="0">
                <a:latin typeface="+mj-lt"/>
              </a:rPr>
              <a:t>Respective to the different covariance structures, parameter estimates are largely the same between model pairs of opposing covariance patterns.</a:t>
            </a:r>
          </a:p>
          <a:p>
            <a:pPr algn="l"/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442909-E1E9-ACCB-79CB-0B6CC2FE6C3B}"/>
              </a:ext>
            </a:extLst>
          </p:cNvPr>
          <p:cNvSpPr txBox="1"/>
          <p:nvPr/>
        </p:nvSpPr>
        <p:spPr>
          <a:xfrm flipH="1">
            <a:off x="510988" y="4620959"/>
            <a:ext cx="107119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</a:rPr>
              <a:t>For comparing these models, </a:t>
            </a:r>
            <a:r>
              <a:rPr lang="en-GB" sz="1800" b="0" i="0" u="none" strike="noStrike" baseline="0" dirty="0">
                <a:latin typeface="+mj-lt"/>
              </a:rPr>
              <a:t>an analysis of the empirically observed within-group standardized residuals is considered.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latin typeface="+mj-lt"/>
              </a:rPr>
              <a:t>direct likelihood (DL) method results in the smallest interval of empirically observed within-group standardized residuals, with unconditional mean imputation (Mean) potentially resulting in largest degree of error.</a:t>
            </a:r>
            <a:endParaRPr lang="en-B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90816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8E8BEE-3FC4-5071-9AA3-C645D6461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Longitudinal Data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9F43E4-D90C-46B0-31CF-5858F70E8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5A758D-CF67-6004-307E-34763A60B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313765"/>
            <a:ext cx="5400000" cy="36307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000" dirty="0">
                <a:solidFill>
                  <a:schemeClr val="tx2"/>
                </a:solidFill>
              </a:rPr>
              <a:t>Weighted GEE</a:t>
            </a:r>
          </a:p>
          <a:p>
            <a:pPr marL="0" indent="0">
              <a:buNone/>
            </a:pPr>
            <a:endParaRPr lang="en-GB" sz="1800" dirty="0">
              <a:solidFill>
                <a:schemeClr val="tx2"/>
              </a:solidFill>
            </a:endParaRPr>
          </a:p>
          <a:p>
            <a:r>
              <a:rPr lang="en-GB" sz="1700" dirty="0">
                <a:latin typeface="+mj-lt"/>
              </a:rPr>
              <a:t>W</a:t>
            </a:r>
            <a:r>
              <a:rPr lang="en-GB" sz="1700" b="0" i="0" u="none" strike="noStrike" baseline="0" dirty="0">
                <a:latin typeface="+mj-lt"/>
              </a:rPr>
              <a:t>eights are specified using the inverse dropout probability methodology and then is proceeded with model selection of the Weighted GEE. QIC and a greedy methodology are used for this purpose.</a:t>
            </a:r>
          </a:p>
          <a:p>
            <a:pPr algn="l"/>
            <a:r>
              <a:rPr lang="en-GB" sz="1700" dirty="0">
                <a:latin typeface="+mj-lt"/>
              </a:rPr>
              <a:t>T</a:t>
            </a:r>
            <a:r>
              <a:rPr lang="en-GB" sz="1700" b="0" i="0" u="none" strike="noStrike" baseline="0" dirty="0">
                <a:latin typeface="+mj-lt"/>
              </a:rPr>
              <a:t>he correlation structure of the model is explored using the </a:t>
            </a:r>
            <a:r>
              <a:rPr lang="en-GB" sz="1700" b="0" i="0" u="none" strike="noStrike" baseline="0" dirty="0" err="1">
                <a:latin typeface="+mj-lt"/>
              </a:rPr>
              <a:t>QICu</a:t>
            </a:r>
            <a:r>
              <a:rPr lang="en-GB" sz="1700" b="0" i="0" u="none" strike="noStrike" baseline="0" dirty="0">
                <a:latin typeface="+mj-lt"/>
              </a:rPr>
              <a:t>. The best performing is an independent correlation structure.</a:t>
            </a:r>
            <a:endParaRPr lang="en-BE" sz="1700" dirty="0"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AC7C2D-E4C8-1776-E71B-3F01357CFBC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17200" y="313766"/>
            <a:ext cx="5400000" cy="36307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000" dirty="0">
                <a:solidFill>
                  <a:schemeClr val="tx2"/>
                </a:solidFill>
              </a:rPr>
              <a:t>MI GEE</a:t>
            </a:r>
          </a:p>
          <a:p>
            <a:endParaRPr lang="en-GB" sz="1700" dirty="0"/>
          </a:p>
          <a:p>
            <a:r>
              <a:rPr lang="en-GB" sz="1700" dirty="0"/>
              <a:t>The imputation methods used are same as the multiple imputation analysis.</a:t>
            </a:r>
          </a:p>
          <a:p>
            <a:pPr algn="l"/>
            <a:r>
              <a:rPr lang="en-GB" sz="1700" b="0" i="0" u="none" strike="noStrike" baseline="0" dirty="0">
                <a:latin typeface="+mj-lt"/>
              </a:rPr>
              <a:t>3 Multiple imputation models are evaluated.</a:t>
            </a:r>
            <a:r>
              <a:rPr lang="en-GB" sz="1700" dirty="0">
                <a:latin typeface="+mj-lt"/>
              </a:rPr>
              <a:t> M</a:t>
            </a:r>
            <a:r>
              <a:rPr lang="en-GB" sz="1700" b="0" i="0" u="none" strike="noStrike" baseline="0" dirty="0">
                <a:latin typeface="+mj-lt"/>
              </a:rPr>
              <a:t>odel</a:t>
            </a:r>
            <a:r>
              <a:rPr lang="en-GB" sz="1700" dirty="0">
                <a:latin typeface="+mj-lt"/>
              </a:rPr>
              <a:t> </a:t>
            </a:r>
            <a:r>
              <a:rPr lang="en-GB" sz="1700" b="0" i="0" u="none" strike="noStrike" baseline="0" dirty="0">
                <a:latin typeface="+mj-lt"/>
              </a:rPr>
              <a:t>based on all imputed data sets, both monotone and FCS, a model based only on the FCS imputation, and a model based only on the monotone imputation.</a:t>
            </a:r>
            <a:endParaRPr lang="en-BE" sz="17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A84C38-9CFD-9F2E-0B98-FC178B0577FB}"/>
              </a:ext>
            </a:extLst>
          </p:cNvPr>
          <p:cNvSpPr txBox="1"/>
          <p:nvPr/>
        </p:nvSpPr>
        <p:spPr>
          <a:xfrm>
            <a:off x="490729" y="4061573"/>
            <a:ext cx="109705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</a:rPr>
              <a:t>It is observed that w</a:t>
            </a:r>
            <a:r>
              <a:rPr lang="en-GB" sz="1800" b="0" i="0" u="none" strike="noStrike" baseline="0" dirty="0">
                <a:latin typeface="+mj-lt"/>
              </a:rPr>
              <a:t>eighted GEE outperforms all 3 of the MI GEE models. The reason for this is the large number of values which we needed to impute.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latin typeface="+mj-lt"/>
              </a:rPr>
              <a:t>Within the MI GEE the one based on monotone imputation performs the best.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latin typeface="+mj-lt"/>
              </a:rPr>
              <a:t>The MI Method with unconditional mean imputation considering both monotone and FCS outperforms the weighted GEE.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</a:rPr>
              <a:t>Best performing model is the unconditional mean monotone imputation.</a:t>
            </a:r>
            <a:endParaRPr lang="en-B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1075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B8060DF-64F4-7B42-1C89-58DD5AC03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359036"/>
            <a:ext cx="5762047" cy="4760964"/>
          </a:xfrm>
        </p:spPr>
        <p:txBody>
          <a:bodyPr>
            <a:normAutofit fontScale="92500"/>
          </a:bodyPr>
          <a:lstStyle/>
          <a:p>
            <a:pPr algn="l"/>
            <a:r>
              <a:rPr lang="en-GB" sz="1800" dirty="0">
                <a:latin typeface="+mn-lt"/>
              </a:rPr>
              <a:t>I</a:t>
            </a:r>
            <a:r>
              <a:rPr lang="en-GB" sz="1800" b="0" i="0" u="none" strike="noStrike" baseline="0" dirty="0">
                <a:latin typeface="+mn-lt"/>
              </a:rPr>
              <a:t>mputation under a MNAR mechanism by the </a:t>
            </a:r>
            <a:r>
              <a:rPr lang="en-GB" sz="1800" b="0" i="1" u="none" strike="noStrike" baseline="0" dirty="0">
                <a:latin typeface="+mn-lt"/>
              </a:rPr>
              <a:t>not at random fully conditional specification </a:t>
            </a:r>
            <a:r>
              <a:rPr lang="en-GB" sz="1800" b="0" i="0" u="none" strike="noStrike" baseline="0" dirty="0">
                <a:latin typeface="+mn-lt"/>
              </a:rPr>
              <a:t>(NARFCS)</a:t>
            </a:r>
            <a:r>
              <a:rPr lang="en-GB" sz="1800" dirty="0">
                <a:latin typeface="+mn-lt"/>
              </a:rPr>
              <a:t> is used to check the model results under MAR assumption is robust if that assumption is not realistic.</a:t>
            </a:r>
          </a:p>
          <a:p>
            <a:pPr algn="l"/>
            <a:endParaRPr lang="en-GB" sz="1800" dirty="0">
              <a:latin typeface="+mn-lt"/>
            </a:endParaRPr>
          </a:p>
          <a:p>
            <a:pPr algn="l"/>
            <a:r>
              <a:rPr lang="en-GB" sz="1800" b="0" i="0" u="none" strike="noStrike" baseline="0" dirty="0">
                <a:latin typeface="+mn-lt"/>
              </a:rPr>
              <a:t>This method works, even if the missingness is not monotone, and allows us to test the effect of different shifts in the MNAR imputed values on the model coefficients.</a:t>
            </a:r>
          </a:p>
          <a:p>
            <a:pPr algn="l"/>
            <a:endParaRPr lang="en-GB" sz="1800" b="0" i="0" u="none" strike="noStrike" baseline="0" dirty="0">
              <a:latin typeface="+mn-lt"/>
            </a:endParaRPr>
          </a:p>
          <a:p>
            <a:pPr algn="l"/>
            <a:r>
              <a:rPr lang="en-GB" sz="1800" dirty="0">
                <a:latin typeface="+mn-lt"/>
              </a:rPr>
              <a:t>These shifts may depend on the covariates thus, different shift scenarios have been created with respect to each covariate and the </a:t>
            </a:r>
            <a:r>
              <a:rPr lang="en-GB" sz="1800" b="0" i="0" u="none" strike="noStrike" baseline="0" dirty="0">
                <a:latin typeface="+mn-lt"/>
              </a:rPr>
              <a:t>data is imputed ten times for each scenario and a GEE model is fitted with a simple correlation structure on the imputed data.</a:t>
            </a:r>
            <a:endParaRPr lang="en-GB" sz="1800" dirty="0">
              <a:latin typeface="+mn-lt"/>
            </a:endParaRPr>
          </a:p>
          <a:p>
            <a:pPr marL="0" indent="0" algn="l">
              <a:buNone/>
            </a:pPr>
            <a:endParaRPr lang="en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93E1CD-A8E8-8405-EFE4-07DC1D841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Longitudinal Data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CD6A3-EEC2-80C3-168F-AA633C31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BAB2A10-2252-B0D0-2ACF-7D05A5652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Sensitivity Analysis</a:t>
            </a:r>
            <a:endParaRPr lang="en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9FF0F6-C141-E7F0-18C9-A95055A91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633" y="783036"/>
            <a:ext cx="4930567" cy="524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943999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617</Words>
  <Application>Microsoft Office PowerPoint</Application>
  <PresentationFormat>Widescreen</PresentationFormat>
  <Paragraphs>69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TimesNewRomanPSMT</vt:lpstr>
      <vt:lpstr>KU Leuven</vt:lpstr>
      <vt:lpstr>KU Leuven Sedes</vt:lpstr>
      <vt:lpstr>Assignment 3  Longitudinal Data  Analysis</vt:lpstr>
      <vt:lpstr>Missingness exploration</vt:lpstr>
      <vt:lpstr>PowerPoint Presentation</vt:lpstr>
      <vt:lpstr>PowerPoint Presentation</vt:lpstr>
      <vt:lpstr>PowerPoint Presentation</vt:lpstr>
      <vt:lpstr>Sensitivity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2023-01-16T15:16:03Z</dcterms:modified>
</cp:coreProperties>
</file>