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5" d="100"/>
          <a:sy n="85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56C3-48DE-4447-8AB4-75E2469459BC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EC5-BA60-4496-A9EB-152EB3D96547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9506-1157-45F9-86E4-CB2D23B3C59F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03F-9E89-4A85-A143-E132B4C1EEE5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014-D283-41D4-AF96-7306EA235D3C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84B-D415-497E-9C8A-280CC0853470}" type="datetime1">
              <a:rPr lang="nl-BE" smtClean="0"/>
              <a:t>16/01/2023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1439-BEF9-4122-B3E0-2D4936AB0E92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72F7-64B4-4B15-8499-8F8FBDF4B8C9}" type="datetime1">
              <a:rPr lang="nl-BE" smtClean="0"/>
              <a:t>16/01/2023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56C-AD2D-4155-9F97-07AF6865E8BF}" type="datetime1">
              <a:rPr lang="nl-BE" smtClean="0"/>
              <a:t>16/01/2023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C8-8B8B-4541-8408-7858B5239F0C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F7B5F1D-EF39-4010-93B3-6F11F529C333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AB706A6-13BB-456A-A638-49ED303D1799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3 </a:t>
            </a:r>
            <a:br>
              <a:rPr lang="nl-NL" dirty="0"/>
            </a:br>
            <a:r>
              <a:rPr lang="nl-NL" dirty="0"/>
              <a:t>Longitudinal Data </a:t>
            </a:r>
            <a:br>
              <a:rPr lang="nl-NL" dirty="0"/>
            </a:br>
            <a:r>
              <a:rPr lang="nl-NL" dirty="0"/>
              <a:t>Analysis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181600"/>
            <a:ext cx="6096524" cy="138056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Kendall Brown - r0773111</a:t>
            </a:r>
          </a:p>
          <a:p>
            <a:r>
              <a:rPr lang="en-GB" dirty="0" err="1"/>
              <a:t>Raïsa</a:t>
            </a:r>
            <a:r>
              <a:rPr lang="en-GB" dirty="0"/>
              <a:t> </a:t>
            </a:r>
            <a:r>
              <a:rPr lang="en-GB"/>
              <a:t>Carmen - s0204278</a:t>
            </a:r>
            <a:endParaRPr lang="nl-NL" dirty="0"/>
          </a:p>
          <a:p>
            <a:r>
              <a:rPr lang="nl-NL" dirty="0"/>
              <a:t>Stefan Velev - </a:t>
            </a:r>
            <a:r>
              <a:rPr lang="en-US" i="1" dirty="0"/>
              <a:t>r0924289</a:t>
            </a:r>
          </a:p>
          <a:p>
            <a:r>
              <a:rPr lang="nl-NL" dirty="0"/>
              <a:t>Adhithya Unni Narayanan - </a:t>
            </a:r>
            <a:r>
              <a:rPr lang="en-US" i="1" dirty="0"/>
              <a:t>r0776057</a:t>
            </a:r>
          </a:p>
          <a:p>
            <a:endParaRPr lang="en-US" i="1" dirty="0"/>
          </a:p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836A-1D24-48C0-FA17-3993BC2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73D02-4BD7-4AE7-77B2-7CD76544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7B9C45-5DD6-047C-83BE-A44ACB97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en-GB" dirty="0"/>
              <a:t>Missingness exploration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3A3E48-0838-1C84-5E55-21DC1B8B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28165"/>
            <a:ext cx="11203624" cy="4891835"/>
          </a:xfrm>
        </p:spPr>
        <p:txBody>
          <a:bodyPr/>
          <a:lstStyle/>
          <a:p>
            <a:r>
              <a:rPr lang="en-GB" sz="1800" dirty="0">
                <a:latin typeface="+mn-lt"/>
              </a:rPr>
              <a:t>Missingness as per the graph is not monotone. The subjects maybe missing at one time instance but it comes back later.</a:t>
            </a:r>
          </a:p>
          <a:p>
            <a:pPr algn="l"/>
            <a:r>
              <a:rPr lang="en-GB" sz="1800" dirty="0">
                <a:latin typeface="+mn-lt"/>
              </a:rPr>
              <a:t>S</a:t>
            </a:r>
            <a:r>
              <a:rPr lang="en-GB" sz="1800" b="0" i="0" u="none" strike="noStrike" baseline="0" dirty="0">
                <a:latin typeface="+mn-lt"/>
              </a:rPr>
              <a:t>ubjects are rarely measured two years in a row, most are not measured 𝑡 = 1, and the number of subjects that stay missing gradually increases as time passes.</a:t>
            </a:r>
            <a:endParaRPr lang="en-GB" sz="1800" dirty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pPr marL="0" indent="0" algn="l">
              <a:buNone/>
            </a:pPr>
            <a:endParaRPr lang="en-GB" sz="1800" b="0" i="0" u="none" strike="noStrike" baseline="0" dirty="0">
              <a:latin typeface="TimesNewRomanPSMT"/>
            </a:endParaRPr>
          </a:p>
          <a:p>
            <a:pPr algn="l"/>
            <a:endParaRPr lang="en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CA6F3-814F-6E7C-1AFA-82091388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07" y="2704164"/>
            <a:ext cx="4217834" cy="3511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0D1D3-91BC-97D8-822E-67E7B806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47" y="2884332"/>
            <a:ext cx="462574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888E2-5F76-F298-2E46-1878D551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73741"/>
            <a:ext cx="11041200" cy="55462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Mixed model explaining the missingness: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As time increases, subjects are more likely to be missing.</a:t>
            </a:r>
          </a:p>
          <a:p>
            <a:r>
              <a:rPr lang="en-GB" sz="2000" dirty="0"/>
              <a:t>Assume Missing At Random (MAR)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2BD5-CF0E-DB8D-E64F-77DCA39E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4FB9-81BD-83F2-3F05-46EA038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60769C-320E-8C84-4101-1ACFBFD0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01" y="1610482"/>
            <a:ext cx="6348010" cy="624894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9A7DBD8-1175-4A3C-54C4-D14A7C98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5943"/>
              </p:ext>
            </p:extLst>
          </p:nvPr>
        </p:nvGraphicFramePr>
        <p:xfrm>
          <a:off x="1568824" y="2772625"/>
          <a:ext cx="8206548" cy="86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58">
                  <a:extLst>
                    <a:ext uri="{9D8B030D-6E8A-4147-A177-3AD203B41FA5}">
                      <a16:colId xmlns:a16="http://schemas.microsoft.com/office/drawing/2014/main" val="2677005069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830804034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069780642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580740305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789031531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1994243117"/>
                    </a:ext>
                  </a:extLst>
                </a:gridCol>
              </a:tblGrid>
              <a:tr h="430432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Intercept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sideright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R(t-1)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94250"/>
                  </a:ext>
                </a:extLst>
              </a:tr>
              <a:tr h="430432">
                <a:tc>
                  <a:txBody>
                    <a:bodyPr/>
                    <a:lstStyle/>
                    <a:p>
                      <a:r>
                        <a:rPr lang="en-GB" dirty="0"/>
                        <a:t>Estimates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-0.19***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-2.67***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860F0-007C-1381-7051-4A0287C7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0A0D6-D523-8D92-FB93-FECECA8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1F31A-C30D-7BF9-FCE1-D0309BBF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385482"/>
            <a:ext cx="5400000" cy="41237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0" i="0" u="none" strike="noStrike" baseline="0" dirty="0">
                <a:solidFill>
                  <a:schemeClr val="tx2"/>
                </a:solidFill>
                <a:latin typeface="+mj-lt"/>
              </a:rPr>
              <a:t>Direct Likelihood Analysis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GB" sz="1800" b="0" i="0" u="none" strike="noStrike" baseline="0" dirty="0">
                <a:latin typeface="+mj-lt"/>
              </a:rPr>
              <a:t>In a direct likelihood analysis, missing values are assumed to be ignorable.</a:t>
            </a:r>
          </a:p>
          <a:p>
            <a:pPr algn="l"/>
            <a:r>
              <a:rPr lang="en-GB" sz="1800" dirty="0">
                <a:latin typeface="+mj-lt"/>
              </a:rPr>
              <a:t>Linear mixed effects model is drafted using R for the direct calculation for each patient’s respective likelihood functions.</a:t>
            </a:r>
          </a:p>
          <a:p>
            <a:pPr algn="l"/>
            <a:r>
              <a:rPr lang="en-GB" sz="1800" dirty="0">
                <a:latin typeface="+mj-lt"/>
              </a:rPr>
              <a:t>R package </a:t>
            </a:r>
            <a:r>
              <a:rPr lang="en-GB" sz="1800" dirty="0" err="1">
                <a:latin typeface="+mj-lt"/>
              </a:rPr>
              <a:t>nlme</a:t>
            </a:r>
            <a:r>
              <a:rPr lang="en-GB" sz="1800" dirty="0">
                <a:latin typeface="+mj-lt"/>
              </a:rPr>
              <a:t> is used.</a:t>
            </a:r>
          </a:p>
          <a:p>
            <a:pPr algn="l"/>
            <a:r>
              <a:rPr lang="en-GB" sz="1800" dirty="0">
                <a:latin typeface="+mj-lt"/>
              </a:rPr>
              <a:t>Models with different covariance structures (simple and compound symmetry) are compared and parameter estimates from both covariance structure remains stable.</a:t>
            </a:r>
          </a:p>
          <a:p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86133-FC00-C301-8363-559776478A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200" y="385482"/>
            <a:ext cx="5400000" cy="38906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0" i="0" u="none" strike="noStrike" baseline="0" dirty="0">
                <a:solidFill>
                  <a:schemeClr val="tx2"/>
                </a:solidFill>
                <a:latin typeface="+mj-lt"/>
              </a:rPr>
              <a:t>Multiple Imputation Analysis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GB" sz="1800" b="0" i="0" u="none" strike="noStrike" baseline="0" dirty="0">
                <a:latin typeface="+mj-lt"/>
              </a:rPr>
              <a:t>Artificial data points are generated according to the algorithms: Predictive mean matching, Bayesian linear regression, Unconditional mean imputation, and imputation by random forests.</a:t>
            </a:r>
          </a:p>
          <a:p>
            <a:pPr algn="l"/>
            <a:r>
              <a:rPr lang="en-GB" sz="1800" b="0" i="0" u="none" strike="noStrike" baseline="0" dirty="0">
                <a:latin typeface="+mj-lt"/>
              </a:rPr>
              <a:t>2 covariance matrix structures: simple and compound symmetry.</a:t>
            </a:r>
          </a:p>
          <a:p>
            <a:pPr algn="l"/>
            <a:r>
              <a:rPr lang="en-GB" sz="1800" b="0" i="0" u="none" strike="noStrike" baseline="0" dirty="0">
                <a:latin typeface="+mj-lt"/>
              </a:rPr>
              <a:t>Respective to the different covariance structures, parameter estimates are largely the same between model pairs of opposing covariance patterns.</a:t>
            </a:r>
          </a:p>
          <a:p>
            <a:pPr algn="l"/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42909-E1E9-ACCB-79CB-0B6CC2FE6C3B}"/>
              </a:ext>
            </a:extLst>
          </p:cNvPr>
          <p:cNvSpPr txBox="1"/>
          <p:nvPr/>
        </p:nvSpPr>
        <p:spPr>
          <a:xfrm flipH="1">
            <a:off x="510988" y="4620959"/>
            <a:ext cx="1071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For comparing these models, </a:t>
            </a:r>
            <a:r>
              <a:rPr lang="en-GB" sz="1800" b="0" i="0" u="none" strike="noStrike" baseline="0" dirty="0">
                <a:latin typeface="+mj-lt"/>
              </a:rPr>
              <a:t>an analysis of the empirically observed within-group standardized residuals is considered.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direct likelihood (DL) method results in the smallest interval of empirically observed within-group standardized residuals, with unconditional mean imputation (Mean) potentially resulting in largest degree of error.</a:t>
            </a:r>
            <a:endParaRPr lang="en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81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8E8BEE-3FC4-5071-9AA3-C645D64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F43E4-D90C-46B0-31CF-5858F70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A758D-CF67-6004-307E-34763A60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313765"/>
            <a:ext cx="5400000" cy="3630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2"/>
                </a:solidFill>
              </a:rPr>
              <a:t>Weighted GEE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700" dirty="0">
                <a:latin typeface="+mj-lt"/>
              </a:rPr>
              <a:t>W</a:t>
            </a:r>
            <a:r>
              <a:rPr lang="en-GB" sz="1700" b="0" i="0" u="none" strike="noStrike" baseline="0" dirty="0">
                <a:latin typeface="+mj-lt"/>
              </a:rPr>
              <a:t>eights are specified using the inverse dropout probability methodology and then is proceeded with model selection of the Weighted GEE. QIC and a greedy methodology are used for this purpose.</a:t>
            </a:r>
          </a:p>
          <a:p>
            <a:pPr algn="l"/>
            <a:r>
              <a:rPr lang="en-GB" sz="1700" dirty="0">
                <a:latin typeface="+mj-lt"/>
              </a:rPr>
              <a:t>T</a:t>
            </a:r>
            <a:r>
              <a:rPr lang="en-GB" sz="1700" b="0" i="0" u="none" strike="noStrike" baseline="0" dirty="0">
                <a:latin typeface="+mj-lt"/>
              </a:rPr>
              <a:t>he correlation structure of the model is explored using the </a:t>
            </a:r>
            <a:r>
              <a:rPr lang="en-GB" sz="1700" b="0" i="0" u="none" strike="noStrike" baseline="0" dirty="0" err="1">
                <a:latin typeface="+mj-lt"/>
              </a:rPr>
              <a:t>QICu</a:t>
            </a:r>
            <a:r>
              <a:rPr lang="en-GB" sz="1700" b="0" i="0" u="none" strike="noStrike" baseline="0" dirty="0">
                <a:latin typeface="+mj-lt"/>
              </a:rPr>
              <a:t>. The best performing is an independent correlation structure.</a:t>
            </a:r>
            <a:endParaRPr lang="en-BE" sz="170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7C2D-E4C8-1776-E71B-3F01357CFB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200" y="313766"/>
            <a:ext cx="5400000" cy="3630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2"/>
                </a:solidFill>
              </a:rPr>
              <a:t>MI GEE</a:t>
            </a:r>
          </a:p>
          <a:p>
            <a:endParaRPr lang="en-GB" sz="1700" dirty="0"/>
          </a:p>
          <a:p>
            <a:r>
              <a:rPr lang="en-GB" sz="1700" dirty="0"/>
              <a:t>The imputation methods used are same as the multiple imputation analysis.</a:t>
            </a:r>
          </a:p>
          <a:p>
            <a:pPr algn="l"/>
            <a:r>
              <a:rPr lang="en-GB" sz="1700" b="0" i="0" u="none" strike="noStrike" baseline="0" dirty="0">
                <a:latin typeface="+mj-lt"/>
              </a:rPr>
              <a:t>3 Multiple imputation models are evaluated.</a:t>
            </a:r>
            <a:r>
              <a:rPr lang="en-GB" sz="1700" dirty="0">
                <a:latin typeface="+mj-lt"/>
              </a:rPr>
              <a:t> M</a:t>
            </a:r>
            <a:r>
              <a:rPr lang="en-GB" sz="1700" b="0" i="0" u="none" strike="noStrike" baseline="0" dirty="0">
                <a:latin typeface="+mj-lt"/>
              </a:rPr>
              <a:t>odel</a:t>
            </a:r>
            <a:r>
              <a:rPr lang="en-GB" sz="1700" dirty="0">
                <a:latin typeface="+mj-lt"/>
              </a:rPr>
              <a:t> </a:t>
            </a:r>
            <a:r>
              <a:rPr lang="en-GB" sz="1700" b="0" i="0" u="none" strike="noStrike" baseline="0" dirty="0">
                <a:latin typeface="+mj-lt"/>
              </a:rPr>
              <a:t>based on all imputed data sets, both monotone and FCS, a model based only on the FCS imputation, and a model based only on the monotone imputation.</a:t>
            </a:r>
            <a:endParaRPr lang="en-BE" sz="17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84C38-9CFD-9F2E-0B98-FC178B0577FB}"/>
              </a:ext>
            </a:extLst>
          </p:cNvPr>
          <p:cNvSpPr txBox="1"/>
          <p:nvPr/>
        </p:nvSpPr>
        <p:spPr>
          <a:xfrm>
            <a:off x="490729" y="4061573"/>
            <a:ext cx="10970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It is observed that w</a:t>
            </a:r>
            <a:r>
              <a:rPr lang="en-GB" sz="1800" b="0" i="0" u="none" strike="noStrike" baseline="0" dirty="0">
                <a:latin typeface="+mj-lt"/>
              </a:rPr>
              <a:t>eighted GEE outperforms all 3 of the MI GEE models. The reason for this is the large number of values which we needed to impute.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Within the MI GEE the one based on monotone imputation performs the best.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The MI Method with unconditional mean imputation considering both monotone and FCS outperforms the weighted GEE.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Best performing model is the unconditional mean monotone imputation.</a:t>
            </a:r>
            <a:endParaRPr lang="en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0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8060DF-64F4-7B42-1C89-58DD5AC0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5762047" cy="4760964"/>
          </a:xfrm>
        </p:spPr>
        <p:txBody>
          <a:bodyPr>
            <a:normAutofit fontScale="92500"/>
          </a:bodyPr>
          <a:lstStyle/>
          <a:p>
            <a:pPr algn="l"/>
            <a:r>
              <a:rPr lang="en-GB" sz="1800" dirty="0">
                <a:latin typeface="+mn-lt"/>
              </a:rPr>
              <a:t>I</a:t>
            </a:r>
            <a:r>
              <a:rPr lang="en-GB" sz="1800" b="0" i="0" u="none" strike="noStrike" baseline="0" dirty="0">
                <a:latin typeface="+mn-lt"/>
              </a:rPr>
              <a:t>mputation under a MNAR mechanism by the </a:t>
            </a:r>
            <a:r>
              <a:rPr lang="en-GB" sz="1800" b="0" i="1" u="none" strike="noStrike" baseline="0" dirty="0">
                <a:latin typeface="+mn-lt"/>
              </a:rPr>
              <a:t>not at random fully conditional specification </a:t>
            </a:r>
            <a:r>
              <a:rPr lang="en-GB" sz="1800" b="0" i="0" u="none" strike="noStrike" baseline="0" dirty="0">
                <a:latin typeface="+mn-lt"/>
              </a:rPr>
              <a:t>(NARFCS)</a:t>
            </a:r>
            <a:r>
              <a:rPr lang="en-GB" sz="1800" dirty="0">
                <a:latin typeface="+mn-lt"/>
              </a:rPr>
              <a:t> is used to check the model results under MAR assumption is robust if that assumption is not realistic.</a:t>
            </a:r>
          </a:p>
          <a:p>
            <a:pPr algn="l"/>
            <a:endParaRPr lang="en-GB" sz="1800" dirty="0">
              <a:latin typeface="+mn-lt"/>
            </a:endParaRPr>
          </a:p>
          <a:p>
            <a:pPr algn="l"/>
            <a:r>
              <a:rPr lang="en-GB" sz="1800" b="0" i="0" u="none" strike="noStrike" baseline="0" dirty="0">
                <a:latin typeface="+mn-lt"/>
              </a:rPr>
              <a:t>This method works, even if the missingness is not monotone, and allows us to test the effect of different shifts in the MNAR imputed values on the model coefficients.</a:t>
            </a:r>
          </a:p>
          <a:p>
            <a:pPr algn="l"/>
            <a:endParaRPr lang="en-GB" sz="1800" b="0" i="0" u="none" strike="noStrike" baseline="0" dirty="0">
              <a:latin typeface="+mn-lt"/>
            </a:endParaRPr>
          </a:p>
          <a:p>
            <a:pPr algn="l"/>
            <a:r>
              <a:rPr lang="en-GB" sz="1800" dirty="0">
                <a:latin typeface="+mn-lt"/>
              </a:rPr>
              <a:t>These shifts may depend on the covariates thus, different shift scenarios have been created with respect to each covariate and the </a:t>
            </a:r>
            <a:r>
              <a:rPr lang="en-GB" sz="1800" b="0" i="0" u="none" strike="noStrike" baseline="0" dirty="0">
                <a:latin typeface="+mn-lt"/>
              </a:rPr>
              <a:t>data is imputed ten times for each scenario and a GEE model is fitted with a simple correlation structure on the imputed data.</a:t>
            </a:r>
            <a:endParaRPr lang="en-GB" sz="1800" dirty="0">
              <a:latin typeface="+mn-lt"/>
            </a:endParaRPr>
          </a:p>
          <a:p>
            <a:pPr marL="0" indent="0" algn="l">
              <a:buNone/>
            </a:pP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3E1CD-A8E8-8405-EFE4-07DC1D84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D6A3-EEC2-80C3-168F-AA633C3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B2A10-2252-B0D0-2ACF-7D05A56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FF0F6-C141-E7F0-18C9-A95055A9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33" y="783036"/>
            <a:ext cx="4930567" cy="52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399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619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TimesNewRomanPSMT</vt:lpstr>
      <vt:lpstr>KU Leuven</vt:lpstr>
      <vt:lpstr>KU Leuven Sedes</vt:lpstr>
      <vt:lpstr>Assignment 3  Longitudinal Data  Analysis</vt:lpstr>
      <vt:lpstr>Missingness exploration</vt:lpstr>
      <vt:lpstr>PowerPoint Presentation</vt:lpstr>
      <vt:lpstr>PowerPoint Presentation</vt:lpstr>
      <vt:lpstr>PowerPoint Presentation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2023-01-16T15:25:17Z</dcterms:modified>
</cp:coreProperties>
</file>