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0693400" cy="7562850"/>
  <p:notesSz cx="10693400" cy="7562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56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2135" y="2837942"/>
            <a:ext cx="6089129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ozentux.net/iptables-tutorial/iptables-tutorial.html" TargetMode="External"/><Relationship Id="rId2" Type="http://schemas.openxmlformats.org/officeDocument/2006/relationships/hyperlink" Target="http://help.qbik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postfix.org/documentation.html" TargetMode="External"/><Relationship Id="rId5" Type="http://schemas.openxmlformats.org/officeDocument/2006/relationships/hyperlink" Target="http://www.sendmail.org/~ca/email/doc8.12/op.html" TargetMode="External"/><Relationship Id="rId4" Type="http://schemas.openxmlformats.org/officeDocument/2006/relationships/hyperlink" Target="http://www.squid-cache.org/Doc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marR="508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АДМИНИСТРИРОВАНИЕ  КОМПЬЮТЕРНЫХ  СИСТЕМ И СЕТЕЙ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4" name="object 4"/>
            <p:cNvSpPr/>
            <p:nvPr/>
          </p:nvSpPr>
          <p:spPr>
            <a:xfrm>
              <a:off x="593483" y="537972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3483" y="933450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3483" y="7021068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923673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0.0.0.8a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Основная литература по администрированию Windows и Linux:</a:t>
                      </a:r>
                    </a:p>
                    <a:p>
                      <a:pPr marL="92075" marR="84455" indent="447675" algn="just">
                        <a:lnSpc>
                          <a:spcPct val="100000"/>
                        </a:lnSpc>
                        <a:buAutoNum type="arabicPlain" startAt="3"/>
                        <a:tabLst>
                          <a:tab pos="896619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McLean, Ian Configuring Windows 7 : MCTS Self-Paced Training Kit (Exam  70-680) / Ian McLean and Orin Thomas. -- Microsoft Press, 2010. -- 872 p.</a:t>
                      </a:r>
                    </a:p>
                    <a:p>
                      <a:pPr marL="898525" indent="-359410" algn="just">
                        <a:lnSpc>
                          <a:spcPct val="100000"/>
                        </a:lnSpc>
                        <a:buAutoNum type="arabicPlain" startAt="3"/>
                        <a:tabLst>
                          <a:tab pos="89916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Bettany, Andrew Installing and Configuring Windows 10 : Exam Ref 70-698</a:t>
                      </a:r>
                    </a:p>
                    <a:p>
                      <a:pPr marL="92075" marR="8445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/ Andrew Bettany and Andrew Warren. -- 2nd edition. -- Microsoft Press, 2018. --  496 p.</a:t>
                      </a: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  <a:buAutoNum type="arabicPlain" startAt="5"/>
                        <a:tabLst>
                          <a:tab pos="94678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McLean, Ian Windows Server 2008 Server Administration : MCTS Self-  Paced Training Kit (Exam 70-646) / Ian McLean and Orin Thomas. -- 2nd edition. --  Microsoft Press, 2011. -- 752 p.</a:t>
                      </a:r>
                    </a:p>
                    <a:p>
                      <a:pPr marL="897890" indent="-358775" algn="just">
                        <a:lnSpc>
                          <a:spcPct val="100000"/>
                        </a:lnSpc>
                        <a:buAutoNum type="arabicPlain" startAt="5"/>
                        <a:tabLst>
                          <a:tab pos="89852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Russel, Charlie Administering Windows Server 2012 R2 : Exam Ref 70-411</a:t>
                      </a:r>
                    </a:p>
                    <a:p>
                      <a:pPr marL="920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/ Charlie Russel. -- Microsoft Press, 2014. -- 432 p.</a:t>
                      </a:r>
                    </a:p>
                    <a:p>
                      <a:pPr marL="92075" marR="85725" indent="447675" algn="just">
                        <a:lnSpc>
                          <a:spcPct val="100000"/>
                        </a:lnSpc>
                        <a:buAutoNum type="arabicPlain" startAt="7"/>
                        <a:tabLst>
                          <a:tab pos="94488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Pluta, Charles Upgrading Your Skills to MCSA: Windows Server 2016 :  Exam Ref 70-743 / Charles Pluta. -- Microsoft Press, 2016. -- 336 p.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392627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0.0.0.8b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82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  <a:buAutoNum type="arabicPlain" startAt="8"/>
                        <a:tabLst>
                          <a:tab pos="89408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Red Hat Enterprise Linux 7 [Электронный ресурс] : System Administrator's  Guide. -- Электронные данные. -- Режим доступа: </a:t>
                      </a: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ed_</a:t>
                      </a: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at_</a:t>
                      </a: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nterprise_</a:t>
                      </a: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l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inux-7-  </a:t>
                      </a: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ystem_</a:t>
                      </a: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dministrators_</a:t>
                      </a: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g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uide-en-</a:t>
                      </a: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us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.pdf.</a:t>
                      </a: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  <a:buAutoNum type="arabicPlain" startAt="8"/>
                        <a:tabLst>
                          <a:tab pos="104902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SUSE Linux Enterprise Server 15 SP</a:t>
                      </a: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3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[Электронный ресурс] :  Administration Guide. -- Электронные данные. -- Режим доступа: book-  </a:t>
                      </a: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administration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_color_en.pdf.</a:t>
                      </a:r>
                    </a:p>
                    <a:p>
                      <a:pPr marL="1227455" indent="-688340" algn="just">
                        <a:lnSpc>
                          <a:spcPct val="100000"/>
                        </a:lnSpc>
                        <a:buAutoNum type="arabicPlain" startAt="8"/>
                        <a:tabLst>
                          <a:tab pos="122809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Debian Reference [Электронный ресурс]. -- Version 2.</a:t>
                      </a: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89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. --</a:t>
                      </a:r>
                    </a:p>
                    <a:p>
                      <a:pPr marL="920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Электронные данные. -- Режим доступа: debian-reference.en.pdf.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830580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0.0.0.9a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 algn="just">
                        <a:lnSpc>
                          <a:spcPts val="24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Основная документация:</a:t>
                      </a:r>
                    </a:p>
                    <a:p>
                      <a:pPr marL="92075" marR="84455" indent="447675" algn="just">
                        <a:lnSpc>
                          <a:spcPts val="2270"/>
                        </a:lnSpc>
                        <a:spcBef>
                          <a:spcPts val="80"/>
                        </a:spcBef>
                        <a:buAutoNum type="arabicPlain" startAt="11"/>
                        <a:tabLst>
                          <a:tab pos="1010919" algn="l"/>
                        </a:tabLst>
                      </a:pPr>
                      <a:r>
                        <a:rPr sz="1900" spc="0" dirty="0">
                          <a:latin typeface="Arial MT"/>
                          <a:cs typeface="Arial MT"/>
                        </a:rPr>
                        <a:t>Qbik Help System [Электронный ресурс]. -- Электронные данные. -- Режим  доступа: </a:t>
                      </a:r>
                      <a:r>
                        <a:rPr sz="1900" spc="0" dirty="0">
                          <a:latin typeface="Arial MT"/>
                          <a:cs typeface="Arial MT"/>
                          <a:hlinkClick r:id="rId2"/>
                        </a:rPr>
                        <a:t>http://help.qbik.com/.</a:t>
                      </a:r>
                      <a:endParaRPr sz="1900" spc="0" dirty="0">
                        <a:latin typeface="Arial MT"/>
                        <a:cs typeface="Arial MT"/>
                      </a:endParaRPr>
                    </a:p>
                    <a:p>
                      <a:pPr marL="92075" marR="83185" indent="447675" algn="just">
                        <a:lnSpc>
                          <a:spcPts val="2270"/>
                        </a:lnSpc>
                        <a:spcBef>
                          <a:spcPts val="15"/>
                        </a:spcBef>
                        <a:buAutoNum type="arabicPlain" startAt="11"/>
                        <a:tabLst>
                          <a:tab pos="1081405" algn="l"/>
                        </a:tabLst>
                      </a:pPr>
                      <a:r>
                        <a:rPr sz="1900" spc="0" dirty="0">
                          <a:latin typeface="Arial MT"/>
                          <a:cs typeface="Arial MT"/>
                        </a:rPr>
                        <a:t>Andreasson Oskar Iptables Tutorial 1.2.2 [Электронный ресурс] / Oskar  Andreasson. -- Электронные данные. -- Режим доступа:  </a:t>
                      </a:r>
                      <a:r>
                        <a:rPr sz="1900" spc="0" dirty="0">
                          <a:latin typeface="Arial MT"/>
                          <a:cs typeface="Arial MT"/>
                          <a:hlinkClick r:id="rId3"/>
                        </a:rPr>
                        <a:t>https://www.frozentux.net/iptables-t</a:t>
                      </a:r>
                      <a:r>
                        <a:rPr sz="1900" spc="0" dirty="0">
                          <a:latin typeface="Arial MT"/>
                          <a:cs typeface="Arial MT"/>
                        </a:rPr>
                        <a:t>utor</a:t>
                      </a:r>
                      <a:r>
                        <a:rPr sz="1900" spc="0" dirty="0">
                          <a:latin typeface="Arial MT"/>
                          <a:cs typeface="Arial MT"/>
                          <a:hlinkClick r:id="rId3"/>
                        </a:rPr>
                        <a:t>ial/iptables-tutorial.html.</a:t>
                      </a:r>
                      <a:endParaRPr sz="1900" spc="0" dirty="0">
                        <a:latin typeface="Arial MT"/>
                        <a:cs typeface="Arial MT"/>
                      </a:endParaRPr>
                    </a:p>
                    <a:p>
                      <a:pPr marL="1069975" indent="-530860" algn="just">
                        <a:lnSpc>
                          <a:spcPts val="2205"/>
                        </a:lnSpc>
                        <a:buAutoNum type="arabicPlain" startAt="11"/>
                        <a:tabLst>
                          <a:tab pos="1070610" algn="l"/>
                        </a:tabLst>
                      </a:pPr>
                      <a:r>
                        <a:rPr sz="1900" spc="0" dirty="0">
                          <a:latin typeface="Arial MT"/>
                          <a:cs typeface="Arial MT"/>
                        </a:rPr>
                        <a:t>Squid Documentation [Электронный ресурс]. -- Электронные данные. --</a:t>
                      </a:r>
                    </a:p>
                    <a:p>
                      <a:pPr marL="92075" algn="just">
                        <a:lnSpc>
                          <a:spcPts val="2275"/>
                        </a:lnSpc>
                      </a:pPr>
                      <a:r>
                        <a:rPr sz="1900" spc="0" dirty="0">
                          <a:latin typeface="Arial MT"/>
                          <a:cs typeface="Arial MT"/>
                        </a:rPr>
                        <a:t>Режим доступа: </a:t>
                      </a:r>
                      <a:r>
                        <a:rPr sz="1900" spc="0" dirty="0">
                          <a:latin typeface="Arial MT"/>
                          <a:cs typeface="Arial MT"/>
                          <a:hlinkClick r:id="rId4"/>
                        </a:rPr>
                        <a:t>http://www.squid-cache.org/Doc/.</a:t>
                      </a:r>
                      <a:endParaRPr sz="1900" spc="0" dirty="0">
                        <a:latin typeface="Arial MT"/>
                        <a:cs typeface="Arial MT"/>
                      </a:endParaRPr>
                    </a:p>
                    <a:p>
                      <a:pPr marL="92075" marR="83185" indent="447675" algn="just">
                        <a:lnSpc>
                          <a:spcPct val="99900"/>
                        </a:lnSpc>
                        <a:buAutoNum type="arabicPlain" startAt="14"/>
                        <a:tabLst>
                          <a:tab pos="1139190" algn="l"/>
                          <a:tab pos="2856865" algn="l"/>
                          <a:tab pos="5027930" algn="l"/>
                          <a:tab pos="6443345" algn="l"/>
                          <a:tab pos="8454390" algn="l"/>
                        </a:tabLst>
                      </a:pPr>
                      <a:r>
                        <a:rPr sz="1900" spc="0" dirty="0">
                          <a:latin typeface="Arial MT"/>
                          <a:cs typeface="Arial MT"/>
                        </a:rPr>
                        <a:t>Sendmail Installation and Operation Guide [Электронный ресурс]. --  Электронные	данные.	--	Режим	доступа:  </a:t>
                      </a:r>
                      <a:r>
                        <a:rPr sz="1900" spc="0" dirty="0">
                          <a:latin typeface="Arial MT"/>
                          <a:cs typeface="Arial MT"/>
                          <a:hlinkClick r:id="rId5"/>
                        </a:rPr>
                        <a:t>https://www.sendmail.org/~ca/email/doc8.12/op.html.</a:t>
                      </a:r>
                      <a:endParaRPr sz="1900" spc="0" dirty="0">
                        <a:latin typeface="Arial MT"/>
                        <a:cs typeface="Arial MT"/>
                      </a:endParaRPr>
                    </a:p>
                    <a:p>
                      <a:pPr marL="1053465" indent="-514350" algn="just">
                        <a:lnSpc>
                          <a:spcPts val="2270"/>
                        </a:lnSpc>
                        <a:buAutoNum type="arabicPlain" startAt="14"/>
                        <a:tabLst>
                          <a:tab pos="1054100" algn="l"/>
                        </a:tabLst>
                      </a:pPr>
                      <a:r>
                        <a:rPr sz="1900" spc="0" dirty="0">
                          <a:latin typeface="Arial MT"/>
                          <a:cs typeface="Arial MT"/>
                        </a:rPr>
                        <a:t>Postfix Documentation [Электронный ресурс]. -- Электронные данные. --</a:t>
                      </a:r>
                    </a:p>
                    <a:p>
                      <a:pPr marL="92075" algn="just">
                        <a:lnSpc>
                          <a:spcPts val="2275"/>
                        </a:lnSpc>
                      </a:pPr>
                      <a:r>
                        <a:rPr sz="1900" spc="0" dirty="0">
                          <a:latin typeface="Arial MT"/>
                          <a:cs typeface="Arial MT"/>
                        </a:rPr>
                        <a:t>Режим доступа: </a:t>
                      </a:r>
                      <a:r>
                        <a:rPr sz="1900" spc="0" dirty="0">
                          <a:latin typeface="Arial MT"/>
                          <a:cs typeface="Arial MT"/>
                          <a:hlinkClick r:id="rId6"/>
                        </a:rPr>
                        <a:t>http://www.postfix.org/documentation.html.</a:t>
                      </a:r>
                      <a:endParaRPr sz="1900" spc="0" dirty="0">
                        <a:latin typeface="Arial MT"/>
                        <a:cs typeface="Arial MT"/>
                      </a:endParaRPr>
                    </a:p>
                    <a:p>
                      <a:pPr marL="92075" marR="84455" indent="447675" algn="just">
                        <a:lnSpc>
                          <a:spcPts val="2270"/>
                        </a:lnSpc>
                        <a:spcBef>
                          <a:spcPts val="80"/>
                        </a:spcBef>
                        <a:buAutoNum type="arabicPlain" startAt="16"/>
                        <a:tabLst>
                          <a:tab pos="1071245" algn="l"/>
                        </a:tabLst>
                      </a:pPr>
                      <a:r>
                        <a:rPr sz="1900" spc="0" dirty="0">
                          <a:latin typeface="Arial MT"/>
                          <a:cs typeface="Arial MT"/>
                        </a:rPr>
                        <a:t>Dovecot Wiki [Электронный ресурс]. -- Электронные данные. -- Режим  доступа: http</a:t>
                      </a:r>
                      <a:r>
                        <a:rPr sz="19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sz="1900" spc="0" dirty="0">
                          <a:latin typeface="Arial MT"/>
                          <a:cs typeface="Arial MT"/>
                        </a:rPr>
                        <a:t>://wiki2.dovecot.org/.</a:t>
                      </a:r>
                    </a:p>
                    <a:p>
                      <a:pPr marL="1164590" indent="-625475" algn="just">
                        <a:lnSpc>
                          <a:spcPts val="2205"/>
                        </a:lnSpc>
                        <a:buAutoNum type="arabicPlain" startAt="16"/>
                        <a:tabLst>
                          <a:tab pos="1165225" algn="l"/>
                        </a:tabLst>
                      </a:pPr>
                      <a:r>
                        <a:rPr sz="1900" spc="0" dirty="0">
                          <a:latin typeface="Arial MT"/>
                          <a:cs typeface="Arial MT"/>
                        </a:rPr>
                        <a:t>An Overview   of   BIND   9   Documentation   [Электронный ресурс]. --</a:t>
                      </a:r>
                    </a:p>
                    <a:p>
                      <a:pPr marL="92075" algn="just">
                        <a:lnSpc>
                          <a:spcPts val="2275"/>
                        </a:lnSpc>
                      </a:pPr>
                      <a:r>
                        <a:rPr sz="1900" spc="0" dirty="0">
                          <a:latin typeface="Arial MT"/>
                          <a:cs typeface="Arial MT"/>
                        </a:rPr>
                        <a:t>Электронные данные. -- Режим доступа: https://kb.isc.org/docs/aa-01031.</a:t>
                      </a:r>
                    </a:p>
                    <a:p>
                      <a:pPr marL="1235710" indent="-696595" algn="just">
                        <a:lnSpc>
                          <a:spcPts val="2275"/>
                        </a:lnSpc>
                        <a:buAutoNum type="arabicPlain" startAt="18"/>
                        <a:tabLst>
                          <a:tab pos="1236345" algn="l"/>
                        </a:tabLst>
                      </a:pPr>
                      <a:r>
                        <a:rPr sz="1900" spc="0" dirty="0">
                          <a:latin typeface="Arial MT"/>
                          <a:cs typeface="Arial MT"/>
                        </a:rPr>
                        <a:t>Apache   HTTP    Server    Documentation    [Электронный ресурс]. --</a:t>
                      </a:r>
                    </a:p>
                    <a:p>
                      <a:pPr marL="92075" algn="just">
                        <a:lnSpc>
                          <a:spcPts val="2275"/>
                        </a:lnSpc>
                      </a:pPr>
                      <a:r>
                        <a:rPr sz="1900" spc="0" dirty="0">
                          <a:latin typeface="Arial MT"/>
                          <a:cs typeface="Arial MT"/>
                        </a:rPr>
                        <a:t>Электронные данные. -- Режим доступа: http</a:t>
                      </a:r>
                      <a:r>
                        <a:rPr sz="19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sz="1900" spc="0" dirty="0">
                          <a:latin typeface="Arial MT"/>
                          <a:cs typeface="Arial MT"/>
                        </a:rPr>
                        <a:t>://httpd.apache.org/docs/.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329407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0.0.0.9b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185" indent="4476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900" spc="0" dirty="0">
                          <a:latin typeface="Arial MT"/>
                          <a:cs typeface="Arial MT"/>
                        </a:rPr>
                        <a:t>[19] Samba Wiki User Documentation [Электронный ресурс]. -- Электронные  данные. -- Режим доступа: https://wiki.samba.org/index.php/User_Documentation</a:t>
                      </a:r>
                      <a:r>
                        <a:rPr sz="19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endParaRPr sz="1900" spc="0" dirty="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54170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0.0.0.10a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Основные стандарты:</a:t>
                      </a: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  <a:buAutoNum type="arabicPlain" startAt="20"/>
                        <a:tabLst>
                          <a:tab pos="105346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Requirements for Internet Hosts -- Communication Layers [Электронный  ресурс] : Request for Comments 1122 / Internet Society. -- Электронные данные.</a:t>
                      </a:r>
                    </a:p>
                    <a:p>
                      <a:pPr marL="920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-- Режим доступа: https://tools.ietf.org/html/rfc1122.</a:t>
                      </a:r>
                    </a:p>
                    <a:p>
                      <a:pPr marL="92075" marR="83820" indent="447675" algn="just">
                        <a:lnSpc>
                          <a:spcPct val="100000"/>
                        </a:lnSpc>
                        <a:buAutoNum type="arabicPlain" startAt="21"/>
                        <a:tabLst>
                          <a:tab pos="117030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Internet Protocol. DARPA Internet Program. Protocol Specification  [Электронный ресурс] : Request for Comments 791 / Internet Society. --  Электронные данные. -- Режим доступа: https://tools.ietf.org/html/rfc791.</a:t>
                      </a:r>
                    </a:p>
                    <a:p>
                      <a:pPr marL="92075" marR="83820" indent="447675" algn="just">
                        <a:lnSpc>
                          <a:spcPct val="100000"/>
                        </a:lnSpc>
                        <a:buAutoNum type="arabicPlain" startAt="21"/>
                        <a:tabLst>
                          <a:tab pos="103759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IP Version 6 Addressing Architecture [Электронный ресурс] : Request for  Comments 4291 / Internet Society. -- Электронные данные. -- Режим доступа:  https://tools.ietf.org/html/rfc4291.</a:t>
                      </a: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  <a:buAutoNum type="arabicPlain" startAt="21"/>
                        <a:tabLst>
                          <a:tab pos="105219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An Ethernet Address Resolution Protocol or Converting Network Protocol  Addresses to 48.bit Ethernet Address for Transmission on Ethernet Hardware  [Электронный ресурс] : Request for Comments 826 / Internet Society. --  Электронные данные. -- Режим доступа: https://tools.ietf.org/html/rfc826.</a:t>
                      </a:r>
                    </a:p>
                    <a:p>
                      <a:pPr marL="91440" marR="83820" indent="447675" algn="just">
                        <a:lnSpc>
                          <a:spcPct val="100000"/>
                        </a:lnSpc>
                        <a:buAutoNum type="arabicPlain" startAt="21"/>
                        <a:tabLst>
                          <a:tab pos="103822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Dynamic Host Configuration Protocol [Электронный ресурс] : Request for  Comments 2131 / Internet Society. -- Электронные данные. -- Режим доступа:  https://tools.ietf.org/html/rfc2131.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37889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0.0.0.10b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4455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  <a:buAutoNum type="arabicPlain" startAt="25"/>
                        <a:tabLst>
                          <a:tab pos="109029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IP Network Address Translator (NAT) Terminology and Considerations  [Электронный ресурс] : Request for Comments 2663 / Internet Society. --  Электронные данные. -- Режим доступа: https://tools.ietf.org/html/rfc2663.</a:t>
                      </a: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  <a:buAutoNum type="arabicPlain" startAt="25"/>
                        <a:tabLst>
                          <a:tab pos="116967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Domain Names - Implementation and Specification [Электронный  ресурс] : Request for Comments 1035 / Internet Society. -- Электронные данные.</a:t>
                      </a:r>
                    </a:p>
                    <a:p>
                      <a:pPr marL="920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-- Режим доступа: https://tools.ietf.org/html/rfc1035.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937476"/>
              </p:ext>
            </p:extLst>
          </p:nvPr>
        </p:nvGraphicFramePr>
        <p:xfrm>
          <a:off x="579196" y="523684"/>
          <a:ext cx="9505950" cy="6514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0.0.1.1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4455" indent="447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Для того, чтобы очертить границы предметной области для изучения, КС  можно представить в виде упрощенной модели.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 spc="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 spc="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 spc="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 spc="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 spc="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 spc="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 spc="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 spc="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 spc="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 spc="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 spc="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 spc="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 spc="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700" spc="0" dirty="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Подчеркнуты компоненты модели, являющиеся объектом изучения.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7139" y="2401001"/>
            <a:ext cx="5451543" cy="298257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537983"/>
              <a:ext cx="9505950" cy="6483350"/>
            </a:xfrm>
            <a:custGeom>
              <a:avLst/>
              <a:gdLst/>
              <a:ahLst/>
              <a:cxnLst/>
              <a:rect l="l" t="t" r="r" b="b"/>
              <a:pathLst>
                <a:path w="9505950" h="6483350">
                  <a:moveTo>
                    <a:pt x="9505937" y="0"/>
                  </a:moveTo>
                  <a:lnTo>
                    <a:pt x="0" y="0"/>
                  </a:lnTo>
                  <a:lnTo>
                    <a:pt x="0" y="395478"/>
                  </a:lnTo>
                  <a:lnTo>
                    <a:pt x="0" y="6088380"/>
                  </a:lnTo>
                  <a:lnTo>
                    <a:pt x="0" y="6483096"/>
                  </a:lnTo>
                  <a:lnTo>
                    <a:pt x="9505937" y="6483096"/>
                  </a:lnTo>
                  <a:lnTo>
                    <a:pt x="9505937" y="6088380"/>
                  </a:lnTo>
                  <a:lnTo>
                    <a:pt x="9505937" y="395478"/>
                  </a:lnTo>
                  <a:lnTo>
                    <a:pt x="9505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2979" y="473913"/>
            <a:ext cx="4712970" cy="8166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dirty="0">
                <a:latin typeface="Arial MT"/>
                <a:cs typeface="Arial MT"/>
              </a:rPr>
              <a:t>0.0.2.1</a:t>
            </a:r>
            <a:endParaRPr sz="2000">
              <a:latin typeface="Arial MT"/>
              <a:cs typeface="Arial MT"/>
            </a:endParaRPr>
          </a:p>
          <a:p>
            <a:pPr marL="460375">
              <a:lnSpc>
                <a:spcPct val="100000"/>
              </a:lnSpc>
              <a:spcBef>
                <a:spcPts val="710"/>
              </a:spcBef>
            </a:pPr>
            <a:r>
              <a:rPr sz="2000" dirty="0">
                <a:latin typeface="Arial MT"/>
                <a:cs typeface="Arial MT"/>
              </a:rPr>
              <a:t>Необходимо знать материал ТОКС.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58572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0.0.3.1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001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i="1" spc="0" dirty="0">
                          <a:latin typeface="Arial"/>
                          <a:cs typeface="Arial"/>
                        </a:rPr>
                        <a:t>Системное администрирование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призвано решать широкий круг задач,  связанных с созданием и поддержкой в работоспособном состоянии сложной  информационной системы, включающей различные аппаратные и  программные средства.</a:t>
                      </a:r>
                    </a:p>
                    <a:p>
                      <a:pPr marL="92075" marR="85725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В настоящее время практически невозможно отделить сетевое  администрирование от администрирования вообще.</a:t>
                      </a:r>
                    </a:p>
                    <a:p>
                      <a:pPr marL="92075" marR="83820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Системным администрированием занимается </a:t>
                      </a:r>
                      <a:r>
                        <a:rPr sz="2000" i="1" spc="0" dirty="0">
                          <a:latin typeface="Arial"/>
                          <a:cs typeface="Arial"/>
                        </a:rPr>
                        <a:t>системный  администратор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(от английского system administrator).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263048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0.0.3.2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Существуют две базовые стратегии администрирования:</a:t>
                      </a: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  <a:buFont typeface="Arial MT"/>
                        <a:buAutoNum type="arabicPeriod"/>
                        <a:tabLst>
                          <a:tab pos="863600" algn="l"/>
                        </a:tabLst>
                      </a:pPr>
                      <a:r>
                        <a:rPr sz="2000" i="1" spc="0" dirty="0">
                          <a:latin typeface="Arial"/>
                          <a:cs typeface="Arial"/>
                        </a:rPr>
                        <a:t>Распределенное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-- нет единого центра, регламентирующего политику  администрирования, но это не означает что администрирование отсутствует  как таковое (в крайнем случае, сам пользователь является администратором  и отвечает за свой компьютер полностью).</a:t>
                      </a:r>
                    </a:p>
                    <a:p>
                      <a:pPr marL="92075" marR="83820" indent="447675" algn="just">
                        <a:lnSpc>
                          <a:spcPct val="100000"/>
                        </a:lnSpc>
                        <a:buFont typeface="Arial MT"/>
                        <a:buAutoNum type="arabicPeriod"/>
                        <a:tabLst>
                          <a:tab pos="855344" algn="l"/>
                        </a:tabLst>
                      </a:pPr>
                      <a:r>
                        <a:rPr sz="2000" i="1" spc="0" dirty="0">
                          <a:latin typeface="Arial"/>
                          <a:cs typeface="Arial"/>
                        </a:rPr>
                        <a:t>Централизованное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-- политика администрирования регламентируется  единым центром, но это не означает что она одинакова для всех (в крайнем  случае, пользователю запрещено все, что ему не нужно для выполнения  работы).</a:t>
                      </a:r>
                    </a:p>
                    <a:p>
                      <a:pPr marL="92075" marR="81280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Эти стратегии хорошо «ложатся» на многие программные и аппаратные  технологии. Конечно, на практике всегда ищут разумный компромисс. Как  правило политика администрирования привязана к правилам политики  безопасности предприятия либо организации.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9579" y="3447542"/>
            <a:ext cx="27933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ВВЕДЕНИЕ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2979" y="6653276"/>
            <a:ext cx="13074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Arial MT"/>
                <a:cs typeface="Arial MT"/>
              </a:rPr>
              <a:t>Версия 2.7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979" y="564896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Arial MT"/>
                <a:cs typeface="Arial MT"/>
              </a:rPr>
              <a:t>0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6" name="object 6"/>
            <p:cNvSpPr/>
            <p:nvPr/>
          </p:nvSpPr>
          <p:spPr>
            <a:xfrm>
              <a:off x="593483" y="537972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483" y="933450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7021068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3609" y="960374"/>
            <a:ext cx="7279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75410" algn="l"/>
                <a:tab pos="2322195" algn="l"/>
                <a:tab pos="2685415" algn="l"/>
                <a:tab pos="4062095" algn="l"/>
                <a:tab pos="5064125" algn="l"/>
                <a:tab pos="5923915" algn="l"/>
              </a:tabLst>
            </a:pPr>
            <a:r>
              <a:rPr sz="2000" dirty="0">
                <a:latin typeface="Arial MT"/>
                <a:cs typeface="Arial MT"/>
              </a:rPr>
              <a:t>сложился	(пусть	и	негласно)	кодекс	этики	системного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2970" y="473913"/>
            <a:ext cx="2047239" cy="11214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spc="-10" dirty="0">
                <a:latin typeface="Arial MT"/>
                <a:cs typeface="Arial MT"/>
              </a:rPr>
              <a:t>0.0.3.3</a:t>
            </a:r>
            <a:endParaRPr sz="2000" dirty="0">
              <a:latin typeface="Arial MT"/>
              <a:cs typeface="Arial MT"/>
            </a:endParaRPr>
          </a:p>
          <a:p>
            <a:pPr marL="12700" marR="5080" indent="447675">
              <a:lnSpc>
                <a:spcPct val="100000"/>
              </a:lnSpc>
              <a:spcBef>
                <a:spcPts val="710"/>
              </a:spcBef>
              <a:tabLst>
                <a:tab pos="1155700" algn="l"/>
              </a:tabLst>
            </a:pPr>
            <a:r>
              <a:rPr sz="2000" dirty="0">
                <a:latin typeface="Arial MT"/>
                <a:cs typeface="Arial MT"/>
              </a:rPr>
              <a:t>Уже	давно  администратора.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5" name="object 5"/>
            <p:cNvSpPr/>
            <p:nvPr/>
          </p:nvSpPr>
          <p:spPr>
            <a:xfrm>
              <a:off x="593483" y="537972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3483" y="933450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483" y="7021068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537983"/>
              <a:ext cx="9505950" cy="6483350"/>
            </a:xfrm>
            <a:custGeom>
              <a:avLst/>
              <a:gdLst/>
              <a:ahLst/>
              <a:cxnLst/>
              <a:rect l="l" t="t" r="r" b="b"/>
              <a:pathLst>
                <a:path w="9505950" h="6483350">
                  <a:moveTo>
                    <a:pt x="9505937" y="0"/>
                  </a:moveTo>
                  <a:lnTo>
                    <a:pt x="0" y="0"/>
                  </a:lnTo>
                  <a:lnTo>
                    <a:pt x="0" y="395478"/>
                  </a:lnTo>
                  <a:lnTo>
                    <a:pt x="0" y="6088380"/>
                  </a:lnTo>
                  <a:lnTo>
                    <a:pt x="0" y="6483096"/>
                  </a:lnTo>
                  <a:lnTo>
                    <a:pt x="9505937" y="6483096"/>
                  </a:lnTo>
                  <a:lnTo>
                    <a:pt x="9505937" y="6088380"/>
                  </a:lnTo>
                  <a:lnTo>
                    <a:pt x="9505937" y="395478"/>
                  </a:lnTo>
                  <a:lnTo>
                    <a:pt x="9505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2979" y="473913"/>
            <a:ext cx="8642350" cy="8166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dirty="0">
                <a:latin typeface="Arial MT"/>
                <a:cs typeface="Arial MT"/>
              </a:rPr>
              <a:t>0.0.3.4</a:t>
            </a:r>
          </a:p>
          <a:p>
            <a:pPr marL="460375">
              <a:lnSpc>
                <a:spcPct val="100000"/>
              </a:lnSpc>
              <a:spcBef>
                <a:spcPts val="710"/>
              </a:spcBef>
            </a:pPr>
            <a:r>
              <a:rPr sz="2000" dirty="0">
                <a:latin typeface="Arial MT"/>
                <a:cs typeface="Arial MT"/>
              </a:rPr>
              <a:t>Приведите примеры правил поведения системного администратора.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88427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0.0.4.1a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255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Так как основная часть повседневной работы системного администратора  связана с ПО, нужно кратко оговорить ряд моментов, касающихся этого  самого ПО.</a:t>
                      </a:r>
                    </a:p>
                    <a:p>
                      <a:pPr marL="92075" marR="83820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В первую очередь речь идет об установке и настройке (плюс удалении)  ПО.</a:t>
                      </a:r>
                    </a:p>
                    <a:p>
                      <a:pPr marL="539750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Установка ПО может происходить по-разному:</a:t>
                      </a:r>
                    </a:p>
                    <a:p>
                      <a:pPr marL="1014094" indent="-474980" algn="just">
                        <a:lnSpc>
                          <a:spcPct val="100000"/>
                        </a:lnSpc>
                        <a:buAutoNum type="arabicPeriod"/>
                        <a:tabLst>
                          <a:tab pos="101473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Просто копирование исполняемых и вспомогательных файлов</a:t>
                      </a:r>
                    </a:p>
                    <a:p>
                      <a:pPr marL="920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«вручную» безо всяких проверок.</a:t>
                      </a:r>
                    </a:p>
                    <a:p>
                      <a:pPr marL="92075" marR="81915" indent="447675" algn="just">
                        <a:lnSpc>
                          <a:spcPct val="100000"/>
                        </a:lnSpc>
                        <a:buAutoNum type="arabicPeriod" startAt="2"/>
                        <a:tabLst>
                          <a:tab pos="855344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Компиляция исходных текстов, проверка зависимостей и копирование  файлов с помощью стандартного набора специальных консольных команд.</a:t>
                      </a: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  <a:buAutoNum type="arabicPeriod" startAt="2"/>
                        <a:tabLst>
                          <a:tab pos="110490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Автоматическое, но контролируемое, выполнение проверок,  копирование подготовленных файлов и осуществление других действий с  помощью специальной программы, внешней по отношению к  устанавливаемому ПО, -- обычно называемой пакетным менеджером (packet  manager).</a:t>
                      </a:r>
                    </a:p>
                    <a:p>
                      <a:pPr marL="92075" marR="81280" indent="447675" algn="just">
                        <a:lnSpc>
                          <a:spcPct val="100000"/>
                        </a:lnSpc>
                        <a:buAutoNum type="arabicPeriod" startAt="2"/>
                        <a:tabLst>
                          <a:tab pos="104965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Выполнение аналогичных действий с помощью специальной  программы, частично или полностью интегрированной в устанавливаемое  ПО, -- называемой установщиком (installer).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6181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0.0.4.1b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82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Некоторые компании разрабатывают более сложные программные  средства для автоматизации масштабной установки ПО на большое  количество компьютеров (automated software deployment). Примером может  служить IBM Tivoli.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08556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0.0.4.2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185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Настройка, по сути, заключается в </a:t>
                      </a:r>
                      <a:r>
                        <a:rPr sz="2000" i="1" spc="0" dirty="0">
                          <a:latin typeface="Arial"/>
                          <a:cs typeface="Arial"/>
                        </a:rPr>
                        <a:t>конфигурировании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(configuring), то  есть  в  изменении  значений  обязательных  и  опциональных  параметров  со  значений по умолчанию на нужные значения.</a:t>
                      </a:r>
                    </a:p>
                    <a:p>
                      <a:pPr marL="539750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Часто есть возможность выполнять конфигурирование в режиме диалога</a:t>
                      </a:r>
                    </a:p>
                    <a:p>
                      <a:pPr marL="920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-- с помощью </a:t>
                      </a:r>
                      <a:r>
                        <a:rPr sz="2000" i="1" spc="0" dirty="0">
                          <a:latin typeface="Arial"/>
                          <a:cs typeface="Arial"/>
                        </a:rPr>
                        <a:t>визарда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или, по-другому, </a:t>
                      </a:r>
                      <a:r>
                        <a:rPr sz="2000" i="1" spc="0" dirty="0">
                          <a:latin typeface="Arial"/>
                          <a:cs typeface="Arial"/>
                        </a:rPr>
                        <a:t>мастера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(wizard).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89257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0.0.4.3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Базовая классификация ПО заключается в его разделении на:</a:t>
                      </a:r>
                    </a:p>
                    <a:p>
                      <a:pPr marL="92075" marR="83185" indent="447675">
                        <a:lnSpc>
                          <a:spcPct val="100000"/>
                        </a:lnSpc>
                        <a:buFont typeface="Arial MT"/>
                        <a:buAutoNum type="arabicPeriod"/>
                        <a:tabLst>
                          <a:tab pos="927100" algn="l"/>
                          <a:tab pos="927735" algn="l"/>
                          <a:tab pos="2501900" algn="l"/>
                          <a:tab pos="2845435" algn="l"/>
                          <a:tab pos="4232910" algn="l"/>
                          <a:tab pos="5849620" algn="l"/>
                          <a:tab pos="7291705" algn="l"/>
                          <a:tab pos="8718550" algn="l"/>
                          <a:tab pos="9272270" algn="l"/>
                        </a:tabLst>
                      </a:pPr>
                      <a:r>
                        <a:rPr sz="2000" i="1" spc="0" dirty="0">
                          <a:latin typeface="Arial"/>
                          <a:cs typeface="Arial"/>
                        </a:rPr>
                        <a:t>Системное	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--	реализует	функционал	различных	подсистем	ОС	и  позволяет контролировать ОС  (само по себе «никому не нужно»).</a:t>
                      </a:r>
                    </a:p>
                    <a:p>
                      <a:pPr marL="946150" indent="-407034">
                        <a:lnSpc>
                          <a:spcPct val="100000"/>
                        </a:lnSpc>
                        <a:buFont typeface="Arial MT"/>
                        <a:buAutoNum type="arabicPeriod"/>
                        <a:tabLst>
                          <a:tab pos="946150" algn="l"/>
                          <a:tab pos="946785" algn="l"/>
                          <a:tab pos="2572385" algn="l"/>
                          <a:tab pos="2934970" algn="l"/>
                          <a:tab pos="4343400" algn="l"/>
                          <a:tab pos="5410835" algn="l"/>
                          <a:tab pos="6970395" algn="l"/>
                          <a:tab pos="8594725" algn="l"/>
                        </a:tabLst>
                      </a:pPr>
                      <a:r>
                        <a:rPr sz="2000" i="1" spc="0" dirty="0">
                          <a:latin typeface="Arial"/>
                          <a:cs typeface="Arial"/>
                        </a:rPr>
                        <a:t>Прикладное	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--	позволяет	решать	конкретные	прикладные	задачи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(«интересно» пользователям).</a:t>
                      </a:r>
                    </a:p>
                    <a:p>
                      <a:pPr marL="92075" marR="83185" indent="447675">
                        <a:lnSpc>
                          <a:spcPct val="100000"/>
                        </a:lnSpc>
                        <a:buFont typeface="Arial MT"/>
                        <a:buAutoNum type="arabicPeriod" startAt="3"/>
                        <a:tabLst>
                          <a:tab pos="847725" algn="l"/>
                        </a:tabLst>
                      </a:pPr>
                      <a:r>
                        <a:rPr sz="2000" i="1" spc="0" dirty="0">
                          <a:latin typeface="Arial"/>
                          <a:cs typeface="Arial"/>
                        </a:rPr>
                        <a:t>Инструментальное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-- позволяет разрабатывать и тестировать другое  ПО.</a:t>
                      </a:r>
                    </a:p>
                    <a:p>
                      <a:pPr marL="92075" marR="81915" indent="447675" algn="just">
                        <a:lnSpc>
                          <a:spcPct val="100000"/>
                        </a:lnSpc>
                        <a:buFont typeface="Arial MT"/>
                        <a:buAutoNum type="arabicPeriod" startAt="3"/>
                        <a:tabLst>
                          <a:tab pos="1020444" algn="l"/>
                        </a:tabLst>
                      </a:pPr>
                      <a:r>
                        <a:rPr sz="2000" i="1" spc="0" dirty="0">
                          <a:latin typeface="Arial"/>
                          <a:cs typeface="Arial"/>
                        </a:rPr>
                        <a:t>Встраиваемое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(embedded) -- позволяет управлять некоторым  устройством («неотделимо» от устройства для которого предназначено).</a:t>
                      </a:r>
                    </a:p>
                    <a:p>
                      <a:pPr marL="539750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Любое ПО специализировано, но в разной степени.</a:t>
                      </a:r>
                    </a:p>
                    <a:p>
                      <a:pPr marL="92075" marR="81915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Наличие встраиваемого ПО свойственно мобильным и  специализированным компьютерам, хотя область его применения неуклонно  расширяется (АСУ, бытовая техника, робототехника и так далее).</a:t>
                      </a:r>
                    </a:p>
                    <a:p>
                      <a:pPr marL="539750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Типичным примером встраиваемого ПО является так называемая</a:t>
                      </a:r>
                    </a:p>
                    <a:p>
                      <a:pPr marL="920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«прошивка» (firmware).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445235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0.0.4.4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В приложении к некоторой целевой ОС, ПО может быть:</a:t>
                      </a:r>
                    </a:p>
                    <a:p>
                      <a:pPr marL="822325" indent="-283210">
                        <a:lnSpc>
                          <a:spcPct val="100000"/>
                        </a:lnSpc>
                        <a:buAutoNum type="arabicPeriod"/>
                        <a:tabLst>
                          <a:tab pos="82296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Native -- </a:t>
                      </a:r>
                      <a:r>
                        <a:rPr sz="2000" i="1" spc="0" dirty="0">
                          <a:latin typeface="Arial"/>
                          <a:cs typeface="Arial"/>
                        </a:rPr>
                        <a:t>оригинальным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(от того же разработчика).</a:t>
                      </a:r>
                    </a:p>
                    <a:p>
                      <a:pPr marL="822325" indent="-283210">
                        <a:lnSpc>
                          <a:spcPct val="100000"/>
                        </a:lnSpc>
                        <a:buAutoNum type="arabicPeriod"/>
                        <a:tabLst>
                          <a:tab pos="82296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Third party -- </a:t>
                      </a:r>
                      <a:r>
                        <a:rPr sz="2000" i="1" spc="0" dirty="0">
                          <a:latin typeface="Arial"/>
                          <a:cs typeface="Arial"/>
                        </a:rPr>
                        <a:t>сторонним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(от других разработчиков).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575390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0.0.4.5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128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Нужно иметь представление о «внутреннем мире» ПО -- обо всех слоях и  интерфейсах, начиная c пользовательского интерфейса и заканчивая  регистрами устройств.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 spc="0" dirty="0">
                        <a:latin typeface="Times New Roman"/>
                        <a:cs typeface="Times New Roman"/>
                      </a:endParaRPr>
                    </a:p>
                    <a:p>
                      <a:pPr marL="92075" marR="84455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Нарисуйте цепь вызовов подпрограмм, от действия пользователя до  обращения к регистрам оборудования.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933450"/>
              <a:ext cx="9505950" cy="6087745"/>
            </a:xfrm>
            <a:custGeom>
              <a:avLst/>
              <a:gdLst/>
              <a:ahLst/>
              <a:cxnLst/>
              <a:rect l="l" t="t" r="r" b="b"/>
              <a:pathLst>
                <a:path w="9505950" h="6087745">
                  <a:moveTo>
                    <a:pt x="9505949" y="6087617"/>
                  </a:moveTo>
                  <a:lnTo>
                    <a:pt x="9505949" y="0"/>
                  </a:lnTo>
                  <a:lnTo>
                    <a:pt x="0" y="0"/>
                  </a:lnTo>
                  <a:lnTo>
                    <a:pt x="0" y="6087617"/>
                  </a:lnTo>
                  <a:lnTo>
                    <a:pt x="9505949" y="60876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01829" y="6653276"/>
            <a:ext cx="48914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790" dirty="0">
                <a:latin typeface="Arial MT"/>
                <a:cs typeface="Arial MT"/>
              </a:rPr>
              <a:t>Обобщенная </a:t>
            </a:r>
            <a:r>
              <a:rPr sz="2000" spc="-860" dirty="0">
                <a:latin typeface="Arial MT"/>
                <a:cs typeface="Arial MT"/>
              </a:rPr>
              <a:t>ц</a:t>
            </a:r>
            <a:r>
              <a:rPr sz="2000" spc="-925" dirty="0">
                <a:latin typeface="Arial MT"/>
                <a:cs typeface="Arial MT"/>
              </a:rPr>
              <a:t>епь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940" dirty="0">
                <a:latin typeface="Arial MT"/>
                <a:cs typeface="Arial MT"/>
              </a:rPr>
              <a:t>в</a:t>
            </a:r>
            <a:r>
              <a:rPr sz="2000" spc="-885" dirty="0">
                <a:latin typeface="Arial MT"/>
                <a:cs typeface="Arial MT"/>
              </a:rPr>
              <a:t>ызовов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880" dirty="0">
                <a:latin typeface="Arial MT"/>
                <a:cs typeface="Arial MT"/>
              </a:rPr>
              <a:t>подпрограмм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8001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/>
              <a:t>0.0.4.6</a:t>
            </a:r>
            <a:endParaRPr sz="2000"/>
          </a:p>
        </p:txBody>
      </p:sp>
      <p:grpSp>
        <p:nvGrpSpPr>
          <p:cNvPr id="8" name="object 8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9" name="object 9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211" y="2337816"/>
              <a:ext cx="9252204" cy="26990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348921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0.0.4.7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4455" indent="447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Набор библиотек, создающий целостную абстрактную модель для более  высокоуровневого ПО принято называть </a:t>
                      </a:r>
                      <a:r>
                        <a:rPr sz="2000" i="1" spc="0" dirty="0">
                          <a:latin typeface="Arial"/>
                          <a:cs typeface="Arial"/>
                        </a:rPr>
                        <a:t>фреймворком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(framework).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911468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0.0.0.1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0645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Цель учебной дисциплины: подготовить специалиста в области сетевых  технологий, способного полноценно администрировать компьютерную сеть  предприятия или организации, то есть самостоятельно решать возникающие  проблемы.</a:t>
                      </a: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Задача учебной дисциплины: всестороннее изучение основных вопросов,  связанных с администрированием компьютерных сетей, то есть с выбором,  установкой и технической поддержкой сетевого и другого программного  обеспечения для осуществления доступа к локальным и глобальным  информационным ресурсам.</a:t>
                      </a:r>
                    </a:p>
                    <a:p>
                      <a:pPr marL="92075" marR="81915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Базовой  для  дисциплины  «Администрирование  компьютерных  систем  и  сетей» является дисциплина «Теоретические основы компьютерных сетей».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166581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0.0.4.8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Необходимо иметь представление о жизненном цикле ПО.</a:t>
                      </a:r>
                    </a:p>
                    <a:p>
                      <a:pPr marL="539750">
                        <a:lnSpc>
                          <a:spcPct val="100000"/>
                        </a:lnSpc>
                        <a:tabLst>
                          <a:tab pos="924560" algn="l"/>
                          <a:tab pos="2448560" algn="l"/>
                          <a:tab pos="4327525" algn="l"/>
                          <a:tab pos="6136640" algn="l"/>
                          <a:tab pos="7240270" algn="l"/>
                          <a:tab pos="756729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О	разработке	(development),	тестировании	(testing)	и	сопровождении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(maintenance) системные администраторы должны знать «со своей стороны».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339683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0.0.4.9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Следует различать сборки (builds), версии (versions) и релизы (releases).</a:t>
                      </a:r>
                    </a:p>
                    <a:p>
                      <a:pPr marL="92075" marR="82550" indent="447675">
                        <a:lnSpc>
                          <a:spcPct val="100000"/>
                        </a:lnSpc>
                        <a:tabLst>
                          <a:tab pos="7834630" algn="l"/>
                          <a:tab pos="8096884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Под  сборкой  понимают  исполняемые  файлы,  полученные	в	результате  очередной компиляции.</a:t>
                      </a:r>
                    </a:p>
                    <a:p>
                      <a:pPr marL="92075" marR="83185" indent="447675">
                        <a:lnSpc>
                          <a:spcPct val="100000"/>
                        </a:lnSpc>
                        <a:tabLst>
                          <a:tab pos="1229360" algn="l"/>
                          <a:tab pos="2585085" algn="l"/>
                          <a:tab pos="3985260" algn="l"/>
                          <a:tab pos="5077460" algn="l"/>
                          <a:tab pos="6303010" algn="l"/>
                          <a:tab pos="7805420" algn="l"/>
                          <a:tab pos="890079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Под	версиями	понимают	сборки,	которым	присвоены	номера	(или  названия).</a:t>
                      </a: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Под релизами понимают версии, предназначенные для распространения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(distribution).</a:t>
                      </a:r>
                    </a:p>
                    <a:p>
                      <a:pPr marL="539750">
                        <a:lnSpc>
                          <a:spcPct val="100000"/>
                        </a:lnSpc>
                        <a:tabLst>
                          <a:tab pos="2020570" algn="l"/>
                          <a:tab pos="4144645" algn="l"/>
                          <a:tab pos="4934585" algn="l"/>
                          <a:tab pos="6698615" algn="l"/>
                          <a:tab pos="695642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Системные	администраторы	часто	сталкиваются	с	«недоработанными»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релизами, относящимися к финальным этапам стадии разработки.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009988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0.0.4.10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185" indent="447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Определенная сборка, относящаяся к некоторому программному проекту,  подпадает под один из пунктов классификации:</a:t>
                      </a:r>
                    </a:p>
                    <a:p>
                      <a:pPr marL="822325" indent="-283210">
                        <a:lnSpc>
                          <a:spcPct val="100000"/>
                        </a:lnSpc>
                        <a:buAutoNum type="arabicPeriod"/>
                        <a:tabLst>
                          <a:tab pos="82296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Development/pre-alpha/nightly -- текущая, иногда называемая «ночной».</a:t>
                      </a:r>
                    </a:p>
                    <a:p>
                      <a:pPr marL="822325" indent="-283210">
                        <a:lnSpc>
                          <a:spcPct val="100000"/>
                        </a:lnSpc>
                        <a:buAutoNum type="arabicPeriod"/>
                        <a:tabLst>
                          <a:tab pos="82296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Alpha -- предназначена для альфа-тестирования.</a:t>
                      </a: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Beta -- предназначена для бета-тестирования.</a:t>
                      </a:r>
                    </a:p>
                    <a:p>
                      <a:pPr marL="92075" marR="82550" indent="447675">
                        <a:lnSpc>
                          <a:spcPct val="100000"/>
                        </a:lnSpc>
                        <a:buAutoNum type="arabicPeriod"/>
                        <a:tabLst>
                          <a:tab pos="885190" algn="l"/>
                          <a:tab pos="885825" algn="l"/>
                          <a:tab pos="1385570" algn="l"/>
                          <a:tab pos="2535555" algn="l"/>
                          <a:tab pos="3910965" algn="l"/>
                          <a:tab pos="4214495" algn="l"/>
                          <a:tab pos="5261610" algn="l"/>
                          <a:tab pos="6587490" algn="l"/>
                          <a:tab pos="7522209" algn="l"/>
                          <a:tab pos="927354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RC	(Release	Candidate)	--	прошла	несколько	этапов	тестирования	и  рассматривается как возможный релиз.</a:t>
                      </a:r>
                    </a:p>
                    <a:p>
                      <a:pPr marL="92075" marR="83820" indent="447675">
                        <a:lnSpc>
                          <a:spcPct val="100000"/>
                        </a:lnSpc>
                        <a:buAutoNum type="arabicPeriod"/>
                        <a:tabLst>
                          <a:tab pos="87249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RTM (Release To Manufacturing) -- выбрана как промежуточный либо  окончательный релиз.</a:t>
                      </a:r>
                    </a:p>
                    <a:p>
                      <a:pPr marL="92075" marR="83185" indent="447675">
                        <a:lnSpc>
                          <a:spcPct val="100000"/>
                        </a:lnSpc>
                        <a:buAutoNum type="arabicPeriod"/>
                        <a:tabLst>
                          <a:tab pos="895350" algn="l"/>
                          <a:tab pos="895985" algn="l"/>
                          <a:tab pos="1589405" algn="l"/>
                          <a:tab pos="1899920" algn="l"/>
                          <a:tab pos="3850640" algn="l"/>
                          <a:tab pos="4749800" algn="l"/>
                          <a:tab pos="5588635" algn="l"/>
                          <a:tab pos="6758305" algn="l"/>
                          <a:tab pos="823468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Final	--	окончательный	релиз,	после	которого	разработка	считается  полностью завершенной.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53565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0.0.4.11a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255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Обычно версии нумеруют собственно последовательно наращиваемыми  номерами, часто в дополнение к номерам присваивают названия, часто в  соответствии с годами.</a:t>
                      </a:r>
                    </a:p>
                    <a:p>
                      <a:pPr marL="539750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Наиболее часто номер состоит из цифр, разделенных точками.</a:t>
                      </a:r>
                    </a:p>
                    <a:p>
                      <a:pPr marL="92075" marR="83820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Поскольку сборки и релизы могут учитывать по-разному, в нумерации  версий могут быть «дыры».</a:t>
                      </a:r>
                    </a:p>
                    <a:p>
                      <a:pPr marL="92075" marR="85090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Системы контроля версий, кроме всего прочего, обеспечивают  соблюдение правил нумерации версий.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912945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0.0.4.11b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Показательным примером может служить GNU-схема нумерации: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0" dirty="0">
                          <a:latin typeface="Courier New"/>
                          <a:cs typeface="Courier New"/>
                        </a:rPr>
                        <a:t>MAJOR.MINOR.DOT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200" spc="0" dirty="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ts val="2325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Где:</a:t>
                      </a:r>
                    </a:p>
                    <a:p>
                      <a:pPr marL="539750">
                        <a:lnSpc>
                          <a:spcPts val="2325"/>
                        </a:lnSpc>
                        <a:tabLst>
                          <a:tab pos="866140" algn="l"/>
                          <a:tab pos="2107565" algn="l"/>
                          <a:tab pos="4442460" algn="l"/>
                          <a:tab pos="5154930" algn="l"/>
                          <a:tab pos="6316345" algn="l"/>
                          <a:tab pos="814260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--	</a:t>
                      </a:r>
                      <a:r>
                        <a:rPr sz="2000" spc="0" dirty="0">
                          <a:latin typeface="Courier New"/>
                          <a:cs typeface="Courier New"/>
                        </a:rPr>
                        <a:t>MAJOR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--	инкрементируется	если	внесены	значительные	изменения</a:t>
                      </a:r>
                    </a:p>
                    <a:p>
                      <a:pPr marL="92075" marR="831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(полностью переработан интерфейс, добавлена существенная возможность,  изменена платформа и так далее);</a:t>
                      </a:r>
                    </a:p>
                    <a:p>
                      <a:pPr marL="539750">
                        <a:lnSpc>
                          <a:spcPts val="225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-- </a:t>
                      </a:r>
                      <a:r>
                        <a:rPr sz="2000" spc="0" dirty="0">
                          <a:latin typeface="Courier New"/>
                          <a:cs typeface="Courier New"/>
                        </a:rPr>
                        <a:t>MINOR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-- инкрементируется если внесены незначительные изменения</a:t>
                      </a:r>
                    </a:p>
                    <a:p>
                      <a:pPr marL="92075">
                        <a:lnSpc>
                          <a:spcPts val="2325"/>
                        </a:lnSpc>
                        <a:spcBef>
                          <a:spcPts val="15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(например, добавлена несущественная возможноcть);</a:t>
                      </a:r>
                    </a:p>
                    <a:p>
                      <a:pPr marL="539750">
                        <a:lnSpc>
                          <a:spcPts val="2325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-- </a:t>
                      </a:r>
                      <a:r>
                        <a:rPr sz="2000" spc="0" dirty="0">
                          <a:latin typeface="Courier New"/>
                          <a:cs typeface="Courier New"/>
                        </a:rPr>
                        <a:t>DOT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-- соответствует сборке (например, полученной после исправления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ошибок).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6388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0.0.4.12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1969135" algn="l"/>
                          <a:tab pos="3420110" algn="l"/>
                          <a:tab pos="6074410" algn="l"/>
                          <a:tab pos="6786245" algn="l"/>
                          <a:tab pos="777494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Разработчики	свободно	распространяемого	ПО	часто	проводят</a:t>
                      </a:r>
                    </a:p>
                    <a:p>
                      <a:pPr marR="82550" algn="r">
                        <a:lnSpc>
                          <a:spcPct val="100000"/>
                        </a:lnSpc>
                        <a:tabLst>
                          <a:tab pos="1748155" algn="l"/>
                          <a:tab pos="3581400" algn="l"/>
                          <a:tab pos="3934460" algn="l"/>
                          <a:tab pos="4836795" algn="l"/>
                          <a:tab pos="5916930" algn="l"/>
                          <a:tab pos="6407785" algn="l"/>
                          <a:tab pos="8125459" algn="l"/>
                          <a:tab pos="918083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«публичное»	тестирование	и	делят	релизы	на	</a:t>
                      </a:r>
                      <a:r>
                        <a:rPr sz="2000" i="1" spc="0" dirty="0">
                          <a:latin typeface="Arial"/>
                          <a:cs typeface="Arial"/>
                        </a:rPr>
                        <a:t>стабильные	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(stable)	и</a:t>
                      </a:r>
                    </a:p>
                    <a:p>
                      <a:pPr marL="92075" algn="just">
                        <a:lnSpc>
                          <a:spcPct val="100000"/>
                        </a:lnSpc>
                      </a:pPr>
                      <a:r>
                        <a:rPr sz="2000" i="1" spc="0" dirty="0">
                          <a:latin typeface="Arial"/>
                          <a:cs typeface="Arial"/>
                        </a:rPr>
                        <a:t>нестабильные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(unstable).</a:t>
                      </a:r>
                    </a:p>
                    <a:p>
                      <a:pPr marL="92075" marR="81915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Разработчики коммерческого ПО часто не уделяют процессу  тестирования должное внимание. В результате, для исправления ошибок,  обнаруженных уже после продажи, они вынуждены «выкладывать» на свои  web-сайты так называемые </a:t>
                      </a:r>
                      <a:r>
                        <a:rPr sz="2000" i="1" spc="0" dirty="0">
                          <a:latin typeface="Arial"/>
                          <a:cs typeface="Arial"/>
                        </a:rPr>
                        <a:t>патчи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(patches) -- небольшие программы,  которые заменяют или модифицируют проблемные файлы.</a:t>
                      </a:r>
                    </a:p>
                    <a:p>
                      <a:pPr marL="539750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Если таковых «заплаток» накапливается много, то их объединяют в</a:t>
                      </a:r>
                    </a:p>
                    <a:p>
                      <a:pPr marL="92075" algn="just">
                        <a:lnSpc>
                          <a:spcPct val="100000"/>
                        </a:lnSpc>
                      </a:pPr>
                      <a:r>
                        <a:rPr sz="2000" i="1" spc="0" dirty="0">
                          <a:latin typeface="Arial"/>
                          <a:cs typeface="Arial"/>
                        </a:rPr>
                        <a:t>сервис-паки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(service packs).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68553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0.0.4.13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7630" indent="447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Системный администратор сам должен владеть навыками тестирования  ПО, аппаратного обеспечения и КС.</a:t>
                      </a:r>
                    </a:p>
                    <a:p>
                      <a:pPr marL="92075" marR="83820" indent="447675">
                        <a:lnSpc>
                          <a:spcPct val="100000"/>
                        </a:lnSpc>
                        <a:tabLst>
                          <a:tab pos="854710" algn="l"/>
                          <a:tab pos="1431290" algn="l"/>
                          <a:tab pos="2266315" algn="l"/>
                          <a:tab pos="3644265" algn="l"/>
                          <a:tab pos="4056379" algn="l"/>
                          <a:tab pos="6633845" algn="l"/>
                          <a:tab pos="852614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В	том	числе	оценивать	их	производительность	(benchmarking,	network  baseline).</a:t>
                      </a:r>
                    </a:p>
                    <a:p>
                      <a:pPr marL="92075" marR="83185" indent="447675">
                        <a:lnSpc>
                          <a:spcPct val="100000"/>
                        </a:lnSpc>
                        <a:tabLst>
                          <a:tab pos="1572895" algn="l"/>
                          <a:tab pos="2644140" algn="l"/>
                          <a:tab pos="4411345" algn="l"/>
                          <a:tab pos="4832350" algn="l"/>
                          <a:tab pos="5842000" algn="l"/>
                          <a:tab pos="7326630" algn="l"/>
                          <a:tab pos="772668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Правда	таковое	тестирование	во	многом	отличается	от	тестирования,  выполняемого разработчиками.</a:t>
                      </a:r>
                    </a:p>
                    <a:p>
                      <a:pPr marL="92075" marR="83185" indent="447675">
                        <a:lnSpc>
                          <a:spcPct val="100000"/>
                        </a:lnSpc>
                        <a:tabLst>
                          <a:tab pos="1353185" algn="l"/>
                          <a:tab pos="2555240" algn="l"/>
                          <a:tab pos="4557395" algn="l"/>
                          <a:tab pos="6064885" algn="l"/>
                          <a:tab pos="732472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На	рынке	представлен	широкий	спектр	соответствующих  инструментальных средств.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91373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0.0.4.14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1299845" algn="l"/>
                          <a:tab pos="2768600" algn="l"/>
                          <a:tab pos="4247515" algn="l"/>
                          <a:tab pos="5368290" algn="l"/>
                          <a:tab pos="5831205" algn="l"/>
                          <a:tab pos="750443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Три	основные	стратегии	поиска	и	устранения	неисправностей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(troubleshooting):</a:t>
                      </a:r>
                    </a:p>
                    <a:p>
                      <a:pPr marL="839469" indent="-300355">
                        <a:lnSpc>
                          <a:spcPct val="100000"/>
                        </a:lnSpc>
                        <a:buFont typeface="Arial MT"/>
                        <a:buAutoNum type="arabicPeriod"/>
                        <a:tabLst>
                          <a:tab pos="840105" algn="l"/>
                        </a:tabLst>
                      </a:pPr>
                      <a:r>
                        <a:rPr sz="2000" i="1" spc="0" dirty="0">
                          <a:latin typeface="Arial"/>
                          <a:cs typeface="Arial"/>
                        </a:rPr>
                        <a:t>Cверху вниз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(top-down) -- начинать с прикладного уровня и постепенно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«спускаться» на физический.</a:t>
                      </a:r>
                    </a:p>
                    <a:p>
                      <a:pPr marL="828040" indent="-288925">
                        <a:lnSpc>
                          <a:spcPct val="100000"/>
                        </a:lnSpc>
                        <a:buFont typeface="Arial MT"/>
                        <a:buAutoNum type="arabicPeriod" startAt="2"/>
                        <a:tabLst>
                          <a:tab pos="828675" algn="l"/>
                        </a:tabLst>
                      </a:pPr>
                      <a:r>
                        <a:rPr sz="2000" i="1" spc="0" dirty="0">
                          <a:latin typeface="Arial"/>
                          <a:cs typeface="Arial"/>
                        </a:rPr>
                        <a:t>Снизу вверх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(bottom-up) -- начинать с физического уровня и постепенно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«подниматься» на прикладной.</a:t>
                      </a:r>
                    </a:p>
                    <a:p>
                      <a:pPr marL="92075" marR="84455" indent="447675" algn="just">
                        <a:lnSpc>
                          <a:spcPct val="100000"/>
                        </a:lnSpc>
                        <a:buAutoNum type="arabicPeriod" startAt="3"/>
                        <a:tabLst>
                          <a:tab pos="89852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«Разделяй  и  властвуй»  (divide-and-conquer)  --  начинать  с  наиболее  вероятного уровня (исходя из полученных сведений, накопленного опыта или  других предпосылок) и «расширяться» в двух направлениях.</a:t>
                      </a:r>
                    </a:p>
                    <a:p>
                      <a:pPr marL="92075" marR="84455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Эти стратегии можно применять не только к КС, а к любым  информационным системам.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717700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0.0.4.15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Пять основных критериев выбора ПО:</a:t>
                      </a: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Степень соответствия требованиям (сугубо техническим и другим).</a:t>
                      </a: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Стоимость (приобретения, освоения, использования).</a:t>
                      </a:r>
                    </a:p>
                    <a:p>
                      <a:pPr marL="821055" indent="-281940">
                        <a:lnSpc>
                          <a:spcPct val="100000"/>
                        </a:lnSpc>
                        <a:buAutoNum type="arabicPeriod"/>
                        <a:tabLst>
                          <a:tab pos="82169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Доступность (сложность приобретения и освоения).</a:t>
                      </a: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Эргономичность (сложность использования).</a:t>
                      </a: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Качество технической поддержки (при возникновении проблем).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304638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0.0.4.16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82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В настоящее время подавляющая часть представленного на рынке ПО  относят к двум категориям:</a:t>
                      </a: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  <a:buAutoNum type="arabicPeriod"/>
                        <a:tabLst>
                          <a:tab pos="87376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Shareware -- </a:t>
                      </a:r>
                      <a:r>
                        <a:rPr sz="2000" i="1" spc="0" dirty="0">
                          <a:latin typeface="Arial"/>
                          <a:cs typeface="Arial"/>
                        </a:rPr>
                        <a:t>условно бесплатное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(после установки предоставляется  ограниченный период времени для ознакомления, в течение  ознакомительного периода возможно ограничение функциональности, после  завершения ознакомительного периода ПО должно быть приобретено либо  удалено).</a:t>
                      </a:r>
                    </a:p>
                    <a:p>
                      <a:pPr marL="822325" indent="-283210" algn="just">
                        <a:lnSpc>
                          <a:spcPct val="100000"/>
                        </a:lnSpc>
                        <a:buAutoNum type="arabicPeriod"/>
                        <a:tabLst>
                          <a:tab pos="82296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Freeware -- </a:t>
                      </a:r>
                      <a:r>
                        <a:rPr sz="2000" i="1" spc="0" dirty="0">
                          <a:latin typeface="Arial"/>
                          <a:cs typeface="Arial"/>
                        </a:rPr>
                        <a:t>бесплатное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(полностью).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869454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0.0.0.2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Разделы для изучения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:</a:t>
                      </a: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200" spc="0" dirty="0">
                          <a:latin typeface="Arial MT"/>
                          <a:cs typeface="Arial MT"/>
                        </a:rPr>
                        <a:t>ВВЕДЕНИЕ (включая ВВЕДЕНИЕ В CISCO IOS)</a:t>
                      </a:r>
                    </a:p>
                    <a:p>
                      <a:pPr marL="539750" marR="7212330">
                        <a:lnSpc>
                          <a:spcPct val="100000"/>
                        </a:lnSpc>
                      </a:pPr>
                      <a:r>
                        <a:rPr sz="1200" spc="0" dirty="0">
                          <a:latin typeface="Arial MT"/>
                          <a:cs typeface="Arial MT"/>
                        </a:rPr>
                        <a:t>АДРЕСАЦИЯ IPv4  МАРШРУТИЗАЦИЯ IPv4  УДАЛЕННАЯ ЗАГРУЗКА  IPv6</a:t>
                      </a:r>
                    </a:p>
                    <a:p>
                      <a:pPr marL="539750">
                        <a:lnSpc>
                          <a:spcPts val="1430"/>
                        </a:lnSpc>
                      </a:pPr>
                      <a:r>
                        <a:rPr sz="1200" spc="0" dirty="0">
                          <a:latin typeface="Arial MT"/>
                          <a:cs typeface="Arial MT"/>
                        </a:rPr>
                        <a:t>ПРОКСИ</a:t>
                      </a:r>
                    </a:p>
                    <a:p>
                      <a:pPr marL="539750">
                        <a:lnSpc>
                          <a:spcPts val="1435"/>
                        </a:lnSpc>
                      </a:pPr>
                      <a:r>
                        <a:rPr sz="1200" spc="0" dirty="0">
                          <a:latin typeface="Arial MT"/>
                          <a:cs typeface="Arial MT"/>
                        </a:rPr>
                        <a:t>СЕТИ WINDOWS И СЕМЕЙСТВО ПРОТОКОЛОВ IPX/SPX</a:t>
                      </a:r>
                    </a:p>
                    <a:p>
                      <a:pPr marL="539750">
                        <a:lnSpc>
                          <a:spcPts val="1435"/>
                        </a:lnSpc>
                      </a:pPr>
                      <a:r>
                        <a:rPr sz="1200" spc="0" dirty="0">
                          <a:latin typeface="Arial MT"/>
                          <a:cs typeface="Arial MT"/>
                        </a:rPr>
                        <a:t>СЕТИ LINUX</a:t>
                      </a:r>
                    </a:p>
                    <a:p>
                      <a:pPr marL="539750" marR="3789045">
                        <a:lnSpc>
                          <a:spcPct val="100000"/>
                        </a:lnSpc>
                      </a:pPr>
                      <a:r>
                        <a:rPr sz="1200" spc="0" dirty="0">
                          <a:latin typeface="Arial MT"/>
                          <a:cs typeface="Arial MT"/>
                        </a:rPr>
                        <a:t>НАСТРОЙКА ОСНОВНЫХ СЕТЕВЫХ СЕРВИСОВ В WINDOWS И LINUX  УПРАВЛЕНИЕ ПОЛЬЗОВАТЕЛЯМИ В WINDOWS И LINUX  ИСПОЛЬЗОВАНИЕ ФАЙЛОВЫХ СИСТЕМ WINDOWS И LINUX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 spc="0" dirty="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На зачет будут вынесены все разделы, которые успеем рассмотреть.</a:t>
                      </a:r>
                      <a:endParaRPr sz="2000" spc="0" dirty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608720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0.0.4.17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255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Под </a:t>
                      </a:r>
                      <a:r>
                        <a:rPr sz="2000" i="1" spc="0" dirty="0">
                          <a:latin typeface="Arial"/>
                          <a:cs typeface="Arial"/>
                        </a:rPr>
                        <a:t>обновлением-апгрейдом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(upgrade) принято понимать переход к  новой мажорной версии ПО.</a:t>
                      </a: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Под </a:t>
                      </a:r>
                      <a:r>
                        <a:rPr sz="2000" i="1" spc="0" dirty="0">
                          <a:latin typeface="Arial"/>
                          <a:cs typeface="Arial"/>
                        </a:rPr>
                        <a:t>обновлением-апдейтом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(update) принято понимать внесение менее  значительных изменений.</a:t>
                      </a:r>
                    </a:p>
                    <a:p>
                      <a:pPr marL="92075" marR="85090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Как  правило,  апгрейд  связан  с  удалением  старой  версии  и  установкой  новой, а апдейт -- с модификацией имеющейся версии.</a:t>
                      </a: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Автоматическое обновление имеет свои плюсы и минусы. Использовать  ли автоматическое обновление каждый системный администратор волен  выбирать сам.</a:t>
                      </a: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Возврат к старой версии (например, после необдуманного апгрейда)  принято называть </a:t>
                      </a:r>
                      <a:r>
                        <a:rPr sz="2000" i="1" spc="0" dirty="0">
                          <a:latin typeface="Arial"/>
                          <a:cs typeface="Arial"/>
                        </a:rPr>
                        <a:t>даунгрейдом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(downgrade).</a:t>
                      </a: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Повсеместное распространение практики автоматических обновлений  (особенно крупными разработчиками) привело к подмене понятий:  обновлениями все чаще называют патчи, а сервис-паки «стали»  кумулятивными обновлениями (cumulative updates).</a:t>
                      </a:r>
                      <a:endParaRPr sz="2000" spc="0" dirty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00696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0.0.4.18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255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Многие разработчики при лицензировании учитывают количество  пользователей отдельно взятых копий их ПО.</a:t>
                      </a:r>
                    </a:p>
                    <a:p>
                      <a:pPr marL="539750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Можно выделить две основные политики лицензирования:</a:t>
                      </a: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  <a:buAutoNum type="arabicPeriod"/>
                        <a:tabLst>
                          <a:tab pos="87566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Retail -- для индивидуальных пользователей и небольших компаний.  Пользователь должен принять индивидуальное лицензионное соглашение --  EULA (End User License Agreement).</a:t>
                      </a:r>
                    </a:p>
                    <a:p>
                      <a:pPr marL="92075" marR="81915" indent="447675" algn="just">
                        <a:lnSpc>
                          <a:spcPct val="100000"/>
                        </a:lnSpc>
                        <a:buAutoNum type="arabicPeriod"/>
                        <a:tabLst>
                          <a:tab pos="108267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Volume -- для корпоративных пользователей. Часть прав  лицензирования может быть делегирована (например, корпорация может  иметь внутренний сервер лицензирования).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832195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0.0.5.1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Наиболее общая форма адресации в системах UNIX: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0" dirty="0">
                          <a:latin typeface="Courier New"/>
                          <a:cs typeface="Courier New"/>
                        </a:rPr>
                        <a:t>protocol://user:password@server:port/path...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200" spc="0" dirty="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Наиболее общая форма адресации в системах Windows: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0" dirty="0">
                          <a:latin typeface="Courier New"/>
                          <a:cs typeface="Courier New"/>
                        </a:rPr>
                        <a:t>\\server\path...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3483" y="537972"/>
            <a:ext cx="9505950" cy="0"/>
          </a:xfrm>
          <a:custGeom>
            <a:avLst/>
            <a:gdLst/>
            <a:ahLst/>
            <a:cxnLst/>
            <a:rect l="l" t="t" r="r" b="b"/>
            <a:pathLst>
              <a:path w="9505950">
                <a:moveTo>
                  <a:pt x="0" y="0"/>
                </a:moveTo>
                <a:lnTo>
                  <a:pt x="95059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3483" y="933450"/>
            <a:ext cx="9505950" cy="0"/>
          </a:xfrm>
          <a:custGeom>
            <a:avLst/>
            <a:gdLst/>
            <a:ahLst/>
            <a:cxnLst/>
            <a:rect l="l" t="t" r="r" b="b"/>
            <a:pathLst>
              <a:path w="9505950">
                <a:moveTo>
                  <a:pt x="0" y="0"/>
                </a:moveTo>
                <a:lnTo>
                  <a:pt x="9505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79196" y="537972"/>
            <a:ext cx="9534525" cy="6497955"/>
            <a:chOff x="579196" y="537972"/>
            <a:chExt cx="9534525" cy="6497955"/>
          </a:xfrm>
        </p:grpSpPr>
        <p:sp>
          <p:nvSpPr>
            <p:cNvPr id="5" name="object 5"/>
            <p:cNvSpPr/>
            <p:nvPr/>
          </p:nvSpPr>
          <p:spPr>
            <a:xfrm>
              <a:off x="593483" y="7021068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854461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0.0.0.3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Лабораторные работы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:</a:t>
                      </a:r>
                    </a:p>
                    <a:p>
                      <a:pPr marL="709930" indent="-170815">
                        <a:lnSpc>
                          <a:spcPct val="100000"/>
                        </a:lnSpc>
                        <a:spcBef>
                          <a:spcPts val="1460"/>
                        </a:spcBef>
                        <a:buAutoNum type="arabicPeriod"/>
                        <a:tabLst>
                          <a:tab pos="710565" algn="l"/>
                        </a:tabLst>
                      </a:pPr>
                      <a:r>
                        <a:rPr sz="1200" spc="0" dirty="0">
                          <a:latin typeface="Arial MT"/>
                          <a:cs typeface="Arial MT"/>
                        </a:rPr>
                        <a:t>Знакомство с эмуляторами компьютерных сетей (Cisco IOS).</a:t>
                      </a:r>
                    </a:p>
                    <a:p>
                      <a:pPr marL="709930" indent="-170815">
                        <a:lnSpc>
                          <a:spcPts val="1435"/>
                        </a:lnSpc>
                        <a:buAutoNum type="arabicPeriod"/>
                        <a:tabLst>
                          <a:tab pos="710565" algn="l"/>
                        </a:tabLst>
                      </a:pPr>
                      <a:r>
                        <a:rPr sz="1200" spc="0" dirty="0">
                          <a:latin typeface="Arial MT"/>
                          <a:cs typeface="Arial MT"/>
                        </a:rPr>
                        <a:t>Адресация IPv4 (Windows, Linux, IOS).</a:t>
                      </a:r>
                    </a:p>
                    <a:p>
                      <a:pPr marL="709930" indent="-170815">
                        <a:lnSpc>
                          <a:spcPts val="1435"/>
                        </a:lnSpc>
                        <a:buAutoNum type="arabicPeriod"/>
                        <a:tabLst>
                          <a:tab pos="710565" algn="l"/>
                        </a:tabLst>
                      </a:pPr>
                      <a:r>
                        <a:rPr sz="1200" spc="0" dirty="0">
                          <a:latin typeface="Arial MT"/>
                          <a:cs typeface="Arial MT"/>
                        </a:rPr>
                        <a:t>Статическая маршрутизация IPv4 (Windows, Linux, IOS).</a:t>
                      </a:r>
                    </a:p>
                    <a:p>
                      <a:pPr marL="709930" indent="-170815">
                        <a:lnSpc>
                          <a:spcPct val="100000"/>
                        </a:lnSpc>
                        <a:buAutoNum type="arabicPeriod"/>
                        <a:tabLst>
                          <a:tab pos="710565" algn="l"/>
                        </a:tabLst>
                      </a:pPr>
                      <a:r>
                        <a:rPr sz="1200" spc="0" dirty="0">
                          <a:latin typeface="Arial MT"/>
                          <a:cs typeface="Arial MT"/>
                        </a:rPr>
                        <a:t>Адресация и статическая маршрутизация IPv6 (Windows, Linux, IOS). [самая сложн]</a:t>
                      </a:r>
                    </a:p>
                    <a:p>
                      <a:pPr marL="709930" indent="-170815">
                        <a:lnSpc>
                          <a:spcPts val="1435"/>
                        </a:lnSpc>
                        <a:buAutoNum type="arabicPeriod"/>
                        <a:tabLst>
                          <a:tab pos="710565" algn="l"/>
                        </a:tabLst>
                      </a:pPr>
                      <a:r>
                        <a:rPr sz="1200" spc="0" dirty="0">
                          <a:latin typeface="Arial MT"/>
                          <a:cs typeface="Arial MT"/>
                        </a:rPr>
                        <a:t>Настройка прокси (Windows, Linux, IOS).</a:t>
                      </a:r>
                    </a:p>
                    <a:p>
                      <a:pPr marL="709930" indent="-170815">
                        <a:lnSpc>
                          <a:spcPts val="1435"/>
                        </a:lnSpc>
                        <a:buAutoNum type="arabicPeriod"/>
                        <a:tabLst>
                          <a:tab pos="710565" algn="l"/>
                        </a:tabLst>
                      </a:pPr>
                      <a:r>
                        <a:rPr sz="1200" spc="0" dirty="0">
                          <a:latin typeface="Arial MT"/>
                          <a:cs typeface="Arial MT"/>
                        </a:rPr>
                        <a:t>Настройка сетевого сервиса (Windows, Linux).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 spc="0" dirty="0">
                        <a:latin typeface="Times New Roman"/>
                        <a:cs typeface="Times New Roman"/>
                      </a:endParaRPr>
                    </a:p>
                    <a:p>
                      <a:pPr marL="92075" marR="85725" indent="447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Для  получения  допуска  к  зачету  необходимо  выполнить  и  защитить  все  выданные лабораторные работы.</a:t>
                      </a:r>
                      <a:endParaRPr sz="2000" spc="0" dirty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383158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0.0.0.4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Дополнительное опциональное обучение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00" spc="0" dirty="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200" spc="0" dirty="0">
                          <a:latin typeface="Arial MT"/>
                          <a:cs typeface="Arial MT"/>
                        </a:rPr>
                        <a:t>Курс 1 CCNA v7 (первый из трех курсов обучения по программе Cisco CCNA)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 spc="0" dirty="0">
                        <a:latin typeface="Times New Roman"/>
                        <a:cs typeface="Times New Roman"/>
                      </a:endParaRPr>
                    </a:p>
                    <a:p>
                      <a:pPr marL="92075" marR="83185" indent="44767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846580" algn="l"/>
                          <a:tab pos="2663825" algn="l"/>
                          <a:tab pos="4043679" algn="l"/>
                          <a:tab pos="4547870" algn="l"/>
                          <a:tab pos="5870575" algn="l"/>
                          <a:tab pos="7406640" algn="l"/>
                          <a:tab pos="8371840" algn="l"/>
                          <a:tab pos="8735060" algn="l"/>
                        </a:tabLst>
                      </a:pP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Обучение	будет	дополнять	(не	заменять)	дисциплину	АКСиС	(а	также  дисциплины ТОКС и АОКС).</a:t>
                      </a:r>
                      <a:endParaRPr sz="2000" spc="0" dirty="0">
                        <a:latin typeface="Arial MT"/>
                        <a:cs typeface="Arial MT"/>
                      </a:endParaRPr>
                    </a:p>
                    <a:p>
                      <a:pPr marL="92075" marR="83820" indent="447675">
                        <a:lnSpc>
                          <a:spcPct val="100000"/>
                        </a:lnSpc>
                      </a:pP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Обучение будет при условии согласия со стороны студента и согласия со  стороны инструктора.</a:t>
                      </a:r>
                      <a:endParaRPr sz="2000" spc="0" dirty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8911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0.0.0.5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Варианты выполнения лабораторных работ:</a:t>
                      </a: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Настройка сетевого оборудования в эмуляторе (индивидуально).</a:t>
                      </a:r>
                    </a:p>
                    <a:p>
                      <a:pPr marL="92075" marR="83820" indent="447675">
                        <a:lnSpc>
                          <a:spcPct val="100000"/>
                        </a:lnSpc>
                        <a:buAutoNum type="arabicPeriod"/>
                        <a:tabLst>
                          <a:tab pos="920115" algn="l"/>
                          <a:tab pos="920750" algn="l"/>
                          <a:tab pos="2329815" algn="l"/>
                          <a:tab pos="3714750" algn="l"/>
                          <a:tab pos="4916805" algn="l"/>
                          <a:tab pos="6764020" algn="l"/>
                          <a:tab pos="883920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Настройка	реального	сетевого	оборудования	(индивидуально	либо  побригадно).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 spc="0" dirty="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Лабораторная база:</a:t>
                      </a: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Программа-эмулятор Cisco Packet Tracer.</a:t>
                      </a: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Программа-эмулятор GNS3.</a:t>
                      </a:r>
                      <a:endParaRPr sz="2000" spc="0" dirty="0">
                        <a:latin typeface="Arial MT"/>
                        <a:cs typeface="Arial MT"/>
                      </a:endParaRPr>
                    </a:p>
                    <a:p>
                      <a:pPr marL="92075" marR="83185" indent="447675">
                        <a:lnSpc>
                          <a:spcPct val="100000"/>
                        </a:lnSpc>
                        <a:buAutoNum type="arabicPeriod"/>
                        <a:tabLst>
                          <a:tab pos="84137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Настольная редакция операционной системы Windows (рекомендуется  Windows 7 либо Windows 10).</a:t>
                      </a:r>
                    </a:p>
                    <a:p>
                      <a:pPr marL="92075" marR="84455" indent="447675">
                        <a:lnSpc>
                          <a:spcPct val="100000"/>
                        </a:lnSpc>
                        <a:buAutoNum type="arabicPeriod"/>
                        <a:tabLst>
                          <a:tab pos="85915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Серверная редакция операционной системы Windows (рекомендуется  Windows Server 2008 R</a:t>
                      </a: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2 л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ибо Windows Server 2019).</a:t>
                      </a:r>
                    </a:p>
                    <a:p>
                      <a:pPr marL="92075" marR="85090" indent="447675">
                        <a:lnSpc>
                          <a:spcPct val="100000"/>
                        </a:lnSpc>
                        <a:buAutoNum type="arabicPeriod"/>
                        <a:tabLst>
                          <a:tab pos="848994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Серверный или настольный дистрибутив операционной системы Linux  (</a:t>
                      </a: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любой,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включая </a:t>
                      </a: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необходимые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пакет</a:t>
                      </a: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ы)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.</a:t>
                      </a: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Программа Qbik WinGate.</a:t>
                      </a: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+7. Оборудование Cisco (коммутаторы и маршрутизаторы).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933450"/>
              <a:ext cx="9505950" cy="6087745"/>
            </a:xfrm>
            <a:custGeom>
              <a:avLst/>
              <a:gdLst/>
              <a:ahLst/>
              <a:cxnLst/>
              <a:rect l="l" t="t" r="r" b="b"/>
              <a:pathLst>
                <a:path w="9505950" h="6087745">
                  <a:moveTo>
                    <a:pt x="9505949" y="6087617"/>
                  </a:moveTo>
                  <a:lnTo>
                    <a:pt x="9505949" y="0"/>
                  </a:lnTo>
                  <a:lnTo>
                    <a:pt x="0" y="0"/>
                  </a:lnTo>
                  <a:lnTo>
                    <a:pt x="0" y="6087617"/>
                  </a:lnTo>
                  <a:lnTo>
                    <a:pt x="9505949" y="60876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346837" y="6653276"/>
            <a:ext cx="40005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OS 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market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 share 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[NetMarketShare]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8001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/>
              <a:t>0.0.0.6</a:t>
            </a:r>
            <a:endParaRPr sz="2000"/>
          </a:p>
        </p:txBody>
      </p:sp>
      <p:grpSp>
        <p:nvGrpSpPr>
          <p:cNvPr id="8" name="object 8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9" name="object 9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4089" y="970025"/>
              <a:ext cx="5609844" cy="55420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277347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0.0.0.7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Основная теоретическая литература:</a:t>
                      </a: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  <a:buAutoNum type="arabicPlain"/>
                        <a:tabLst>
                          <a:tab pos="100393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Таненбаум, Э. Компьютерные сети: 5-е изд. / Э. Таненбаум, Д.  Уэзеролл. -- СПб. : Питер, 2018. -- 960 с.</a:t>
                      </a:r>
                    </a:p>
                    <a:p>
                      <a:pPr marL="92075" marR="81280" indent="447675" algn="just">
                        <a:lnSpc>
                          <a:spcPct val="100000"/>
                        </a:lnSpc>
                        <a:buAutoNum type="arabicPlain"/>
                        <a:tabLst>
                          <a:tab pos="99441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Одом, Уэнделл Официальное руководство Cisco по подготовке к  сертификационным экзаменам CCENT/CCNA ICND1 100-105: Академическое  издание / Уэнделл Одом. -- М. : Вильямс, 2017. -- 1088 с.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1918</Words>
  <Application>Microsoft Office PowerPoint</Application>
  <PresentationFormat>Произвольный</PresentationFormat>
  <Paragraphs>256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9" baseType="lpstr">
      <vt:lpstr>Arial</vt:lpstr>
      <vt:lpstr>Arial MT</vt:lpstr>
      <vt:lpstr>Calibri</vt:lpstr>
      <vt:lpstr>Courier New</vt:lpstr>
      <vt:lpstr>Times New Roman</vt:lpstr>
      <vt:lpstr>Office Theme</vt:lpstr>
      <vt:lpstr>АДМИНИСТРИРОВАНИЕ  КОМПЬЮТЕРНЫХ  СИСТЕМ И СЕТЕЙ</vt:lpstr>
      <vt:lpstr>ВВЕДЕНИЕ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0.0.0.6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0.0.4.6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aksis-00</dc:title>
  <dc:creator>Administrator</dc:creator>
  <cp:lastModifiedBy>USER</cp:lastModifiedBy>
  <cp:revision>1</cp:revision>
  <dcterms:created xsi:type="dcterms:W3CDTF">2022-05-09T19:29:53Z</dcterms:created>
  <dcterms:modified xsi:type="dcterms:W3CDTF">2022-05-09T19:39:21Z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2022-04-25T00:00:00Z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2022-05-09T00:00:00Z</vt:filetime>
  </property>
</Properties>
</file>