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979" y="564896"/>
            <a:ext cx="9347441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275" y="3447542"/>
            <a:ext cx="3848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IP-АДРЕСАЦИЯ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2979" y="6653276"/>
            <a:ext cx="1448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Версия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2.11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9" y="56489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8297" y="6653276"/>
            <a:ext cx="3496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Sun Quad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GigaSwift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NIC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[Sun]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1.0.2.8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9339" y="1815846"/>
              <a:ext cx="5715000" cy="3924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1.0.2.9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IP-адрес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ассоциируют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сетевым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интерфейсом.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Этот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нельзя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однозначно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приравнивать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станции.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Каждый сетевой интерфейс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должен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иметь собственный IP-адрес.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Причем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сетевым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интерфейсам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присваивать не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некоторая станция содержит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два либо более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интерфейсов,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среди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них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выделяется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главный,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ассоциированный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самой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станцией.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Обычно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главный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 «смотрит»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сторону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Internet.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78060"/>
              </p:ext>
            </p:extLst>
          </p:nvPr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1.0.3.1a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Формально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выделяют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пять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классов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IP-адресов.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1671955" algn="l"/>
                          <a:tab pos="2171065" algn="l"/>
                          <a:tab pos="2599055" algn="l"/>
                          <a:tab pos="2999740" algn="l"/>
                          <a:tab pos="3442970" algn="l"/>
                          <a:tab pos="4833620" algn="l"/>
                          <a:tab pos="6483350" algn="l"/>
                          <a:tab pos="6882765" algn="l"/>
                          <a:tab pos="7978775" algn="l"/>
                          <a:tab pos="8421370" algn="l"/>
                          <a:tab pos="8821420" algn="l"/>
                          <a:tab pos="924687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Классы	A,	B	и	C	являются	основными,	а	классы	D	и	E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--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дополнительными.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39750" marR="23152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Класс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используется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адресации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мультикаст-групп.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Класс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зарезервирован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будущего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использования.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другие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зарезервированные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диапазоны.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написании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IP-адресов принято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использовать нотацию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DDN (Decimal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Dot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Notation)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четыре разделенных точками десятичных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цифры от нуля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двухсот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пятидесяти пяти.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12469" y="6653276"/>
            <a:ext cx="2267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Классы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IP-адресов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1.0.3.1b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63" y="1366266"/>
              <a:ext cx="9174480" cy="4859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1.0.3.1c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Видно,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 любой IP-адрес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состоит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 двух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частей: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подсетевой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(subnet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portion, subnet number,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даже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network number,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названия, но 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network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address)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станционной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(node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portion,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local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number,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bits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host,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другие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названия,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host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(Часто подсети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рассматривают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 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отношении Internet,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 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отношении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внутренних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сетей, классов IP-адресов, или как-либо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иначе.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 на практике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смысла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различать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 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сети как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таковые.)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3658235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1.0.3.2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Сколько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всего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IP-адресов?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1.0.3.3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Сколько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всего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IP-адресов класса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Сколько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всего стандартных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класса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Сколько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всего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адресов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стандартной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класса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Выполните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аналогичные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расчеты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классов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298575" algn="l"/>
                          <a:tab pos="2545080" algn="l"/>
                          <a:tab pos="3880485" algn="l"/>
                          <a:tab pos="5689600" algn="l"/>
                          <a:tab pos="7386955" algn="l"/>
                          <a:tab pos="794448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аждог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сетевог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интерфейс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независим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реализаци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существует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возможность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задать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четыре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называемых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явных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IP-параметра: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 (IP)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Subnet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Mask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(SM) --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маска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Gateway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(DG)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шлюз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DNS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Server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(DNS)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DNS-сервера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(либо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нескольких).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104390" algn="l"/>
                          <a:tab pos="3279775" algn="l"/>
                          <a:tab pos="5092700" algn="l"/>
                          <a:tab pos="5678170" algn="l"/>
                          <a:tab pos="7097395" algn="l"/>
                          <a:tab pos="846264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Собственно	IP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-адре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с	предназначен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адресаци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некоторо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й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станции  посредством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соответствующего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Должен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быть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уникален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крайней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мере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пределах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>
                        <a:lnSpc>
                          <a:spcPct val="100000"/>
                        </a:lnSpc>
                        <a:tabLst>
                          <a:tab pos="1254760" algn="l"/>
                          <a:tab pos="2332355" algn="l"/>
                          <a:tab pos="6000750" algn="l"/>
                          <a:tab pos="859980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содержи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нескольк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етевы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х	интерфейсо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им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ьзя  присваивать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 из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перекрывающихся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6186170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1.0.4.3a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Как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вы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думаете, </a:t>
            </a:r>
            <a:r>
              <a:rPr sz="2000" spc="-5" dirty="0">
                <a:latin typeface="Arial"/>
                <a:cs typeface="Arial"/>
              </a:rPr>
              <a:t>для чего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нужна </a:t>
            </a:r>
            <a:r>
              <a:rPr sz="2000" spc="-5" dirty="0">
                <a:latin typeface="Arial"/>
                <a:cs typeface="Arial"/>
              </a:rPr>
              <a:t>маска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подсети?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669" y="6653276"/>
            <a:ext cx="3639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Семейство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протоколов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TCP/IP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1.0.1.1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63" y="2265426"/>
              <a:ext cx="9177528" cy="2973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6567170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1.0.4.3b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Каким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образом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можно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однозначно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задать</a:t>
            </a:r>
            <a:r>
              <a:rPr sz="2000" spc="-5" dirty="0">
                <a:latin typeface="Arial"/>
                <a:cs typeface="Arial"/>
              </a:rPr>
              <a:t> подсеть?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1.0.4.3c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Маска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предназначена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выделения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есть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определения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размера)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исходя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из IP-адреса.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Маска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двоичном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виде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представляет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собой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непрерывную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последовательность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единиц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следующую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за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непрерывную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последовательность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нулей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согласно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общей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длине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Принято,</a:t>
                      </a:r>
                      <a:r>
                        <a:rPr sz="2000" spc="8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spc="1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нули</a:t>
                      </a:r>
                      <a:r>
                        <a:rPr sz="2000" spc="1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соответствуют</a:t>
                      </a:r>
                      <a:r>
                        <a:rPr sz="2000" spc="1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станционной</a:t>
                      </a:r>
                      <a:r>
                        <a:rPr sz="2000" spc="1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части,</a:t>
                      </a:r>
                      <a:r>
                        <a:rPr sz="2000" spc="1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единицы</a:t>
                      </a:r>
                      <a:r>
                        <a:rPr sz="2000" spc="1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--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подсетевой: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255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255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996950" algn="l"/>
                          <a:tab pos="175895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	...	1</a:t>
                      </a:r>
                      <a:r>
                        <a:rPr sz="2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0...0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89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&lt;-|-&gt;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92075" marR="8064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Граница между частями не обязательно выровнена по границе байта 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произвольным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образом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перемещаться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определенном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диапазоне.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Таким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образом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граница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отделяет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вариативные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биты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постоянных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переборе адресов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классов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масками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являются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следующие: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255.0.0.0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255.255.0.0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C: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255.255.255.0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Маска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 всегда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четная.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5090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Маска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одинакова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всех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интерфейсов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пределах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На примере класса C, для того,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чтобы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быстро определить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последнюю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цифру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маски подсети можно от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числа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256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отнять общее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число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адресов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Когда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возникает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новая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Должен ли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компьютер знать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подсеть, к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он относится?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1565275" algn="l"/>
                          <a:tab pos="2074545" algn="l"/>
                          <a:tab pos="2574290" algn="l"/>
                          <a:tab pos="4217035" algn="l"/>
                          <a:tab pos="5587365" algn="l"/>
                          <a:tab pos="5950585" algn="l"/>
                          <a:tab pos="6864350" algn="l"/>
                          <a:tab pos="803529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Можно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введенному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IP-адресу	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маске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однозначно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«восстановить»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468120" algn="l"/>
                          <a:tab pos="2642235" algn="l"/>
                          <a:tab pos="2976880" algn="l"/>
                          <a:tab pos="4424045" algn="l"/>
                          <a:tab pos="5575300" algn="l"/>
                          <a:tab pos="6558280" algn="l"/>
                          <a:tab pos="7455534" algn="l"/>
                          <a:tab pos="859790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Число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адресов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	диапазоне	подсети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всегда	равно	степени	двойки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(минимально четыре).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915" indent="447675">
                        <a:lnSpc>
                          <a:spcPts val="2250"/>
                        </a:lnSpc>
                        <a:spcBef>
                          <a:spcPts val="200"/>
                        </a:spcBef>
                        <a:tabLst>
                          <a:tab pos="876935" algn="l"/>
                          <a:tab pos="2163445" algn="l"/>
                          <a:tab pos="3058160" algn="l"/>
                          <a:tab pos="3987165" algn="l"/>
                          <a:tab pos="5546090" algn="l"/>
                          <a:tab pos="6656705" algn="l"/>
                          <a:tab pos="7564755" algn="l"/>
                          <a:tab pos="8306434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В	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онечно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м	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люба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опустимая	подсеть	может	быть	получена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методом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«деления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пополам»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диапазона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2000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255.255.255.255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точки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зрения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строгости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соответствия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классам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IP-реализации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разделить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два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типа: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Classful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полноклассовые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Classless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бесклассовые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  <a:tabLst>
                          <a:tab pos="1840230" algn="l"/>
                          <a:tab pos="4009390" algn="l"/>
                          <a:tab pos="5309870" algn="l"/>
                          <a:tab pos="6577965" algn="l"/>
                          <a:tab pos="781240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Подсети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естандартног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размер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обычн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меньше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стандартны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позволяют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гораздо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более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эффективно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расходовать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адресное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пространство.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называет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такой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подход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VLSM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(Variable-Length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Subnet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Masking).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1378585" algn="l"/>
                          <a:tab pos="2898775" algn="l"/>
                          <a:tab pos="4992370" algn="l"/>
                          <a:tab pos="5927725" algn="l"/>
                          <a:tab pos="7035800" algn="l"/>
                          <a:tab pos="7874634" algn="l"/>
                          <a:tab pos="8968105" algn="l"/>
                          <a:tab pos="927989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Часто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альтернативну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ю	ф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орм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у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задани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маски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	в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нотации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CIDR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(Classless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Inter-Domain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Routing):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192.168.11.0/25</a:t>
                      </a:r>
                      <a:r>
                        <a:rPr sz="2000" spc="-6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число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битов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подсетевой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части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7183755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1.0.4.9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Запишите стандартные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маски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подсетей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нотации </a:t>
            </a:r>
            <a:r>
              <a:rPr sz="2000" spc="-10" dirty="0">
                <a:latin typeface="Arial"/>
                <a:cs typeface="Arial"/>
              </a:rPr>
              <a:t>CIDR.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Шлюз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по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умолчанию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 адрес сетевого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 из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рассматриваемой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который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нужно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направлять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пакеты,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которые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предназначены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станциям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текущей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причем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пути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этим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станциям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неизвестны.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692910" algn="l"/>
                          <a:tab pos="2210435" algn="l"/>
                          <a:tab pos="3042285" algn="l"/>
                          <a:tab pos="3474720" algn="l"/>
                          <a:tab pos="5213350" algn="l"/>
                          <a:tab pos="5500370" algn="l"/>
                          <a:tab pos="6696709" algn="l"/>
                          <a:tab pos="7647305" algn="l"/>
                          <a:tab pos="807910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Принято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вовс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не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бязательно)	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качеств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по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умолчан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ю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назначать адрес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первого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сетевого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915" indent="447675">
                        <a:lnSpc>
                          <a:spcPct val="100000"/>
                        </a:lnSpc>
                        <a:tabLst>
                          <a:tab pos="1429385" algn="l"/>
                          <a:tab pos="2132965" algn="l"/>
                          <a:tab pos="3232150" algn="l"/>
                          <a:tab pos="3510279" algn="l"/>
                          <a:tab pos="4779010" algn="l"/>
                          <a:tab pos="5874385" algn="l"/>
                          <a:tab pos="7625080" algn="l"/>
                          <a:tab pos="8337550" algn="l"/>
                          <a:tab pos="913701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Кроме	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ог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принято	в	пределах	подсети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спользоват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ь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оди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з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1.0.2.1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Теория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IP-адресации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построена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 двух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базовых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понятиях: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Сетевой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Подсеть.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Адрес DNS-сервера (по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крайней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мере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один) необходим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обращения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службе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DNS,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позволяющей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восстановить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цифровое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значение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адреса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станции-абонента,</a:t>
                      </a:r>
                      <a:r>
                        <a:rPr sz="20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которым</a:t>
                      </a:r>
                      <a:r>
                        <a:rPr sz="20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работают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компьютеры,</a:t>
                      </a:r>
                      <a:r>
                        <a:rPr sz="20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исходя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</a:t>
                      </a:r>
                      <a:r>
                        <a:rPr sz="20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символьного,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работают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люди.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Служба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DNS 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IP-адресации сильного отношения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 имеет 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включается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список традиционно.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Минимально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(конечно,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зависимости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ситуации)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должны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известны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IP-адрес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маска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>
                        <a:lnSpc>
                          <a:spcPct val="100000"/>
                        </a:lnSpc>
                        <a:tabLst>
                          <a:tab pos="1771650" algn="l"/>
                          <a:tab pos="3429000" algn="l"/>
                          <a:tab pos="3926840" algn="l"/>
                          <a:tab pos="5331460" algn="l"/>
                          <a:tab pos="6357620" algn="l"/>
                          <a:tab pos="83559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Подсеть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ыделяется	из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сегд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автоматическ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согласно  введенной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маске.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маска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 не указана,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 используется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стандартная.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1.0.4.14a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324735" algn="l"/>
                          <a:tab pos="3213100" algn="l"/>
                          <a:tab pos="5116195" algn="l"/>
                          <a:tab pos="7086600" algn="l"/>
                          <a:tab pos="8221980" algn="l"/>
                          <a:tab pos="887984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Определени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явны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х	IP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параметров	подразумевает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задани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ще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двух  неявных: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 startAt="5"/>
                        <a:tabLst>
                          <a:tab pos="82296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Subnet Address (SA)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 startAt="5"/>
                        <a:tabLst>
                          <a:tab pos="8229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Broadcast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(BA)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широковещательный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(Аббревиатуры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SM,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DG,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SA,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нестандартные,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для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примеров.)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«поочередной»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станций подсети (пакет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предназначен одной из станций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 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направляется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эту подсеть).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5725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Адресом подсети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является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самый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нижний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диапазона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адресов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он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всегда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четный.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Широковещательный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адрес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используется для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одновременной адресации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всех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(пакет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предназначен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станциям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064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Широковещательным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адресом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является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самый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верхний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диапазона адресов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он всегда нечетный.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1.0.4.14b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Более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точно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таковые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широковещательные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адреса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называют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directed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broadcasts.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Согласно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последним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рекомендациям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RFCs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целью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повышения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безопасности),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соответствующая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занимает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больше</a:t>
                      </a:r>
                      <a:r>
                        <a:rPr sz="2000" spc="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сегмента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(что неправильно), то, по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пакеты с такими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адресами назначения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все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равно должны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«подавляться» на границах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сегментов,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 есть на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шлюзах.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Но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должна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существовать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возможность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опционального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отключения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«подавления».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1.0.4.15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001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Количество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адресов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диапазона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присвоить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сетевым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интерфейсам,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меньше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общего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количества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адресов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 два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(минус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широковещательный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1059" y="6653276"/>
            <a:ext cx="1972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Пример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подсети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1.0.4.16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876" y="1530539"/>
              <a:ext cx="5301763" cy="4459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979" y="473913"/>
            <a:ext cx="5636260" cy="14262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1.0.4.17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spc="-10" dirty="0">
                <a:latin typeface="Arial"/>
                <a:cs typeface="Arial"/>
              </a:rPr>
              <a:t>Новое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условное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графическое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обозначение.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R="21590" algn="ctr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-- </a:t>
            </a:r>
            <a:r>
              <a:rPr sz="2000" spc="-5" dirty="0">
                <a:latin typeface="Arial"/>
                <a:cs typeface="Arial"/>
              </a:rPr>
              <a:t>обобщенный (generic) </a:t>
            </a:r>
            <a:r>
              <a:rPr sz="2000" spc="-10" dirty="0">
                <a:latin typeface="Arial"/>
                <a:cs typeface="Arial"/>
              </a:rPr>
              <a:t>шлюз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4" name="object 4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509" y="1515618"/>
              <a:ext cx="419100" cy="53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1.0.5.1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 точки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зрения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«видимости»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 IP-адреса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делят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Публичные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(public).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Приватные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(private).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5090" indent="447675">
                        <a:lnSpc>
                          <a:spcPct val="100000"/>
                        </a:lnSpc>
                        <a:tabLst>
                          <a:tab pos="879475" algn="l"/>
                          <a:tab pos="2010410" algn="l"/>
                          <a:tab pos="2435860" algn="l"/>
                          <a:tab pos="3556635" algn="l"/>
                          <a:tab pos="3852545" algn="l"/>
                          <a:tab pos="5345430" algn="l"/>
                          <a:tab pos="6590665" algn="l"/>
                          <a:tab pos="7708900" algn="l"/>
                          <a:tab pos="800417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отличи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с	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публичны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м	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дресом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с	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приватн</a:t>
                      </a:r>
                      <a:r>
                        <a:rPr sz="2000" i="1" spc="10" dirty="0">
                          <a:latin typeface="Arial"/>
                          <a:cs typeface="Arial"/>
                        </a:rPr>
                        <a:t>ы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м 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адресом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«видна»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только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внутренней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предприятия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организации.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5725" indent="447675">
                        <a:lnSpc>
                          <a:spcPct val="100000"/>
                        </a:lnSpc>
                        <a:tabLst>
                          <a:tab pos="923290" algn="l"/>
                          <a:tab pos="2021205" algn="l"/>
                          <a:tab pos="2490470" algn="l"/>
                          <a:tab pos="3633470" algn="l"/>
                          <a:tab pos="5260975" algn="l"/>
                          <a:tab pos="6761480" algn="l"/>
                          <a:tab pos="801814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В	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ж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м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з	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лассо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в	существуют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иапазоны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специально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зарезервированные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внутренних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подсетей: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10.X.X.X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252539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172.16.0.0	-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172.31.255.255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C: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192.168.X.X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1.0.5.2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 точки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зрения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временно'го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постоянства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делят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Статические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(static,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manual).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055" indent="-281940">
                        <a:lnSpc>
                          <a:spcPct val="100000"/>
                        </a:lnSpc>
                        <a:buAutoNum type="arabicPeriod"/>
                        <a:tabLst>
                          <a:tab pos="82169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Динамические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(dynamic).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6360" indent="447675" algn="just">
                        <a:lnSpc>
                          <a:spcPct val="100000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Статический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закрепляется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за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администратором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более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 менее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продолжительное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время.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Динамический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присваивается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процессе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загрузки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некоторому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критерию 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действителен только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течение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сеанса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работы.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этом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назначаться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динамический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может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по-разному: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2900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Передаваться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сервера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определенному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(например,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DHCP)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выборки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статического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пула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(static pool,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static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scope);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пула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(dynamic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pool,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dynamic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scope);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 algn="just">
                        <a:lnSpc>
                          <a:spcPts val="2325"/>
                        </a:lnSpc>
                        <a:buAutoNum type="arabicPeriod" startAt="2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Случайно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генерироваться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Link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Local: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169.254.X.X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1.0.5.3a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ts val="2325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Имеется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несколько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специальных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соглашений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области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IP-адресации: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1535" indent="-312420" algn="just">
                        <a:lnSpc>
                          <a:spcPts val="2325"/>
                        </a:lnSpc>
                        <a:buFont typeface="Arial"/>
                        <a:buAutoNum type="arabicPeriod"/>
                        <a:tabLst>
                          <a:tab pos="852169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2000" spc="-4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называемый</a:t>
                      </a:r>
                      <a:r>
                        <a:rPr sz="20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Unspecified</a:t>
                      </a:r>
                      <a:r>
                        <a:rPr sz="20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IPv4-адрес,</a:t>
                      </a:r>
                      <a:r>
                        <a:rPr sz="20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формально</a:t>
                      </a:r>
                      <a:r>
                        <a:rPr sz="20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-63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всей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глобальной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имеет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смыслы,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которые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будут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описаны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дальнейшем.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37894" indent="-398780" algn="just">
                        <a:lnSpc>
                          <a:spcPts val="2250"/>
                        </a:lnSpc>
                        <a:buFont typeface="Arial"/>
                        <a:buAutoNum type="arabicPeriod" startAt="2"/>
                        <a:tabLst>
                          <a:tab pos="93853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255.255.255.255</a:t>
                      </a:r>
                      <a:r>
                        <a:rPr sz="2000" spc="2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формально</a:t>
                      </a:r>
                      <a:r>
                        <a:rPr sz="2000" spc="9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глобальный</a:t>
                      </a:r>
                      <a:r>
                        <a:rPr sz="2000" spc="9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широковещательный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адрес,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поскольку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представляет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большу'ю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«опасность»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уже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давно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интерпретируется как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Limited Broadcast,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 есть пакеты с такими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адресами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 должны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«безоговорочно»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подавляться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шлюзами.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1.0.2.2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28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Физически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состоит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огромного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количества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самых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разнообразных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сегментов.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Логическая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структуризация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заключается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разбиении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2012314" algn="l"/>
                          <a:tab pos="3145790" algn="l"/>
                          <a:tab pos="4512310" algn="l"/>
                          <a:tab pos="6417945" algn="l"/>
                          <a:tab pos="7740650" algn="l"/>
                        </a:tabLst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Подсетью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(subnet)	называют	определенное	адресное	пространство,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предполагающее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наличие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некоторого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количества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станций.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Логическая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структура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может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«накладываться»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физическую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по-разному.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минимальная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должна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соответствовать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сегменту.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5693410"/>
            </a:xfrm>
            <a:custGeom>
              <a:avLst/>
              <a:gdLst/>
              <a:ahLst/>
              <a:cxnLst/>
              <a:rect l="l" t="t" r="r" b="b"/>
              <a:pathLst>
                <a:path w="9505950" h="5693409">
                  <a:moveTo>
                    <a:pt x="9505949" y="5692902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5692902"/>
                  </a:lnTo>
                  <a:lnTo>
                    <a:pt x="9505949" y="569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21035" y="6141975"/>
            <a:ext cx="5996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У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Cisco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понятие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интерфейса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loopback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отличается.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83"/>
            <a:ext cx="9505950" cy="6483350"/>
          </a:xfrm>
          <a:custGeom>
            <a:avLst/>
            <a:gdLst/>
            <a:ahLst/>
            <a:cxnLst/>
            <a:rect l="l" t="t" r="r" b="b"/>
            <a:pathLst>
              <a:path w="9505950" h="6483350">
                <a:moveTo>
                  <a:pt x="9505937" y="6088380"/>
                </a:moveTo>
                <a:lnTo>
                  <a:pt x="0" y="6088380"/>
                </a:lnTo>
                <a:lnTo>
                  <a:pt x="0" y="6483096"/>
                </a:lnTo>
                <a:lnTo>
                  <a:pt x="9505937" y="6483096"/>
                </a:lnTo>
                <a:lnTo>
                  <a:pt x="9505937" y="6088380"/>
                </a:lnTo>
                <a:close/>
              </a:path>
              <a:path w="9505950" h="6483350">
                <a:moveTo>
                  <a:pt x="9505937" y="0"/>
                </a:moveTo>
                <a:lnTo>
                  <a:pt x="0" y="0"/>
                </a:lnTo>
                <a:lnTo>
                  <a:pt x="0" y="395478"/>
                </a:lnTo>
                <a:lnTo>
                  <a:pt x="9505937" y="395478"/>
                </a:lnTo>
                <a:lnTo>
                  <a:pt x="95059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2970" y="492963"/>
            <a:ext cx="9349740" cy="20167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000" spc="-10" dirty="0">
                <a:latin typeface="Arial"/>
                <a:cs typeface="Arial"/>
              </a:rPr>
              <a:t>1.0.5.3b</a:t>
            </a:r>
            <a:endParaRPr sz="2000">
              <a:latin typeface="Arial"/>
              <a:cs typeface="Arial"/>
            </a:endParaRPr>
          </a:p>
          <a:p>
            <a:pPr marL="12700" marR="5080" indent="447675" algn="just">
              <a:lnSpc>
                <a:spcPct val="101600"/>
              </a:lnSpc>
              <a:spcBef>
                <a:spcPts val="525"/>
              </a:spcBef>
            </a:pPr>
            <a:r>
              <a:rPr sz="2000" spc="-5" dirty="0">
                <a:latin typeface="Arial"/>
                <a:cs typeface="Arial"/>
              </a:rPr>
              <a:t>3.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127.0.0.1 </a:t>
            </a:r>
            <a:r>
              <a:rPr sz="2000" spc="-5" dirty="0">
                <a:latin typeface="Arial"/>
                <a:cs typeface="Arial"/>
              </a:rPr>
              <a:t>(как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любой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адрес</a:t>
            </a:r>
            <a:r>
              <a:rPr sz="2000" spc="-5" dirty="0">
                <a:latin typeface="Arial"/>
                <a:cs typeface="Arial"/>
              </a:rPr>
              <a:t> из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диапазона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127.X.X.X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-- </a:t>
            </a:r>
            <a:r>
              <a:rPr sz="2000" spc="-10" dirty="0">
                <a:latin typeface="Arial"/>
                <a:cs typeface="Arial"/>
              </a:rPr>
              <a:t> ассоциирован </a:t>
            </a:r>
            <a:r>
              <a:rPr sz="2000" spc="-5" dirty="0">
                <a:latin typeface="Arial"/>
                <a:cs typeface="Arial"/>
              </a:rPr>
              <a:t>со </a:t>
            </a:r>
            <a:r>
              <a:rPr sz="2000" spc="-10" dirty="0">
                <a:latin typeface="Arial"/>
                <a:cs typeface="Arial"/>
              </a:rPr>
              <a:t>специальным </a:t>
            </a:r>
            <a:r>
              <a:rPr sz="2000" spc="-5" dirty="0">
                <a:latin typeface="Arial"/>
                <a:cs typeface="Arial"/>
              </a:rPr>
              <a:t>сетевым интерфейсом-заглушкой (loopback),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необходимым для </a:t>
            </a:r>
            <a:r>
              <a:rPr sz="2000" spc="-10" dirty="0">
                <a:latin typeface="Arial"/>
                <a:cs typeface="Arial"/>
              </a:rPr>
              <a:t>обеспечения переносимости </a:t>
            </a:r>
            <a:r>
              <a:rPr sz="2000" dirty="0">
                <a:latin typeface="Arial"/>
                <a:cs typeface="Arial"/>
              </a:rPr>
              <a:t>ПО, </a:t>
            </a:r>
            <a:r>
              <a:rPr sz="2000" spc="-5" dirty="0">
                <a:latin typeface="Arial"/>
                <a:cs typeface="Arial"/>
              </a:rPr>
              <a:t>то </a:t>
            </a:r>
            <a:r>
              <a:rPr sz="2000" spc="-10" dirty="0">
                <a:latin typeface="Arial"/>
                <a:cs typeface="Arial"/>
              </a:rPr>
              <a:t>есть </a:t>
            </a:r>
            <a:r>
              <a:rPr sz="2000" spc="-5" dirty="0">
                <a:latin typeface="Arial"/>
                <a:cs typeface="Arial"/>
              </a:rPr>
              <a:t>пакеты с </a:t>
            </a:r>
            <a:r>
              <a:rPr sz="2000" spc="-10" dirty="0">
                <a:latin typeface="Arial"/>
                <a:cs typeface="Arial"/>
              </a:rPr>
              <a:t>такими </a:t>
            </a:r>
            <a:r>
              <a:rPr sz="2000" spc="-5" dirty="0">
                <a:latin typeface="Arial"/>
                <a:cs typeface="Arial"/>
              </a:rPr>
              <a:t> адресами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назначения,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переданные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приложениями,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тут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же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программно </a:t>
            </a:r>
            <a:r>
              <a:rPr sz="2000" spc="-5" dirty="0">
                <a:latin typeface="Arial"/>
                <a:cs typeface="Arial"/>
              </a:rPr>
              <a:t> возвращаются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прикладной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уровень.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3130295"/>
              <a:ext cx="6115050" cy="2514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1.0.6.1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самом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общем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случае, иерархия подсетей может быть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произвольной,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лишь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учетом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ограничений,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накладываемых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правилами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точки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зрения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иерархии подсети можно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разделить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 два типа: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055" indent="-281940" algn="just">
                        <a:lnSpc>
                          <a:spcPct val="100000"/>
                        </a:lnSpc>
                        <a:buAutoNum type="arabicPeriod"/>
                        <a:tabLst>
                          <a:tab pos="82169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Одноранговые.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 algn="just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Разноранговые.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КС, как и 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любой сложной иерархической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системе, можно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выделить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уровни.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Обычно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уровни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вводят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целью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улучшения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управляемости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они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привязаны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физической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инфраструктуре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(например,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сеть</a:t>
                      </a:r>
                      <a:r>
                        <a:rPr sz="2000" spc="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университета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может состоять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сетей кафедр,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которые,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свою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очередь,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 состоять из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сетей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лабораторий).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6360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Более или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менее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разнесенные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IP-подсети,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находящиеся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одном уровне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управления,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одноранговыми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разных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разноранговыми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Считается,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ранг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снижается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движении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сторону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оконечных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1.0.6.2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28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900430" algn="l"/>
                          <a:tab pos="2385060" algn="l"/>
                          <a:tab pos="3304540" algn="l"/>
                          <a:tab pos="4376420" algn="l"/>
                          <a:tab pos="5885180" algn="l"/>
                          <a:tab pos="710247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В	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астояще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врем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ироко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применяю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практику	последовательного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адресного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пространства. 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этом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возможны стратегии: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Новую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 включают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существующую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бо'льшую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подсеть.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marR="182562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Новую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 добавляют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существующей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смежную.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Основная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разница заключается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Первая</a:t>
                      </a:r>
                      <a:r>
                        <a:rPr sz="20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стратегия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целесообразна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разноранговых</a:t>
                      </a:r>
                      <a:r>
                        <a:rPr sz="20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подсетей,</a:t>
                      </a:r>
                      <a:r>
                        <a:rPr sz="20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вторая</a:t>
                      </a:r>
                      <a:r>
                        <a:rPr sz="20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--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одноранговых.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любом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случае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желательно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иметь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резерв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адресов.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1.0.7.1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28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 учетом абстракции,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типовая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оконечная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физически</a:t>
                      </a:r>
                      <a:r>
                        <a:rPr sz="2000" spc="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выражена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совокупность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станций,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подключенных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СрПД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передачи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данных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(например,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сегмент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Ethernet).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пределах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подсети, переданный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одной станцией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принимается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обязательно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обрабатываться)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остальными.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Чтобы попасть в другие подсети, пакет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должен пройти соответствующие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шлюзы.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крайнем случае, подсеть может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состоять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 только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 станций,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 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только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из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шлюзов.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1.0.8.1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практике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используют два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поколения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протокола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IP: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3345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IPv4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(ключевой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RFC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RFC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791)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пока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прежнему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доминирует.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6169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IPv6 (множество RFC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начиная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RFC 4291) -- применяют все чаще 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чаще.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области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заложено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много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возможностей.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Кроме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стандартов,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существуют общепринятые рекомендации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вообще, «правила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хорошего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тона»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(best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practices).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37259" y="6653276"/>
            <a:ext cx="1819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Задача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у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доски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1.0.9.1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683" y="4578095"/>
              <a:ext cx="6989826" cy="15765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263" y="2841498"/>
              <a:ext cx="9180576" cy="16162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1.0.10.1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718310" algn="l"/>
                          <a:tab pos="4518025" algn="l"/>
                          <a:tab pos="5957570" algn="l"/>
                          <a:tab pos="6725920" algn="l"/>
                          <a:tab pos="83788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Обща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последовательност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ь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действи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й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подготовке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сетевого  интерфейса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работе: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Физическая установка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сетевого адаптера.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Установка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настройка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драйвера.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Установка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 настройка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протоколов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TCP/IP.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Установка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 настройка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служб.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1.0.11.1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979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правило,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комплекте с сетевым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адаптером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поставляется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простейшая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программа,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позволяющая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необходимости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протестировать</a:t>
                      </a:r>
                      <a:r>
                        <a:rPr sz="2000" spc="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адаптер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изменить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настройки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(обычно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DOS,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часто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названа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setup.exe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1881" y="6653276"/>
            <a:ext cx="8630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Примеры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для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конфигурирования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тестирования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сетевых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адаптеров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1.0.11.2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987" y="2454401"/>
              <a:ext cx="4459223" cy="2476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1619" y="2465070"/>
              <a:ext cx="4383023" cy="2392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52820"/>
          </a:xfrm>
          <a:custGeom>
            <a:avLst/>
            <a:gdLst/>
            <a:ahLst/>
            <a:cxnLst/>
            <a:rect l="l" t="t" r="r" b="b"/>
            <a:pathLst>
              <a:path w="9505950" h="6052820">
                <a:moveTo>
                  <a:pt x="9505949" y="6052565"/>
                </a:moveTo>
                <a:lnTo>
                  <a:pt x="9505949" y="0"/>
                </a:lnTo>
                <a:lnTo>
                  <a:pt x="0" y="0"/>
                </a:lnTo>
                <a:lnTo>
                  <a:pt x="0" y="6052565"/>
                </a:lnTo>
                <a:lnTo>
                  <a:pt x="9505949" y="6052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531" y="6654800"/>
            <a:ext cx="88963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Центр </a:t>
            </a:r>
            <a:r>
              <a:rPr sz="1600" spc="-5" dirty="0">
                <a:latin typeface="Arial"/>
                <a:cs typeface="Arial"/>
              </a:rPr>
              <a:t>управления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сетями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и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общим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доступом</a:t>
            </a:r>
            <a:r>
              <a:rPr sz="1600" dirty="0">
                <a:latin typeface="Arial"/>
                <a:cs typeface="Arial"/>
              </a:rPr>
              <a:t> в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Windows</a:t>
            </a:r>
            <a:r>
              <a:rPr sz="1600" dirty="0">
                <a:latin typeface="Arial"/>
                <a:cs typeface="Arial"/>
              </a:rPr>
              <a:t> 7 </a:t>
            </a:r>
            <a:r>
              <a:rPr sz="1600" spc="-5" dirty="0">
                <a:latin typeface="Arial"/>
                <a:cs typeface="Arial"/>
              </a:rPr>
              <a:t>(Server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2008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R2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нет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HomeGroup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1.0.12.1a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77000"/>
            <a:chOff x="579196" y="523684"/>
            <a:chExt cx="9534525" cy="647700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7172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63" y="1185672"/>
              <a:ext cx="9148571" cy="5145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1.0.2.3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предлагает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три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основных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критерия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объединения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Расположение.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Назначение.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Принадлежность.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Хотя,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конечном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счете,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«завязано»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маршрутизацию.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52820"/>
          </a:xfrm>
          <a:custGeom>
            <a:avLst/>
            <a:gdLst/>
            <a:ahLst/>
            <a:cxnLst/>
            <a:rect l="l" t="t" r="r" b="b"/>
            <a:pathLst>
              <a:path w="9505950" h="6052820">
                <a:moveTo>
                  <a:pt x="9505949" y="6052565"/>
                </a:moveTo>
                <a:lnTo>
                  <a:pt x="9505949" y="0"/>
                </a:lnTo>
                <a:lnTo>
                  <a:pt x="0" y="0"/>
                </a:lnTo>
                <a:lnTo>
                  <a:pt x="0" y="6052565"/>
                </a:lnTo>
                <a:lnTo>
                  <a:pt x="9505949" y="6052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4993" y="6654798"/>
            <a:ext cx="9123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Центр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управления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сетями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и</a:t>
            </a:r>
            <a:r>
              <a:rPr sz="1500" spc="-5" dirty="0">
                <a:latin typeface="Arial"/>
                <a:cs typeface="Arial"/>
              </a:rPr>
              <a:t> общим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доступом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в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Windows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10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1809 </a:t>
            </a:r>
            <a:r>
              <a:rPr sz="1500" spc="-5" dirty="0">
                <a:latin typeface="Arial"/>
                <a:cs typeface="Arial"/>
              </a:rPr>
              <a:t>(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5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другой</a:t>
            </a:r>
            <a:r>
              <a:rPr sz="15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версии,</a:t>
            </a:r>
            <a:r>
              <a:rPr sz="15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Server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2016/2019)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1.0.12.1b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77000"/>
            <a:chOff x="579196" y="523684"/>
            <a:chExt cx="9534525" cy="647700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7172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537" y="1396746"/>
              <a:ext cx="8569452" cy="4829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52820"/>
          </a:xfrm>
          <a:custGeom>
            <a:avLst/>
            <a:gdLst/>
            <a:ahLst/>
            <a:cxnLst/>
            <a:rect l="l" t="t" r="r" b="b"/>
            <a:pathLst>
              <a:path w="9505950" h="6052820">
                <a:moveTo>
                  <a:pt x="9505949" y="6052565"/>
                </a:moveTo>
                <a:lnTo>
                  <a:pt x="9505949" y="0"/>
                </a:lnTo>
                <a:lnTo>
                  <a:pt x="0" y="0"/>
                </a:lnTo>
                <a:lnTo>
                  <a:pt x="0" y="6052565"/>
                </a:lnTo>
                <a:lnTo>
                  <a:pt x="9505949" y="6052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265" y="6654800"/>
            <a:ext cx="9342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Параметры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сети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и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Internet</a:t>
            </a:r>
            <a:r>
              <a:rPr sz="1600" dirty="0">
                <a:latin typeface="Arial"/>
                <a:cs typeface="Arial"/>
              </a:rPr>
              <a:t> в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Windows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1809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другой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 версии, </a:t>
            </a:r>
            <a:r>
              <a:rPr sz="1600" spc="-5" dirty="0">
                <a:latin typeface="Arial"/>
                <a:cs typeface="Arial"/>
              </a:rPr>
              <a:t>Server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2016/2019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с отличиями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68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1.0.12.1c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77000"/>
            <a:chOff x="579196" y="523684"/>
            <a:chExt cx="9534525" cy="647700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7172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313" y="1323593"/>
              <a:ext cx="4581144" cy="49019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425" y="6653276"/>
            <a:ext cx="75444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Пример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сетевых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подключений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Windows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(Server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2016/2019)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593" y="1329690"/>
              <a:ext cx="8575547" cy="4832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52820"/>
          </a:xfrm>
          <a:custGeom>
            <a:avLst/>
            <a:gdLst/>
            <a:ahLst/>
            <a:cxnLst/>
            <a:rect l="l" t="t" r="r" b="b"/>
            <a:pathLst>
              <a:path w="9505950" h="6052820">
                <a:moveTo>
                  <a:pt x="9505949" y="6052565"/>
                </a:moveTo>
                <a:lnTo>
                  <a:pt x="9505949" y="0"/>
                </a:lnTo>
                <a:lnTo>
                  <a:pt x="0" y="0"/>
                </a:lnTo>
                <a:lnTo>
                  <a:pt x="0" y="6052565"/>
                </a:lnTo>
                <a:lnTo>
                  <a:pt x="9505949" y="6052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6329" y="6654798"/>
            <a:ext cx="9079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Свойства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сетевых</a:t>
            </a:r>
            <a:r>
              <a:rPr sz="1500" spc="-5" dirty="0">
                <a:latin typeface="Arial"/>
                <a:cs typeface="Arial"/>
              </a:rPr>
              <a:t> подключений </a:t>
            </a:r>
            <a:r>
              <a:rPr sz="1500" dirty="0">
                <a:latin typeface="Arial"/>
                <a:cs typeface="Arial"/>
              </a:rPr>
              <a:t>в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Windows 10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и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Server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2016/2019</a:t>
            </a:r>
            <a:r>
              <a:rPr sz="1500" spc="-5" dirty="0">
                <a:latin typeface="Arial"/>
                <a:cs typeface="Arial"/>
              </a:rPr>
              <a:t> (по</a:t>
            </a:r>
            <a:r>
              <a:rPr sz="1500" dirty="0">
                <a:latin typeface="Arial"/>
                <a:cs typeface="Arial"/>
              </a:rPr>
              <a:t> умолчанию </a:t>
            </a:r>
            <a:r>
              <a:rPr sz="1500" spc="-5" dirty="0">
                <a:latin typeface="Arial"/>
                <a:cs typeface="Arial"/>
              </a:rPr>
              <a:t>спис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ки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без</a:t>
            </a:r>
            <a:r>
              <a:rPr sz="1500" spc="-5" dirty="0">
                <a:latin typeface="Arial"/>
                <a:cs typeface="Arial"/>
              </a:rPr>
              <a:t> отличий)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1.0.12.3a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77000"/>
            <a:chOff x="579196" y="523684"/>
            <a:chExt cx="9534525" cy="647700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7172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591" y="1549146"/>
              <a:ext cx="3457955" cy="44577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8131" y="1549146"/>
              <a:ext cx="3457955" cy="4457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71870"/>
          </a:xfrm>
          <a:custGeom>
            <a:avLst/>
            <a:gdLst/>
            <a:ahLst/>
            <a:cxnLst/>
            <a:rect l="l" t="t" r="r" b="b"/>
            <a:pathLst>
              <a:path w="9505950" h="6071870">
                <a:moveTo>
                  <a:pt x="9505949" y="6071615"/>
                </a:moveTo>
                <a:lnTo>
                  <a:pt x="9505949" y="0"/>
                </a:lnTo>
                <a:lnTo>
                  <a:pt x="0" y="0"/>
                </a:lnTo>
                <a:lnTo>
                  <a:pt x="0" y="6071615"/>
                </a:lnTo>
                <a:lnTo>
                  <a:pt x="9505949" y="6071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7759" y="6652514"/>
            <a:ext cx="90563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Свойства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сетевых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подключений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в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Windows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7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и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Server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2008 R2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(переименовано)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1.0.12.3b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96050"/>
            <a:chOff x="579196" y="523684"/>
            <a:chExt cx="9534525" cy="649605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9077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67475"/>
            </a:xfrm>
            <a:custGeom>
              <a:avLst/>
              <a:gdLst/>
              <a:ahLst/>
              <a:cxnLst/>
              <a:rect l="l" t="t" r="r" b="b"/>
              <a:pathLst>
                <a:path h="6467475">
                  <a:moveTo>
                    <a:pt x="0" y="0"/>
                  </a:moveTo>
                  <a:lnTo>
                    <a:pt x="0" y="64670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67475"/>
            </a:xfrm>
            <a:custGeom>
              <a:avLst/>
              <a:gdLst/>
              <a:ahLst/>
              <a:cxnLst/>
              <a:rect l="l" t="t" r="r" b="b"/>
              <a:pathLst>
                <a:path h="6467475">
                  <a:moveTo>
                    <a:pt x="0" y="0"/>
                  </a:moveTo>
                  <a:lnTo>
                    <a:pt x="0" y="64670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339" y="1582674"/>
              <a:ext cx="3496055" cy="43906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7265" y="1582674"/>
              <a:ext cx="3496055" cy="4390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5470" y="6653276"/>
            <a:ext cx="76015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Свойства</a:t>
            </a:r>
            <a:r>
              <a:rPr sz="2000" spc="-5" dirty="0">
                <a:latin typeface="Arial"/>
                <a:cs typeface="Arial"/>
              </a:rPr>
              <a:t> сетевых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подключений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Windows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Server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2003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68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1.0.12.3c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963" y="1690116"/>
              <a:ext cx="3496055" cy="42199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7265" y="1690116"/>
              <a:ext cx="3496055" cy="4219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2747" y="6653276"/>
            <a:ext cx="8486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Конфигурирование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сетевого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адаптера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Windows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(Server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2016/2019)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1.0.12.4a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469" y="1610868"/>
              <a:ext cx="3810000" cy="43342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113" y="1610868"/>
              <a:ext cx="3810000" cy="4334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2747" y="6653276"/>
            <a:ext cx="8486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Конфигурирование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сетевого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адаптера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Windows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(Server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2016/2019)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1.0.12.4b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469" y="1610868"/>
              <a:ext cx="3810000" cy="43342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113" y="1610868"/>
              <a:ext cx="3810000" cy="4334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4187" y="6653276"/>
            <a:ext cx="83045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Конфигурирование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сетевого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адаптера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Windows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XP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(Server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2003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68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1.0.12.4c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789" y="1401318"/>
              <a:ext cx="3848100" cy="47533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0431" y="6653276"/>
            <a:ext cx="8971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Пример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возможностей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сетевого</a:t>
            </a:r>
            <a:r>
              <a:rPr sz="20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драйвера</a:t>
            </a:r>
            <a:r>
              <a:rPr sz="20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Intel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(Advanced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Services)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1.0.12.4d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465" y="1401318"/>
              <a:ext cx="3848100" cy="47533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113" y="1401318"/>
              <a:ext cx="3848100" cy="47533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1.0.2.4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 точки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зрения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IP-адресации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выделяют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основных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типа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станций: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859155" algn="l"/>
                        </a:tabLst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Пользовательские станции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User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Nodes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(UNs) -- за ними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рядовые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пользователи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974725" algn="l"/>
                        </a:tabLst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Шлюзовые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станции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просто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шлюзы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GateWays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(GWs)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предназначены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объединения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(объединить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подсети</a:t>
                      </a:r>
                      <a:r>
                        <a:rPr sz="2000" spc="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можно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только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объединив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сегменты).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(Аббревиатуры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GW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нестандартные,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нужны 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примеров.)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4119" y="6653276"/>
            <a:ext cx="6345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Присвоение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IP-параметров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Windows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(традиционно)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1.0.12.5a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335" y="1549146"/>
              <a:ext cx="3457955" cy="44577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1619" y="1610868"/>
              <a:ext cx="3810000" cy="4334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52820"/>
          </a:xfrm>
          <a:custGeom>
            <a:avLst/>
            <a:gdLst/>
            <a:ahLst/>
            <a:cxnLst/>
            <a:rect l="l" t="t" r="r" b="b"/>
            <a:pathLst>
              <a:path w="9505950" h="6052820">
                <a:moveTo>
                  <a:pt x="9505949" y="6052565"/>
                </a:moveTo>
                <a:lnTo>
                  <a:pt x="9505949" y="0"/>
                </a:lnTo>
                <a:lnTo>
                  <a:pt x="0" y="0"/>
                </a:lnTo>
                <a:lnTo>
                  <a:pt x="0" y="6052565"/>
                </a:lnTo>
                <a:lnTo>
                  <a:pt x="9505949" y="6052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3093" y="6653276"/>
            <a:ext cx="90481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Альтернативная</a:t>
            </a:r>
            <a:r>
              <a:rPr sz="1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(при</a:t>
            </a:r>
            <a:r>
              <a:rPr sz="17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ручном</a:t>
            </a:r>
            <a:r>
              <a:rPr sz="17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вводе</a:t>
            </a:r>
            <a:r>
              <a:rPr sz="17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адреса</a:t>
            </a:r>
            <a:r>
              <a:rPr sz="17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недоступна)</a:t>
            </a:r>
            <a:r>
              <a:rPr sz="1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и</a:t>
            </a:r>
            <a:r>
              <a:rPr sz="1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расширенная</a:t>
            </a:r>
            <a:r>
              <a:rPr sz="1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IP-конфигурации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1.0.12.5b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77000"/>
            <a:chOff x="579196" y="523684"/>
            <a:chExt cx="9534525" cy="647700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7172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469" y="1610868"/>
              <a:ext cx="3810000" cy="43342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113" y="1453896"/>
              <a:ext cx="3810000" cy="4648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90093" y="6653276"/>
            <a:ext cx="3714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Расширенная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IP-конфигурация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68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1.0.12.5c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317" y="1453896"/>
              <a:ext cx="3810000" cy="4648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113" y="1453896"/>
              <a:ext cx="3810000" cy="4648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52820"/>
          </a:xfrm>
          <a:custGeom>
            <a:avLst/>
            <a:gdLst/>
            <a:ahLst/>
            <a:cxnLst/>
            <a:rect l="l" t="t" r="r" b="b"/>
            <a:pathLst>
              <a:path w="9505950" h="6052820">
                <a:moveTo>
                  <a:pt x="9505949" y="6052565"/>
                </a:moveTo>
                <a:lnTo>
                  <a:pt x="9505949" y="0"/>
                </a:lnTo>
                <a:lnTo>
                  <a:pt x="0" y="0"/>
                </a:lnTo>
                <a:lnTo>
                  <a:pt x="0" y="6052565"/>
                </a:lnTo>
                <a:lnTo>
                  <a:pt x="9505949" y="6052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376" y="6653276"/>
            <a:ext cx="910653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Редактирование</a:t>
            </a:r>
            <a:r>
              <a:rPr sz="17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(присвоение)</a:t>
            </a:r>
            <a:r>
              <a:rPr sz="17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IP-параметров</a:t>
            </a:r>
            <a:r>
              <a:rPr sz="17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в</a:t>
            </a:r>
            <a:r>
              <a:rPr sz="17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Windows</a:t>
            </a:r>
            <a:r>
              <a:rPr sz="1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7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1903</a:t>
            </a:r>
            <a:r>
              <a:rPr sz="1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(10</a:t>
            </a:r>
            <a:r>
              <a:rPr sz="1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более</a:t>
            </a:r>
            <a:r>
              <a:rPr sz="17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новой</a:t>
            </a:r>
            <a:r>
              <a:rPr sz="17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версии)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1.0.12.5d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77000"/>
            <a:chOff x="579196" y="523684"/>
            <a:chExt cx="9534525" cy="647700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7172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48425"/>
            </a:xfrm>
            <a:custGeom>
              <a:avLst/>
              <a:gdLst/>
              <a:ahLst/>
              <a:cxnLst/>
              <a:rect l="l" t="t" r="r" b="b"/>
              <a:pathLst>
                <a:path h="6448425">
                  <a:moveTo>
                    <a:pt x="0" y="0"/>
                  </a:moveTo>
                  <a:lnTo>
                    <a:pt x="0" y="6448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1013" y="1220724"/>
              <a:ext cx="3339846" cy="50787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5727" y="6653276"/>
            <a:ext cx="65195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Просмотр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состояния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сетевого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подключения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Window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1.0.12.6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963" y="1635252"/>
              <a:ext cx="3457955" cy="4286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7265" y="1692402"/>
              <a:ext cx="3448050" cy="4171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примере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Ethernet,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традиционные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специальные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файлы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устройств 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сетевых интерфейсов --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eth0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eth1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так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далее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согласно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количеству. 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последнее время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широко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используют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новые,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более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сложные,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схемы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формирования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названий</a:t>
                      </a:r>
                      <a:r>
                        <a:rPr sz="20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(например,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название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enp2s0</a:t>
                      </a:r>
                      <a:r>
                        <a:rPr sz="2000" spc="-3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сформировано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учетом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физического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расположения).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Обычно,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стандартное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(после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установки)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ядро Linux распознает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основные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виды сетевых адаптеров. Если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такого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 происходит, то требуется установка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драйвера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 производителя, либо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«ручная»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настройка или перекомпиляция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ядра.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  <a:tabLst>
                          <a:tab pos="2254885" algn="l"/>
                          <a:tab pos="4129404" algn="l"/>
                          <a:tab pos="5428615" algn="l"/>
                          <a:tab pos="6482080" algn="l"/>
                          <a:tab pos="7214870" algn="l"/>
                          <a:tab pos="7546975" algn="l"/>
                          <a:tab pos="809815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Стандартное	расположение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исходных	текстов	ядра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подкаталог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889125" algn="r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/usr/src/linux-...</a:t>
                      </a:r>
                      <a:r>
                        <a:rPr sz="2000" spc="-6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названии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содержится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номер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версии).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918335" algn="r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Обобщенная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последовательность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компиляции: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90905" indent="-351790">
                        <a:lnSpc>
                          <a:spcPts val="2325"/>
                        </a:lnSpc>
                        <a:buFont typeface="Arial"/>
                        <a:buAutoNum type="arabicPeriod"/>
                        <a:tabLst>
                          <a:tab pos="890905" algn="l"/>
                          <a:tab pos="8915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make menuconfig (xconfig)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90905" indent="-35179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890905" algn="l"/>
                          <a:tab pos="8915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make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dep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90905" indent="-35179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890905" algn="l"/>
                          <a:tab pos="8915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make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bzImage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90905" indent="-35179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890905" algn="l"/>
                          <a:tab pos="8915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make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modules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  <a:spcBef>
                          <a:spcPts val="150"/>
                        </a:spcBef>
                        <a:tabLst>
                          <a:tab pos="863600" algn="l"/>
                          <a:tab pos="2477135" algn="l"/>
                          <a:tab pos="4766945" algn="l"/>
                          <a:tab pos="6588759" algn="l"/>
                          <a:tab pos="825500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	подкаталоге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соответствующем	используемой	архитектуре,	например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tabLst>
                          <a:tab pos="289369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.../arch/i386/...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	появится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ядро.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537971"/>
            <a:ext cx="9505950" cy="6483350"/>
          </a:xfrm>
          <a:custGeom>
            <a:avLst/>
            <a:gdLst/>
            <a:ahLst/>
            <a:cxnLst/>
            <a:rect l="l" t="t" r="r" b="b"/>
            <a:pathLst>
              <a:path w="9505950" h="6483350">
                <a:moveTo>
                  <a:pt x="9505950" y="6483096"/>
                </a:moveTo>
                <a:lnTo>
                  <a:pt x="9505950" y="0"/>
                </a:lnTo>
                <a:lnTo>
                  <a:pt x="0" y="0"/>
                </a:lnTo>
                <a:lnTo>
                  <a:pt x="0" y="6483096"/>
                </a:lnTo>
                <a:lnTo>
                  <a:pt x="9505950" y="6483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1.0.13.3a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689" y="2122169"/>
              <a:ext cx="5448300" cy="3219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537971"/>
            <a:ext cx="9505950" cy="6483350"/>
          </a:xfrm>
          <a:custGeom>
            <a:avLst/>
            <a:gdLst/>
            <a:ahLst/>
            <a:cxnLst/>
            <a:rect l="l" t="t" r="r" b="b"/>
            <a:pathLst>
              <a:path w="9505950" h="6483350">
                <a:moveTo>
                  <a:pt x="9505950" y="6483096"/>
                </a:moveTo>
                <a:lnTo>
                  <a:pt x="9505950" y="0"/>
                </a:lnTo>
                <a:lnTo>
                  <a:pt x="0" y="0"/>
                </a:lnTo>
                <a:lnTo>
                  <a:pt x="0" y="6483096"/>
                </a:lnTo>
                <a:lnTo>
                  <a:pt x="9505950" y="6483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1.0.13.3b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689" y="2168651"/>
              <a:ext cx="5448300" cy="3219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537971"/>
            <a:ext cx="9505950" cy="6483350"/>
          </a:xfrm>
          <a:custGeom>
            <a:avLst/>
            <a:gdLst/>
            <a:ahLst/>
            <a:cxnLst/>
            <a:rect l="l" t="t" r="r" b="b"/>
            <a:pathLst>
              <a:path w="9505950" h="6483350">
                <a:moveTo>
                  <a:pt x="9505950" y="6483096"/>
                </a:moveTo>
                <a:lnTo>
                  <a:pt x="9505950" y="0"/>
                </a:lnTo>
                <a:lnTo>
                  <a:pt x="0" y="0"/>
                </a:lnTo>
                <a:lnTo>
                  <a:pt x="0" y="6483096"/>
                </a:lnTo>
                <a:lnTo>
                  <a:pt x="9505950" y="6483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68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1.0.13.3c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689" y="2168651"/>
              <a:ext cx="5448300" cy="3219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1.0.2.5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marR="3147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Нарисуйте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объединения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двух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сегментов.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Выделите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необходимые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адаптеры.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79375" indent="447675">
                        <a:lnSpc>
                          <a:spcPct val="100000"/>
                        </a:lnSpc>
                        <a:tabLst>
                          <a:tab pos="1167130" algn="l"/>
                          <a:tab pos="2649855" algn="l"/>
                          <a:tab pos="4062729" algn="l"/>
                          <a:tab pos="4993005" algn="l"/>
                          <a:tab pos="5267960" algn="l"/>
                          <a:tab pos="6534784" algn="l"/>
                          <a:tab pos="7748270" algn="l"/>
                          <a:tab pos="814578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Чем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тличаетс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пересылка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п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акет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в	пределах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сегмент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пере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ылки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между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сегментами?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Почему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пути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туда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назад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различными?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использовании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модулей (а сейчас это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норма) соответствием между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сетевыми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специальными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файлами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устройств,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также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другими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опциями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управлять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помощью: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ts val="225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конфигурационного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файла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/etc/modules.conf</a:t>
                      </a:r>
                      <a:r>
                        <a:rPr sz="2000" spc="-6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(ядро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2.4.X),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файла</a:t>
                      </a:r>
                      <a:r>
                        <a:rPr sz="20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/etc/modprobe.conf</a:t>
                      </a:r>
                      <a:r>
                        <a:rPr sz="2000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либо</a:t>
                      </a:r>
                      <a:r>
                        <a:rPr sz="2000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файлов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каталога</a:t>
                      </a:r>
                      <a:r>
                        <a:rPr sz="20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/etc/modprobe.d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(ядра 2.6.X и более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поздние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вплоть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5.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.X),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а также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передавая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ядру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соответствующие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параметры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его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загрузке.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 marR="62153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alias eth0 e1000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alias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eth1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8139too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options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e1000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Duplex=2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Speed=1000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Пример файла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modules.conf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96900"/>
                        </a:lnSpc>
                        <a:spcBef>
                          <a:spcPts val="38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IP-параметры каждого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хранятся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соответствующем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файле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каталоге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/etc/sysconfig/network-scripts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(ветви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Hat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SUSE) либо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/etc/network/interfaces</a:t>
                      </a:r>
                      <a:r>
                        <a:rPr sz="2000" spc="-6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(ветвь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Debian).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Доступны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GUI-средства,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зависящие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дистрибутива.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 marR="5910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DEVICE=eth1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ONBOOT=yes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BOOTPROTO=static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IPADDR=192.168.11.23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 marR="54533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NETMASK=255.255.255.128 </a:t>
                      </a:r>
                      <a:r>
                        <a:rPr sz="2000" spc="-1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GATEWAY=192.168.11.1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848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ifcfg-eth1</a:t>
                      </a:r>
                      <a:r>
                        <a:rPr sz="2000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хранения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IP-параметров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auto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eth1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149350" marR="5148580" indent="-6096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iface eth1 inet static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192.168.11.23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149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netmask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255.255.255.128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149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gateway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192.168.11.1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файла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interfaces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Еще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один важный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/etc/sysconfig/network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Список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DNS-серверов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хранится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/etc/resolv.conf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1.0.13.10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 marR="57581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NETWORKING=yes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HOSTNAME=EXAMPLE-HOST </a:t>
                      </a:r>
                      <a:r>
                        <a:rPr sz="2000" spc="-11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GATEWAY=192.168.11.1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файла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network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5693410"/>
            </a:xfrm>
            <a:custGeom>
              <a:avLst/>
              <a:gdLst/>
              <a:ahLst/>
              <a:cxnLst/>
              <a:rect l="l" t="t" r="r" b="b"/>
              <a:pathLst>
                <a:path w="9505950" h="5693409">
                  <a:moveTo>
                    <a:pt x="9505949" y="5692902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5692902"/>
                  </a:lnTo>
                  <a:lnTo>
                    <a:pt x="9505949" y="569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21035" y="1241551"/>
            <a:ext cx="154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nameserver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4379" y="1241551"/>
            <a:ext cx="1854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195.50.0.161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245" y="6626352"/>
            <a:ext cx="9505950" cy="394970"/>
          </a:xfrm>
          <a:custGeom>
            <a:avLst/>
            <a:gdLst/>
            <a:ahLst/>
            <a:cxnLst/>
            <a:rect l="l" t="t" r="r" b="b"/>
            <a:pathLst>
              <a:path w="9505950" h="394970">
                <a:moveTo>
                  <a:pt x="9505949" y="394716"/>
                </a:moveTo>
                <a:lnTo>
                  <a:pt x="9505949" y="0"/>
                </a:lnTo>
                <a:lnTo>
                  <a:pt x="0" y="0"/>
                </a:lnTo>
                <a:lnTo>
                  <a:pt x="0" y="394716"/>
                </a:lnTo>
                <a:lnTo>
                  <a:pt x="9505949" y="394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3913" y="6634226"/>
            <a:ext cx="354520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Пример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файла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resolv.conf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1.0.13.11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12" name="object 12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1.0.14.1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ts val="2325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просмотра</a:t>
                      </a:r>
                      <a:r>
                        <a:rPr sz="2000" spc="6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текущих</a:t>
                      </a:r>
                      <a:r>
                        <a:rPr sz="2000" spc="6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параметров</a:t>
                      </a:r>
                      <a:r>
                        <a:rPr sz="2000" spc="6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сетевых</a:t>
                      </a:r>
                      <a:r>
                        <a:rPr sz="2000" spc="6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интерфейсов</a:t>
                      </a:r>
                      <a:r>
                        <a:rPr sz="2000" spc="6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6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algn="just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используют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ipconfig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ifconfig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Также,</a:t>
                      </a:r>
                      <a:r>
                        <a:rPr sz="2000" spc="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команда</a:t>
                      </a:r>
                      <a:r>
                        <a:rPr sz="2000" spc="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ifconfig</a:t>
                      </a:r>
                      <a:r>
                        <a:rPr sz="2000" spc="-1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позволяет</a:t>
                      </a:r>
                      <a:r>
                        <a:rPr sz="20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менять</a:t>
                      </a:r>
                      <a:r>
                        <a:rPr sz="2000" spc="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параметры</a:t>
                      </a:r>
                      <a:r>
                        <a:rPr sz="2000" spc="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«на</a:t>
                      </a:r>
                      <a:r>
                        <a:rPr sz="20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лету»,</a:t>
                      </a:r>
                      <a:r>
                        <a:rPr sz="20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изменения хранятся до ближайшей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перезагрузки.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очень старых системах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UNIX 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Linux,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которые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по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своей сути являлись полноклассовыми,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вслед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указанием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нестандартной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маски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необходимо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было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указать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широковещательный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адрес.)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1.0.14.2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39750" marR="6214745">
                        <a:lnSpc>
                          <a:spcPct val="2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C:\Users\Administrator&gt;ipconfig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/all </a:t>
                      </a:r>
                      <a:r>
                        <a:rPr sz="1000" spc="-59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Windows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Configuration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68350" marR="5072380">
                        <a:lnSpc>
                          <a:spcPct val="100000"/>
                        </a:lnSpc>
                        <a:tabLst>
                          <a:tab pos="2292350" algn="l"/>
                        </a:tabLst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Host Name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 . . . . . . . . . . . :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5-509-stud14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Primary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Dns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Suffix	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55295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Hybrid </a:t>
                      </a:r>
                      <a:r>
                        <a:rPr sz="10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Routing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Enabled.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57581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WINS Proxy Enabled.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 . . . . . . :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No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DNS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Suffix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Search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List.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evm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5758180" indent="-228600">
                        <a:lnSpc>
                          <a:spcPct val="200000"/>
                        </a:lnSpc>
                        <a:tabLst>
                          <a:tab pos="3206750" algn="l"/>
                        </a:tabLst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Ethernet adapter Local Area Connection: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Connection-specific</a:t>
                      </a:r>
                      <a:r>
                        <a:rPr sz="1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DNS</a:t>
                      </a:r>
                      <a:r>
                        <a:rPr sz="1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Suffix	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evm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25584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Description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 . . . . . . . . . . :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Intel(R) 82567LF-2 Gigabit Network Connection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Physical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Address.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00-27-0E-1F-A0-9B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575818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DHCP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Enabled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Yes </a:t>
                      </a:r>
                      <a:r>
                        <a:rPr sz="10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Autoconfiguration</a:t>
                      </a:r>
                      <a:r>
                        <a:rPr sz="1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Enabled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30156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Link-local IPv6 Address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 . . . . :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fe80::45fe:8eb9:8fd4:9cd3%11(Preferred)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IPv4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Address.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192.168.11.214(Preferred)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Subnet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Mask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255.255.255.224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392874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Lease Obtained.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 . . . . . . . . :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25 октября 2014 г. 11:30:15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Lease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Expires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25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октября 2014 г. 19:30:14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Gateway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192.168.11.193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DHCP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Server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192.168.11.22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DHCPv6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IAID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234891022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 marR="28632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DHCPv6 Client DUID.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 . . . . . . :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00-01-00-01-16-32-37-8C-00-27-0E-1F-A0-E1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DNS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Servers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192.168.11.1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5115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192.168.251.2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Primary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WINS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Server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192.168.11.1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NetBIOS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over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Tcpip.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Enabled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оманды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5693410"/>
            </a:xfrm>
            <a:custGeom>
              <a:avLst/>
              <a:gdLst/>
              <a:ahLst/>
              <a:cxnLst/>
              <a:rect l="l" t="t" r="r" b="b"/>
              <a:pathLst>
                <a:path w="9505950" h="5693409">
                  <a:moveTo>
                    <a:pt x="9505949" y="5692902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5692902"/>
                  </a:lnTo>
                  <a:lnTo>
                    <a:pt x="9505949" y="569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96" y="5837169"/>
            <a:ext cx="9348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767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Но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и,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например,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подключенный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посредством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USB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внешний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модем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так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же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можно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рассматривать </a:t>
            </a:r>
            <a:r>
              <a:rPr sz="2000" spc="-5" dirty="0">
                <a:latin typeface="Arial"/>
                <a:cs typeface="Arial"/>
              </a:rPr>
              <a:t>как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сетевой интерфейс.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83"/>
            <a:ext cx="9505950" cy="6483350"/>
          </a:xfrm>
          <a:custGeom>
            <a:avLst/>
            <a:gdLst/>
            <a:ahLst/>
            <a:cxnLst/>
            <a:rect l="l" t="t" r="r" b="b"/>
            <a:pathLst>
              <a:path w="9505950" h="6483350">
                <a:moveTo>
                  <a:pt x="9505937" y="6088380"/>
                </a:moveTo>
                <a:lnTo>
                  <a:pt x="0" y="6088380"/>
                </a:lnTo>
                <a:lnTo>
                  <a:pt x="0" y="6483096"/>
                </a:lnTo>
                <a:lnTo>
                  <a:pt x="9505937" y="6483096"/>
                </a:lnTo>
                <a:lnTo>
                  <a:pt x="9505937" y="6088380"/>
                </a:lnTo>
                <a:close/>
              </a:path>
              <a:path w="9505950" h="6483350">
                <a:moveTo>
                  <a:pt x="9505937" y="0"/>
                </a:moveTo>
                <a:lnTo>
                  <a:pt x="0" y="0"/>
                </a:lnTo>
                <a:lnTo>
                  <a:pt x="0" y="395478"/>
                </a:lnTo>
                <a:lnTo>
                  <a:pt x="9505937" y="395478"/>
                </a:lnTo>
                <a:lnTo>
                  <a:pt x="95059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2970" y="473913"/>
            <a:ext cx="9348470" cy="20358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1.0.2.6</a:t>
            </a:r>
            <a:endParaRPr sz="20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  <a:spcBef>
                <a:spcPts val="710"/>
              </a:spcBef>
            </a:pPr>
            <a:r>
              <a:rPr sz="2000" i="1" spc="-5" dirty="0">
                <a:latin typeface="Arial"/>
                <a:cs typeface="Arial"/>
              </a:rPr>
              <a:t>Сетевой интерфейс </a:t>
            </a:r>
            <a:r>
              <a:rPr sz="2000" spc="-10" dirty="0">
                <a:latin typeface="Arial"/>
                <a:cs typeface="Arial"/>
              </a:rPr>
              <a:t>(network interface) </a:t>
            </a:r>
            <a:r>
              <a:rPr sz="2000" spc="-5" dirty="0">
                <a:latin typeface="Arial"/>
                <a:cs typeface="Arial"/>
              </a:rPr>
              <a:t>-- это минимально </a:t>
            </a:r>
            <a:r>
              <a:rPr sz="2000" spc="-10" dirty="0">
                <a:latin typeface="Arial"/>
                <a:cs typeface="Arial"/>
              </a:rPr>
              <a:t>адресуемый </a:t>
            </a:r>
            <a:r>
              <a:rPr sz="2000" spc="-5" dirty="0">
                <a:latin typeface="Arial"/>
                <a:cs typeface="Arial"/>
              </a:rPr>
              <a:t>в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СПД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компонент,</a:t>
            </a:r>
            <a:r>
              <a:rPr sz="2000" spc="-10" dirty="0">
                <a:latin typeface="Arial"/>
                <a:cs typeface="Arial"/>
              </a:rPr>
              <a:t> входящий</a:t>
            </a:r>
            <a:r>
              <a:rPr sz="2000" spc="-5" dirty="0">
                <a:latin typeface="Arial"/>
                <a:cs typeface="Arial"/>
              </a:rPr>
              <a:t> в состав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какой-либо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станции.</a:t>
            </a:r>
            <a:endParaRPr sz="20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Применительно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компьютерам,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как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правило,</a:t>
            </a:r>
            <a:r>
              <a:rPr sz="2000" spc="-5" dirty="0">
                <a:latin typeface="Arial"/>
                <a:cs typeface="Arial"/>
              </a:rPr>
              <a:t> сетевой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интерфейс </a:t>
            </a:r>
            <a:r>
              <a:rPr sz="2000" spc="-5" dirty="0">
                <a:latin typeface="Arial"/>
                <a:cs typeface="Arial"/>
              </a:rPr>
              <a:t> физически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выражен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виде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сетевого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адаптера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--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Interface</a:t>
            </a:r>
            <a:r>
              <a:rPr sz="2000" spc="5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Card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(NIC).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4713" y="2372868"/>
              <a:ext cx="4692396" cy="3421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1.0.14.3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#ifconfig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1283970" algn="l"/>
                          <a:tab pos="35172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eth0	Link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encap:Ethernet	HWaddr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00:2D:32:3E:39:3B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2986405" algn="l"/>
                          <a:tab pos="5219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inet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addr:192.168.2.2	Bcast:192.168.2.255	Mask:255.255.255.0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3640454">
                        <a:lnSpc>
                          <a:spcPts val="1670"/>
                        </a:lnSpc>
                        <a:spcBef>
                          <a:spcPts val="60"/>
                        </a:spcBef>
                        <a:tabLst>
                          <a:tab pos="3943350" algn="l"/>
                          <a:tab pos="50063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inet6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addr: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fe80::21d:92ff:fede:499b/64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Scope:Link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BROADCAS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RUNNIN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MULT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CAS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MTU:150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Metric:1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2469515">
                        <a:lnSpc>
                          <a:spcPts val="167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RX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packets:977839669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errors:0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dropped:1990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overruns:0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frame:0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TX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packets:1116825094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errors:8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dropped:0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overruns:0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carrier:0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collisions:0 txqueuelen:1000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383667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RX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bytes:2694625909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(2.5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GiB)	TX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bytes:4106931617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(3.8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GiB)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Interrupt:185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Base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address:0xdc00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#ifconfig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eth0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#Административно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выключить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#ifconfig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eth0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#Административно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включить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Linux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945" y="473913"/>
            <a:ext cx="9349740" cy="11023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1.0.14.4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ts val="2325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Для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проверки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связи,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как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Windows,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так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Linux,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используют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команду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000" spc="-5" dirty="0">
                <a:latin typeface="Courier New"/>
                <a:cs typeface="Courier New"/>
              </a:rPr>
              <a:t>ping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4" name="object 4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1.0.14.5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435"/>
                        </a:lnSpc>
                        <a:spcBef>
                          <a:spcPts val="11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C:\Users\Administrator&gt;ping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-t</a:t>
                      </a:r>
                      <a:r>
                        <a:rPr sz="12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;Не</a:t>
                      </a:r>
                      <a:r>
                        <a:rPr sz="12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попытки,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459232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;а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«бесконечно»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(Ctrl-C)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Pinging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data: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 marR="4352290">
                        <a:lnSpc>
                          <a:spcPts val="144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time&lt;1ms</a:t>
                      </a:r>
                      <a:r>
                        <a:rPr sz="12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time&lt;1ms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 marR="435292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time&lt;1ms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time&lt;1ms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time&lt;1ms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Ping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statistics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192.168.11.1: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 marR="3801745" indent="3676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Packets: Sent = 5, Received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 5, Lost = 0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(0% loss),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Approximate round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trip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times in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milli-seconds: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Minimum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0ms,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Maximum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0ms,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Average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0ms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C:\Users\Administrator&gt;ping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-l</a:t>
                      </a:r>
                      <a:r>
                        <a:rPr sz="12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65500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2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Длина</a:t>
                      </a:r>
                      <a:r>
                        <a:rPr sz="12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сообщения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9750" marR="4352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Pinging 192.168.11.1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65500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data: 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time=1ms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time=1ms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time=1ms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Reply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192.168.11.1: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bytes=32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time=7ms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TTL=127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Ping statistics for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192.168.11.1: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 marR="3800475" indent="367665">
                        <a:lnSpc>
                          <a:spcPts val="144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Packets: Sent 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Received = 4,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Lost = 0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(0% loss),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Approximate round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trip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times in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milli-seconds: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38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Minimum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1ms,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Maximum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7ms,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Average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2ms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Windows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1.0.14.6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435"/>
                        </a:lnSpc>
                        <a:spcBef>
                          <a:spcPts val="11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ping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192.168.11.1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PING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(192.168.11.1) 56(84)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data.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 from 192.168.11.1: icmp_req=1 ttl=127 time=0.139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 from 192.168.11.1: icmp_req=2 ttl=127 time=0.176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 from 192.168.11.1: icmp_req=3 ttl=127 time=0.179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 from 192.168.11.1: icmp_req=4 ttl=127 time=0.177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bytes from 192.168.11.1: icmp_req=5 ttl=127 time=0.176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^C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---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ping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statistics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---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 marR="32480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packets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transmitted,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received,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0%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packet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loss,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4135ms </a:t>
                      </a:r>
                      <a:r>
                        <a:rPr sz="12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rtt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min/avg/max/mdev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0.139/0.169/0.179/0.019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ms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Linux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1.0.14.7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отслеживания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широко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используют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tcpdump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Очень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мощным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средством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отслеживания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пакетов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графическим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интерфейсом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является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программа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WireShark,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работающая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основе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библиотеки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WinPcap.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1.0.14.8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#tcpdump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-i eth0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dst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50.116.66.139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 marR="83185">
                        <a:lnSpc>
                          <a:spcPct val="100000"/>
                        </a:lnSpc>
                        <a:tabLst>
                          <a:tab pos="2400300" algn="l"/>
                          <a:tab pos="2877820" algn="l"/>
                          <a:tab pos="4951095" algn="l"/>
                          <a:tab pos="5322570" algn="l"/>
                          <a:tab pos="7608570" algn="l"/>
                          <a:tab pos="8405495" algn="l"/>
                          <a:tab pos="909510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tcpdump:</a:t>
                      </a:r>
                      <a:r>
                        <a:rPr sz="140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verbose</a:t>
                      </a:r>
                      <a:r>
                        <a:rPr sz="140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output</a:t>
                      </a:r>
                      <a:r>
                        <a:rPr sz="140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suppressed,</a:t>
                      </a:r>
                      <a:r>
                        <a:rPr sz="140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400" spc="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-v</a:t>
                      </a:r>
                      <a:r>
                        <a:rPr sz="140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40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-vv</a:t>
                      </a:r>
                      <a:r>
                        <a:rPr sz="140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full</a:t>
                      </a:r>
                      <a:r>
                        <a:rPr sz="140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protocol</a:t>
                      </a:r>
                      <a:r>
                        <a:rPr sz="1400" spc="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decode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listening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on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eth0,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link-type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EN10MB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(Ethernet),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capture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65535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bytes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10:55:01.79859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P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192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168.0.2.5989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6	&gt;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50.116.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6.139.http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Flag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[.]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ack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84455" indent="-448309">
                        <a:lnSpc>
                          <a:spcPts val="1670"/>
                        </a:lnSpc>
                        <a:spcBef>
                          <a:spcPts val="45"/>
                        </a:spcBef>
                        <a:tabLst>
                          <a:tab pos="2386330" algn="l"/>
                          <a:tab pos="2850515" algn="l"/>
                          <a:tab pos="4907280" algn="l"/>
                          <a:tab pos="5263515" algn="l"/>
                          <a:tab pos="7533005" algn="l"/>
                          <a:tab pos="8314055" algn="l"/>
                          <a:tab pos="909447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2480401451,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win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318,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options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[nop,nop,TS val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7955710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ecr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804759402],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length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0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10:55:05.52747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P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192.168.0.2.5989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	&gt;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50.116.66.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39.http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Flag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[F.]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seq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2521556029,</a:t>
                      </a:r>
                      <a:r>
                        <a:rPr sz="1400" spc="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ack</a:t>
                      </a:r>
                      <a:r>
                        <a:rPr sz="1400" spc="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2164168606,</a:t>
                      </a:r>
                      <a:r>
                        <a:rPr sz="1400" spc="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win</a:t>
                      </a:r>
                      <a:r>
                        <a:rPr sz="1400" spc="3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245,</a:t>
                      </a:r>
                      <a:r>
                        <a:rPr sz="1400" spc="3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options</a:t>
                      </a:r>
                      <a:r>
                        <a:rPr sz="1400" spc="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[nop,nop,TS</a:t>
                      </a:r>
                      <a:r>
                        <a:rPr sz="1400" spc="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sz="1400" spc="3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7959439</a:t>
                      </a:r>
                      <a:r>
                        <a:rPr sz="1400" spc="3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ecr</a:t>
                      </a:r>
                      <a:r>
                        <a:rPr sz="1400" spc="3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804759284],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ts val="16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length</a:t>
                      </a:r>
                      <a:r>
                        <a:rPr sz="1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10:55:05.626027</a:t>
                      </a:r>
                      <a:r>
                        <a:rPr sz="1400" spc="3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400" spc="3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192.168.0.2.59894</a:t>
                      </a:r>
                      <a:r>
                        <a:rPr sz="1400" spc="3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3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50.116.66.139.http:</a:t>
                      </a:r>
                      <a:r>
                        <a:rPr sz="1400" spc="3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Flags</a:t>
                      </a:r>
                      <a:r>
                        <a:rPr sz="1400" spc="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[.],</a:t>
                      </a:r>
                      <a:r>
                        <a:rPr sz="1400" spc="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ack</a:t>
                      </a:r>
                      <a:r>
                        <a:rPr sz="1400" spc="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2,</a:t>
                      </a:r>
                      <a:r>
                        <a:rPr sz="1400" spc="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ts val="16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245,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options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[nop,nop,TS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7959537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ecr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804759787],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length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0ECHO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on.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оманды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61871" y="6653276"/>
            <a:ext cx="1169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Wireshark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1.0.14.9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389" y="979169"/>
              <a:ext cx="7189469" cy="5606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 сетевому интерфейсу используют команду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IOS поддерживает подинтерфейсы, но на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уровне сетевого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может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быть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только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один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попытке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ввода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второго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первый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вытесняется.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8900" indent="447675" algn="just">
                        <a:lnSpc>
                          <a:spcPts val="2250"/>
                        </a:lnSpc>
                        <a:spcBef>
                          <a:spcPts val="2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административного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включения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сетевого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используют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команду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shutdown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выключения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соответственно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shutdown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39750" marR="5289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Router&gt;enable </a:t>
                      </a:r>
                      <a:r>
                        <a:rPr sz="160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Router#configure terminal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Router(config)#interface</a:t>
                      </a:r>
                      <a:r>
                        <a:rPr sz="16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gi0/0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39750" marR="3975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Router(config-if)#ip address 192.168.11.1 </a:t>
                      </a:r>
                      <a:r>
                        <a:rPr sz="16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255.255.255.224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!Обязательно </a:t>
                      </a:r>
                      <a:r>
                        <a:rPr sz="1600" spc="-9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Router(config-if)#no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shutdown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39750" marR="62674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Router(config-if)#exit  Router(config)#exit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Router#disable </a:t>
                      </a:r>
                      <a:r>
                        <a:rPr sz="160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Router&gt;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ts val="225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вывода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 экран IP-информации о сетевом интерфейсе либо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сетевых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используют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команду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Предусмотрен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вариант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упрощенным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выводом: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show ip interface </a:t>
                      </a:r>
                      <a:r>
                        <a:rPr sz="2000" spc="-1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brief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2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который,</a:t>
                      </a:r>
                      <a:r>
                        <a:rPr sz="2000" spc="229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кроме</a:t>
                      </a:r>
                      <a:r>
                        <a:rPr sz="2000" spc="2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всего</a:t>
                      </a:r>
                      <a:r>
                        <a:rPr sz="2000" spc="229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прочего,</a:t>
                      </a:r>
                      <a:r>
                        <a:rPr sz="2000" spc="2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2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отсутствии</a:t>
                      </a:r>
                      <a:r>
                        <a:rPr sz="2000" spc="2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визуального</a:t>
                      </a:r>
                      <a:r>
                        <a:rPr sz="2000" spc="2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доступа</a:t>
                      </a:r>
                      <a:r>
                        <a:rPr sz="20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 algn="just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устройству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позволяет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увидеть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экране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все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имеющиеся</a:t>
                      </a:r>
                      <a:r>
                        <a:rPr sz="2000" spc="5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сетевые </a:t>
                      </a:r>
                      <a:r>
                        <a:rPr sz="2000" spc="-5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интерфейсы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(не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только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те,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которым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присвоить</a:t>
                      </a:r>
                      <a:r>
                        <a:rPr sz="2000" spc="5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IP-адреса)</a:t>
                      </a:r>
                      <a:r>
                        <a:rPr sz="2000" spc="5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компактном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табличном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виде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1.0.2.7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общем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случае,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может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содержать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произвольное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количество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сетевых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интерфейсов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(пользовательская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обычно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один,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шлюзовая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минимум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два).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одном сетевом адаптере обычно содержится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один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 может быть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интегрировано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несколько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(например,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ual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ort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adapters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от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Intel).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Каждый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обычно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имеет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одну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точку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подключения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СрПД,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физический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порт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(physical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port),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встречаются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случаи (например,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управляемых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коммутаторов).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1.0.15.4a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9750" marR="588708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Router#show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interface gi0/0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GigabitEthernet0/0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protocol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up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>
                        <a:lnSpc>
                          <a:spcPts val="1070"/>
                        </a:lnSpc>
                      </a:pP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Internet</a:t>
                      </a:r>
                      <a:r>
                        <a:rPr sz="900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is</a:t>
                      </a:r>
                      <a:r>
                        <a:rPr sz="900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192.168.0.1/24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5067935">
                        <a:lnSpc>
                          <a:spcPts val="1070"/>
                        </a:lnSpc>
                        <a:spcBef>
                          <a:spcPts val="40"/>
                        </a:spcBef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Broadcast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9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255.255.255.255</a:t>
                      </a:r>
                      <a:r>
                        <a:rPr sz="9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!Limited</a:t>
                      </a:r>
                      <a:r>
                        <a:rPr sz="9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broadcast </a:t>
                      </a:r>
                      <a:r>
                        <a:rPr sz="900" spc="-5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Address determined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by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non-volatile memory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>
                        <a:lnSpc>
                          <a:spcPts val="1040"/>
                        </a:lnSpc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MTU</a:t>
                      </a:r>
                      <a:r>
                        <a:rPr sz="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1500</a:t>
                      </a:r>
                      <a:r>
                        <a:rPr sz="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bytes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>
                        <a:lnSpc>
                          <a:spcPts val="1075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Helper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set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6022975">
                        <a:lnSpc>
                          <a:spcPts val="108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Directed broadcast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forwarding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is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 </a:t>
                      </a:r>
                      <a:r>
                        <a:rPr sz="900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Outgoing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access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list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set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6705600">
                        <a:lnSpc>
                          <a:spcPts val="1070"/>
                        </a:lnSpc>
                        <a:tabLst>
                          <a:tab pos="1290320" algn="l"/>
                        </a:tabLst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Inbound	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access</a:t>
                      </a:r>
                      <a:r>
                        <a:rPr sz="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sz="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set </a:t>
                      </a:r>
                      <a:r>
                        <a:rPr sz="900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Proxy</a:t>
                      </a:r>
                      <a:r>
                        <a:rPr sz="900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ARP</a:t>
                      </a:r>
                      <a:r>
                        <a:rPr sz="900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enabled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6978650">
                        <a:lnSpc>
                          <a:spcPts val="1070"/>
                        </a:lnSpc>
                        <a:spcBef>
                          <a:spcPts val="10"/>
                        </a:spcBef>
                      </a:pP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Local Proxy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ARP is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disabled </a:t>
                      </a:r>
                      <a:r>
                        <a:rPr sz="900" spc="-5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Security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level is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default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Split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horizon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enabled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6569075">
                        <a:lnSpc>
                          <a:spcPts val="1070"/>
                        </a:lnSpc>
                        <a:spcBef>
                          <a:spcPts val="15"/>
                        </a:spcBef>
                      </a:pP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ICMP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redirects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are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always sent </a:t>
                      </a:r>
                      <a:r>
                        <a:rPr sz="9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ICMP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unreachables are always sent </a:t>
                      </a:r>
                      <a:r>
                        <a:rPr sz="9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ICMP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mask replies are never sent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IP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fast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switching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enabled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5340985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fast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switching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on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same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disabled </a:t>
                      </a:r>
                      <a:r>
                        <a:rPr sz="900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Flow switching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disabled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6842125">
                        <a:lnSpc>
                          <a:spcPts val="1070"/>
                        </a:lnSpc>
                        <a:spcBef>
                          <a:spcPts val="1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9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CEF</a:t>
                      </a:r>
                      <a:r>
                        <a:rPr sz="9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switching</a:t>
                      </a:r>
                      <a:r>
                        <a:rPr sz="9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enabled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IP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CEF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switching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turbo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vector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>
                        <a:lnSpc>
                          <a:spcPts val="1040"/>
                        </a:lnSpc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multicast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fast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switching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enabled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5340985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multicast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distributed</a:t>
                      </a:r>
                      <a:r>
                        <a:rPr sz="9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fast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switching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 </a:t>
                      </a:r>
                      <a:r>
                        <a:rPr sz="900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route-cache flags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are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Fast,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CEF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>
                        <a:lnSpc>
                          <a:spcPts val="1045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Router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Discovery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>
                        <a:lnSpc>
                          <a:spcPts val="1075"/>
                        </a:lnSpc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output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packet accounting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is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5955030">
                        <a:lnSpc>
                          <a:spcPts val="1070"/>
                        </a:lnSpc>
                        <a:spcBef>
                          <a:spcPts val="4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access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violation accounting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 </a:t>
                      </a:r>
                      <a:r>
                        <a:rPr sz="900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TCP/IP header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compression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disabled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RTP/IP header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compression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disabled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Policy</a:t>
                      </a:r>
                      <a:r>
                        <a:rPr sz="900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routing </a:t>
                      </a:r>
                      <a:r>
                        <a:rPr sz="9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disabled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6159500">
                        <a:lnSpc>
                          <a:spcPts val="108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Network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translation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disabled </a:t>
                      </a:r>
                      <a:r>
                        <a:rPr sz="900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BGP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Policy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Mapping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>
                        <a:lnSpc>
                          <a:spcPts val="1035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features: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MCI</a:t>
                      </a:r>
                      <a:r>
                        <a:rPr sz="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Check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676910" marR="6159500">
                        <a:lnSpc>
                          <a:spcPts val="1070"/>
                        </a:lnSpc>
                        <a:spcBef>
                          <a:spcPts val="45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IPv4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WCCP Redirect outbound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 </a:t>
                      </a:r>
                      <a:r>
                        <a:rPr sz="9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IPv4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WCCP Redirect inbound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disabled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 IPv4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WCCP Redirect exclude 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disabled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1.0.15.4b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Router#show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brief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448309">
                        <a:lnSpc>
                          <a:spcPts val="1680"/>
                        </a:lnSpc>
                        <a:spcBef>
                          <a:spcPts val="50"/>
                        </a:spcBef>
                        <a:tabLst>
                          <a:tab pos="3411854" algn="l"/>
                          <a:tab pos="5113020" algn="l"/>
                          <a:tab pos="86233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Interfac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IP-Addres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OK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?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Metho</a:t>
                      </a:r>
                      <a:r>
                        <a:rPr sz="14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Statu</a:t>
                      </a:r>
                      <a:r>
                        <a:rPr sz="14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Prot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ocol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448309">
                        <a:lnSpc>
                          <a:spcPts val="1670"/>
                        </a:lnSpc>
                        <a:spcBef>
                          <a:spcPts val="5"/>
                        </a:spcBef>
                        <a:tabLst>
                          <a:tab pos="3411220" algn="l"/>
                          <a:tab pos="5113020" algn="l"/>
                          <a:tab pos="6283325" algn="l"/>
                          <a:tab pos="862330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Embedded-Service-Engine0/0</a:t>
                      </a:r>
                      <a:r>
                        <a:rPr sz="1400" spc="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unassigned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YES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NVRAM	administratively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down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down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GigabitEthernet0/0	192.168.0.1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YES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NVRAM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up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GigabitEthernet0/1	unassigned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YES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NVRAM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administratively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down </a:t>
                      </a:r>
                      <a:r>
                        <a:rPr sz="1400" spc="-8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Serial0/0/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10.0.0.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YE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manua</a:t>
                      </a:r>
                      <a:r>
                        <a:rPr sz="14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dow</a:t>
                      </a:r>
                      <a:r>
                        <a:rPr sz="14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down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30"/>
                        </a:lnSpc>
                        <a:tabLst>
                          <a:tab pos="3411854" algn="l"/>
                          <a:tab pos="5114290" algn="l"/>
                          <a:tab pos="628332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Serial0/0/1	unassigned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YES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NVRAM	administratively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down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был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назначен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IP-адрес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судить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методу: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manual</a:t>
                      </a:r>
                      <a:r>
                        <a:rPr sz="2000" spc="-6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данный статический адрес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после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загрузки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введен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вручную.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NVRAM</a:t>
                      </a:r>
                      <a:r>
                        <a:rPr sz="2000" spc="-60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данный</a:t>
                      </a:r>
                      <a:r>
                        <a:rPr sz="2000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статический</a:t>
                      </a:r>
                      <a:r>
                        <a:rPr sz="20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(либо</a:t>
                      </a:r>
                      <a:r>
                        <a:rPr sz="2000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sz="20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отсутствия</a:t>
                      </a:r>
                      <a:r>
                        <a:rPr sz="2000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адреса)</a:t>
                      </a:r>
                      <a:r>
                        <a:rPr sz="2000" spc="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считан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из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загрузочной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конфигурации.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TFTP</a:t>
                      </a:r>
                      <a:r>
                        <a:rPr sz="2000" spc="-4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данный</a:t>
                      </a:r>
                      <a:r>
                        <a:rPr sz="2000" spc="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статический</a:t>
                      </a:r>
                      <a:r>
                        <a:rPr sz="2000" spc="1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20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(либо</a:t>
                      </a:r>
                      <a:r>
                        <a:rPr sz="2000" spc="1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sz="2000" spc="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отсутствия</a:t>
                      </a:r>
                      <a:r>
                        <a:rPr sz="2000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адреса)</a:t>
                      </a:r>
                      <a:r>
                        <a:rPr sz="2000" spc="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считан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из конфигурации,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полученной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по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TFTP.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marR="788035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DHCP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 данный динамический адрес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 по протоколу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DHCP. 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BOOTP</a:t>
                      </a:r>
                      <a:r>
                        <a:rPr sz="2000" spc="-6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данный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динамический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</a:t>
                      </a:r>
                      <a:r>
                        <a:rPr sz="20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BOOTP. </a:t>
                      </a:r>
                      <a:r>
                        <a:rPr sz="2000" spc="-5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RARP</a:t>
                      </a:r>
                      <a:r>
                        <a:rPr sz="2000" spc="-6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данный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динамический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RARP.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0"/>
                        </a:lnSpc>
                        <a:tabLst>
                          <a:tab pos="1819910" algn="l"/>
                          <a:tab pos="2885440" algn="l"/>
                          <a:tab pos="4739005" algn="l"/>
                          <a:tab pos="5608955" algn="l"/>
                          <a:tab pos="6750050" algn="l"/>
                          <a:tab pos="7202805" algn="l"/>
                          <a:tab pos="8579485" algn="l"/>
                        </a:tabLst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SLARP</a:t>
                      </a:r>
                      <a:r>
                        <a:rPr sz="2000" spc="19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	данный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динамический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	по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SLARP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(вариант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для Cisco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HDLC).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  <a:tabLst>
                          <a:tab pos="1604645" algn="l"/>
                          <a:tab pos="2639695" algn="l"/>
                          <a:tab pos="4461510" algn="l"/>
                          <a:tab pos="5302885" algn="l"/>
                          <a:tab pos="6776720" algn="l"/>
                          <a:tab pos="7198995" algn="l"/>
                          <a:tab pos="8546465" algn="l"/>
                          <a:tab pos="9279890" algn="l"/>
                        </a:tabLst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IPCP</a:t>
                      </a:r>
                      <a:r>
                        <a:rPr sz="20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данный	динамический	адрес	согласован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IPCP	в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рамках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PPP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(при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подключении удаленного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пользователя).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unset</a:t>
                      </a:r>
                      <a:r>
                        <a:rPr sz="2000" spc="-6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 нет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загрузочной конфигурации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не назначен.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209040" algn="l"/>
                          <a:tab pos="2477770" algn="l"/>
                          <a:tab pos="3527425" algn="l"/>
                          <a:tab pos="5328285" algn="l"/>
                          <a:tab pos="6918325" algn="l"/>
                          <a:tab pos="8110855" algn="l"/>
                          <a:tab pos="865187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указания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DNS-сервера	используют	команду	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ip	name- 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server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  <a:tabLst>
                          <a:tab pos="3295015" algn="l"/>
                          <a:tab pos="3875404" algn="l"/>
                          <a:tab pos="5319395" algn="l"/>
                          <a:tab pos="7301230" algn="l"/>
                          <a:tab pos="7594600" algn="l"/>
                          <a:tab pos="8358505" algn="l"/>
                          <a:tab pos="87979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запрещения</a:t>
                      </a:r>
                      <a:r>
                        <a:rPr sz="2000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обращений</a:t>
                      </a:r>
                      <a:r>
                        <a:rPr sz="20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DNS-серверу</a:t>
                      </a:r>
                      <a:r>
                        <a:rPr sz="20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используют</a:t>
                      </a:r>
                      <a:r>
                        <a:rPr sz="2000" spc="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2000" spc="-1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domai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000" spc="2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ookup</a:t>
                      </a:r>
                      <a:r>
                        <a:rPr sz="20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ч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ы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,	при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тсутстви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необходимост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	в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было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«зависаний»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из-за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некоторых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ошибок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ввода)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4913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marR="2406015">
                        <a:lnSpc>
                          <a:spcPct val="200000"/>
                        </a:lnSpc>
                        <a:spcBef>
                          <a:spcPts val="12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Router(config)#ip</a:t>
                      </a:r>
                      <a:r>
                        <a:rPr sz="2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name-server</a:t>
                      </a:r>
                      <a:r>
                        <a:rPr sz="2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192.168.251.2 </a:t>
                      </a:r>
                      <a:r>
                        <a:rPr sz="2000" spc="-1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Router(config)#no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domain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lookup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проверки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связи используют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команды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ping</a:t>
                      </a:r>
                      <a:r>
                        <a:rPr sz="2000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traceroute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Эти</a:t>
                      </a:r>
                      <a:r>
                        <a:rPr sz="20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СПД</a:t>
                      </a:r>
                      <a:r>
                        <a:rPr sz="20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маршрутизаторами</a:t>
                      </a:r>
                      <a:r>
                        <a:rPr sz="20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начинают</a:t>
                      </a:r>
                      <a:r>
                        <a:rPr sz="20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«срабатывать»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постепенно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нормально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(влияние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Express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Forwarding).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ping</a:t>
                      </a:r>
                      <a:r>
                        <a:rPr sz="20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либо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traceroute</a:t>
                      </a:r>
                      <a:r>
                        <a:rPr sz="2000" spc="-5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ввести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без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аргументов,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«настроить»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 запуском.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1.0.15.9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Router#ping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192.168.251.1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escape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sequence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abort.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Sending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5, 100-byte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ICMP Echos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192.168.0.1,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timeout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is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seconds: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6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.!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!!!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Success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rate is 80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percent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4/5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),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round-trip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min/avg/max = 4/6/8 ms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39750" marR="48006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Router#traceroute 192.168.251.1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Type escape sequence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abort.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Tracing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192.168.251.1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83590" marR="3700145" indent="-2438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VRF info: (vrf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name/id, vrf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out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name/id) </a:t>
                      </a:r>
                      <a:r>
                        <a:rPr sz="16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1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172.16.0.1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msec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msec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 msec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83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192.168.251.1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msec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msec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msec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83" y="537972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483" y="933450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79196" y="537972"/>
            <a:ext cx="9534525" cy="6497955"/>
            <a:chOff x="579196" y="537972"/>
            <a:chExt cx="9534525" cy="6497955"/>
          </a:xfrm>
        </p:grpSpPr>
        <p:sp>
          <p:nvSpPr>
            <p:cNvPr id="5" name="object 5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2849</Words>
  <Application>Microsoft Office PowerPoint</Application>
  <PresentationFormat>Произвольный</PresentationFormat>
  <Paragraphs>488</Paragraphs>
  <Slides>97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102" baseType="lpstr">
      <vt:lpstr>Arial</vt:lpstr>
      <vt:lpstr>Calibri</vt:lpstr>
      <vt:lpstr>Courier New</vt:lpstr>
      <vt:lpstr>Times New Roman</vt:lpstr>
      <vt:lpstr>Office Theme</vt:lpstr>
      <vt:lpstr>IP-АДРЕСАЦИЯ</vt:lpstr>
      <vt:lpstr>1.0.1.1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1.0.2.8</vt:lpstr>
      <vt:lpstr>Презентация PowerPoint</vt:lpstr>
      <vt:lpstr>Презентация PowerPoint</vt:lpstr>
      <vt:lpstr>1.0.3.1b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1.0.4.16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1.0.9.1</vt:lpstr>
      <vt:lpstr>Презентация PowerPoint</vt:lpstr>
      <vt:lpstr>Презентация PowerPoint</vt:lpstr>
      <vt:lpstr>1.0.11.2</vt:lpstr>
      <vt:lpstr>1.0.12.1a</vt:lpstr>
      <vt:lpstr>1.0.12.1b</vt:lpstr>
      <vt:lpstr>1.0.12.1c</vt:lpstr>
      <vt:lpstr>1.0.12.2</vt:lpstr>
      <vt:lpstr>1.0.12.3a</vt:lpstr>
      <vt:lpstr>1.0.12.3b</vt:lpstr>
      <vt:lpstr>1.0.12.3c</vt:lpstr>
      <vt:lpstr>1.0.12.4a</vt:lpstr>
      <vt:lpstr>1.0.12.4b</vt:lpstr>
      <vt:lpstr>1.0.12.4c</vt:lpstr>
      <vt:lpstr>1.0.12.4d</vt:lpstr>
      <vt:lpstr>1.0.12.5a</vt:lpstr>
      <vt:lpstr>1.0.12.5b</vt:lpstr>
      <vt:lpstr>1.0.12.5c</vt:lpstr>
      <vt:lpstr>1.0.12.5d</vt:lpstr>
      <vt:lpstr>1.0.12.6</vt:lpstr>
      <vt:lpstr>Презентация PowerPoint</vt:lpstr>
      <vt:lpstr>Презентация PowerPoint</vt:lpstr>
      <vt:lpstr>1.0.13.3a</vt:lpstr>
      <vt:lpstr>1.0.13.3b</vt:lpstr>
      <vt:lpstr>1.0.13.3c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1.0.14.9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aksis-01</dc:title>
  <dc:creator>Administrator</dc:creator>
  <cp:lastModifiedBy>USER</cp:lastModifiedBy>
  <cp:revision>1</cp:revision>
  <dcterms:created xsi:type="dcterms:W3CDTF">2022-05-10T05:56:43Z</dcterms:created>
  <dcterms:modified xsi:type="dcterms:W3CDTF">2022-05-10T06:07:49Z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2022-05-10T00:00:00Z</vt:filetime>
  </property>
</Properties>
</file>