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979" y="564896"/>
            <a:ext cx="9347441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89156"/>
              </p:ext>
            </p:extLst>
          </p:nvPr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0" spc="-5" dirty="0">
                          <a:latin typeface="Arial"/>
                          <a:cs typeface="Arial"/>
                        </a:rPr>
                        <a:t>МАРШРУТИЗАЦИЯ</a:t>
                      </a:r>
                      <a:r>
                        <a:rPr sz="4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5" dirty="0">
                          <a:latin typeface="Arial"/>
                          <a:cs typeface="Arial"/>
                        </a:rPr>
                        <a:t>IPv4</a:t>
                      </a:r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Версия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2.11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Алгоритмы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реализовать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полностью</a:t>
                      </a:r>
                      <a:r>
                        <a:rPr sz="2000" spc="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аппаратно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невозможно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(если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брать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расчет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давно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устаревшие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самые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примитивные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них).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Поэтому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аппаратной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маршрутизацией</a:t>
                      </a:r>
                      <a:r>
                        <a:rPr sz="2000" i="1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настоящее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время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подразумевают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ту,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которая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выполняется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специализированным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«железом».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Применительно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IP-маршрутизации,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алгоритмы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выражены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виде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соответствующих протоколов семейства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TCP/IP.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Расширение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VRF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(Virtual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Routing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Forwarding)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позволяет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дополнение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собственно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маршрутизатору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базе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IOS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создать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виртуальные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маршрутизаторы 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изолированными таблицами маршрутизации.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 этом, к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отдельно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взятой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сущности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VRF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необходимо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привязать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интерфейсы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подинтерфейсы.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295" y="3673602"/>
            <a:ext cx="26670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ts val="225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просмотра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текущей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IOS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команду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969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этом видна иерархия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маршрутов.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Наряду с уровнями, если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маски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дочерних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разные,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родительская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показывается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variably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subnetted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иначе,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subnetted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2.0.10.11a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Router#show</a:t>
                      </a:r>
                      <a:r>
                        <a:rPr sz="1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route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3150" marR="3396615" indent="-533400">
                        <a:lnSpc>
                          <a:spcPct val="100000"/>
                        </a:lnSpc>
                      </a:pP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Codes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: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local,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C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connected,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S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static,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R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RIP,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M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mobile,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B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BGP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EIGRP, EX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EIGRP external,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OSPF, IA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 inter area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3150" marR="370077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N1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 NSSA external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type 1, N2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NSSA external type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E1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 external type 1, E2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OSPF external type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3150" marR="30149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IS-IS,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summary,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L1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level-1,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L2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level-2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ia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IS-IS inter area,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*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candidate default,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U -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per-user static route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ODR,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periodic downloaded static route,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NHRP,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LISP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07315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replicated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route,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hop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override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20750" marR="2938145" indent="-381000">
                        <a:lnSpc>
                          <a:spcPct val="200000"/>
                        </a:lnSpc>
                      </a:pP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Gateway of</a:t>
                      </a:r>
                      <a:r>
                        <a:rPr sz="1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sz="1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resort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0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to network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!Все нули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так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как через</a:t>
                      </a:r>
                      <a:r>
                        <a:rPr sz="10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se </a:t>
                      </a:r>
                      <a:r>
                        <a:rPr sz="1000" spc="-5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172.16.0.0/</a:t>
                      </a: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subnetted,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subnets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!Относится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к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172.16.41.0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20750" marR="3319145" indent="-381000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172.16.41.0 [110/11] via 204.120.160.1, </a:t>
                      </a:r>
                      <a:r>
                        <a:rPr sz="10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1d20h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, GigabitEthernet0/0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204.120.160.0/24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variably subnetted,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subnets,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masks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 marR="3853815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C      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204.120.160.0/29 is directly connected, GigabitEthernet0/0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      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204.120.160.2/32 is directly connected, GigabitEthernet0/0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00" spc="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204.120.160.168/30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directly connected, Serial0/0/0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20750" marR="4158615" indent="-381000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204.120.160.169/32 is directly connected, Serial0/0/0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192.168.255.0/24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variably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subnetted,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subnets,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masks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 marR="3853815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C      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192.168.255.0/29 is directly connected, GigabitEthernet0/0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000" spc="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192.168.255.1/32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directly connected, GigabitEthernet0/0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 marR="4615180" indent="381000">
                        <a:lnSpc>
                          <a:spcPct val="100000"/>
                        </a:lnSpc>
                        <a:tabLst>
                          <a:tab pos="1225550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63.0.0.0/8 is variably subnetted,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subnets,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masks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63.166.59.188/30</a:t>
                      </a:r>
                      <a:r>
                        <a:rPr sz="1000" spc="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000" spc="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directly</a:t>
                      </a:r>
                      <a:r>
                        <a:rPr sz="1000" spc="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connected,</a:t>
                      </a:r>
                      <a:r>
                        <a:rPr sz="1000" spc="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Vlan10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	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63.166.59.190/32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directly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connected,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Vlan10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20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208.35.255.0/24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variably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subnetted,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subnets,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masks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 marR="2939415">
                        <a:lnSpc>
                          <a:spcPct val="100000"/>
                        </a:lnSpc>
                        <a:tabLst>
                          <a:tab pos="1225550" algn="l"/>
                        </a:tabLst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208.35.255.0/28</a:t>
                      </a:r>
                      <a:r>
                        <a:rPr sz="1000" spc="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[110/11]</a:t>
                      </a:r>
                      <a:r>
                        <a:rPr sz="1000" spc="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sz="1000" spc="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204.120.160.1,</a:t>
                      </a:r>
                      <a:r>
                        <a:rPr sz="1000" spc="1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1d20,</a:t>
                      </a:r>
                      <a:r>
                        <a:rPr sz="1000" spc="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GigabitEthernet0/0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208.35.255.48/28 [110/11] via 204.120.160.1, 1d20h, GigabitEthernet0/0 </a:t>
                      </a:r>
                      <a:r>
                        <a:rPr sz="1000" spc="-5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208.35.255.64/26 [110/11] via 204.120.160.1, 1d20h, GigabitEthernet0/0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920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75.0.0.0/8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variably subnetted,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subnets,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 masks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 marR="3853815" algn="just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C      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75.160.162.64/26 is directly connected, GigabitEthernet0/1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L      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75.160.162.65/32 is directly connected, GigabitEthernet0/1 </a:t>
                      </a:r>
                      <a:r>
                        <a:rPr sz="1000" spc="-5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S*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0.0.0.0/0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 directly connected, Serial0/0/0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2.0.10.11b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!21</a:t>
                      </a:r>
                      <a:r>
                        <a:rPr sz="1000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</a:t>
                      </a:r>
                      <a:r>
                        <a:rPr sz="1000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всего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!7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маршрутов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первого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уровня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!14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маршрутов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второго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уровня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!6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родительских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маршрутов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!14</a:t>
                      </a:r>
                      <a:r>
                        <a:rPr sz="1000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дочерних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маршрутов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!15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актуальных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маршрутов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!Разница между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полноклассовостью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и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безклассовостью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проявится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при маршрутизации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!пакета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IP-адресом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назначения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например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208.35.255.33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resort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так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часто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шлюз по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1520825" algn="l"/>
                          <a:tab pos="3164840" algn="l"/>
                          <a:tab pos="4058920" algn="l"/>
                          <a:tab pos="5539740" algn="l"/>
                          <a:tab pos="6448425" algn="l"/>
                          <a:tab pos="8070215" algn="l"/>
                          <a:tab pos="8436610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Кроме	упомянутых	выше	буквенных	к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одо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	маршруто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	в	т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абл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ц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е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 можно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увидеть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другие.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Router#show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284605" marR="1193165" indent="-744855">
                        <a:lnSpc>
                          <a:spcPts val="1680"/>
                        </a:lnSpc>
                        <a:spcBef>
                          <a:spcPts val="5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Codes: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 local,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connected,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static,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RIP,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mobile,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BGP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 -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EIGRP,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EX -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EIGRP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external,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 -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OSPF, IA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OSPF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inter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area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284605" marR="1619250">
                        <a:lnSpc>
                          <a:spcPts val="167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N1 - OSPF NSSA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external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type 1, N2 - OSPF NSSA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external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type 2 </a:t>
                      </a:r>
                      <a:r>
                        <a:rPr sz="1400" spc="-8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E1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external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external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284605" marR="662305">
                        <a:lnSpc>
                          <a:spcPts val="167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IS-IS,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summary,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L1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level-1,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L2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level-2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ia -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IS-IS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inter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area,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candidate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default,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per-user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 ODR,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periodic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downloaded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H -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NHRP,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l -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LISP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284605">
                        <a:lnSpc>
                          <a:spcPts val="163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application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284605">
                        <a:lnSpc>
                          <a:spcPts val="16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+ -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replicated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route,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next hop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override,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overrides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from PfR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last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resort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not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другой,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наиболее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полной,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«шапки»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таблицы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2.0.10.14a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Буквы,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относящиеся</a:t>
                      </a:r>
                      <a:r>
                        <a:rPr sz="2000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протоколам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  <a:tabLst>
                          <a:tab pos="1169035" algn="l"/>
                          <a:tab pos="2071370" algn="l"/>
                          <a:tab pos="2394585" algn="l"/>
                          <a:tab pos="3594735" algn="l"/>
                          <a:tab pos="4572635" algn="l"/>
                          <a:tab pos="6261100" algn="l"/>
                          <a:tab pos="6935470" algn="l"/>
                          <a:tab pos="7780020" algn="l"/>
                          <a:tab pos="8469630" algn="l"/>
                        </a:tabLst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mobile	--	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внесен	подсистемой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LAM	(Local	Area	Mobility)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(расширение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поддержки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перемещаемых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устройств).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  <a:tabLst>
                          <a:tab pos="1131570" algn="l"/>
                          <a:tab pos="2209800" algn="l"/>
                          <a:tab pos="2936240" algn="l"/>
                          <a:tab pos="3648075" algn="l"/>
                          <a:tab pos="3950335" algn="l"/>
                          <a:tab pos="5520055" algn="l"/>
                          <a:tab pos="6696709" algn="l"/>
                          <a:tab pos="7797800" algn="l"/>
                          <a:tab pos="8209915" algn="l"/>
                        </a:tabLst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000" spc="-1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per-user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static	route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статический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	получен	по	протоколу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249045" algn="l"/>
                          <a:tab pos="2021839" algn="l"/>
                          <a:tab pos="3250565" algn="l"/>
                          <a:tab pos="3570604" algn="l"/>
                          <a:tab pos="5327015" algn="l"/>
                          <a:tab pos="6402705" algn="l"/>
                          <a:tab pos="7887334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RADIUS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либ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	TACA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	с	AAA-сервера	(клиент	подключен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посредством 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топологии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«точка-к-точке»).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25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-3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3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ODR</a:t>
                      </a:r>
                      <a:r>
                        <a:rPr sz="2000" spc="3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3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3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</a:t>
                      </a:r>
                      <a:r>
                        <a:rPr sz="2000" spc="3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3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spc="3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ODR</a:t>
                      </a:r>
                      <a:r>
                        <a:rPr sz="2000" spc="3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(расширение</a:t>
                      </a:r>
                      <a:r>
                        <a:rPr sz="2000" spc="3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CDP</a:t>
                      </a:r>
                      <a:r>
                        <a:rPr sz="2000" spc="3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для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топологии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«ступица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спицами»).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229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4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periodic</a:t>
                      </a:r>
                      <a:r>
                        <a:rPr sz="2000" spc="4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downloaded</a:t>
                      </a:r>
                      <a:r>
                        <a:rPr sz="2000" spc="4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static</a:t>
                      </a:r>
                      <a:r>
                        <a:rPr sz="2000" spc="4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2000" spc="4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409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статический</a:t>
                      </a:r>
                      <a:r>
                        <a:rPr sz="2000" spc="4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4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</a:t>
                      </a:r>
                      <a:r>
                        <a:rPr sz="2000" spc="4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RADIUS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либо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TACACS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 AAA-сервера.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000" spc="-5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NHRP</a:t>
                      </a:r>
                      <a:r>
                        <a:rPr sz="2000" spc="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получен</a:t>
                      </a:r>
                      <a:r>
                        <a:rPr sz="2000" spc="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протоколу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NHRP</a:t>
                      </a:r>
                      <a:r>
                        <a:rPr sz="2000" spc="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(расширение</a:t>
                      </a:r>
                      <a:r>
                        <a:rPr sz="2000" spc="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1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для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иерархических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NBMA-топологий).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  <a:tabLst>
                          <a:tab pos="1124585" algn="l"/>
                          <a:tab pos="1804670" algn="l"/>
                          <a:tab pos="2104390" algn="l"/>
                          <a:tab pos="3279140" algn="l"/>
                          <a:tab pos="4377055" algn="l"/>
                          <a:tab pos="4786630" algn="l"/>
                          <a:tab pos="6120765" algn="l"/>
                          <a:tab pos="6800215" algn="l"/>
                          <a:tab pos="8185150" algn="l"/>
                        </a:tabLst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000" spc="-1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	LISP	--	маршрут	получен	по	протоколу	LISP	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(Locator/ID	Separation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Protocol)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(альтернатива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то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же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время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надстройка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над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IP).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484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2000" spc="1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2000" spc="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создан</a:t>
                      </a:r>
                      <a:r>
                        <a:rPr sz="2000" spc="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приложением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onePK</a:t>
                      </a:r>
                      <a:r>
                        <a:rPr sz="2000" spc="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(доступно</a:t>
                      </a:r>
                      <a:r>
                        <a:rPr sz="2000" spc="1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некоторых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платформах).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2.0.10.14b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Символы,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дополняющие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буквы: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spc="-5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candidate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200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балансировке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нагрузки</a:t>
                      </a:r>
                      <a:r>
                        <a:rPr sz="2000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будет</a:t>
                      </a:r>
                      <a:r>
                        <a:rPr sz="2000" spc="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выбран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передачи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очередного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пакета.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25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6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replicated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импортирован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из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другой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сущности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VRF.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2000" spc="-6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hop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override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шлюз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маршруте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заменен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протоколом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NHRP.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6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overrides</a:t>
                      </a:r>
                      <a:r>
                        <a:rPr sz="2000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PfR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изменен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фреймворком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PfR</a:t>
                      </a:r>
                      <a:r>
                        <a:rPr sz="20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(Performance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Routing)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(оптимизация).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>
                        <a:lnSpc>
                          <a:spcPts val="2250"/>
                        </a:lnSpc>
                        <a:spcBef>
                          <a:spcPts val="509"/>
                        </a:spcBef>
                        <a:tabLst>
                          <a:tab pos="1268095" algn="l"/>
                          <a:tab pos="2641600" algn="l"/>
                          <a:tab pos="4441825" algn="l"/>
                          <a:tab pos="5897880" algn="l"/>
                          <a:tab pos="6304280" algn="l"/>
                          <a:tab pos="75418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внесени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статическог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аршрут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в	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аблиц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у	маршр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тизации  используют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>
                        <a:lnSpc>
                          <a:spcPts val="2250"/>
                        </a:lnSpc>
                        <a:spcBef>
                          <a:spcPts val="300"/>
                        </a:spcBef>
                        <a:tabLst>
                          <a:tab pos="2228850" algn="l"/>
                          <a:tab pos="4177029" algn="l"/>
                          <a:tab pos="5291455" algn="l"/>
                          <a:tab pos="6908165" algn="l"/>
                          <a:tab pos="7392670" algn="l"/>
                          <a:tab pos="813562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Отключение	бесклассового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маршруто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включение  полноклассового,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осуществляют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командой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classless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>
                        <a:lnSpc>
                          <a:spcPts val="225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Функционал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forwarding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включен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выключен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командой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routing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>
                        <a:lnSpc>
                          <a:spcPts val="2250"/>
                        </a:lnSpc>
                        <a:spcBef>
                          <a:spcPts val="300"/>
                        </a:spcBef>
                        <a:tabLst>
                          <a:tab pos="2189480" algn="l"/>
                          <a:tab pos="3046095" algn="l"/>
                          <a:tab pos="4239895" algn="l"/>
                          <a:tab pos="4739640" algn="l"/>
                          <a:tab pos="6294755" algn="l"/>
                          <a:tab pos="7513320" algn="l"/>
                          <a:tab pos="7875905" algn="l"/>
                          <a:tab pos="883920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Функционал	ICMP	redirects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умолчани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ю	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ключе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	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выключен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командой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redirects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Router(config)#ip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192.168.11.160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255.255.255.240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Router(config)#ip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400" u="sng" spc="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400" u="sng" spc="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!Маршрут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по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умолчанию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!(команда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default-gateway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предназначена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для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управляемых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коммутаторов)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5766435">
                        <a:lnSpc>
                          <a:spcPct val="1993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Router(config)#no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classless </a:t>
                      </a:r>
                      <a:r>
                        <a:rPr sz="1400" spc="-8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Router(config)#no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routing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Router(config-if)#no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redirects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752090" algn="l"/>
                          <a:tab pos="4288155" algn="l"/>
                          <a:tab pos="5017770" algn="l"/>
                          <a:tab pos="6120765" algn="l"/>
                          <a:tab pos="6732905" algn="l"/>
                          <a:tab pos="805116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Маршрутизацией	занимается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ОС,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	встроенной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IOS).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i="1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(route)</a:t>
                      </a:r>
                      <a:r>
                        <a:rPr sz="20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путь,</a:t>
                      </a:r>
                      <a:r>
                        <a:rPr sz="20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которому</a:t>
                      </a:r>
                      <a:r>
                        <a:rPr sz="20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передается</a:t>
                      </a:r>
                      <a:r>
                        <a:rPr sz="2000" spc="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станции-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отправителя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станции-получателю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составная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часть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этого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пути.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Выделяют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вида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маршрутов: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(сетевого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2.0.10.17a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просмотра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ARP-таблицы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используют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2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arp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Кроме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proxy,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различает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proxy.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ARP proxy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задействуются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сетевые интерфейсы 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было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описано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ранее.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01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ARP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proxy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задействуется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один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маршрутизатора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(прозрачного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шлюза).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Такое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востребовано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когда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этот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сетевой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находится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запрашивающей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запрашиваемой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станциями,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запрашиваемая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станция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каким-либо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административным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технологическим причинам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сама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ответить не может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(например, чтобы весь трафик между станциями прозрачно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пропускать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через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маршрутизатор).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969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Первый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функционал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включен,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второй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выключен.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Конфигурирование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осуществляют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командами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 proxy-arp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 local- </a:t>
                      </a:r>
                      <a:r>
                        <a:rPr sz="2000" spc="-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proxy-arp</a:t>
                      </a:r>
                      <a:r>
                        <a:rPr sz="2000" spc="-6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соответственн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proxy</a:t>
                      </a:r>
                      <a:r>
                        <a:rPr sz="20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(не</a:t>
                      </a:r>
                      <a:r>
                        <a:rPr sz="2000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proxy)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выключить</a:t>
                      </a:r>
                      <a:r>
                        <a:rPr sz="200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глобально: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 arp </a:t>
                      </a:r>
                      <a:r>
                        <a:rPr sz="2000" spc="-1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proxy disable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1974850" algn="l"/>
                          <a:tab pos="6343650" algn="l"/>
                          <a:tab pos="7626350" algn="l"/>
                          <a:tab pos="80797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(Командой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2000" spc="4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directed-broadcast</a:t>
                      </a:r>
                      <a:r>
                        <a:rPr sz="2000" spc="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можно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включить	по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выключенный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функционал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directed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broadcast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forwarding.)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71" y="6653276"/>
            <a:ext cx="2540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Cisco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proxy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223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2.0.10.17b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3095" y="2582439"/>
              <a:ext cx="5105400" cy="2514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4044" cy="64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970">
                <a:tc grid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Router#show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341058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Protocol	Address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(min)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Hardware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Type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Interface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415671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80.94.160.193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0022.5517.e002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41560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80.94.160.200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a80c.0d99.757b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405002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80.94.160.206	59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0017.9a3a.cd1f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41560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172.16.0.1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0050.569f.9ebb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41560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172.16.0.8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0050.569f.984e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  <a:tabLst>
                          <a:tab pos="1603375" algn="l"/>
                          <a:tab pos="394271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	172.16.0.12	148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94de.8070.463f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ARPA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GigabitEthernet0/1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539750">
                        <a:lnSpc>
                          <a:spcPts val="149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851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Router(config-if)#no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proxy-arp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191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97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483" y="537972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483" y="933450"/>
            <a:ext cx="9505950" cy="0"/>
          </a:xfrm>
          <a:custGeom>
            <a:avLst/>
            <a:gdLst/>
            <a:ahLst/>
            <a:cxnLst/>
            <a:rect l="l" t="t" r="r" b="b"/>
            <a:pathLst>
              <a:path w="9505950">
                <a:moveTo>
                  <a:pt x="0" y="0"/>
                </a:moveTo>
                <a:lnTo>
                  <a:pt x="9505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9196" y="537972"/>
            <a:ext cx="9534525" cy="6497955"/>
            <a:chOff x="579196" y="537972"/>
            <a:chExt cx="9534525" cy="6497955"/>
          </a:xfrm>
        </p:grpSpPr>
        <p:sp>
          <p:nvSpPr>
            <p:cNvPr id="5" name="object 5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0" y="473913"/>
            <a:ext cx="9347835" cy="17310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2.0.2.2</a:t>
            </a:r>
            <a:endParaRPr sz="2000">
              <a:latin typeface="Arial"/>
              <a:cs typeface="Arial"/>
            </a:endParaRPr>
          </a:p>
          <a:p>
            <a:pPr marL="12700" marR="5080" indent="447675">
              <a:lnSpc>
                <a:spcPct val="100000"/>
              </a:lnSpc>
              <a:spcBef>
                <a:spcPts val="710"/>
              </a:spcBef>
              <a:tabLst>
                <a:tab pos="1917700" algn="l"/>
                <a:tab pos="3179445" algn="l"/>
                <a:tab pos="3507740" algn="l"/>
                <a:tab pos="5240655" algn="l"/>
                <a:tab pos="6483350" algn="l"/>
                <a:tab pos="8129905" algn="l"/>
              </a:tabLst>
            </a:pPr>
            <a:r>
              <a:rPr sz="2000" spc="-5" dirty="0">
                <a:latin typeface="Arial"/>
                <a:cs typeface="Arial"/>
              </a:rPr>
              <a:t>Маршруты	хранятся	в	специальной	таблиц</a:t>
            </a:r>
            <a:r>
              <a:rPr sz="2000" spc="-20" dirty="0">
                <a:latin typeface="Arial"/>
                <a:cs typeface="Arial"/>
              </a:rPr>
              <a:t>е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называемо</a:t>
            </a:r>
            <a:r>
              <a:rPr sz="2000" spc="-5" dirty="0">
                <a:latin typeface="Arial"/>
                <a:cs typeface="Arial"/>
              </a:rPr>
              <a:t>й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i="1" spc="-10" dirty="0">
                <a:latin typeface="Arial"/>
                <a:cs typeface="Arial"/>
              </a:rPr>
              <a:t>таблицей  </a:t>
            </a:r>
            <a:r>
              <a:rPr sz="2000" i="1" spc="-5" dirty="0">
                <a:latin typeface="Arial"/>
                <a:cs typeface="Arial"/>
              </a:rPr>
              <a:t>маршрутизации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(routing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table).</a:t>
            </a:r>
            <a:endParaRPr sz="2000">
              <a:latin typeface="Arial"/>
              <a:cs typeface="Arial"/>
            </a:endParaRPr>
          </a:p>
          <a:p>
            <a:pPr marL="12700" marR="5080" indent="447675">
              <a:lnSpc>
                <a:spcPct val="100000"/>
              </a:lnSpc>
              <a:tabLst>
                <a:tab pos="786765" algn="l"/>
                <a:tab pos="2463165" algn="l"/>
                <a:tab pos="3253740" algn="l"/>
                <a:tab pos="3536315" algn="l"/>
                <a:tab pos="4265930" algn="l"/>
                <a:tab pos="4850765" algn="l"/>
                <a:tab pos="5786120" algn="l"/>
                <a:tab pos="7448550" algn="l"/>
                <a:tab pos="8568055" algn="l"/>
              </a:tabLst>
            </a:pPr>
            <a:r>
              <a:rPr sz="2000" spc="-5" dirty="0">
                <a:latin typeface="Arial"/>
                <a:cs typeface="Arial"/>
              </a:rPr>
              <a:t>В	</a:t>
            </a:r>
            <a:r>
              <a:rPr sz="2000" spc="-10" dirty="0">
                <a:latin typeface="Arial"/>
                <a:cs typeface="Arial"/>
              </a:rPr>
              <a:t>о</a:t>
            </a:r>
            <a:r>
              <a:rPr sz="2000" spc="-5" dirty="0">
                <a:latin typeface="Arial"/>
                <a:cs typeface="Arial"/>
              </a:rPr>
              <a:t>бобщенном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в</a:t>
            </a:r>
            <a:r>
              <a:rPr sz="2000" spc="-5" dirty="0">
                <a:latin typeface="Arial"/>
                <a:cs typeface="Arial"/>
              </a:rPr>
              <a:t>ид</a:t>
            </a:r>
            <a:r>
              <a:rPr sz="2000" spc="-15" dirty="0">
                <a:latin typeface="Arial"/>
                <a:cs typeface="Arial"/>
              </a:rPr>
              <a:t>е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с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т</a:t>
            </a:r>
            <a:r>
              <a:rPr sz="2000" spc="-10" dirty="0">
                <a:latin typeface="Arial"/>
                <a:cs typeface="Arial"/>
              </a:rPr>
              <a:t>ем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и</a:t>
            </a:r>
            <a:r>
              <a:rPr sz="2000" spc="-10" dirty="0">
                <a:latin typeface="Arial"/>
                <a:cs typeface="Arial"/>
              </a:rPr>
              <a:t>л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иными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-10" dirty="0">
                <a:latin typeface="Arial"/>
                <a:cs typeface="Arial"/>
              </a:rPr>
              <a:t>ариациям</a:t>
            </a:r>
            <a:r>
              <a:rPr sz="2000" spc="-15" dirty="0">
                <a:latin typeface="Arial"/>
                <a:cs typeface="Arial"/>
              </a:rPr>
              <a:t>и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таблицу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можно  представить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следующим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образом.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2555748"/>
              <a:ext cx="9180576" cy="215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Назначение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полей: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5948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Destination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определяющий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вид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636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5153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Netmask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маска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 -- дополняет адрес 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целью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правильной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интерпретации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(если 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указана,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 подставляется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стандартная).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01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58519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Gateway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шлюз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IP-адрес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шлюза-соседа, которому нужно передать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 (если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покидает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пределы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нужен).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864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IP-адрес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параметр,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однозначно </a:t>
                      </a:r>
                      <a:r>
                        <a:rPr sz="2000" spc="-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определяющий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который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физически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«выдать»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пакет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канал.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6677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Metric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метрика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определяет приоритетность маршрута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(основное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назначение),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часто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рассматривают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совокупности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называемой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административной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дистанцией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(administrative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distance).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 algn="just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опции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специфические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опции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данной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Специальные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соглашения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области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IP-маршрутизации: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ts val="2325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Адрес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маршрут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по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5830" indent="-386715">
                        <a:lnSpc>
                          <a:spcPct val="100000"/>
                        </a:lnSpc>
                        <a:buAutoNum type="arabicPeriod"/>
                        <a:tabLst>
                          <a:tab pos="925830" algn="l"/>
                          <a:tab pos="926465" algn="l"/>
                          <a:tab pos="1831975" algn="l"/>
                          <a:tab pos="2959735" algn="l"/>
                          <a:tab pos="5763260" algn="l"/>
                          <a:tab pos="6981825" algn="l"/>
                          <a:tab pos="7266940" algn="l"/>
                          <a:tab pos="831215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Mаска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255.255.255.255</a:t>
                      </a:r>
                      <a:r>
                        <a:rPr sz="2000" spc="2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	к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одному	сетевому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интерфейсу.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Таблица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 определяет что делать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уже принятым пакетом,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подлежащим ретрансляции, или имеющимся пакетом, сформированным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передачи на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вышестоящих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уровнях.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наличии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такого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пакета,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работа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таблицей</a:t>
                      </a:r>
                      <a:r>
                        <a:rPr sz="2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протекает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две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фазы: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Поиск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информации.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Применение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маршрутной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информации.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Возникает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ряд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вопросов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таблицей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Стоит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искать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более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Стоит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ли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просматривать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всю таблицу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если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найдено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несколько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найдено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одного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Стоит ли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передавать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более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раза.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866140" algn="l"/>
                          <a:tab pos="1671320" algn="l"/>
                          <a:tab pos="2594610" algn="l"/>
                          <a:tab pos="4008120" algn="l"/>
                          <a:tab pos="5024120" algn="l"/>
                          <a:tab pos="6525895" algn="l"/>
                          <a:tab pos="7653655" algn="l"/>
                          <a:tab pos="865187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отве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можно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придумат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алгоритмы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оры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вп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право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существование.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настоящее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время,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факто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стандартный,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применяется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подход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согласно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принципу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наиболее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точного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соответствия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(best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match,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longest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match),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заключающийся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следующем: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6901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ищется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путем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последовательного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сравнения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назначения, считанного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заголовка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пакета, с диапазонами,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задаваемыми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адресами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связке 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масками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подсетей, считываемыми 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строк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попадании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(hit)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считается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подходящим.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5471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Просматривается вся таблица маршрутизации.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Конечно,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этот процесс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способами оптимизируется.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2773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наличии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нескольких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попаданий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выбирается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наиболее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точный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Точность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попадания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определяется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«размером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мишени».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Самым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точным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является маршрут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станции.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185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одинаковой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точности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попадания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выбирается исходя из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дополнительного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критерия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метрики.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09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4455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 умолчанию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выбирается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если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найдено ни одного более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точного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маршрута.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«Промахнуться»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невозможно.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отсутствии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попаданий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уничтожается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(drop).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2.0.2.6b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 startAt="8"/>
                        <a:tabLst>
                          <a:tab pos="97790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ищется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того,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чтобы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его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применить.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Применение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маршрута</a:t>
                      </a:r>
                      <a:r>
                        <a:rPr sz="20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заключается</a:t>
                      </a:r>
                      <a:r>
                        <a:rPr sz="2000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отправке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нему</a:t>
                      </a:r>
                      <a:r>
                        <a:rPr sz="20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пакета.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передается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один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раз.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 startAt="8"/>
                        <a:tabLst>
                          <a:tab pos="84328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На вопросы 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том,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куда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передавать,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отвечают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соответствующие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поля в маршруте.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наличии нескольких альтернативных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 могут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совпасть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их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метрики, то есть маршруты оказываются абсолютно равноправными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(надо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отметить,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что такое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происходит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довольно часто).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некоторых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реализациях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считается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недопустимым, а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некоторых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возникает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называемая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балансировка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нагрузки,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точнее,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эквивалентная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балансировка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нагрузки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(equal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balancing)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соответствующие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пакеты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поочередно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направлениях.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Существует еще и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неэквивалентная балансировка нагрузки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(unequal load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balancing)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отличается тем, что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трафик распределяется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пропорционально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согласно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метрикам.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IP-сетях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реализованы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типа маршрутизации: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Статическая (static).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(dynamic).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статической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маршрутизации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таблицы формируются «вручную»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автоматически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основе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указанных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IP-параметров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хранятся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их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«ручной»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модификации.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формируются,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модифицируются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автоматически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задействованием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специальных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служебных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протоколов,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отменяет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возможность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вмешательства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администратора.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Понятие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относится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функционированию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СПД.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1360"/>
                        </a:spcBef>
                        <a:tabLst>
                          <a:tab pos="1139825" algn="l"/>
                          <a:tab pos="1891664" algn="l"/>
                          <a:tab pos="3011170" algn="l"/>
                          <a:tab pos="3951604" algn="l"/>
                          <a:tab pos="4422140" algn="l"/>
                          <a:tab pos="6219825" algn="l"/>
                          <a:tab pos="6904355" algn="l"/>
                          <a:tab pos="84448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рисунк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лучш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использовать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онкретны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етевых  устройств.)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 marR="80645" indent="447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Канал</a:t>
                      </a:r>
                      <a:r>
                        <a:rPr sz="2000" i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традиционной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телефонии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channel,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КС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link)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представляет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собой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СрПД, через которую передаются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пакеты.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>
                        <a:lnSpc>
                          <a:spcPct val="100000"/>
                        </a:lnSpc>
                        <a:tabLst>
                          <a:tab pos="1308100" algn="l"/>
                          <a:tab pos="1965325" algn="l"/>
                          <a:tab pos="2480310" algn="l"/>
                          <a:tab pos="3046730" algn="l"/>
                          <a:tab pos="3391535" algn="l"/>
                          <a:tab pos="4614545" algn="l"/>
                          <a:tab pos="5465445" algn="l"/>
                          <a:tab pos="7299959" algn="l"/>
                          <a:tab pos="8200390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Узе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л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(так	же	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к	и	станци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node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пред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авляе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собо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й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екоторое  устройство,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выполняющее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прием, передачу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ретрансляцию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пакетов.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Узлами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станциями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самые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устройства.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19" y="1636014"/>
            <a:ext cx="9188195" cy="24292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2.0.2.9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882650" algn="l"/>
                          <a:tab pos="2362200" algn="l"/>
                          <a:tab pos="3889375" algn="l"/>
                          <a:tab pos="5741670" algn="l"/>
                          <a:tab pos="7856855" algn="l"/>
                          <a:tab pos="84296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отношени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протоколов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динамическо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й	маршрутизаци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етевые  интерфейсы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делят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893444" algn="l"/>
                          <a:tab pos="894080" algn="l"/>
                          <a:tab pos="2279015" algn="l"/>
                          <a:tab pos="3251835" algn="l"/>
                          <a:tab pos="3560445" algn="l"/>
                          <a:tab pos="4351655" algn="l"/>
                          <a:tab pos="6363970" algn="l"/>
                          <a:tab pos="6924040" algn="l"/>
                          <a:tab pos="7947659" algn="l"/>
                        </a:tabLst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Активные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(active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	могут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спользоватьс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обмен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маршр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тной  информацией.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090" indent="447675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1006475" algn="l"/>
                          <a:tab pos="1007110" algn="l"/>
                          <a:tab pos="2581275" algn="l"/>
                          <a:tab pos="3865245" algn="l"/>
                          <a:tab pos="4288790" algn="l"/>
                          <a:tab pos="4824095" algn="l"/>
                          <a:tab pos="5729605" algn="l"/>
                          <a:tab pos="7856220" algn="l"/>
                          <a:tab pos="8531225" algn="l"/>
                        </a:tabLst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ссивные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(passive)	--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могут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спользоватьс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обмене  маршрутной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информацией.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84455" indent="447675">
                        <a:lnSpc>
                          <a:spcPct val="106300"/>
                        </a:lnSpc>
                        <a:tabLst>
                          <a:tab pos="850265" algn="l"/>
                          <a:tab pos="2230755" algn="l"/>
                          <a:tab pos="3892550" algn="l"/>
                          <a:tab pos="5346065" algn="l"/>
                          <a:tab pos="6091555" algn="l"/>
                          <a:tab pos="7229475" algn="l"/>
                          <a:tab pos="87242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В	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екоторы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реализация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	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routed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аналогичн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делят  маршруты.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115820" algn="l"/>
                          <a:tab pos="3773170" algn="l"/>
                          <a:tab pos="4161154" algn="l"/>
                          <a:tab pos="5373370" algn="l"/>
                          <a:tab pos="5882005" algn="l"/>
                          <a:tab pos="7404734" algn="l"/>
                          <a:tab pos="7936865" algn="l"/>
                          <a:tab pos="8839200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Пассивные	маршруты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	в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отличие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	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активных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	не	могут	быть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>
                        <a:lnSpc>
                          <a:spcPct val="100000"/>
                        </a:lnSpc>
                        <a:tabLst>
                          <a:tab pos="1952625" algn="l"/>
                          <a:tab pos="3372485" algn="l"/>
                          <a:tab pos="4159250" algn="l"/>
                          <a:tab pos="5843905" algn="l"/>
                          <a:tab pos="773493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зат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онут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»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(считан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замещен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ы)	протоколами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инамической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реализациях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особо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выделяют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постоянные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по-другому,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персистентные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(persistent)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маршруты, которые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должны сохраняться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перезагрузки.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Различные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 маршрутизации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предназначены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различных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уровней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иерархии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Чтобы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обозначить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«место»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необходимо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рассмотреть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структуру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66571" y="6653276"/>
            <a:ext cx="2160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Структура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2.0.3.2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1474470"/>
              <a:ext cx="9169145" cy="4584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Основными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структурными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единицами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являются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автономные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системы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Autonomous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(ASes).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Каждая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AS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выделяется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исходя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наличия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собственной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системы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(возможно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оригинальной), то есть состояние AS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зависеть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состояния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marR="32118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имеют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уникальные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16-битные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номера.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Номера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поделены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Публичные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(public):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64511.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Приватные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(private):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64512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65535.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связи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исчерпанием,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давно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были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введены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дополнительные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32-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битные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номера.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429385" algn="l"/>
                          <a:tab pos="2689225" algn="l"/>
                          <a:tab pos="3729354" algn="l"/>
                          <a:tab pos="4705985" algn="l"/>
                          <a:tab pos="6514465" algn="l"/>
                          <a:tab pos="778573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ASes	связаны	между	собой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посредством	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базовых	магистралей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(backbones).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Изначально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структуре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была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задумана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реализована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базовая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магистраль,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сейчас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 лишь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условность.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Поскольку 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практике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далеко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всегда удавалось осуществить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непосредственное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примыкание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той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 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базовой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магистрали, 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настоящему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времени возникла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очень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сильная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фрагментация.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Реально,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ASes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соединены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друг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через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называемые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пиринговые точки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(peering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points) или,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по-другому,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точки присутствия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Points-Of-Presence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(POPs).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Внутри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работают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провайдеры</a:t>
                      </a:r>
                      <a:r>
                        <a:rPr sz="20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Providers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(ISPs).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7937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Касательно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POPs, следует уточнить,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терминологически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это, в первую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очередь,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точки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предоставления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коммуникационных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услуг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пользователям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Также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следует отметить, что крупные телекоммутикационные компании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обладать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несколькими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ASes,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СПД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иметь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межконтинентальную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протяженность.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1409" y="6653276"/>
            <a:ext cx="399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Global traffic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2010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[Telegeography]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2.0.3.6a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493" y="969264"/>
              <a:ext cx="7799069" cy="5612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073" y="6653276"/>
            <a:ext cx="2508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Cogent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2006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[Cogent]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017" y="1012697"/>
              <a:ext cx="6856476" cy="5502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8723" y="6653276"/>
            <a:ext cx="2774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Level(3)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2005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[Level </a:t>
            </a:r>
            <a:r>
              <a:rPr sz="2000" spc="-10" dirty="0">
                <a:latin typeface="Arial"/>
                <a:cs typeface="Arial"/>
              </a:rPr>
              <a:t>(3)]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27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2.0.3.6c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891" y="1084326"/>
              <a:ext cx="9051797" cy="5430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8639" y="6653276"/>
            <a:ext cx="2593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Verizon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2010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[Verizon]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891" y="1040892"/>
              <a:ext cx="9051797" cy="5430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узлы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делят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типа: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Пассивные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(passive).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Активные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(active).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Пассивность</a:t>
                      </a:r>
                      <a:r>
                        <a:rPr sz="2000" i="1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узла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означает,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выполняет</a:t>
                      </a:r>
                      <a:r>
                        <a:rPr sz="20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анализ</a:t>
                      </a:r>
                      <a:r>
                        <a:rPr sz="20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обработку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2473960" algn="l"/>
                          <a:tab pos="4748530" algn="l"/>
                          <a:tab pos="5540375" algn="l"/>
                          <a:tab pos="6774180" algn="l"/>
                          <a:tab pos="8983345" algn="l"/>
                        </a:tabLst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Активность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подразумевае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нализируютс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  обрабатываются.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473" y="6653276"/>
            <a:ext cx="3728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Белтелеком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2020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[Белтелеком]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371" y="1114044"/>
              <a:ext cx="7470647" cy="5276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2021" y="6653276"/>
            <a:ext cx="6388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6697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(Beltelecom) (март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2021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г.) [Hurricane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Electric]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70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2.0.3.6f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889" y="1114043"/>
              <a:ext cx="9105900" cy="5369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57900"/>
          </a:xfrm>
          <a:custGeom>
            <a:avLst/>
            <a:gdLst/>
            <a:ahLst/>
            <a:cxnLst/>
            <a:rect l="l" t="t" r="r" b="b"/>
            <a:pathLst>
              <a:path w="9505950" h="6057900">
                <a:moveTo>
                  <a:pt x="9505949" y="6057900"/>
                </a:moveTo>
                <a:lnTo>
                  <a:pt x="9505949" y="0"/>
                </a:lnTo>
                <a:lnTo>
                  <a:pt x="0" y="0"/>
                </a:lnTo>
                <a:lnTo>
                  <a:pt x="0" y="6057900"/>
                </a:lnTo>
                <a:lnTo>
                  <a:pt x="9505949" y="6057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6652512"/>
            <a:ext cx="838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Беларуские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автономные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системы </a:t>
            </a:r>
            <a:r>
              <a:rPr sz="1800" spc="-5" dirty="0">
                <a:latin typeface="Arial"/>
                <a:cs typeface="Arial"/>
              </a:rPr>
              <a:t>(фрагмент)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(март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2021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г.) </a:t>
            </a:r>
            <a:r>
              <a:rPr sz="1800" dirty="0">
                <a:latin typeface="Arial"/>
                <a:cs typeface="Arial"/>
              </a:rPr>
              <a:t>[Hurricane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Electric]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482080"/>
            <a:chOff x="579196" y="523684"/>
            <a:chExt cx="9534525" cy="6482080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6977062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53505"/>
            </a:xfrm>
            <a:custGeom>
              <a:avLst/>
              <a:gdLst/>
              <a:ahLst/>
              <a:cxnLst/>
              <a:rect l="l" t="t" r="r" b="b"/>
              <a:pathLst>
                <a:path h="6453505">
                  <a:moveTo>
                    <a:pt x="0" y="0"/>
                  </a:moveTo>
                  <a:lnTo>
                    <a:pt x="0" y="64533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53505"/>
            </a:xfrm>
            <a:custGeom>
              <a:avLst/>
              <a:gdLst/>
              <a:ahLst/>
              <a:cxnLst/>
              <a:rect l="l" t="t" r="r" b="b"/>
              <a:pathLst>
                <a:path h="6453505">
                  <a:moveTo>
                    <a:pt x="0" y="0"/>
                  </a:moveTo>
                  <a:lnTo>
                    <a:pt x="0" y="64533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509" y="1114043"/>
              <a:ext cx="4491228" cy="5256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361" y="6653276"/>
            <a:ext cx="9330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Некоторая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статистика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автономным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системам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IPv4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IPv6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[Hurricane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Electric]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2.0.3.6h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561" y="1292352"/>
              <a:ext cx="7496556" cy="4972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Основные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надгосударственные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организации,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управляющие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ISOC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SOCiety)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Internet-сообщество (головная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организация).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>
                        <a:lnSpc>
                          <a:spcPct val="100000"/>
                        </a:lnSpc>
                        <a:buAutoNum type="arabicPeriod"/>
                        <a:tabLst>
                          <a:tab pos="82169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IAB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Architecture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Board)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совет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архитектуре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0269" indent="-351155">
                        <a:lnSpc>
                          <a:spcPct val="100000"/>
                        </a:lnSpc>
                        <a:buAutoNum type="arabicPeriod"/>
                        <a:tabLst>
                          <a:tab pos="890269" algn="l"/>
                          <a:tab pos="890905" algn="l"/>
                          <a:tab pos="1579245" algn="l"/>
                          <a:tab pos="2661285" algn="l"/>
                          <a:tab pos="4154804" algn="l"/>
                          <a:tab pos="4842510" algn="l"/>
                          <a:tab pos="5713730" algn="l"/>
                          <a:tab pos="6021705" algn="l"/>
                          <a:tab pos="7141209" algn="l"/>
                          <a:tab pos="8055609" algn="l"/>
                          <a:tab pos="847153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IETF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	Engineering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Task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Force)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	рабочая	группа	по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инженерии.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055" indent="-281940">
                        <a:lnSpc>
                          <a:spcPct val="100000"/>
                        </a:lnSpc>
                        <a:buAutoNum type="arabicPeriod" startAt="4"/>
                        <a:tabLst>
                          <a:tab pos="82169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IGF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Governance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Forum)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форум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управлению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Internet.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45819" indent="-306705">
                        <a:lnSpc>
                          <a:spcPct val="100000"/>
                        </a:lnSpc>
                        <a:buAutoNum type="arabicPeriod" startAt="4"/>
                        <a:tabLst>
                          <a:tab pos="84645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IRTF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20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task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Force)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рабочая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группа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исследованию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47419" indent="-408305">
                        <a:lnSpc>
                          <a:spcPct val="100000"/>
                        </a:lnSpc>
                        <a:buAutoNum type="arabicPeriod" startAt="6"/>
                        <a:tabLst>
                          <a:tab pos="946785" algn="l"/>
                          <a:tab pos="948055" algn="l"/>
                          <a:tab pos="1934210" algn="l"/>
                          <a:tab pos="3074670" algn="l"/>
                          <a:tab pos="4592955" algn="l"/>
                          <a:tab pos="5083810" algn="l"/>
                          <a:tab pos="6321425" algn="l"/>
                          <a:tab pos="7319645" algn="l"/>
                          <a:tab pos="7937500" algn="l"/>
                          <a:tab pos="924496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ICANN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(Internet	Corporation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Assigned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Names	and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Numbers)	--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корпорация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названий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номеров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699" y="6653276"/>
            <a:ext cx="3923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Управление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Internet [Xplanations]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2.0.3.8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445" y="970026"/>
              <a:ext cx="8543543" cy="5527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Распределение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регистрация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номеров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номеров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ASes)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находится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ведении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IANA (Internet Assigned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Numbers Authority) под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контролем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ICANN.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IPv4-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IPv6-адреса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выделяют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блочно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последовательным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делегированием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следующим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образом.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92075" marR="86360" indent="447675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Где: IR -- Internet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Registry,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RIR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Regional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IR, NIR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National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IR, LIR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Local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IR, EU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End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User.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517" y="2719976"/>
            <a:ext cx="3248302" cy="292012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2.0.3.10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современной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Internet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выделяют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пять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регионов.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Где: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marR="33147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AfriNIC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Africa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Center,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APNIC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Asia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Pacific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Center,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ARIN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American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Registry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for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Internet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Numbers,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marR="10433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LACNIC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Latin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American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Caribbean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Center,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RIPE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NCC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Reseaux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Europeens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Coordination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Centre.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[IANA]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393" y="1690116"/>
            <a:ext cx="5470397" cy="27637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0" y="473913"/>
            <a:ext cx="9349740" cy="3864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2.0.4.1</a:t>
            </a:r>
            <a:endParaRPr sz="2000">
              <a:latin typeface="Arial"/>
              <a:cs typeface="Arial"/>
            </a:endParaRPr>
          </a:p>
          <a:p>
            <a:pPr marL="12700" marR="6350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Суть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всех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протоколов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динамической</a:t>
            </a:r>
            <a:r>
              <a:rPr sz="2000" spc="-5" dirty="0">
                <a:latin typeface="Arial"/>
                <a:cs typeface="Arial"/>
              </a:rPr>
              <a:t> маршрутизации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заключается</a:t>
            </a:r>
            <a:r>
              <a:rPr sz="2000" spc="-5" dirty="0">
                <a:latin typeface="Arial"/>
                <a:cs typeface="Arial"/>
              </a:rPr>
              <a:t> в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реализации</a:t>
            </a:r>
            <a:r>
              <a:rPr sz="2000" spc="-5" dirty="0">
                <a:latin typeface="Arial"/>
                <a:cs typeface="Arial"/>
              </a:rPr>
              <a:t> тех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или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иных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алгоритмов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обмена</a:t>
            </a:r>
            <a:r>
              <a:rPr sz="2000" spc="-5" dirty="0">
                <a:latin typeface="Arial"/>
                <a:cs typeface="Arial"/>
              </a:rPr>
              <a:t> маршрутами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подсетям,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целями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как оптимизации трафика, так 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вообще нахождения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абонентов.</a:t>
            </a:r>
            <a:endParaRPr sz="2000">
              <a:latin typeface="Arial"/>
              <a:cs typeface="Arial"/>
            </a:endParaRPr>
          </a:p>
          <a:p>
            <a:pPr marL="46037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Обмен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происходит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именно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маршрутами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подсетям.</a:t>
            </a:r>
            <a:endParaRPr sz="2000">
              <a:latin typeface="Arial"/>
              <a:cs typeface="Arial"/>
            </a:endParaRPr>
          </a:p>
          <a:p>
            <a:pPr marL="12700" marR="8255" indent="44767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Основной</a:t>
            </a:r>
            <a:r>
              <a:rPr sz="2000" spc="-5" dirty="0">
                <a:latin typeface="Arial"/>
                <a:cs typeface="Arial"/>
              </a:rPr>
              <a:t> смысл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разбиения</a:t>
            </a:r>
            <a:r>
              <a:rPr sz="2000" spc="-5" dirty="0">
                <a:latin typeface="Arial"/>
                <a:cs typeface="Arial"/>
              </a:rPr>
              <a:t> на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подсети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состоит</a:t>
            </a:r>
            <a:r>
              <a:rPr sz="2000" spc="-5" dirty="0">
                <a:latin typeface="Arial"/>
                <a:cs typeface="Arial"/>
              </a:rPr>
              <a:t> 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упрощении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таблиц </a:t>
            </a:r>
            <a:r>
              <a:rPr sz="2000" spc="-5" dirty="0">
                <a:latin typeface="Arial"/>
                <a:cs typeface="Arial"/>
              </a:rPr>
              <a:t> маршрутизации.</a:t>
            </a:r>
            <a:endParaRPr sz="2000">
              <a:latin typeface="Arial"/>
              <a:cs typeface="Arial"/>
            </a:endParaRPr>
          </a:p>
          <a:p>
            <a:pPr marL="12700" marR="5715" indent="44767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Вместо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того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чтобы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отслеживать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станции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направлять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пакет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каждой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из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них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«персонально»,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пакет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направляется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сразу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подсеть.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Также</a:t>
            </a:r>
            <a:r>
              <a:rPr sz="2000" spc="-5" dirty="0">
                <a:latin typeface="Arial"/>
                <a:cs typeface="Arial"/>
              </a:rPr>
              <a:t> упрощение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достигается</a:t>
            </a:r>
            <a:r>
              <a:rPr sz="2000" spc="-5" dirty="0">
                <a:latin typeface="Arial"/>
                <a:cs typeface="Arial"/>
              </a:rPr>
              <a:t> за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счет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агрегации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маршрутов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(route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aggregation) </a:t>
            </a:r>
            <a:r>
              <a:rPr sz="2000" spc="-5" dirty="0">
                <a:latin typeface="Arial"/>
                <a:cs typeface="Arial"/>
              </a:rPr>
              <a:t>-- получение более </a:t>
            </a:r>
            <a:r>
              <a:rPr sz="2000" spc="-10" dirty="0">
                <a:latin typeface="Arial"/>
                <a:cs typeface="Arial"/>
              </a:rPr>
              <a:t>общего </a:t>
            </a:r>
            <a:r>
              <a:rPr sz="2000" spc="-5" dirty="0">
                <a:latin typeface="Arial"/>
                <a:cs typeface="Arial"/>
              </a:rPr>
              <a:t>маршрута из </a:t>
            </a:r>
            <a:r>
              <a:rPr sz="2000" spc="-10" dirty="0">
                <a:latin typeface="Arial"/>
                <a:cs typeface="Arial"/>
              </a:rPr>
              <a:t>отдельных </a:t>
            </a:r>
            <a:r>
              <a:rPr sz="2000" spc="-5" dirty="0">
                <a:latin typeface="Arial"/>
                <a:cs typeface="Arial"/>
              </a:rPr>
              <a:t>маршрутов к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нескольким </a:t>
            </a:r>
            <a:r>
              <a:rPr sz="2000" spc="-5" dirty="0">
                <a:latin typeface="Arial"/>
                <a:cs typeface="Arial"/>
              </a:rPr>
              <a:t>подсетям,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если</a:t>
            </a:r>
            <a:r>
              <a:rPr sz="2000" spc="-10" dirty="0">
                <a:latin typeface="Arial"/>
                <a:cs typeface="Arial"/>
              </a:rPr>
              <a:t> направления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этим подсетям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совпадают.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4460748"/>
              <a:ext cx="611505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Реально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агрегация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происходит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путем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суммирования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(route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summarization).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Суммирование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6360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«Ручным» (manual) 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выполняется администратором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(причем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обычно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выполняется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оптимально).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101473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Автоматическим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(auto)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выполняется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реализацией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 (причем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обычно выполняется «округление» до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ближайшей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большей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стандартного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размера,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всегда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правильно).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соотносить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узлы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моделью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OSI,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выделить: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1016000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Повторители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(repeaters)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аппаратно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«сращивают»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физическом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уровне,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типичными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представителями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являются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оконечные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концентраторы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(hubs) (уже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производят).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4090" indent="-434975" algn="just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974725" algn="l"/>
                        </a:tabLst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Мосты</a:t>
                      </a:r>
                      <a:r>
                        <a:rPr sz="2000" i="1" spc="6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(bridges)</a:t>
                      </a:r>
                      <a:r>
                        <a:rPr sz="2000" spc="12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аппаратно</a:t>
                      </a:r>
                      <a:r>
                        <a:rPr sz="2000" spc="12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(но</a:t>
                      </a:r>
                      <a:r>
                        <a:rPr sz="2000" spc="12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есть</a:t>
                      </a:r>
                      <a:r>
                        <a:rPr sz="2000" spc="1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1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«интеллектуальные»)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«сращивают»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канальном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типичными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современными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представителями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являются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коммутаторы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(switches).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915" indent="447675" algn="just">
                        <a:lnSpc>
                          <a:spcPct val="100000"/>
                        </a:lnSpc>
                        <a:buFont typeface="Arial"/>
                        <a:buAutoNum type="arabicPeriod" startAt="3"/>
                        <a:tabLst>
                          <a:tab pos="878205" algn="l"/>
                        </a:tabLst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Шлюзы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(gateways) -- аппаратно и программно «сращивают» СПД на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уровне,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типичными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представителями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являются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маршрутизаторы </a:t>
                      </a:r>
                      <a:r>
                        <a:rPr sz="2000" i="1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(routers).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Функция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выполняется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собственно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маршрутизаторами.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учитывать,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оконечные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устройства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должны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иметь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подсистему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Между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IP-шлюзом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IP-маршрутизатором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поставить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знак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равенства. IP-маршрутизатор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является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частным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случаем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маршрутизатора.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  <a:tabLst>
                          <a:tab pos="951865" algn="l"/>
                          <a:tab pos="1861185" algn="l"/>
                          <a:tab pos="3451225" algn="l"/>
                          <a:tab pos="5093970" algn="l"/>
                          <a:tab pos="6854190" algn="l"/>
                          <a:tab pos="8126730" algn="l"/>
                          <a:tab pos="846518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	каким	маршрутом	оптимально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суммируется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	к	подсети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192.168.11.64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Какой маршрут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получается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результате?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базовых магистралей,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 и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пределах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AS, допускается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одновременное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применение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нескольких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Шлюзы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пределах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ASes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внутренними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(interior),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шлюзы,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через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которые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ASes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подключены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базовым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магистралям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внешними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(exterior).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Соответственно,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внутренних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называют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IGPs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(Interior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Gateway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Protocols),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внешних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EGPs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(Exterior</a:t>
                      </a:r>
                      <a:r>
                        <a:rPr sz="2000" spc="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Gateway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Protocols).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относительно долгую историю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КС было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придумано много алгоритмов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практически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реально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эксплуатируемые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IP-сетях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относят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группе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адаптивных,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причем двух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типов: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3311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Distance Vector Algorithms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(DVAs)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алгоритмы, основанные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анализе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векторов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расстояний.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1313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Algorithms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(LSAs)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алгоритмы,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основанные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анализе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состояния связей.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DVAs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оценивают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расстояние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подсетей.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Касательно пересылки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пакетов,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расстояние в КС принято измерять в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хопах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Один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хоп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(hop)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изначальная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передача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либо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одна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последующая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ретрансляция пакета.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Базовым является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алгоритм Беллмана-Форда (Bellman-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Ford).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01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LSAs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оценивают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состояние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связей,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есть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каналов. Классическим примером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состояния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канала является его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пропускная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способность.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Базовым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является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алгоритм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Дийкстры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(Dijkstra).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Поддержку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нестандартного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размера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IP-маршрутизации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бесклассовой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междоменной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маршрутизацией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Classless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Inter-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Domain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Routing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(CIDR)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(RFC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4632).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случае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бесклассового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протокола, для учета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нестандартных размеров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подсетей 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передаче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 подсетей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дополнительно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передаются 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маски.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62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45" y="4922773"/>
            <a:ext cx="9348470" cy="206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Cisco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включает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все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EGP-протоколы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отдельную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группу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названием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Vector.</a:t>
            </a:r>
            <a:endParaRPr sz="2000">
              <a:latin typeface="Arial"/>
              <a:cs typeface="Arial"/>
            </a:endParaRPr>
          </a:p>
          <a:p>
            <a:pPr marL="460375" marR="5080">
              <a:lnSpc>
                <a:spcPct val="100000"/>
              </a:lnSpc>
              <a:tabLst>
                <a:tab pos="2100580" algn="l"/>
                <a:tab pos="4109085" algn="l"/>
                <a:tab pos="5642610" algn="l"/>
                <a:tab pos="5955030" algn="l"/>
                <a:tab pos="7037705" algn="l"/>
                <a:tab pos="8131809" algn="l"/>
              </a:tabLst>
            </a:pPr>
            <a:r>
              <a:rPr sz="2000" spc="-5" dirty="0">
                <a:latin typeface="Arial"/>
                <a:cs typeface="Arial"/>
              </a:rPr>
              <a:t>(Практически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выведенные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из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эксплуатации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протоколы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зачеркнуты.) </a:t>
            </a:r>
            <a:r>
              <a:rPr sz="2000" spc="-5" dirty="0">
                <a:latin typeface="Arial"/>
                <a:cs typeface="Arial"/>
              </a:rPr>
              <a:t> (Касательно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проприетарных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протоколов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скобках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указана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компани</a:t>
            </a:r>
            <a:r>
              <a:rPr sz="2000" spc="-50" dirty="0">
                <a:latin typeface="Arial"/>
                <a:cs typeface="Arial"/>
              </a:rPr>
              <a:t>я</a:t>
            </a:r>
            <a:r>
              <a:rPr sz="2000" spc="-5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разработчик.)</a:t>
            </a:r>
            <a:endParaRPr sz="200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625"/>
              </a:spcBef>
            </a:pPr>
            <a:r>
              <a:rPr sz="2000" spc="-5" dirty="0">
                <a:latin typeface="Arial"/>
                <a:cs typeface="Arial"/>
              </a:rPr>
              <a:t>Классификация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основных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протоколов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динамической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маршрутизации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2.0.4.7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715" y="1978151"/>
              <a:ext cx="8072628" cy="181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2.0.4.8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Наиболее сложные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 состоят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комплексов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подпротоколов.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Классическим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примером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вспомогательного</a:t>
                      </a:r>
                      <a:r>
                        <a:rPr sz="2000" spc="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подпротокола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является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HELLO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(есть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вариации)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позволяет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устанавливать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соседские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отношения.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2.0.5.1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Последовательность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действий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передаче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пакета</a:t>
                      </a:r>
                      <a:r>
                        <a:rPr sz="20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некоторой</a:t>
                      </a:r>
                      <a:r>
                        <a:rPr sz="20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опуская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коллизии,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оконный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механизм,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DNS)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заключается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следующем: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5280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Пакет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известным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заголовке передается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уровень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(например,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Ethernet)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выполняется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инкапсуляция.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3375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нормальной ситуации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 хранит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таблицу соответствия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MAC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MAC-адрес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известен,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его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восстановления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используется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(RFC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826).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(теперь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кадр)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предназначен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текущей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подсети,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передачи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сетевым интерфейсом станции-передатчика,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он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будет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сразу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принят всеми станциями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1757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Причем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станции-абоненте,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основании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анализа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MAC-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адреса назначения, кадр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будет распознан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 свой и его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содержимое будет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передано на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уровень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 для дальнейшей обработки.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Остальными станциями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кадр будет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отброшен.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7630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 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предназначен станции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 том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числе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соседней)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будет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передан,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согласно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соответствующему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использованием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MAC-адреса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(возможно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 привлечения ARP).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2.0.5.2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 по каким-либо причинам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необходимо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принимать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обрабатывать все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кадры, 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включается специальный режим работы сетевого интерфейса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promiscuous.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2.0.5.3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Строки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ARP-таблицы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buAutoNum type="arabicPeriod"/>
                        <a:tabLst>
                          <a:tab pos="902335" algn="l"/>
                          <a:tab pos="902969" algn="l"/>
                          <a:tab pos="2719705" algn="l"/>
                          <a:tab pos="3629660" algn="l"/>
                          <a:tab pos="3947795" algn="l"/>
                          <a:tab pos="5157470" algn="l"/>
                          <a:tab pos="7433945" algn="l"/>
                          <a:tab pos="8691880" algn="l"/>
                          <a:tab pos="90531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Статическим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(static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вносятс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администраторо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	(изредк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  правило,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хранятся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перезагрузки или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«ручного»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удаления.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buAutoNum type="arabicPeriod"/>
                        <a:tabLst>
                          <a:tab pos="82486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Динамическими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(dynamic)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вносятся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автоматически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и,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правило,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удаляются по таймеру.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>
                        <a:lnSpc>
                          <a:spcPct val="100000"/>
                        </a:lnSpc>
                        <a:tabLst>
                          <a:tab pos="1533525" algn="l"/>
                          <a:tab pos="1819910" algn="l"/>
                          <a:tab pos="3557904" algn="l"/>
                          <a:tab pos="4985385" algn="l"/>
                          <a:tab pos="7035800" algn="l"/>
                          <a:tab pos="871982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Строки	с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остоянными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(persistent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	соответствиями	сохраняются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  перезагрузки.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52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2.0.5.4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909955" algn="l"/>
                          <a:tab pos="1530350" algn="l"/>
                          <a:tab pos="3144520" algn="l"/>
                          <a:tab pos="3982085" algn="l"/>
                          <a:tab pos="5810250" algn="l"/>
                          <a:tab pos="6145530" algn="l"/>
                          <a:tab pos="7866380" algn="l"/>
                          <a:tab pos="842835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обновлени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стро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к	ARP-таблицы	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реализация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х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к	правило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юникаст-запросы.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ARP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695" y="2492501"/>
            <a:ext cx="59436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5149" y="6653276"/>
            <a:ext cx="5102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Повторители, мосты, </a:t>
            </a:r>
            <a:r>
              <a:rPr sz="2000" spc="-10" dirty="0">
                <a:latin typeface="Arial"/>
                <a:cs typeface="Arial"/>
              </a:rPr>
              <a:t>шлюзы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модель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2.0.1.4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5" name="object 5"/>
            <p:cNvSpPr/>
            <p:nvPr/>
          </p:nvSpPr>
          <p:spPr>
            <a:xfrm>
              <a:off x="593483" y="537972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483" y="933450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7021068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297" y="2536697"/>
              <a:ext cx="8657843" cy="2114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2.0.5.5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r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10845" algn="l"/>
                          <a:tab pos="1280160" algn="l"/>
                          <a:tab pos="1654175" algn="l"/>
                          <a:tab pos="1981200" algn="l"/>
                          <a:tab pos="2240280" algn="l"/>
                          <a:tab pos="3320415" algn="l"/>
                          <a:tab pos="3609975" algn="l"/>
                          <a:tab pos="3930650" algn="l"/>
                          <a:tab pos="4288790" algn="l"/>
                          <a:tab pos="4605655" algn="l"/>
                          <a:tab pos="5555615" algn="l"/>
                          <a:tab pos="6430645" algn="l"/>
                          <a:tab pos="7070090" algn="l"/>
                          <a:tab pos="7226300" algn="l"/>
                          <a:tab pos="7787640" algn="l"/>
                          <a:tab pos="8249920" algn="l"/>
                          <a:tab pos="835977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ARP-сообщения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инкапсулируются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Ethernet-кадры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(Length/Type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0806h).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	дополнение	к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запросу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	ответу,	предусмотрен	еще	один	вид	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ARP-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сообщений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probe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или,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по-другому,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gratuitous</a:t>
                      </a:r>
                      <a:r>
                        <a:rPr sz="20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request</a:t>
                      </a:r>
                      <a:r>
                        <a:rPr sz="20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(RFC</a:t>
                      </a:r>
                      <a:r>
                        <a:rPr sz="20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5227)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(Op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обычного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запроса).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позволяет,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например,</a:t>
                      </a:r>
                      <a:r>
                        <a:rPr sz="2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загрузке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обнаружить</a:t>
                      </a:r>
                      <a:r>
                        <a:rPr sz="20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конфликты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IP-адресов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параллельно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оповестить</a:t>
                      </a:r>
                      <a:r>
                        <a:rPr sz="20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подсети	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«возникновени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и»	у	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етевог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нтерфейс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новог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-адреса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(согласно</a:t>
                      </a:r>
                      <a:r>
                        <a:rPr sz="2000" spc="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RFC</a:t>
                      </a:r>
                      <a:r>
                        <a:rPr sz="20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эти</a:t>
                      </a:r>
                      <a:r>
                        <a:rPr sz="20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шаги</a:t>
                      </a:r>
                      <a:r>
                        <a:rPr sz="20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должны</a:t>
                      </a:r>
                      <a:r>
                        <a:rPr sz="20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следовать</a:t>
                      </a:r>
                      <a:r>
                        <a:rPr sz="20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друг</a:t>
                      </a:r>
                      <a:r>
                        <a:rPr sz="20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</a:t>
                      </a:r>
                      <a:r>
                        <a:rPr sz="20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другом,</a:t>
                      </a:r>
                      <a:r>
                        <a:rPr sz="20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но</a:t>
                      </a:r>
                      <a:r>
                        <a:rPr sz="20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практике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обычно</a:t>
                      </a:r>
                      <a:r>
                        <a:rPr sz="20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совмещены).</a:t>
                      </a:r>
                      <a:r>
                        <a:rPr sz="20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«Исчезновение»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IP-адреса,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например,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нормальном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завершении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работы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ОС,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анонсируется.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7794" y="4298441"/>
            <a:ext cx="5591522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0" y="473913"/>
            <a:ext cx="9349740" cy="29502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2.0.5.6</a:t>
            </a:r>
            <a:endParaRPr sz="2000">
              <a:latin typeface="Arial"/>
              <a:cs typeface="Arial"/>
            </a:endParaRPr>
          </a:p>
          <a:p>
            <a:pPr marL="12700" marR="9525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ARP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proxy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(чаще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proxy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ARP)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(RFC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1027)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связке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directed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broadcast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forwarding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позволяет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организовать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прозрачный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шлюз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(transparent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gateway).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Включение </a:t>
            </a:r>
            <a:r>
              <a:rPr sz="2000" spc="-5" dirty="0">
                <a:latin typeface="Arial"/>
                <a:cs typeface="Arial"/>
              </a:rPr>
              <a:t>ARP proxy </a:t>
            </a:r>
            <a:r>
              <a:rPr sz="2000" spc="-10" dirty="0">
                <a:latin typeface="Arial"/>
                <a:cs typeface="Arial"/>
              </a:rPr>
              <a:t>разрешает шлюзу отвечать </a:t>
            </a:r>
            <a:r>
              <a:rPr sz="2000" spc="-5" dirty="0">
                <a:latin typeface="Arial"/>
                <a:cs typeface="Arial"/>
              </a:rPr>
              <a:t>на ARP-запрос </a:t>
            </a:r>
            <a:r>
              <a:rPr sz="2000" spc="-10" dirty="0">
                <a:latin typeface="Arial"/>
                <a:cs typeface="Arial"/>
              </a:rPr>
              <a:t>из </a:t>
            </a:r>
            <a:r>
              <a:rPr sz="2000" spc="-5" dirty="0">
                <a:latin typeface="Arial"/>
                <a:cs typeface="Arial"/>
              </a:rPr>
              <a:t>одной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своей подсети в </a:t>
            </a:r>
            <a:r>
              <a:rPr sz="2000" spc="-10" dirty="0">
                <a:latin typeface="Arial"/>
                <a:cs typeface="Arial"/>
              </a:rPr>
              <a:t>отношении </a:t>
            </a:r>
            <a:r>
              <a:rPr sz="2000" spc="-5" dirty="0">
                <a:latin typeface="Arial"/>
                <a:cs typeface="Arial"/>
              </a:rPr>
              <a:t>IP-адреса </a:t>
            </a:r>
            <a:r>
              <a:rPr sz="2000" spc="-10" dirty="0">
                <a:latin typeface="Arial"/>
                <a:cs typeface="Arial"/>
              </a:rPr>
              <a:t>из другой </a:t>
            </a:r>
            <a:r>
              <a:rPr sz="2000" spc="-5" dirty="0">
                <a:latin typeface="Arial"/>
                <a:cs typeface="Arial"/>
              </a:rPr>
              <a:t>своей подсети (подставлять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свой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MAC-адрес).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Такой</a:t>
            </a:r>
            <a:r>
              <a:rPr sz="2000" spc="-5" dirty="0">
                <a:latin typeface="Arial"/>
                <a:cs typeface="Arial"/>
              </a:rPr>
              <a:t> запрос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может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возникнуть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только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запрашивающая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станция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считает</a:t>
            </a:r>
            <a:r>
              <a:rPr sz="2000" spc="-5" dirty="0">
                <a:latin typeface="Arial"/>
                <a:cs typeface="Arial"/>
              </a:rPr>
              <a:t> что </a:t>
            </a:r>
            <a:r>
              <a:rPr sz="2000" spc="-10" dirty="0">
                <a:latin typeface="Arial"/>
                <a:cs typeface="Arial"/>
              </a:rPr>
              <a:t>запрашиваемая</a:t>
            </a:r>
            <a:r>
              <a:rPr sz="2000" spc="5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станция</a:t>
            </a:r>
            <a:r>
              <a:rPr sz="2000" spc="5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находится в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той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же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подсети.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Это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возможно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специфичных</a:t>
            </a:r>
            <a:r>
              <a:rPr sz="2000" spc="-5" dirty="0">
                <a:latin typeface="Arial"/>
                <a:cs typeface="Arial"/>
              </a:rPr>
              <a:t> топологиях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(не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совсем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правильных, но массово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применявшихся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 </a:t>
            </a:r>
            <a:r>
              <a:rPr sz="2000" spc="-10" dirty="0">
                <a:latin typeface="Arial"/>
                <a:cs typeface="Arial"/>
              </a:rPr>
              <a:t>ранних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этапах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развития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КС).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3633216"/>
              <a:ext cx="6115050" cy="2695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2.0.6.1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18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Сегменты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топологией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point-to-point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связанные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ними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технологии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канального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уровня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контексте маршрутизации, в сравнении с multi-access,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обладают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двумя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особенностями.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Во-первых, поскольку физически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связаны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только два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устройства, MAC-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адреса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реализуются. Следовательно,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 понятным причинам,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необходимости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Во-вторых, поскольку направление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однозначно,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вводе добавляющей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</a:t>
                      </a:r>
                      <a:r>
                        <a:rPr sz="2000" spc="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вместо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указания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IP-адреса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</a:t>
                      </a:r>
                      <a:r>
                        <a:rPr sz="2000" spc="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(как</a:t>
                      </a:r>
                      <a:r>
                        <a:rPr sz="2000" spc="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это</a:t>
                      </a:r>
                      <a:r>
                        <a:rPr sz="20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принято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«канонически»)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можно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указать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выходной интерфейс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синтаксически во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основных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ОС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это допустимо.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2.0.6.2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Следует отметить,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 при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вводе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применительно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топологиям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multi-access не рекомендуется указывать вместо IP-адреса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 выходной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интерфейс.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Если попытаться это сделать, то у передающего пакет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 будет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никакой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информации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том,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какой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должен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этот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принять.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Передающий шлюз сможет «зацепиться»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 IP-адрес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пакете.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Следовательно,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требуется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специальная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поддержка в ОС, плюс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обойтись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без ARP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proxy.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0295" y="3973805"/>
            <a:ext cx="4495800" cy="19046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5693410"/>
            </a:xfrm>
            <a:custGeom>
              <a:avLst/>
              <a:gdLst/>
              <a:ahLst/>
              <a:cxnLst/>
              <a:rect l="l" t="t" r="r" b="b"/>
              <a:pathLst>
                <a:path w="9505950" h="5693409">
                  <a:moveTo>
                    <a:pt x="9505949" y="5692902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5692902"/>
                  </a:lnTo>
                  <a:lnTo>
                    <a:pt x="9505949" y="569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5266" y="960374"/>
            <a:ext cx="786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между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21" y="4617970"/>
            <a:ext cx="93484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После </a:t>
            </a:r>
            <a:r>
              <a:rPr sz="2000" spc="-5" dirty="0">
                <a:latin typeface="Arial"/>
                <a:cs typeface="Arial"/>
              </a:rPr>
              <a:t>включения IP forwarding, </a:t>
            </a:r>
            <a:r>
              <a:rPr sz="2000" spc="-10" dirty="0">
                <a:latin typeface="Arial"/>
                <a:cs typeface="Arial"/>
              </a:rPr>
              <a:t>каждый пакет, </a:t>
            </a:r>
            <a:r>
              <a:rPr sz="2000" spc="-5" dirty="0">
                <a:latin typeface="Arial"/>
                <a:cs typeface="Arial"/>
              </a:rPr>
              <a:t>принятый </a:t>
            </a:r>
            <a:r>
              <a:rPr sz="2000" spc="-10" dirty="0">
                <a:latin typeface="Arial"/>
                <a:cs typeface="Arial"/>
              </a:rPr>
              <a:t>одним </a:t>
            </a:r>
            <a:r>
              <a:rPr sz="2000" spc="-5" dirty="0">
                <a:latin typeface="Arial"/>
                <a:cs typeface="Arial"/>
              </a:rPr>
              <a:t>из </a:t>
            </a:r>
            <a:r>
              <a:rPr sz="2000" spc="-10" dirty="0">
                <a:latin typeface="Arial"/>
                <a:cs typeface="Arial"/>
              </a:rPr>
              <a:t>сетевых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интерфейсов, </a:t>
            </a:r>
            <a:r>
              <a:rPr sz="2000" spc="-10" dirty="0">
                <a:latin typeface="Arial"/>
                <a:cs typeface="Arial"/>
              </a:rPr>
              <a:t>может </a:t>
            </a:r>
            <a:r>
              <a:rPr sz="2000" spc="-5" dirty="0">
                <a:latin typeface="Arial"/>
                <a:cs typeface="Arial"/>
              </a:rPr>
              <a:t>быть </a:t>
            </a:r>
            <a:r>
              <a:rPr sz="2000" spc="-10" dirty="0">
                <a:latin typeface="Arial"/>
                <a:cs typeface="Arial"/>
              </a:rPr>
              <a:t>ретранслирован другими, </a:t>
            </a:r>
            <a:r>
              <a:rPr sz="2000" spc="-5" dirty="0">
                <a:latin typeface="Arial"/>
                <a:cs typeface="Arial"/>
              </a:rPr>
              <a:t>то есть станция </a:t>
            </a:r>
            <a:r>
              <a:rPr sz="2000" spc="-10" dirty="0">
                <a:latin typeface="Arial"/>
                <a:cs typeface="Arial"/>
              </a:rPr>
              <a:t>работает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собственно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как </a:t>
            </a:r>
            <a:r>
              <a:rPr sz="2000" spc="-10" dirty="0">
                <a:latin typeface="Arial"/>
                <a:cs typeface="Arial"/>
              </a:rPr>
              <a:t>шлюзовая.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Достижимость </a:t>
            </a:r>
            <a:r>
              <a:rPr sz="2000" spc="-5" dirty="0">
                <a:latin typeface="Arial"/>
                <a:cs typeface="Arial"/>
              </a:rPr>
              <a:t>своих </a:t>
            </a:r>
            <a:r>
              <a:rPr sz="2000" spc="-10" dirty="0">
                <a:latin typeface="Arial"/>
                <a:cs typeface="Arial"/>
              </a:rPr>
              <a:t>интерфейсов </a:t>
            </a:r>
            <a:r>
              <a:rPr sz="2000" spc="-5" dirty="0">
                <a:latin typeface="Arial"/>
                <a:cs typeface="Arial"/>
              </a:rPr>
              <a:t>IP forwarding не затрагивает, </a:t>
            </a:r>
            <a:r>
              <a:rPr sz="2000" spc="-10" dirty="0">
                <a:latin typeface="Arial"/>
                <a:cs typeface="Arial"/>
              </a:rPr>
              <a:t>то есть </a:t>
            </a:r>
            <a:r>
              <a:rPr sz="2000" spc="-5" dirty="0">
                <a:latin typeface="Arial"/>
                <a:cs typeface="Arial"/>
              </a:rPr>
              <a:t> каждый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интерфейс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достижим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через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любой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другой</a:t>
            </a:r>
            <a:r>
              <a:rPr sz="2000" spc="-5" dirty="0">
                <a:latin typeface="Arial"/>
                <a:cs typeface="Arial"/>
              </a:rPr>
              <a:t> вне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зависимости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 </a:t>
            </a:r>
            <a:r>
              <a:rPr sz="2000" spc="-5" dirty="0">
                <a:latin typeface="Arial"/>
                <a:cs typeface="Arial"/>
              </a:rPr>
              <a:t> состояния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IP forwarding.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245" y="537983"/>
            <a:ext cx="9505950" cy="6483350"/>
          </a:xfrm>
          <a:custGeom>
            <a:avLst/>
            <a:gdLst/>
            <a:ahLst/>
            <a:cxnLst/>
            <a:rect l="l" t="t" r="r" b="b"/>
            <a:pathLst>
              <a:path w="9505950" h="6483350">
                <a:moveTo>
                  <a:pt x="9505937" y="6088380"/>
                </a:moveTo>
                <a:lnTo>
                  <a:pt x="0" y="6088380"/>
                </a:lnTo>
                <a:lnTo>
                  <a:pt x="0" y="6483096"/>
                </a:lnTo>
                <a:lnTo>
                  <a:pt x="9505937" y="6483096"/>
                </a:lnTo>
                <a:lnTo>
                  <a:pt x="9505937" y="6088380"/>
                </a:lnTo>
                <a:close/>
              </a:path>
              <a:path w="9505950" h="6483350">
                <a:moveTo>
                  <a:pt x="9505937" y="0"/>
                </a:moveTo>
                <a:lnTo>
                  <a:pt x="0" y="0"/>
                </a:lnTo>
                <a:lnTo>
                  <a:pt x="0" y="395478"/>
                </a:lnTo>
                <a:lnTo>
                  <a:pt x="9505937" y="395478"/>
                </a:lnTo>
                <a:lnTo>
                  <a:pt x="9505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970" y="473913"/>
            <a:ext cx="8345805" cy="1121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2.0.7.1</a:t>
            </a:r>
            <a:endParaRPr sz="2000">
              <a:latin typeface="Arial"/>
              <a:cs typeface="Arial"/>
            </a:endParaRPr>
          </a:p>
          <a:p>
            <a:pPr marL="12700" marR="5080" indent="447675">
              <a:lnSpc>
                <a:spcPct val="100000"/>
              </a:lnSpc>
              <a:spcBef>
                <a:spcPts val="710"/>
              </a:spcBef>
              <a:tabLst>
                <a:tab pos="1160145" algn="l"/>
                <a:tab pos="1894205" algn="l"/>
                <a:tab pos="2854960" algn="l"/>
                <a:tab pos="4451985" algn="l"/>
                <a:tab pos="5804535" algn="l"/>
                <a:tab pos="7410450" algn="l"/>
              </a:tabLst>
            </a:pPr>
            <a:r>
              <a:rPr sz="2000" spc="-10" dirty="0">
                <a:latin typeface="Arial"/>
                <a:cs typeface="Arial"/>
              </a:rPr>
              <a:t>Дл</a:t>
            </a:r>
            <a:r>
              <a:rPr sz="2000" spc="-5" dirty="0">
                <a:latin typeface="Arial"/>
                <a:cs typeface="Arial"/>
              </a:rPr>
              <a:t>я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т</a:t>
            </a:r>
            <a:r>
              <a:rPr sz="2000" spc="-10" dirty="0">
                <a:latin typeface="Arial"/>
                <a:cs typeface="Arial"/>
              </a:rPr>
              <a:t>ог</a:t>
            </a:r>
            <a:r>
              <a:rPr sz="2000" spc="-5" dirty="0">
                <a:latin typeface="Arial"/>
                <a:cs typeface="Arial"/>
              </a:rPr>
              <a:t>о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чтоб</a:t>
            </a:r>
            <a:r>
              <a:rPr sz="2000" spc="-5" dirty="0">
                <a:latin typeface="Arial"/>
                <a:cs typeface="Arial"/>
              </a:rPr>
              <a:t>ы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обеспечит</a:t>
            </a:r>
            <a:r>
              <a:rPr sz="2000" spc="-5" dirty="0">
                <a:latin typeface="Arial"/>
                <a:cs typeface="Arial"/>
              </a:rPr>
              <a:t>ь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передачу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т</a:t>
            </a:r>
            <a:r>
              <a:rPr sz="2000" spc="-10" dirty="0">
                <a:latin typeface="Arial"/>
                <a:cs typeface="Arial"/>
              </a:rPr>
              <a:t>ранзитны</a:t>
            </a:r>
            <a:r>
              <a:rPr sz="2000" spc="-5" dirty="0">
                <a:latin typeface="Arial"/>
                <a:cs typeface="Arial"/>
              </a:rPr>
              <a:t>х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пакетов  </a:t>
            </a:r>
            <a:r>
              <a:rPr sz="2000" spc="-5" dirty="0">
                <a:latin typeface="Arial"/>
                <a:cs typeface="Arial"/>
              </a:rPr>
              <a:t>подсетями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через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шлюз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 нем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должен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быть </a:t>
            </a:r>
            <a:r>
              <a:rPr sz="2000" spc="-10" dirty="0">
                <a:latin typeface="Arial"/>
                <a:cs typeface="Arial"/>
              </a:rPr>
              <a:t>разрешен </a:t>
            </a:r>
            <a:r>
              <a:rPr sz="2000" spc="-5" dirty="0">
                <a:latin typeface="Arial"/>
                <a:cs typeface="Arial"/>
              </a:rPr>
              <a:t>IP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forwarding.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10" name="object 10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645" y="1949195"/>
              <a:ext cx="6153150" cy="2333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62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0" y="5227573"/>
            <a:ext cx="9349105" cy="175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7675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Построчно заполните </a:t>
            </a:r>
            <a:r>
              <a:rPr sz="2000" spc="-5" dirty="0">
                <a:latin typeface="Arial"/>
                <a:cs typeface="Arial"/>
              </a:rPr>
              <a:t>ключевые поля маршрутов, по которым может </a:t>
            </a:r>
            <a:r>
              <a:rPr sz="2000" spc="-10" dirty="0">
                <a:latin typeface="Arial"/>
                <a:cs typeface="Arial"/>
              </a:rPr>
              <a:t>быть </a:t>
            </a:r>
            <a:r>
              <a:rPr sz="2000" spc="-5" dirty="0">
                <a:latin typeface="Arial"/>
                <a:cs typeface="Arial"/>
              </a:rPr>
              <a:t> передан пакет </a:t>
            </a:r>
            <a:r>
              <a:rPr sz="2000" spc="-10" dirty="0">
                <a:latin typeface="Arial"/>
                <a:cs typeface="Arial"/>
              </a:rPr>
              <a:t>от </a:t>
            </a:r>
            <a:r>
              <a:rPr sz="2000" spc="-5" dirty="0">
                <a:latin typeface="Arial"/>
                <a:cs typeface="Arial"/>
              </a:rPr>
              <a:t>клиента к серверу, а также </a:t>
            </a:r>
            <a:r>
              <a:rPr sz="2000" spc="-10" dirty="0">
                <a:latin typeface="Arial"/>
                <a:cs typeface="Arial"/>
              </a:rPr>
              <a:t>ответный </a:t>
            </a:r>
            <a:r>
              <a:rPr sz="2000" spc="-5" dirty="0">
                <a:latin typeface="Arial"/>
                <a:cs typeface="Arial"/>
              </a:rPr>
              <a:t>пакет, с указанием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узлов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 которым</a:t>
            </a:r>
            <a:r>
              <a:rPr sz="2000" dirty="0">
                <a:latin typeface="Arial"/>
                <a:cs typeface="Arial"/>
              </a:rPr>
              <a:t> эти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маршруты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относятся.</a:t>
            </a:r>
            <a:endParaRPr sz="2000">
              <a:latin typeface="Arial"/>
              <a:cs typeface="Arial"/>
            </a:endParaRPr>
          </a:p>
          <a:p>
            <a:pPr marL="46037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Подумайте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MAC-адресах.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25"/>
              </a:spcBef>
            </a:pPr>
            <a:r>
              <a:rPr sz="2000" spc="-5" dirty="0">
                <a:latin typeface="Arial"/>
                <a:cs typeface="Arial"/>
              </a:rPr>
              <a:t>Задача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доски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2.0.8.1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1114044"/>
              <a:ext cx="9202673" cy="18859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8443" y="3490722"/>
              <a:ext cx="6553200" cy="9258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Любая сетевая ОС, в том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числе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 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 установки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уже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имеет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базовую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таблицу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сформированную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основе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введенных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IP-параметров.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 этом 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таблицу автоматически вносятся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именно маршруты 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своим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подсетям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переходе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сетевых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работоспособное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состояние.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дальнейшем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таблицу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бывает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лишь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корректировать.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  <a:tabLst>
                          <a:tab pos="1561465" algn="l"/>
                          <a:tab pos="3332479" algn="l"/>
                          <a:tab pos="4618355" algn="l"/>
                          <a:tab pos="5848350" algn="l"/>
                          <a:tab pos="7984490" algn="l"/>
                          <a:tab pos="838263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Чтобы	просмотреть	текущую	таблицу	маршрутизации	в	Windows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2000" spc="-6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аргументом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Традиционная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команда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Linux: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netstat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-r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-nr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5090" indent="447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Следует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отметить,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часто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реализациях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выводе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экран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таблицы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 отображаются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C:\Users\Administrator&gt;route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print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===========================================================================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List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07390" marR="2815590" indent="-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11...00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4d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c4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27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......Intel(R) 82579LM Gigabit Network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Connection </a:t>
                      </a:r>
                      <a:r>
                        <a:rPr sz="1100" spc="-6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1...........................Software Loopback Interface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===========================================================================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IPv4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===========================================================================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Active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Routes: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81125" marR="2646680" indent="-841375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11780" algn="l"/>
                          <a:tab pos="3653154" algn="l"/>
                          <a:tab pos="4242435" algn="l"/>
                          <a:tab pos="5084445" algn="l"/>
                          <a:tab pos="5420360" algn="l"/>
                          <a:tab pos="6345555" algn="l"/>
                          <a:tab pos="659955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rk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D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n	Ne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sk		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y		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fa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e	M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et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ric  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.0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8.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68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.1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u="sng" spc="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21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6680" algn="r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430020" algn="l"/>
                          <a:tab pos="2944495" algn="l"/>
                          <a:tab pos="4291965" algn="l"/>
                          <a:tab pos="5386070" algn="l"/>
                        </a:tabLst>
                      </a:pP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127.0.0.0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255.0.0.0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On-link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127.0.0.1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306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315" algn="r">
                        <a:lnSpc>
                          <a:spcPct val="100000"/>
                        </a:lnSpc>
                        <a:tabLst>
                          <a:tab pos="925194" algn="l"/>
                          <a:tab pos="2944495" algn="l"/>
                          <a:tab pos="4291330" algn="l"/>
                          <a:tab pos="538543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127.0.0.1	255.255.255.255	On-link	127.0.0.1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306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315" algn="r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430655" algn="l"/>
                          <a:tab pos="3449320" algn="l"/>
                          <a:tab pos="4796790" algn="l"/>
                          <a:tab pos="589089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127.255.255.255	255.255.255.255	On-link	127.0.0.1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306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668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346200" algn="l"/>
                          <a:tab pos="3365500" algn="l"/>
                          <a:tab pos="4291965" algn="l"/>
                          <a:tab pos="5807075" algn="l"/>
                        </a:tabLst>
                      </a:pP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192.168.11.192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255.255.255.224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On-link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192.168.11.221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95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346200" algn="l"/>
                          <a:tab pos="3364865" algn="l"/>
                          <a:tab pos="4291330" algn="l"/>
                          <a:tab pos="580580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192.168.11.221	255.255.255.255	On-link	192.168.11.221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950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346200" algn="l"/>
                          <a:tab pos="3364865" algn="l"/>
                          <a:tab pos="4291330" algn="l"/>
                          <a:tab pos="580580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192.168.11.223	255.255.255.255	On-link	192.168.11.221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315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30020" algn="l"/>
                          <a:tab pos="2944495" algn="l"/>
                          <a:tab pos="4291330" algn="l"/>
                          <a:tab pos="538543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224.0.0.0	240.0.0.0	On-link	127.0.0.1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306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315" algn="r">
                        <a:lnSpc>
                          <a:spcPct val="100000"/>
                        </a:lnSpc>
                        <a:tabLst>
                          <a:tab pos="1430020" algn="l"/>
                          <a:tab pos="2944495" algn="l"/>
                          <a:tab pos="3870960" algn="l"/>
                          <a:tab pos="538543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224.0.0.0	240.0.0.0	On-link	192.168.11.221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315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30655" algn="l"/>
                          <a:tab pos="3449320" algn="l"/>
                          <a:tab pos="4796790" algn="l"/>
                          <a:tab pos="589089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255.255.255.255	255.255.255.255	On-link	127.0.0.1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306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950" algn="r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430655" algn="l"/>
                          <a:tab pos="3449320" algn="l"/>
                          <a:tab pos="4375785" algn="l"/>
                          <a:tab pos="589089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255.255.255.255	255.255.255.255	On-link	192.168.11.221	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266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6479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===========================================================================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Persistent</a:t>
                      </a:r>
                      <a:r>
                        <a:rPr sz="1100" u="sng" spc="-5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Routes: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81125" marR="3909695" indent="-6737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11780" algn="l"/>
                          <a:tab pos="3569335" algn="l"/>
                          <a:tab pos="3653154" algn="l"/>
                          <a:tab pos="4999355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Network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Address	Netmask	Gateway</a:t>
                      </a:r>
                      <a:r>
                        <a:rPr sz="11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Address	Metric </a:t>
                      </a:r>
                      <a:r>
                        <a:rPr sz="1100" spc="-6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0.0	0.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.0		1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8.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ef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===========================================================================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таблицы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пользовательской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станции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#netstat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–r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#Вывести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на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экран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таблицу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маршрутизации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ядра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Kenel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routing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448309">
                        <a:lnSpc>
                          <a:spcPts val="1670"/>
                        </a:lnSpc>
                        <a:spcBef>
                          <a:spcPts val="60"/>
                        </a:spcBef>
                        <a:tabLst>
                          <a:tab pos="2242185" algn="l"/>
                          <a:tab pos="3943350" algn="l"/>
                          <a:tab pos="5645785" algn="l"/>
                          <a:tab pos="6602095" algn="l"/>
                          <a:tab pos="6815455" algn="l"/>
                          <a:tab pos="7984490" algn="l"/>
                          <a:tab pos="830389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Destination	Gateway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Genmask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Flags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MSS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window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irtt</a:t>
                      </a:r>
                      <a:r>
                        <a:rPr sz="14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Iface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192.168.11.160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255.255.255.240</a:t>
                      </a:r>
                      <a:r>
                        <a:rPr sz="14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	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		0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eth0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20"/>
                        </a:lnSpc>
                        <a:tabLst>
                          <a:tab pos="2242185" algn="l"/>
                          <a:tab pos="3943985" algn="l"/>
                          <a:tab pos="6815455" algn="l"/>
                          <a:tab pos="8303895" algn="l"/>
                        </a:tabLst>
                      </a:pP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192.168.11.0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255.255.255.128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	0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240915" algn="l"/>
                          <a:tab pos="3943350" algn="l"/>
                          <a:tab pos="5645150" algn="l"/>
                          <a:tab pos="6815455" algn="l"/>
                          <a:tab pos="830453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169.254.0.0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255.255.0.0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 0	0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242185" algn="l"/>
                          <a:tab pos="3943985" algn="l"/>
                          <a:tab pos="5645150" algn="l"/>
                          <a:tab pos="6815455" algn="l"/>
                          <a:tab pos="8303895" algn="l"/>
                        </a:tabLst>
                      </a:pP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127.0.0.0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*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255.0.0.0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 0	0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554990" indent="-635">
                        <a:lnSpc>
                          <a:spcPct val="100000"/>
                        </a:lnSpc>
                        <a:tabLst>
                          <a:tab pos="2242185" algn="l"/>
                          <a:tab pos="3943985" algn="l"/>
                          <a:tab pos="5645150" algn="l"/>
                          <a:tab pos="6814820" algn="l"/>
                          <a:tab pos="8304530" algn="l"/>
                        </a:tabLst>
                      </a:pP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UG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 0	0</a:t>
                      </a:r>
                      <a:r>
                        <a:rPr sz="1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4065270">
                        <a:lnSpc>
                          <a:spcPts val="1670"/>
                        </a:lnSpc>
                        <a:spcBef>
                          <a:spcPts val="50"/>
                        </a:spcBef>
                      </a:pP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#Флаги: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 --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route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 Up, G -- use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Gateway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#MSS,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window,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irtt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параметры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TCP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(устарело) </a:t>
                      </a:r>
                      <a:r>
                        <a:rPr sz="1400" spc="-8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#netstat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#Адреса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отображать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в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цифровой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форме (не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делать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DNS-запросы)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 marR="448945">
                        <a:lnSpc>
                          <a:spcPct val="100000"/>
                        </a:lnSpc>
                        <a:tabLst>
                          <a:tab pos="2241550" algn="l"/>
                          <a:tab pos="3943350" algn="l"/>
                          <a:tab pos="5645150" algn="l"/>
                          <a:tab pos="6602095" algn="l"/>
                          <a:tab pos="6815455" algn="l"/>
                          <a:tab pos="7984490" algn="l"/>
                          <a:tab pos="830453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Destination	Gateway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Genmask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Flags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MSS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window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irtt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Iface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192.168.11.160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255.255.255.240</a:t>
                      </a:r>
                      <a:r>
                        <a:rPr sz="14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	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		0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64"/>
                        </a:lnSpc>
                        <a:tabLst>
                          <a:tab pos="2241550" algn="l"/>
                          <a:tab pos="3943350" algn="l"/>
                          <a:tab pos="6815455" algn="l"/>
                          <a:tab pos="830389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192.168.11.0	0.0.0.0	255.255.255.128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	0</a:t>
                      </a:r>
                      <a:r>
                        <a:rPr sz="1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241550" algn="l"/>
                          <a:tab pos="3943350" algn="l"/>
                          <a:tab pos="5645785" algn="l"/>
                          <a:tab pos="6815455" algn="l"/>
                          <a:tab pos="830453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169.254.0.0	0.0.0.0	255.255.0.0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	0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242185" algn="l"/>
                          <a:tab pos="3943985" algn="l"/>
                          <a:tab pos="5645150" algn="l"/>
                          <a:tab pos="6814820" algn="l"/>
                          <a:tab pos="830389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127.0.0.0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0.0.0.0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255.0.0.0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	0 0	0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2242185" algn="l"/>
                          <a:tab pos="3942715" algn="l"/>
                          <a:tab pos="5645150" algn="l"/>
                          <a:tab pos="6815455" algn="l"/>
                          <a:tab pos="8303895" algn="l"/>
                        </a:tabLst>
                      </a:pP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	0.0.0.0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UG	0 0	0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таблицы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шлюзе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5716270" cy="20358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2.0.1.5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Новые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условные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графические обозначения.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01981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-- оконечный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концентратор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01981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--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мост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63" y="1617726"/>
              <a:ext cx="838200" cy="3520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043" y="2193798"/>
              <a:ext cx="533400" cy="371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типовом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случае,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примере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взаимодействия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двух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максимально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удаленных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абонентов,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границе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СПД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применяют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статическую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128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Механизм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шлюзов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позволяет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«спустить»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ближе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базовым магистралям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зону динамической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 высокоранговых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подсетей.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Чтобы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обеспечить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«подъем»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абоненту,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также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подъем </a:t>
                      </a:r>
                      <a:r>
                        <a:rPr sz="2000" spc="-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ответных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пакетов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зоне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статической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необходимо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прописывать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соответствующим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подсетям.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необходимости,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всегда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существует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возможность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нужный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«вручную».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659" y="4623152"/>
            <a:ext cx="6644277" cy="162433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Чтобы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добавить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статический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таблицу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ядра,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Windows,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используют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2000" spc="-6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аргументом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Удалить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Windows: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Удалить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Linux: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del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49" y="6087617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87617"/>
                  </a:lnTo>
                  <a:lnTo>
                    <a:pt x="9505949" y="6087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1423" y="6653276"/>
            <a:ext cx="5290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Пример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добавления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статического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маршрута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800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2.0.9.7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8443" y="2658618"/>
              <a:ext cx="6121146" cy="1982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4455" indent="447675">
                        <a:lnSpc>
                          <a:spcPts val="225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Постоянство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вводимого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статического</a:t>
                      </a:r>
                      <a:r>
                        <a:rPr sz="20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2000" spc="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достигают</a:t>
                      </a:r>
                      <a:r>
                        <a:rPr sz="20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счет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аргумента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-p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Постоянство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статических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 в Linux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обеспечивают несколькими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способами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возможностью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комбинирования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этих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способов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(зависит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от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дистрибутива).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«привязываться»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конкретным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сетевым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интерфейсам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необязательно использовать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их).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/etc/sysconfig/network-scripts/route-eth0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39750" marR="60909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GATEWAY0=192.168.11.1  NETMASK0=255.240.0.0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ADDRESS0=172.16.0.0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GATEWAY1=192.168.11.1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NETMASK1=255.0.0.0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ADDRESS1=10.0.0.0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39750" marR="3431540">
                        <a:lnSpc>
                          <a:spcPct val="198600"/>
                        </a:lnSpc>
                        <a:spcBef>
                          <a:spcPts val="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/etc/sysconfig/network-scrips/route-eth0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172.16.0.0/12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dev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eth0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10.0.0.0/8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192.168.11.1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dev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eth0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/etc/sysconfig/static-routes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any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net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172.16.0.0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255.240.0.0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gw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192.168.11.1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eth0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any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net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10.0.0.0 netmask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255.0.0.0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gw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192.168.11.1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eth0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постоянных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 (ветвь Red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Hat)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/etc/sysconfig/network/routes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977515" algn="l"/>
                          <a:tab pos="5415280" algn="l"/>
                          <a:tab pos="785304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172.16.0.0	192.168.11.1	255.240.0.0	eth0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977515" algn="l"/>
                          <a:tab pos="5415280" algn="l"/>
                          <a:tab pos="785304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10.0.0.0	192.168.11.1	255.0.0.0	eth0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/etc/sysconfig/network/ifroute-eth0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977515" algn="l"/>
                          <a:tab pos="5415280" algn="l"/>
                          <a:tab pos="785304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172.16.0.0	192.168.11.1	255.240.0.0	eth0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tabLst>
                          <a:tab pos="2977515" algn="l"/>
                          <a:tab pos="5415280" algn="l"/>
                          <a:tab pos="7853045" algn="l"/>
                        </a:tabLst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10.0.0.0	192.168.11.1	255.0.0.0	eth0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постоянных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 (ветвь SUSE)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/etc/network/interfaces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auto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eth0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065" marR="6022975" indent="-4889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iface eth0 inet static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192.168.11.2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255.255.255.0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 add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-net 172.16.0.0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netmask 255.255.240.0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gw 192.168.11.1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-net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10.0.0.0 netmask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255.0.0.0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gw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700">
                        <a:lnSpc>
                          <a:spcPct val="100000"/>
                        </a:lnSpc>
                      </a:pPr>
                      <a:r>
                        <a:rPr sz="16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route del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-net 172.16.0.0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255.255.240.0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gw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028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down route del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-net 10.0.0.0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255.0.0.0 gw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192.168.11.1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постоянных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 (ветвь Debian)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Поддержка</a:t>
                      </a:r>
                      <a:r>
                        <a:rPr sz="20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сильно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ограничена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(поддерживаются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функционала RIP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функционала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OSPF).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Вне</a:t>
                      </a:r>
                      <a:r>
                        <a:rPr sz="2000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пределов</a:t>
                      </a:r>
                      <a:r>
                        <a:rPr sz="20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организаций</a:t>
                      </a:r>
                      <a:r>
                        <a:rPr sz="2000" spc="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Windows-шлюзы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практически</a:t>
                      </a:r>
                      <a:r>
                        <a:rPr sz="2000" spc="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найти</a:t>
                      </a:r>
                      <a:r>
                        <a:rPr sz="2000" spc="4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(хотя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ради справедливости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следует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отметить,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что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там не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доминирует).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5" y="933450"/>
            <a:ext cx="9505950" cy="6087745"/>
          </a:xfrm>
          <a:custGeom>
            <a:avLst/>
            <a:gdLst/>
            <a:ahLst/>
            <a:cxnLst/>
            <a:rect l="l" t="t" r="r" b="b"/>
            <a:pathLst>
              <a:path w="9505950" h="6087745">
                <a:moveTo>
                  <a:pt x="9505949" y="6087617"/>
                </a:moveTo>
                <a:lnTo>
                  <a:pt x="9505949" y="0"/>
                </a:lnTo>
                <a:lnTo>
                  <a:pt x="0" y="0"/>
                </a:lnTo>
                <a:lnTo>
                  <a:pt x="0" y="6087617"/>
                </a:lnTo>
                <a:lnTo>
                  <a:pt x="9505949" y="6087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9393" y="6653276"/>
            <a:ext cx="7294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Пример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пoддержки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динамической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маршрутизации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в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2.0.9.14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7089" y="1940052"/>
              <a:ext cx="3619499" cy="3676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Физические</a:t>
                      </a:r>
                      <a:r>
                        <a:rPr sz="20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порты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маршрутизаторов</a:t>
                      </a:r>
                      <a:r>
                        <a:rPr sz="20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ограничивают</a:t>
                      </a:r>
                      <a:r>
                        <a:rPr sz="20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широковещательные </a:t>
                      </a:r>
                      <a:r>
                        <a:rPr sz="2000" i="1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домены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(broadcast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domains).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Физические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порты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коммутаторов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ограничивают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домены</a:t>
                      </a:r>
                      <a:r>
                        <a:rPr sz="20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коллизий</a:t>
                      </a:r>
                      <a:r>
                        <a:rPr sz="20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(collision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domains).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>
                        <a:lnSpc>
                          <a:spcPct val="100000"/>
                        </a:lnSpc>
                        <a:tabLst>
                          <a:tab pos="2308860" algn="l"/>
                          <a:tab pos="4549140" algn="l"/>
                          <a:tab pos="5796280" algn="l"/>
                          <a:tab pos="6373495" algn="l"/>
                          <a:tab pos="7741920" algn="l"/>
                          <a:tab pos="92729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Оконечны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е	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онцентратор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ходя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т	в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домен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ы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коллизи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й	и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широковещательные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домены.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28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необходимости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введения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сравнительно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большого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количества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статических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переходе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простейшей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маршрутизации (RIP)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 Linux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можно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задействовать демон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 При этом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помещают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конфигурационный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25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/etc/gateways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После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настройки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запуска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сервиса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течение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некоторого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времени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сформируется таблица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которая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затем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может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изменяться.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net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0.0.0.0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10.0.0.1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metric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active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маршрута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файла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gateways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191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обеспечения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полноценной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поддержки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последнее время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вместо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традиционного демона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gated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обычно применяют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Quagga.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ts val="225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Кроме</a:t>
                      </a:r>
                      <a:r>
                        <a:rPr sz="20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«корневого»</a:t>
                      </a:r>
                      <a:r>
                        <a:rPr sz="2000" spc="8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демона</a:t>
                      </a:r>
                      <a:r>
                        <a:rPr sz="2000" spc="84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</a:t>
                      </a:r>
                      <a:r>
                        <a:rPr sz="2000" spc="8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названием</a:t>
                      </a:r>
                      <a:r>
                        <a:rPr sz="2000" spc="8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zebra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8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Quagga</a:t>
                      </a:r>
                      <a:r>
                        <a:rPr sz="2000" spc="8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включает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01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набор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демонов, каждый из которых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соответствует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определенному протоколу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ripd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ospfd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bgpd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другие).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Quagga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предоставляет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управления, подобный интерфейсу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IOS.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435"/>
                        </a:lnSpc>
                        <a:spcBef>
                          <a:spcPts val="11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traceoptions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 marR="6747509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"/var/log/gated.log" 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size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1000K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38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files</a:t>
                      </a:r>
                      <a:r>
                        <a:rPr sz="1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 marR="7944484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general  route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options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noresolv;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interfaces</a:t>
                      </a:r>
                      <a:r>
                        <a:rPr sz="1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define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200.200.233.2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broadcast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200.200.233.15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255.255.255.240;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define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200.200.233.193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broadcast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200.200.233.207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netmask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255.255.255.240;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rip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yes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broadcast;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interface lo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noripin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noripout;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200.200.233.2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ripin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ripout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version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static{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gateway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200.200.233.1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200.200.233.2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retain;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 marR="50895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import proto rip {all; default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restrict;}; </a:t>
                      </a:r>
                      <a:r>
                        <a:rPr sz="12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export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proto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rip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200.200.233.2</a:t>
                      </a:r>
                      <a:r>
                        <a:rPr sz="1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08050">
                        <a:lnSpc>
                          <a:spcPts val="143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proto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direct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{all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metric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1;};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Пример файла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/etc/gated.conf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7991" y="6653276"/>
            <a:ext cx="2297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Quagga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Project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2.0.9.19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6" name="object 6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211" y="1267968"/>
              <a:ext cx="7626095" cy="4957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 marR="65195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hostname bgpd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password zebra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router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bgp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65002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 marR="54533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bgp router-id 10.1.2.8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network 172.16.100.0/24 </a:t>
                      </a:r>
                      <a:r>
                        <a:rPr sz="2000" spc="-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network 172.16.102.0/24 </a:t>
                      </a:r>
                      <a:r>
                        <a:rPr sz="2000" spc="-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network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172.16.103.0/24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10.1.2.4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remote-as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65001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172.16.102.2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remote-as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65003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 marR="33204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172.16.103.2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remote-as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65004 </a:t>
                      </a:r>
                      <a:r>
                        <a:rPr sz="2000" spc="-1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log</a:t>
                      </a:r>
                      <a:r>
                        <a:rPr sz="2000" spc="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000" spc="1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/var/log/quagga/bgpd.log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log stdout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Пример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файла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/etc/quagga/bgpd.conf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19" y="473913"/>
            <a:ext cx="9347200" cy="1121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2.0.9.21</a:t>
            </a:r>
            <a:endParaRPr sz="2000">
              <a:latin typeface="Arial"/>
              <a:cs typeface="Arial"/>
            </a:endParaRPr>
          </a:p>
          <a:p>
            <a:pPr marL="12700" marR="5080" indent="447675">
              <a:lnSpc>
                <a:spcPct val="100000"/>
              </a:lnSpc>
              <a:spcBef>
                <a:spcPts val="710"/>
              </a:spcBef>
              <a:tabLst>
                <a:tab pos="846455" algn="l"/>
                <a:tab pos="2247900" algn="l"/>
                <a:tab pos="2536190" algn="l"/>
                <a:tab pos="2817495" algn="l"/>
                <a:tab pos="4064000" algn="l"/>
                <a:tab pos="4352290" algn="l"/>
                <a:tab pos="4632960" algn="l"/>
                <a:tab pos="5456555" algn="l"/>
                <a:tab pos="5880735" algn="l"/>
                <a:tab pos="7360920" algn="l"/>
                <a:tab pos="8682990" algn="l"/>
                <a:tab pos="9053195" algn="l"/>
              </a:tabLst>
            </a:pPr>
            <a:r>
              <a:rPr sz="2000" spc="-5" dirty="0">
                <a:latin typeface="Arial"/>
                <a:cs typeface="Arial"/>
              </a:rPr>
              <a:t>IP	forwarding,	и	в	Windows,	и	в	</a:t>
            </a:r>
            <a:r>
              <a:rPr sz="2000" spc="-10" dirty="0">
                <a:latin typeface="Arial"/>
                <a:cs typeface="Arial"/>
              </a:rPr>
              <a:t>Linux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п</a:t>
            </a:r>
            <a:r>
              <a:rPr sz="2000" spc="-5" dirty="0">
                <a:latin typeface="Arial"/>
                <a:cs typeface="Arial"/>
              </a:rPr>
              <a:t>о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умолчани</a:t>
            </a:r>
            <a:r>
              <a:rPr sz="2000" spc="-5" dirty="0">
                <a:latin typeface="Arial"/>
                <a:cs typeface="Arial"/>
              </a:rPr>
              <a:t>ю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-10" dirty="0">
                <a:latin typeface="Arial"/>
                <a:cs typeface="Arial"/>
              </a:rPr>
              <a:t>ыключе</a:t>
            </a:r>
            <a:r>
              <a:rPr sz="2000" spc="-5" dirty="0">
                <a:latin typeface="Arial"/>
                <a:cs typeface="Arial"/>
              </a:rPr>
              <a:t>н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н</a:t>
            </a:r>
            <a:r>
              <a:rPr sz="2000" spc="-5" dirty="0">
                <a:latin typeface="Arial"/>
                <a:cs typeface="Arial"/>
              </a:rPr>
              <a:t>а  серверах).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Сервис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(должен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запущен):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Routing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and Remote Access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Ключ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реестра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(должен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равен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HKEY_LOCAL_MACHINE\SYSTEM\CurrentControlSet\services\Tcpip\Parameters\IPEnableRouter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Способы включения IP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forwarding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Файловая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система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/proc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#echo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"1"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/proc/sys/net/ipv4/ip_forward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Конфигурационный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файл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/etc/sysctl.conf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net.ipv4.ip_forward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Способы включения IP forwarding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0" y="473913"/>
            <a:ext cx="9348470" cy="14262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2.0.9.24</a:t>
            </a:r>
            <a:endParaRPr sz="2000">
              <a:latin typeface="Arial"/>
              <a:cs typeface="Arial"/>
            </a:endParaRPr>
          </a:p>
          <a:p>
            <a:pPr marL="12700" marR="5080" indent="447675" algn="just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Даже при </a:t>
            </a:r>
            <a:r>
              <a:rPr sz="2000" spc="-10" dirty="0">
                <a:latin typeface="Arial"/>
                <a:cs typeface="Arial"/>
              </a:rPr>
              <a:t>использовании только статической маршрутизации, </a:t>
            </a:r>
            <a:r>
              <a:rPr sz="2000" spc="-5" dirty="0">
                <a:latin typeface="Arial"/>
                <a:cs typeface="Arial"/>
              </a:rPr>
              <a:t>практически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всех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реализациях</a:t>
            </a:r>
            <a:r>
              <a:rPr sz="2000" spc="-5" dirty="0">
                <a:latin typeface="Arial"/>
                <a:cs typeface="Arial"/>
              </a:rPr>
              <a:t> заложен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механизм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простейшей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оптимизации</a:t>
            </a:r>
            <a:r>
              <a:rPr sz="2000" spc="-5" dirty="0">
                <a:latin typeface="Arial"/>
                <a:cs typeface="Arial"/>
              </a:rPr>
              <a:t> -- ICMP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redirects.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695" y="2702051"/>
              <a:ext cx="6115050" cy="2876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62"/>
              <a:ext cx="9505950" cy="6087745"/>
            </a:xfrm>
            <a:custGeom>
              <a:avLst/>
              <a:gdLst/>
              <a:ahLst/>
              <a:cxnLst/>
              <a:rect l="l" t="t" r="r" b="b"/>
              <a:pathLst>
                <a:path w="9505950" h="6087745">
                  <a:moveTo>
                    <a:pt x="9505937" y="0"/>
                  </a:moveTo>
                  <a:lnTo>
                    <a:pt x="0" y="0"/>
                  </a:lnTo>
                  <a:lnTo>
                    <a:pt x="0" y="5692902"/>
                  </a:lnTo>
                  <a:lnTo>
                    <a:pt x="0" y="6087618"/>
                  </a:lnTo>
                  <a:lnTo>
                    <a:pt x="9505937" y="6087618"/>
                  </a:lnTo>
                  <a:lnTo>
                    <a:pt x="9505937" y="5692902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345057" y="6653276"/>
            <a:ext cx="2002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Вопрос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из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CCNA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2979" y="473913"/>
            <a:ext cx="5969000" cy="11214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2.0.1.7</a:t>
            </a:r>
            <a:endParaRPr sz="2000">
              <a:latin typeface="Arial"/>
              <a:cs typeface="Arial"/>
            </a:endParaRPr>
          </a:p>
          <a:p>
            <a:pPr marL="460375" marR="5080">
              <a:lnSpc>
                <a:spcPct val="100000"/>
              </a:lnSpc>
              <a:spcBef>
                <a:spcPts val="710"/>
              </a:spcBef>
            </a:pPr>
            <a:r>
              <a:rPr sz="2000" spc="-10" dirty="0">
                <a:latin typeface="Arial"/>
                <a:cs typeface="Arial"/>
              </a:rPr>
              <a:t>Сколько</a:t>
            </a:r>
            <a:r>
              <a:rPr sz="2000" spc="-5" dirty="0">
                <a:latin typeface="Arial"/>
                <a:cs typeface="Arial"/>
              </a:rPr>
              <a:t> здесь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широковещательных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доменов?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Сколько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здесь</a:t>
            </a:r>
            <a:r>
              <a:rPr sz="2000" spc="-10" dirty="0">
                <a:latin typeface="Arial"/>
                <a:cs typeface="Arial"/>
              </a:rPr>
              <a:t> доменов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коллизий?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867" y="2711195"/>
              <a:ext cx="4123944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537983"/>
              <a:ext cx="9505950" cy="6483350"/>
            </a:xfrm>
            <a:custGeom>
              <a:avLst/>
              <a:gdLst/>
              <a:ahLst/>
              <a:cxnLst/>
              <a:rect l="l" t="t" r="r" b="b"/>
              <a:pathLst>
                <a:path w="9505950" h="6483350">
                  <a:moveTo>
                    <a:pt x="9505937" y="0"/>
                  </a:moveTo>
                  <a:lnTo>
                    <a:pt x="0" y="0"/>
                  </a:lnTo>
                  <a:lnTo>
                    <a:pt x="0" y="395478"/>
                  </a:lnTo>
                  <a:lnTo>
                    <a:pt x="0" y="6088380"/>
                  </a:lnTo>
                  <a:lnTo>
                    <a:pt x="0" y="6483096"/>
                  </a:lnTo>
                  <a:lnTo>
                    <a:pt x="9505937" y="6483096"/>
                  </a:lnTo>
                  <a:lnTo>
                    <a:pt x="9505937" y="6088380"/>
                  </a:lnTo>
                  <a:lnTo>
                    <a:pt x="9505937" y="395478"/>
                  </a:lnTo>
                  <a:lnTo>
                    <a:pt x="950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2979" y="473913"/>
            <a:ext cx="8048625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10" dirty="0">
                <a:latin typeface="Arial"/>
                <a:cs typeface="Arial"/>
              </a:rPr>
              <a:t>2.0.9.25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Arial"/>
                <a:cs typeface="Arial"/>
              </a:rPr>
              <a:t>ICMP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redirects,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 Windows,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Linux,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умолчанию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включены.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196" y="523684"/>
            <a:ext cx="9534525" cy="6511925"/>
            <a:chOff x="579196" y="523684"/>
            <a:chExt cx="9534525" cy="6511925"/>
          </a:xfrm>
        </p:grpSpPr>
        <p:sp>
          <p:nvSpPr>
            <p:cNvPr id="7" name="object 7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83" y="7006780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433" y="537972"/>
              <a:ext cx="0" cy="6483350"/>
            </a:xfrm>
            <a:custGeom>
              <a:avLst/>
              <a:gdLst/>
              <a:ahLst/>
              <a:cxnLst/>
              <a:rect l="l" t="t" r="r" b="b"/>
              <a:pathLst>
                <a:path h="6483350">
                  <a:moveTo>
                    <a:pt x="0" y="0"/>
                  </a:moveTo>
                  <a:lnTo>
                    <a:pt x="0" y="648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Ключ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реестра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(должен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равен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HKEY_LOCAL_MACHINE\SYSTEM\CurrentControlSet\services\Tcpip\Parameters\EnableICMPRedirects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Выключение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ICMP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redirects 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 marR="7296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#echo</a:t>
                      </a:r>
                      <a:r>
                        <a:rPr sz="2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/proc/sys/net/ipv4/conf/all/accept_redirects </a:t>
                      </a:r>
                      <a:r>
                        <a:rPr sz="2000" spc="-1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#echo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/proc/sys/net/ipv4/conf/all/send_redirects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Выключение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ICMP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redirects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ts val="225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работы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ARP-таблицами,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Linux,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используют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команду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arp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979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Чтобы</a:t>
                      </a:r>
                      <a:r>
                        <a:rPr sz="20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сделать</a:t>
                      </a:r>
                      <a:r>
                        <a:rPr sz="20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вводимые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соответствия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IP-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MAC-адресов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постоянными,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использовать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соответствующий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вариант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комплексной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команды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netsh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 а в Linux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 отредактировать стандартный конфигурационный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файл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/etc/ethers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marR="2681605">
                        <a:lnSpc>
                          <a:spcPct val="199600"/>
                        </a:lnSpc>
                        <a:spcBef>
                          <a:spcPts val="91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C:\Users\Administrator&gt;arp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–a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;Вывести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на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экран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ARP-таблицу </a:t>
                      </a:r>
                      <a:r>
                        <a:rPr sz="1400" spc="-8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Interface: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192.168.11.214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---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0xb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 marR="3320415">
                        <a:lnSpc>
                          <a:spcPts val="1670"/>
                        </a:lnSpc>
                        <a:spcBef>
                          <a:spcPts val="55"/>
                        </a:spcBef>
                        <a:tabLst>
                          <a:tab pos="3092450" algn="l"/>
                          <a:tab pos="54324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Internet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Address	Physical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Address	Type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192.168.11.19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-38-61-81-10-c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dynamic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20"/>
                        </a:lnSpc>
                        <a:tabLst>
                          <a:tab pos="3092450" algn="l"/>
                          <a:tab pos="543306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192.168.11.223	ff-ff-ff-ff-ff-ff	static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3092450" algn="l"/>
                          <a:tab pos="54324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224.0.0.22	01-00-5e-00-00-16	static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3092450" algn="l"/>
                          <a:tab pos="54324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224.0.0.252	01-00-5e-00-00-fc	static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ct val="100000"/>
                        </a:lnSpc>
                        <a:tabLst>
                          <a:tab pos="3092450" algn="l"/>
                          <a:tab pos="543306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255.255.255.255	ff-ff-ff-ff-ff-ff	static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 marR="84455">
                        <a:lnSpc>
                          <a:spcPct val="199300"/>
                        </a:lnSpc>
                        <a:tabLst>
                          <a:tab pos="3799204" algn="l"/>
                          <a:tab pos="4292600" algn="l"/>
                          <a:tab pos="5531485" algn="l"/>
                          <a:tab pos="6235700" algn="l"/>
                          <a:tab pos="6834505" algn="l"/>
                          <a:tab pos="8070850" algn="l"/>
                          <a:tab pos="898779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C:\Users\Administrator&gt;arp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10.0.0.10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00-AA-00-4F-2A-9C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C:\Users\Administrator&gt;nets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h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interfac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ipv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ad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d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"Loca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l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Area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Connection"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"192.168.10.10"</a:t>
                      </a:r>
                      <a:r>
                        <a:rPr sz="14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"00-1d-71-83-6c-00"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store=persistent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#arp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 marR="448945">
                        <a:lnSpc>
                          <a:spcPct val="100000"/>
                        </a:lnSpc>
                        <a:tabLst>
                          <a:tab pos="3198495" algn="l"/>
                          <a:tab pos="4050029" algn="l"/>
                          <a:tab pos="6176645" algn="l"/>
                          <a:tab pos="851725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Addres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H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Wtyp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HWaddres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	F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lag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Mas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k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Iface 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192.168.11.216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ether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00:27:0e:1f:a0:b9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64"/>
                        </a:lnSpc>
                        <a:tabLst>
                          <a:tab pos="3198495" algn="l"/>
                          <a:tab pos="4050665" algn="l"/>
                          <a:tab pos="6176645" algn="l"/>
                          <a:tab pos="85172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192.168.11.193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ether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b8:38:61:81:10:ca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  <a:tabLst>
                          <a:tab pos="3198495" algn="l"/>
                          <a:tab pos="4050665" algn="l"/>
                          <a:tab pos="6176645" algn="l"/>
                          <a:tab pos="85172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192.168.11.214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ether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00:27:0e:1f:a0:e2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eth1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#arp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-s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10.0.0.20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00:0c:29:c0:94:bf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оманды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243965" algn="l"/>
                          <a:tab pos="2047875" algn="l"/>
                          <a:tab pos="2650490" algn="l"/>
                          <a:tab pos="4263390" algn="l"/>
                          <a:tab pos="6669405" algn="l"/>
                          <a:tab pos="7763509" algn="l"/>
                          <a:tab pos="822388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ARP	proxy	при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правильном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конфигурировании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никогда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требуется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(особенно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наличии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перемещаемых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станций).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вообще нет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способов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включения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proxy.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#echo</a:t>
                      </a:r>
                      <a:r>
                        <a:rPr sz="2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/proc/sys/net/ipv4/conf/eth0/proxy_arp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Принудительное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включение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ARP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proxy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применительно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eth0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ts val="2325"/>
                        </a:lnSpc>
                        <a:spcBef>
                          <a:spcPts val="310"/>
                        </a:spcBef>
                        <a:tabLst>
                          <a:tab pos="1219200" algn="l"/>
                          <a:tab pos="1931670" algn="l"/>
                          <a:tab pos="2872105" algn="l"/>
                          <a:tab pos="4467860" algn="l"/>
                          <a:tab pos="5201920" algn="l"/>
                          <a:tab pos="5533390" algn="l"/>
                          <a:tab pos="7218680" algn="l"/>
                          <a:tab pos="8028305" algn="l"/>
                          <a:tab pos="838327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Для	того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чтобы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проследить	путь	к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какому-либо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узлу,	в	Windows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используют команду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tracert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traceroute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C:\Users\Administrator&gt;tracert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192.168.251.1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 marR="385191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Tracing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proxy1.bsuir.by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[192.168.251.1] </a:t>
                      </a:r>
                      <a:r>
                        <a:rPr sz="14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over a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maximum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hops: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53110" marR="2896235" indent="-635">
                        <a:lnSpc>
                          <a:spcPct val="100000"/>
                        </a:lnSpc>
                        <a:tabLst>
                          <a:tab pos="1284605" algn="l"/>
                          <a:tab pos="2242185" algn="l"/>
                          <a:tab pos="3199130" algn="l"/>
                          <a:tab pos="39433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 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</a:t>
                      </a:r>
                      <a:r>
                        <a:rPr sz="14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192.168.11.193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;Нормально </a:t>
                      </a:r>
                      <a:r>
                        <a:rPr sz="1400" spc="-8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 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&lt;1 ms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0"/>
                        </a:lnSpc>
                        <a:tabLst>
                          <a:tab pos="1284605" algn="l"/>
                          <a:tab pos="2242185" algn="l"/>
                          <a:tab pos="3199130" algn="l"/>
                          <a:tab pos="394398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 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&lt;1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 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st16.bsuir.by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[172.16.0.1]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ct val="100000"/>
                        </a:lnSpc>
                        <a:tabLst>
                          <a:tab pos="1284605" algn="l"/>
                          <a:tab pos="2242185" algn="l"/>
                          <a:tab pos="3199130" algn="l"/>
                          <a:tab pos="394398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&lt;1 ms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&lt;1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 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proxy1.bsuir.by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[192.168.251.1]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Trace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complete.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 marR="1300480">
                        <a:lnSpc>
                          <a:spcPct val="1996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C:\Users\Administrator&gt;tracert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-d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proxy1.bsuir.by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;Не</a:t>
                      </a:r>
                      <a:r>
                        <a:rPr sz="14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делать</a:t>
                      </a:r>
                      <a:r>
                        <a:rPr sz="14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DNS-запросы </a:t>
                      </a:r>
                      <a:r>
                        <a:rPr sz="1400" spc="-8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Tracing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proxy1.bsuir.by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[172.20.0.1]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over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maximum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hops: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1284605" algn="l"/>
                          <a:tab pos="2242185" algn="l"/>
                          <a:tab pos="3199130" algn="l"/>
                          <a:tab pos="39433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	&lt;1 ms	&lt;1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192.168.11.193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1284605" algn="l"/>
                          <a:tab pos="2241550" algn="l"/>
                          <a:tab pos="3198495" algn="l"/>
                          <a:tab pos="39433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 ms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1284605" algn="l"/>
                          <a:tab pos="2241550" algn="l"/>
                          <a:tab pos="3199130" algn="l"/>
                          <a:tab pos="394398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3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 ms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ourier New"/>
                          <a:cs typeface="Courier New"/>
                        </a:rPr>
                        <a:t>172.16.0.1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3110">
                        <a:lnSpc>
                          <a:spcPts val="1675"/>
                        </a:lnSpc>
                        <a:tabLst>
                          <a:tab pos="1391285" algn="l"/>
                          <a:tab pos="2241550" algn="l"/>
                          <a:tab pos="3198495" algn="l"/>
                          <a:tab pos="394335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4	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&lt;1 ms	&lt;1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172.20.0.1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Trace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complete.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Windows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узла,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подключенные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одному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тому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же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каналу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соседними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(neighbor).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>
                        <a:lnSpc>
                          <a:spcPct val="100000"/>
                        </a:lnSpc>
                        <a:tabLst>
                          <a:tab pos="1850389" algn="l"/>
                          <a:tab pos="3361690" algn="l"/>
                          <a:tab pos="4358005" algn="l"/>
                          <a:tab pos="5394325" algn="l"/>
                          <a:tab pos="6124575" algn="l"/>
                          <a:tab pos="8376284" algn="l"/>
                          <a:tab pos="90519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Понятие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соседств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а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очен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ь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важн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о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и	маршр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тизаци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к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ак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маршрутизаторы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«перепасовывать»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пакеты только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своим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соседям.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2.0.9.35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#traceroute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192.168.251.1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67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traceroute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192.168.251.1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(192.168.251.1),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hops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max,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packets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6430">
                        <a:lnSpc>
                          <a:spcPts val="1675"/>
                        </a:lnSpc>
                        <a:tabLst>
                          <a:tab pos="965835" algn="l"/>
                          <a:tab pos="4474210" algn="l"/>
                          <a:tab pos="5539105" algn="l"/>
                          <a:tab pos="66020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192.168.11.193</a:t>
                      </a:r>
                      <a:r>
                        <a:rPr sz="14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(192.168.11.193)	0.585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1.290</a:t>
                      </a:r>
                      <a:r>
                        <a:rPr sz="14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1.580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6430">
                        <a:lnSpc>
                          <a:spcPts val="1675"/>
                        </a:lnSpc>
                        <a:tabLst>
                          <a:tab pos="965835" algn="l"/>
                          <a:tab pos="4262120" algn="l"/>
                          <a:tab pos="5325110" algn="l"/>
                          <a:tab pos="638873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192.168.11.29</a:t>
                      </a:r>
                      <a:r>
                        <a:rPr sz="14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(192.168.11.29)	1.558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1.688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1.800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6430">
                        <a:lnSpc>
                          <a:spcPts val="1675"/>
                        </a:lnSpc>
                        <a:tabLst>
                          <a:tab pos="965835" algn="l"/>
                          <a:tab pos="3623945" algn="l"/>
                          <a:tab pos="4687570" algn="l"/>
                          <a:tab pos="5750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172.16.0.1</a:t>
                      </a:r>
                      <a:r>
                        <a:rPr sz="14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(172.16.0.1)	0.586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0.651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0.748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6430">
                        <a:lnSpc>
                          <a:spcPts val="1675"/>
                        </a:lnSpc>
                        <a:tabLst>
                          <a:tab pos="965835" algn="l"/>
                          <a:tab pos="4262120" algn="l"/>
                          <a:tab pos="5325110" algn="l"/>
                          <a:tab pos="638873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192.168.251.1</a:t>
                      </a:r>
                      <a:r>
                        <a:rPr sz="14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(192.168.251.1)	0.814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0.908</a:t>
                      </a:r>
                      <a:r>
                        <a:rPr sz="14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ms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0.971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оманды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Linux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509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Таблица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 имеет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достаточно сложную иерархическую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структуру.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первую очередь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делят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30910" indent="-391795" algn="just">
                        <a:lnSpc>
                          <a:spcPts val="2325"/>
                        </a:lnSpc>
                        <a:buAutoNum type="arabicPeriod"/>
                        <a:tabLst>
                          <a:tab pos="93154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20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connected</a:t>
                      </a:r>
                      <a:r>
                        <a:rPr sz="2000" spc="8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равно</a:t>
                      </a:r>
                      <a:r>
                        <a:rPr sz="2000" spc="86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Connected</a:t>
                      </a:r>
                      <a:r>
                        <a:rPr sz="2000" spc="8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(код</a:t>
                      </a:r>
                      <a:r>
                        <a:rPr sz="2000" spc="8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00" spc="84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84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spc="8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84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своим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подсетям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(а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не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«к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подключенным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интерфейсам»)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особо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выделяемые </a:t>
                      </a:r>
                      <a:r>
                        <a:rPr sz="2000" spc="-5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маршруты,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которые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вносятся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автоматически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административном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включении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интерфейсов).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44244" indent="-405130" algn="just">
                        <a:lnSpc>
                          <a:spcPts val="2250"/>
                        </a:lnSpc>
                        <a:buAutoNum type="arabicPeriod" startAt="2"/>
                        <a:tabLst>
                          <a:tab pos="94488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20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(код</a:t>
                      </a:r>
                      <a:r>
                        <a:rPr sz="2000" spc="9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00" spc="9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9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spc="96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собственно</a:t>
                      </a:r>
                      <a:r>
                        <a:rPr sz="2000" spc="9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spc="94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маршруты,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algn="just">
                        <a:lnSpc>
                          <a:spcPts val="2325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которые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вносят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«вручную»).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3290" indent="-384175" algn="just">
                        <a:lnSpc>
                          <a:spcPts val="2325"/>
                        </a:lnSpc>
                        <a:buAutoNum type="arabicPeriod" startAt="3"/>
                        <a:tabLst>
                          <a:tab pos="9239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Dynamic</a:t>
                      </a:r>
                      <a:r>
                        <a:rPr sz="20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коды</a:t>
                      </a:r>
                      <a:r>
                        <a:rPr sz="2000" spc="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7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7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1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7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другие)</a:t>
                      </a:r>
                      <a:r>
                        <a:rPr sz="2000" spc="7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7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динамические</a:t>
                      </a:r>
                      <a:r>
                        <a:rPr sz="2000" spc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автоматически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вносятся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процессами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динамической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Новшество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IOS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15.X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(а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также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маршрутизации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IPv6):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+4. Local (код L) --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локальные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или, в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данном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контексте, маршруты к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своим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сетевым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интерфейсам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(еще одни особо выделяемые статические маршруты,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которые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также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вносятся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автоматически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при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административном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включении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соответствующих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интерфейсов,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 которые в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таблицах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маршрутизации 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12.X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явно не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присутствуют).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В иерархии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выделяют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уровня: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8391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L1 -- маршруты к стандартным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подсетям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подсетям,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большим чем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445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64869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L2 -- маршруты к подсетям,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меньшим чем стандартные,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 к сетевым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интерфейсам.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другой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стороны, маршруты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иерархии можно рассматривать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1690" indent="-282575" algn="just">
                        <a:lnSpc>
                          <a:spcPct val="100000"/>
                        </a:lnSpc>
                        <a:buAutoNum type="arabicPeriod"/>
                        <a:tabLst>
                          <a:tab pos="822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Parent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родительские.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960" indent="-283845" algn="just">
                        <a:lnSpc>
                          <a:spcPct val="100000"/>
                        </a:lnSpc>
                        <a:buAutoNum type="arabicPeriod"/>
                        <a:tabLst>
                          <a:tab pos="823594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Child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дочерние.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Иерархия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необходима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 ускорения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обработки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таблицы маршрутизации.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Сначала просматриваются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маршруты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первого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уровня.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случае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опадани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я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происходит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переход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просмотру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соответствующих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маршрутов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второго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уровня.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Маршруты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первого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уровня: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rout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 маршрут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(маршруты)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Supernet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route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ы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подсетям,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большим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чем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22325" indent="-283210">
                        <a:lnSpc>
                          <a:spcPct val="100000"/>
                        </a:lnSpc>
                        <a:buAutoNum type="arabicPeriod"/>
                        <a:tabLst>
                          <a:tab pos="8229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route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стандартным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подсетям.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выборе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маршрута</a:t>
                      </a:r>
                      <a:r>
                        <a:rPr sz="2000" spc="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spc="5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передачи</a:t>
                      </a:r>
                      <a:r>
                        <a:rPr sz="2000" spc="5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пакета</a:t>
                      </a:r>
                      <a:r>
                        <a:rPr sz="2000" spc="5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из</a:t>
                      </a:r>
                      <a:r>
                        <a:rPr sz="2000" spc="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имеющихся</a:t>
                      </a:r>
                      <a:r>
                        <a:rPr sz="2000" spc="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5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(равно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как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выборе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для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внесения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таблицу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маршутизации 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оцениваются: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97536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length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длина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префикса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чем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больше,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приоритетнее.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  <a:buAutoNum type="arabicPeriod"/>
                        <a:tabLst>
                          <a:tab pos="89471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Administrative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istance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(по-другому,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xternal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dministrative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istance)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административная дистанция --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«старшая» часть (указывается в квадратных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скобках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слеша) --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чем меньше,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тем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приоритетнее.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48690" indent="-409575" algn="just">
                        <a:lnSpc>
                          <a:spcPct val="100000"/>
                        </a:lnSpc>
                        <a:buAutoNum type="arabicPeriod"/>
                        <a:tabLst>
                          <a:tab pos="949325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Metric</a:t>
                      </a:r>
                      <a:r>
                        <a:rPr sz="2000" spc="10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(по-другому,</a:t>
                      </a:r>
                      <a:r>
                        <a:rPr sz="2000" spc="10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nternal</a:t>
                      </a:r>
                      <a:r>
                        <a:rPr sz="2000" spc="10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dministrative</a:t>
                      </a:r>
                      <a:r>
                        <a:rPr sz="2000" spc="10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istance)</a:t>
                      </a:r>
                      <a:r>
                        <a:rPr sz="2000" spc="10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метрика</a:t>
                      </a:r>
                      <a:r>
                        <a:rPr sz="2000" spc="7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--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«младшая»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часть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(указывается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квадратных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скобках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после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слеша)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5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разных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протоколах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высчитывается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по-разному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так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же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чем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меньше,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тем </a:t>
                      </a:r>
                      <a:r>
                        <a:rPr sz="2000" spc="-5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приоритетнее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839" y="348995"/>
            <a:ext cx="9906000" cy="6858000"/>
            <a:chOff x="393839" y="348995"/>
            <a:chExt cx="9906000" cy="6858000"/>
          </a:xfrm>
        </p:grpSpPr>
        <p:sp>
          <p:nvSpPr>
            <p:cNvPr id="3" name="object 3"/>
            <p:cNvSpPr/>
            <p:nvPr/>
          </p:nvSpPr>
          <p:spPr>
            <a:xfrm>
              <a:off x="393839" y="348995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9906000" y="6858000"/>
                  </a:moveTo>
                  <a:lnTo>
                    <a:pt x="99060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906000" y="685800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245" y="933450"/>
              <a:ext cx="9505950" cy="6071870"/>
            </a:xfrm>
            <a:custGeom>
              <a:avLst/>
              <a:gdLst/>
              <a:ahLst/>
              <a:cxnLst/>
              <a:rect l="l" t="t" r="r" b="b"/>
              <a:pathLst>
                <a:path w="9505950" h="6071870">
                  <a:moveTo>
                    <a:pt x="9505949" y="6071615"/>
                  </a:moveTo>
                  <a:lnTo>
                    <a:pt x="9505949" y="0"/>
                  </a:lnTo>
                  <a:lnTo>
                    <a:pt x="0" y="0"/>
                  </a:lnTo>
                  <a:lnTo>
                    <a:pt x="0" y="6071615"/>
                  </a:lnTo>
                  <a:lnTo>
                    <a:pt x="9505949" y="6071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7843" y="6652514"/>
            <a:ext cx="92373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Значения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предустановленных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административных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дистанций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Cisco</a:t>
            </a:r>
            <a:r>
              <a:rPr sz="19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по</a:t>
            </a:r>
            <a:r>
              <a:rPr sz="19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умолчанию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245" y="537972"/>
            <a:ext cx="9505950" cy="395605"/>
          </a:xfrm>
          <a:custGeom>
            <a:avLst/>
            <a:gdLst/>
            <a:ahLst/>
            <a:cxnLst/>
            <a:rect l="l" t="t" r="r" b="b"/>
            <a:pathLst>
              <a:path w="9505950" h="395605">
                <a:moveTo>
                  <a:pt x="9505950" y="395478"/>
                </a:moveTo>
                <a:lnTo>
                  <a:pt x="9505950" y="0"/>
                </a:lnTo>
                <a:lnTo>
                  <a:pt x="0" y="0"/>
                </a:lnTo>
                <a:lnTo>
                  <a:pt x="0" y="395478"/>
                </a:lnTo>
                <a:lnTo>
                  <a:pt x="9505950" y="395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2979" y="564896"/>
            <a:ext cx="1082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2.0.10.4a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9196" y="523684"/>
            <a:ext cx="9534525" cy="6496050"/>
            <a:chOff x="579196" y="523684"/>
            <a:chExt cx="9534525" cy="6496050"/>
          </a:xfrm>
        </p:grpSpPr>
        <p:sp>
          <p:nvSpPr>
            <p:cNvPr id="9" name="object 9"/>
            <p:cNvSpPr/>
            <p:nvPr/>
          </p:nvSpPr>
          <p:spPr>
            <a:xfrm>
              <a:off x="593483" y="523684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83" y="927100"/>
              <a:ext cx="9505950" cy="12700"/>
            </a:xfrm>
            <a:custGeom>
              <a:avLst/>
              <a:gdLst/>
              <a:ahLst/>
              <a:cxnLst/>
              <a:rect l="l" t="t" r="r" b="b"/>
              <a:pathLst>
                <a:path w="9505950" h="12700">
                  <a:moveTo>
                    <a:pt x="0" y="0"/>
                  </a:moveTo>
                  <a:lnTo>
                    <a:pt x="0" y="12700"/>
                  </a:lnTo>
                  <a:lnTo>
                    <a:pt x="9505950" y="12699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83" y="6990778"/>
              <a:ext cx="9505950" cy="28575"/>
            </a:xfrm>
            <a:custGeom>
              <a:avLst/>
              <a:gdLst/>
              <a:ahLst/>
              <a:cxnLst/>
              <a:rect l="l" t="t" r="r" b="b"/>
              <a:pathLst>
                <a:path w="9505950" h="28575">
                  <a:moveTo>
                    <a:pt x="0" y="0"/>
                  </a:moveTo>
                  <a:lnTo>
                    <a:pt x="0" y="28575"/>
                  </a:lnTo>
                  <a:lnTo>
                    <a:pt x="9505950" y="28574"/>
                  </a:lnTo>
                  <a:lnTo>
                    <a:pt x="950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483" y="537972"/>
              <a:ext cx="0" cy="6467475"/>
            </a:xfrm>
            <a:custGeom>
              <a:avLst/>
              <a:gdLst/>
              <a:ahLst/>
              <a:cxnLst/>
              <a:rect l="l" t="t" r="r" b="b"/>
              <a:pathLst>
                <a:path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9433" y="537972"/>
              <a:ext cx="0" cy="6467475"/>
            </a:xfrm>
            <a:custGeom>
              <a:avLst/>
              <a:gdLst/>
              <a:ahLst/>
              <a:cxnLst/>
              <a:rect l="l" t="t" r="r" b="b"/>
              <a:pathLst>
                <a:path h="6467475">
                  <a:moveTo>
                    <a:pt x="0" y="0"/>
                  </a:moveTo>
                  <a:lnTo>
                    <a:pt x="0" y="646709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483" y="6625589"/>
              <a:ext cx="9505950" cy="0"/>
            </a:xfrm>
            <a:custGeom>
              <a:avLst/>
              <a:gdLst/>
              <a:ahLst/>
              <a:cxnLst/>
              <a:rect l="l" t="t" r="r" b="b"/>
              <a:pathLst>
                <a:path w="9505950">
                  <a:moveTo>
                    <a:pt x="0" y="0"/>
                  </a:moveTo>
                  <a:lnTo>
                    <a:pt x="9505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711" y="1114044"/>
              <a:ext cx="8845295" cy="5288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2.0.10.4b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382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Административную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дистанцию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статических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динамических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маршрутов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можно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корректировать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диапазоне от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 до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255.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82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Статические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маршруты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заведомо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большей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административной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дистанцией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чем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у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динамических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(например,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254),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создаваемые</a:t>
                      </a:r>
                      <a:r>
                        <a:rPr sz="2000" spc="5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как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резервные,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называют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плавающими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(floating).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Маршруты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административной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дистанцией 255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(специально созданные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или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полученные</a:t>
                      </a:r>
                      <a:r>
                        <a:rPr sz="20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других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маршрутизаторов)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таблицу</a:t>
                      </a:r>
                      <a:r>
                        <a:rPr sz="20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IOS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вносятся.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53975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Любой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зависит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от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состояния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выходного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интерфейса</a:t>
                      </a:r>
                      <a:r>
                        <a:rPr sz="2000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(в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нем).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318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Скажем,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вре'менное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административное</a:t>
                      </a: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выключение</a:t>
                      </a: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интерфейса </a:t>
                      </a:r>
                      <a:r>
                        <a:rPr sz="2000" spc="-5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приводит к вре'менному изъятию (из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таблицы маршрутизации)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маршрутов,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задействующих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данный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интерфейс.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0645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Касательно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Cisco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IOS,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фундаментальное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различие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между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полноклассовостью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бесклассовостью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проявляется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процессе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выбора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77470" indent="447675" algn="just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Следует</a:t>
                      </a:r>
                      <a:r>
                        <a:rPr sz="20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различать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два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алгоритма</a:t>
                      </a:r>
                      <a:r>
                        <a:rPr sz="20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поведения,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причем</a:t>
                      </a:r>
                      <a:r>
                        <a:rPr sz="200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любое</a:t>
                      </a:r>
                      <a:r>
                        <a:rPr sz="2000" spc="3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поведение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влияет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на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передачу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нужно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путать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разницей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между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полноклассовыми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бесклассовыми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протоколами</a:t>
                      </a:r>
                      <a:r>
                        <a:rPr sz="2000" spc="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динамической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маршрутизации).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2550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полноклассовом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выборе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(classful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routing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behavior),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отличие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от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бесклассового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(classless routing behavior),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после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«захода» к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L2-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маршрутам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возврата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L1-маршрутам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уже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происходит.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современных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версиях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IOS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умолчанию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применяется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бесклассовый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подход.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9" y="348995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8000"/>
                </a:move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509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IOS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поддерживает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эквивалентную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неэквивалентную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балансировку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нагрузки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маршрутизации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(и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в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отношении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маршрутов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умолчанию).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2075" marR="80645" indent="447675" algn="just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Маршруты, которые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могут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быть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применены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фактической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передачи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пакет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ов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называют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актуальными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(ultimate).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Их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признаком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является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наличие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шлюза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выходного сетевого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интерфейса.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9196" y="523684"/>
          <a:ext cx="9505950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2.0.10.8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140">
                <a:tc>
                  <a:txBody>
                    <a:bodyPr/>
                    <a:lstStyle/>
                    <a:p>
                      <a:pPr marL="92075" marR="82550" indent="44767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Расширение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PBR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(Policy-Based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Routing)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позволяет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осуществлять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маршрутизацию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не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только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исходя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из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назначения,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а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и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с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учетом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множества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других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критериев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(например, назначать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шлюз исходя из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адреса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источника).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4495" y="3282722"/>
            <a:ext cx="5486400" cy="18291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4770</Words>
  <Application>Microsoft Office PowerPoint</Application>
  <PresentationFormat>Произвольный</PresentationFormat>
  <Paragraphs>755</Paragraphs>
  <Slides>113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113</vt:i4>
      </vt:variant>
    </vt:vector>
  </HeadingPairs>
  <TitlesOfParts>
    <vt:vector size="118" baseType="lpstr">
      <vt:lpstr>Arial</vt:lpstr>
      <vt:lpstr>Calibri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2.0.1.4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2.0.3.2</vt:lpstr>
      <vt:lpstr>Презентация PowerPoint</vt:lpstr>
      <vt:lpstr>Презентация PowerPoint</vt:lpstr>
      <vt:lpstr>Презентация PowerPoint</vt:lpstr>
      <vt:lpstr>2.0.3.6a</vt:lpstr>
      <vt:lpstr>2.0.3.6b</vt:lpstr>
      <vt:lpstr>2.0.3.6c</vt:lpstr>
      <vt:lpstr>2.0.3.6d</vt:lpstr>
      <vt:lpstr>2.0.3.6e</vt:lpstr>
      <vt:lpstr>2.0.3.6f</vt:lpstr>
      <vt:lpstr>2.0.3.6g</vt:lpstr>
      <vt:lpstr>2.0.3.6h</vt:lpstr>
      <vt:lpstr>Презентация PowerPoint</vt:lpstr>
      <vt:lpstr>2.0.3.8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2.0.4.7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2.0.8.1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2.0.9.7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2.0.9.14</vt:lpstr>
      <vt:lpstr>Презентация PowerPoint</vt:lpstr>
      <vt:lpstr>Презентация PowerPoint</vt:lpstr>
      <vt:lpstr>Презентация PowerPoint</vt:lpstr>
      <vt:lpstr>Презентация PowerPoint</vt:lpstr>
      <vt:lpstr>2.0.9.19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2.0.10.4a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2.0.10.17b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aksis-02</dc:title>
  <dc:creator>Administrator</dc:creator>
  <cp:lastModifiedBy>USER</cp:lastModifiedBy>
  <cp:revision>2</cp:revision>
  <dcterms:created xsi:type="dcterms:W3CDTF">2022-05-10T06:09:35Z</dcterms:created>
  <dcterms:modified xsi:type="dcterms:W3CDTF">2022-05-10T06:26:29Z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2022-05-10T00:00:00Z</vt:filetime>
  </property>
</Properties>
</file>