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979" y="564896"/>
            <a:ext cx="9347441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3561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4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400" spc="0" dirty="0">
                        <a:latin typeface="Times New Roman"/>
                        <a:cs typeface="Times New Roman"/>
                      </a:endParaRPr>
                    </a:p>
                    <a:p>
                      <a:pPr marL="3194685" marR="31902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0" spc="0" dirty="0">
                          <a:latin typeface="Arial MT"/>
                          <a:cs typeface="Arial MT"/>
                        </a:rPr>
                        <a:t>УДАЛЕННАЯ  ЗАГРУЗКА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Версия 2.9</a:t>
                      </a: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72847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3.0.4.3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Поскольку удаленная загрузка связана с использованием ЛКС, физически  boot ROM традиционно располагается на сетевом адаптере, хотя туда можно  прошить произвольный программный код.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Микросхема boot ROM может быть припаяна к плате сетевого адаптера  либо может быть установлена посредством разъема.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Если сетевой адаптер интегрирован на материнскую плату, то  содержимое boot ROM как правило имеется и интегрировано в основной  BIOS.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76009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3.0.4.4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«Прошивку» boot ROMs подготавливают производители микросхем --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сетевых контроллеров.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Касательно IP,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oot ROMs ориентированы только на IPv4, IPv6 не  поддерживают. Иногда ориентированы на IPv4/RPL (Intel).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Первое поколение boot ROMs поддерживало только BOOTP (например,  TCP/IP BOOT-PROM от InCom, хотя TCP только в названии). Затем  появились boot ROMs с поддержкой DHCP. Наконец, с поддержкой PXE и  альтернативных протоколов.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Последняя и устоявшаяся версия стандарта PXE (2.1) допускает  разбиение программного кода PXE на части (PXE split ROM): BC (Base-Code)</a:t>
                      </a:r>
                    </a:p>
                    <a:p>
                      <a:pPr marL="92075" marR="81915" indent="-63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-- обязательная, UNDI (Universal Network Driver Interface) -- должна быть по  крайней мере одна, соответствующая данному сетевому интерфейсу, и BUSD  (BUS/Device) -- нужна только для поддержки адаптера, подключаемого  посредством CardBus. Части связаны, но являются отдельными add-on  BIOSes.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Как правило в boot ROM на сетевом адаптере «прошивают» полноценную  поддержку PXE (либо iPXE, либо iSCSI Boot, либо FCoE Boot).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1753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3.0.4.5a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443355" algn="l"/>
                          <a:tab pos="2882900" algn="l"/>
                          <a:tab pos="4571365" algn="l"/>
                          <a:tab pos="5685155" algn="l"/>
                          <a:tab pos="7392034" algn="l"/>
                          <a:tab pos="792035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После	включения	загружаемой	станции	выполняется	так	называемый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POST (Power On Self Test).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 этом BIOS сканирует память в диапазоне C0000h -- EE000h (куда  отображаются add-on BIOSes) с инкрементом, равным 2 kByte (2048 Byte), в  поисках сигнатуры 55AAh, которая свидетельствует о наличии add-on BIOS.</a:t>
                      </a: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Если сигнатура найдена, то третий байт, содержащий размер add-on BIOS  в 512-тибайтовых страницах, используется для проверки контрольной суммы  (код Sum16).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Если контрольная сумма равна нулю, то осуществляется вызов  подпрограммы по адресу, расположенному со смещением +3 (четвертый  байт). В случае с boot ROM, вызванный код используется для подмены  обработчика прерывания 18h (ROM BASIC).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0592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3.0.4.5b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После просмотра всего диапазона, BIOS выполняет инструкцию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INT 18h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(перезагрузка).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Затем, вернув управление, новый обработчик копирует основное  содержимое boot ROM (loader) в оперативную память и передает ему  управление.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Затем, загрузчик loader с помощью подпрограмм boot ROM загружает  простейший сетевой протокол, получает код загрузчика bootstrap от  загружающей станции и передает ему управление.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Дальнейшие действия зависят от реализации.</a:t>
                      </a: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917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3.0.5.1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UEFI имеет более сложную структуру и намного больше «оберток» в  сравнении с BIOS. При этом подразумевается поддержка даже сложных  сетевых протоколов, в том числе необходимых для удаленной загрузки.</a:t>
                      </a: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UEFI  переходит  в  защищенный  режим  с  32-ух-  либо  64-ехразрядной  адресацией.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Сложность требует наличия ПЗУ соответствующего объема, что во  времена BIOS было «роскошью».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Место add-on BIOSes заняли специальные UEFI-драйверы.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обеспечения удаленной загрузки от производителей сетевых  контроллеров требуется только написание драйверов. Как правило это UNDI-  драйверы, совместимые с UEFI API.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75612"/>
              </p:ext>
            </p:extLst>
          </p:nvPr>
        </p:nvGraphicFramePr>
        <p:xfrm>
          <a:off x="579196" y="523684"/>
          <a:ext cx="9505950" cy="6498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3.0.5.2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5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Где: MNP -- Managed Network Protocol, SNP -- Simple Network Protocol  (внутренние протоколы и интерфейсы UEFI для предоставления сеансов  взаимодействия с сетевым интерфейсом и формирования пакетов  соответственно).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Удаленная загрузка и UEFI</a:t>
                      </a: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645" y="1258824"/>
            <a:ext cx="5410200" cy="37490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1172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3.0.5.3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509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Драйвер может быть как «прошит» в ПЗУ на плате сетевого адаптера, так  и интегрирован в UEFI.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89534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3.0.5.4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Типичные UEFI ориентированы на IPv4/IPv6 и поддерживает комплекс  протоколов: PXE, Netboot6, iSCSI Boot, FCoE Boot, HTTP Boot, а также  фильтрацию и аутентификацию.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5693410"/>
            </a:xfrm>
            <a:custGeom>
              <a:avLst/>
              <a:gdLst/>
              <a:ahLst/>
              <a:cxn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3021" y="2179572"/>
            <a:ext cx="7717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5625" algn="l"/>
                <a:tab pos="3570604" algn="l"/>
                <a:tab pos="5234940" algn="l"/>
                <a:tab pos="5737860" algn="l"/>
              </a:tabLst>
            </a:pPr>
            <a:r>
              <a:rPr sz="2000" dirty="0">
                <a:latin typeface="Arial MT"/>
                <a:cs typeface="Arial MT"/>
              </a:rPr>
              <a:t>современных	реализациях	практически	не	поддерживается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6395" y="2179572"/>
            <a:ext cx="4737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(как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6272" y="2179572"/>
            <a:ext cx="764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sz="2000" dirty="0">
                <a:latin typeface="Arial MT"/>
                <a:cs typeface="Arial MT"/>
              </a:rPr>
              <a:t>и	его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3552" y="2484372"/>
            <a:ext cx="2626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8665" algn="l"/>
                <a:tab pos="1345565" algn="l"/>
              </a:tabLst>
            </a:pPr>
            <a:r>
              <a:rPr sz="2000" dirty="0">
                <a:latin typeface="Arial MT"/>
                <a:cs typeface="Arial MT"/>
              </a:rPr>
              <a:t>1931	под	названием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021" y="2484372"/>
            <a:ext cx="65741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570480" algn="l"/>
                <a:tab pos="4267835" algn="l"/>
                <a:tab pos="5731510" algn="l"/>
                <a:tab pos="6038850" algn="l"/>
              </a:tabLst>
            </a:pPr>
            <a:r>
              <a:rPr sz="2000" dirty="0">
                <a:latin typeface="Arial MT"/>
                <a:cs typeface="Arial MT"/>
              </a:rPr>
              <a:t>экспериментальные	расширения,	описанные	в	RFC  dynamic RARP extensions).</a:t>
            </a:r>
          </a:p>
          <a:p>
            <a:pPr marL="46037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DHCP представляет собой расширение BOOTP.</a:t>
            </a:r>
          </a:p>
        </p:txBody>
      </p:sp>
      <p:sp>
        <p:nvSpPr>
          <p:cNvPr id="10" name="object 10"/>
          <p:cNvSpPr/>
          <p:nvPr/>
        </p:nvSpPr>
        <p:spPr>
          <a:xfrm>
            <a:off x="594245" y="537983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37" y="6088380"/>
                </a:moveTo>
                <a:lnTo>
                  <a:pt x="0" y="6088380"/>
                </a:lnTo>
                <a:lnTo>
                  <a:pt x="0" y="6483096"/>
                </a:lnTo>
                <a:lnTo>
                  <a:pt x="9505937" y="6483096"/>
                </a:lnTo>
                <a:lnTo>
                  <a:pt x="9505937" y="6088380"/>
                </a:lnTo>
                <a:close/>
              </a:path>
              <a:path w="9505950" h="6483350">
                <a:moveTo>
                  <a:pt x="9505937" y="0"/>
                </a:moveTo>
                <a:lnTo>
                  <a:pt x="0" y="0"/>
                </a:lnTo>
                <a:lnTo>
                  <a:pt x="0" y="395478"/>
                </a:lnTo>
                <a:lnTo>
                  <a:pt x="9505937" y="395478"/>
                </a:lnTo>
                <a:lnTo>
                  <a:pt x="9505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2979" y="473913"/>
            <a:ext cx="9348470" cy="17310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3.0.6.1a</a:t>
            </a:r>
          </a:p>
          <a:p>
            <a:pPr marL="12700" marR="6985" indent="447675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 MT"/>
                <a:cs typeface="Arial MT"/>
              </a:rPr>
              <a:t>Первым протоколом, который массово использовали для динамического  назначения IP-адресов, является BOOTP.</a:t>
            </a:r>
          </a:p>
          <a:p>
            <a:pPr marL="46037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Как альтернативу BOOTP, для нахождения IP-адресов по MAC-адресам,</a:t>
            </a:r>
          </a:p>
          <a:p>
            <a:pPr marL="12700">
              <a:lnSpc>
                <a:spcPct val="100000"/>
              </a:lnSpc>
              <a:tabLst>
                <a:tab pos="1164590" algn="l"/>
                <a:tab pos="3027045" algn="l"/>
                <a:tab pos="4309745" algn="l"/>
                <a:tab pos="5226685" algn="l"/>
                <a:tab pos="6467475" algn="l"/>
                <a:tab pos="7284084" algn="l"/>
                <a:tab pos="8101330" algn="l"/>
                <a:tab pos="8819515" algn="l"/>
                <a:tab pos="9199245" algn="l"/>
              </a:tabLst>
            </a:pPr>
            <a:r>
              <a:rPr sz="2000" dirty="0">
                <a:latin typeface="Arial MT"/>
                <a:cs typeface="Arial MT"/>
              </a:rPr>
              <a:t>изредка	использовали	протокол	RARP	(Reverse	ARP)	(RFC	903)	--	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13" name="object 13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515" y="3455670"/>
              <a:ext cx="8220456" cy="3059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1205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3.0.6.1b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350645" algn="l"/>
                          <a:tab pos="3282950" algn="l"/>
                          <a:tab pos="4279265" algn="l"/>
                          <a:tab pos="6264275" algn="l"/>
                          <a:tab pos="7896225" algn="l"/>
                          <a:tab pos="862266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PXE	представляет	собой	своеобразную	надстройку	над	DHCP,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формализующую три основные вещи:</a:t>
                      </a:r>
                    </a:p>
                    <a:p>
                      <a:pPr marL="92075" marR="83820" indent="447675">
                        <a:lnSpc>
                          <a:spcPct val="100000"/>
                        </a:lnSpc>
                        <a:buAutoNum type="arabicPeriod"/>
                        <a:tabLst>
                          <a:tab pos="8477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Протокол взаимодействия клиентской станции с сервисами адресации  и загрузочными сервисами.</a:t>
                      </a:r>
                    </a:p>
                    <a:p>
                      <a:pPr marL="92075" marR="84455" indent="447675">
                        <a:lnSpc>
                          <a:spcPct val="100000"/>
                        </a:lnSpc>
                        <a:buAutoNum type="arabicPeriod"/>
                        <a:tabLst>
                          <a:tab pos="87185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Набор APIs, которые образуют «продвинутую» загрузочную среду на  клиентской станции.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Структуру boot ROM.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1029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 smtClean="0">
                          <a:latin typeface="Arial MT"/>
                          <a:cs typeface="Arial MT"/>
                        </a:rPr>
                        <a:t>3.0.1.1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Термин </a:t>
                      </a:r>
                      <a:r>
                        <a:rPr sz="2000" i="1" spc="0" dirty="0">
                          <a:latin typeface="Arial"/>
                          <a:cs typeface="Arial"/>
                        </a:rPr>
                        <a:t>удаленная загрузка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(remote boot) означает, что по крайней мере  ядро ОС некоторой станции загружается не с локальных накопителей, а по  сети -- с удаленной станции.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Удаленная загрузка как правило используется для бездисковых  пользовательских станций, не предназначенных для хранения информации  (stateless). Каждый раз загружается «заготовка» ОС.</a:t>
                      </a: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Таким образом, в состав сети с удаленной загрузкой входит как минимум  две станции, которые обычно расположены в одном сегменте.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7895" y="4431003"/>
            <a:ext cx="4419600" cy="9902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639" y="6653276"/>
            <a:ext cx="6406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Клиент-серверное взаимодействие по протоколу PXE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3.0.7.1a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420" y="1844421"/>
              <a:ext cx="5962650" cy="3829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1910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3.0.7.1b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1. DHCPDISCOVER -- DHCP-клиент в составе PXE-клиента посылает  броадкаст-запрос с целями анонсирования своего «возникновения» и поиска  сервиса адресации, коим является DHCP-сервер. Стандартный порт на  стороне DHCP-сервера: UDP 67.</a:t>
                      </a:r>
                    </a:p>
                    <a:p>
                      <a:pPr marL="92075" marR="84455" indent="447675" algn="just">
                        <a:lnSpc>
                          <a:spcPct val="97900"/>
                        </a:lnSpc>
                        <a:spcBef>
                          <a:spcPts val="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 этом ключевыми являются опции: 97 -- UUID/GUID-based Client  Identifier (Universally/Globally Unique ID), 93 -- Client System Architecture, 94 --  Client Network Device Interface, 60 -- Class Identifier (в случае с PXE значение  начинается с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PXEClient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).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Если DHCP-клиент по каким-либо причинам еще не готов полноценно  обрабатывать юникаст-пакеты, он должен установить флаг В -- Broadcast  Flag, так как форма ответной адресации выбирается исходя из значения  этого флага.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71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50" y="6483096"/>
                  </a:moveTo>
                  <a:lnTo>
                    <a:pt x="9505950" y="0"/>
                  </a:lnTo>
                  <a:lnTo>
                    <a:pt x="0" y="0"/>
                  </a:lnTo>
                  <a:lnTo>
                    <a:pt x="0" y="6483096"/>
                  </a:lnTo>
                  <a:lnTo>
                    <a:pt x="9505950" y="6483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27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3.0.7.1c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2068068"/>
              <a:ext cx="6115050" cy="3419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3425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 smtClean="0">
                          <a:latin typeface="Arial MT"/>
                          <a:cs typeface="Arial MT"/>
                        </a:rPr>
                        <a:t>3.0.7.1d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2. DHCPOFFER -- DHCP-сервер сразу выдает DHCP-клиенту IP-адрес и в  юникаст- либо броадкаст-форме отвечает о своей готовности. Стандартный  порт на стороне DHCP-клиента: UDP 68.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 этом выданный IP-адрес DHCP-сервер указывает в поле yiaddr --  'Your' (client) IP address, а свой IP-адрес указывает в опции 54 -- DHCP Server  Identification.</a:t>
                      </a: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юникаст-случае выданный IP-адрес «вписывается» в пакет еще и как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IP-адрес назначения.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71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50" y="6483096"/>
                  </a:moveTo>
                  <a:lnTo>
                    <a:pt x="9505950" y="0"/>
                  </a:lnTo>
                  <a:lnTo>
                    <a:pt x="0" y="0"/>
                  </a:lnTo>
                  <a:lnTo>
                    <a:pt x="0" y="6483096"/>
                  </a:lnTo>
                  <a:lnTo>
                    <a:pt x="9505950" y="6483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3.0.7.1e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2158745"/>
              <a:ext cx="6115050" cy="3238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45" y="473913"/>
            <a:ext cx="9349740" cy="2340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3.0.7.1f</a:t>
            </a:r>
          </a:p>
          <a:p>
            <a:pPr marL="12700" marR="5080" indent="447675" algn="just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 MT"/>
                <a:cs typeface="Arial MT"/>
              </a:rPr>
              <a:t>3. DHCPREQUEST -- DHCP-клиент, по-прежнему в бродкаст-форме,  подтверждает, что он выбрал определенный DHCP-сервер, и параллельно  собственно запрашивает IP-адрес и требующиеся ему конфигурационные  параметры.</a:t>
            </a:r>
          </a:p>
          <a:p>
            <a:pPr marL="12700" marR="5715" indent="447675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Выбранный DHCP-сервер отображен в опции 54. Другие ключевые опции:  50 -- Requested IP Address, 55 -- Parameter Request List.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2950464"/>
              <a:ext cx="6115050" cy="3419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6721475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3.0.7.1g</a:t>
            </a:r>
            <a:endParaRPr sz="2000">
              <a:latin typeface="Arial MT"/>
              <a:cs typeface="Arial MT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 MT"/>
                <a:cs typeface="Arial MT"/>
              </a:rPr>
              <a:t>Почему DHCPREQUEST именно в бродкаст-форме?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45" y="473913"/>
            <a:ext cx="9352915" cy="26454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3.0.7.1h</a:t>
            </a:r>
            <a:endParaRPr sz="2000">
              <a:latin typeface="Arial MT"/>
              <a:cs typeface="Arial MT"/>
            </a:endParaRPr>
          </a:p>
          <a:p>
            <a:pPr marL="12700" marR="5080" indent="447675" algn="just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 MT"/>
                <a:cs typeface="Arial MT"/>
              </a:rPr>
              <a:t>4. DHCPACK -- DHCP-сервер в юникаст- либо броадкаст-форме  подтверждает подтверждение и параллельно предоставляет значения всех  предварительно сконфигурированных параметров из тех, что были  запрошены.</a:t>
            </a:r>
            <a:endParaRPr sz="2000">
              <a:latin typeface="Arial MT"/>
              <a:cs typeface="Arial MT"/>
            </a:endParaRPr>
          </a:p>
          <a:p>
            <a:pPr marL="12700" marR="8890" indent="447675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Типичные опции: 1 -- Subnet Mask, 3 -- Router, 51 -- IP Address Lease Time  и так далее (если в один пакет не помещаются, то передаются несколько  пакетов)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3130295"/>
              <a:ext cx="6115050" cy="3419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1785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3.0.7.1i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 startAt="5"/>
                        <a:tabLst>
                          <a:tab pos="92265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 Service Discover -- PXE-клиент посредством DHCP посылает  запрос о предоставлении загрузочного сервиса. По сути аналогичен  DHCPDISCOVER плюс DHCPREQUEST, но кодируется как DHCPREQUEST.  Стандартные порты на стороне DHCP-сервера: UDP 67 (бродкаст), UDP 4011  (мультикаст-юникаст).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 этом параметры адресации должны были быть принудительно  указаны при DHCPACK. Параметры адресации, а также все другие  требующиеся параметры, являющиеся PXE-расширениями, выражаются как  подопции опции 43 -- Vendor Specific. Ключевая подопция на данном шаге: 43  tag 8 -- PXE_BOOT_SERVERS.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 startAt="6"/>
                        <a:tabLst>
                          <a:tab pos="82486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 Service Ack -- DHCP-сервер, находящийся на стороне загрузочного  сервиса, подтверждает предоставление услуг. Подтверждение кодируется  как DHCPACK.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 этом ключевыми являются: поле file -- Boot File Name -- с названием  файла -- загрузчика bootstrap и подопции опции 43, например, с параметрами  протокола MTFTP (если используется MTFTP). Как альтернатива полю file,  может использоваться опция 67 -- Boot File Name.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62514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3.0.7.1j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 startAt="7"/>
                        <a:tabLst>
                          <a:tab pos="90551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Bootstrap Request -- TFTP-клиент в составе PXE-клиента посылает  запрос о предоставлении файла -- загрузчика bootstrap. Стандартный порт на  стороне TFTP-сервера: UDP 69.</a:t>
                      </a:r>
                    </a:p>
                    <a:p>
                      <a:pPr marL="958850" indent="-419734" algn="just">
                        <a:lnSpc>
                          <a:spcPct val="100000"/>
                        </a:lnSpc>
                        <a:buAutoNum type="arabicPeriod" startAt="7"/>
                        <a:tabLst>
                          <a:tab pos="95948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Bootstrap Download -- TFTP-клиент скачивает файл -- загрузчик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bootstrap.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 startAt="9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Bootstrap Exec -- загрузчик bootstrap исполняется.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3018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170305" algn="l"/>
                          <a:tab pos="2389505" algn="l"/>
                          <a:tab pos="3773804" algn="l"/>
                          <a:tab pos="5090160" algn="l"/>
                          <a:tab pos="6604000" algn="l"/>
                          <a:tab pos="7442834" algn="l"/>
                          <a:tab pos="899033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	решения	проблемы	эмуляции	системного	диска	используют	два  подхода: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Поддержка виртуального диска в памяти (RAM Drive).</a:t>
                      </a: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Поддержка сетевого виртуального диска.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63826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Четко видны две фазы взаимодействия: по протоколу DHCP и по  протоколу TFTP. В общем случае сервисы DHCP и TFTP разделены.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Протокол BOOTP шаги 3 и 4 не предусматривает (только BOOTREQUEST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и BOOTREPLY).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Шаги 5 и 6 нужны если TFTP-сервер физически не совпадает с DHCP-  сервером, что встречается редко. Поэтому они обычно совмещаются с  шагами 3 и 4.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5693410"/>
            </a:xfrm>
            <a:custGeom>
              <a:avLst/>
              <a:gdLst/>
              <a:ahLst/>
              <a:cxn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73172" y="960374"/>
            <a:ext cx="3356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0440" algn="l"/>
                <a:tab pos="1370330" algn="l"/>
              </a:tabLst>
            </a:pPr>
            <a:r>
              <a:rPr sz="2000" dirty="0">
                <a:latin typeface="Arial MT"/>
                <a:cs typeface="Arial MT"/>
              </a:rPr>
              <a:t>счету,	в	DHCP-заголовке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1259" y="960374"/>
            <a:ext cx="13963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передается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7922" y="960374"/>
            <a:ext cx="815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только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4157" y="960374"/>
            <a:ext cx="5867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пара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217" y="1265173"/>
            <a:ext cx="6897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7670" algn="l"/>
                <a:tab pos="1996439" algn="l"/>
                <a:tab pos="3052445" algn="l"/>
                <a:tab pos="4284345" algn="l"/>
                <a:tab pos="5560695" algn="l"/>
              </a:tabLst>
            </a:pPr>
            <a:r>
              <a:rPr sz="2000" dirty="0">
                <a:latin typeface="Arial MT"/>
                <a:cs typeface="Arial MT"/>
              </a:rPr>
              <a:t>параметров,	в	первую	очередь,	IP-адрес.	Остальные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970" y="1569973"/>
            <a:ext cx="5330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параметры передаются в виде DHCP-опций.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245" y="6626352"/>
            <a:ext cx="9505950" cy="394970"/>
          </a:xfrm>
          <a:custGeom>
            <a:avLst/>
            <a:gdLst/>
            <a:ahLst/>
            <a:cxnLst/>
            <a:rect l="l" t="t" r="r" b="b"/>
            <a:pathLst>
              <a:path w="9505950" h="394970">
                <a:moveTo>
                  <a:pt x="9505949" y="394716"/>
                </a:moveTo>
                <a:lnTo>
                  <a:pt x="9505949" y="0"/>
                </a:lnTo>
                <a:lnTo>
                  <a:pt x="0" y="0"/>
                </a:lnTo>
                <a:lnTo>
                  <a:pt x="0" y="394716"/>
                </a:lnTo>
                <a:lnTo>
                  <a:pt x="9505949" y="394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5497" y="6653276"/>
            <a:ext cx="2580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DHCP message [RFC]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2970" y="473913"/>
            <a:ext cx="2290445" cy="11214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Arial MT"/>
                <a:cs typeface="Arial MT"/>
              </a:rPr>
              <a:t>3.0.7.3</a:t>
            </a:r>
            <a:endParaRPr sz="2000">
              <a:latin typeface="Arial MT"/>
              <a:cs typeface="Arial MT"/>
            </a:endParaRPr>
          </a:p>
          <a:p>
            <a:pPr marL="12700" marR="5080" indent="447675">
              <a:lnSpc>
                <a:spcPct val="100000"/>
              </a:lnSpc>
              <a:spcBef>
                <a:spcPts val="710"/>
              </a:spcBef>
              <a:tabLst>
                <a:tab pos="1042035" algn="l"/>
              </a:tabLst>
            </a:pPr>
            <a:r>
              <a:rPr sz="2000" dirty="0">
                <a:latin typeface="Arial MT"/>
                <a:cs typeface="Arial MT"/>
              </a:rPr>
              <a:t>По	большому  конфигурационных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16" name="object 1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1195" y="1978152"/>
              <a:ext cx="4972050" cy="4428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23745"/>
              </p:ext>
            </p:extLst>
          </p:nvPr>
        </p:nvGraphicFramePr>
        <p:xfrm>
          <a:off x="579196" y="523684"/>
          <a:ext cx="9507854" cy="6489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477">
                <a:tc gridSpan="5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3.0.7.4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 spc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Tag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 spc="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Name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 spc="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Data Length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 spc="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Meaning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 spc="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Reference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0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Pad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0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None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Subnet Mask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Subnet Mask Value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Time Offset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Time Offset in Seconds from UTC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(note: deprecated by 100 and 101)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3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Router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Router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Time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Timeserver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5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Name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IEN-116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6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Domain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DNS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7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Log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Logging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8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Quotes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Quotes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9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LPR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Printer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10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Impress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Impress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RLP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N/4 RLP Server addresses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12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Hostname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Hostname string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13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Boot File Size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Size of boot file in 512 byte chunks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Merit Dump File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Client to dump and name the file to dump it to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15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Domain Name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The DNS domain name of the client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16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Swap Server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Swap Server address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17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Root Path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Path name for root disk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18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Extension File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Path name for more BOOTP info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19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Forward On/Off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Enable/Disable IP Forwarding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20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SrcRte On/Off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Enable/Disable Source Routing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Policy Filter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Routing Policy Filters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22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Max DG Assembly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Max Datagram Reassembly Size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23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Default IP TTL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Default IP Time to Live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MTU Timeout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Path MTU Aging Timeout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25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MTU Plateau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Path MTU Plateau Table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26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MTU Interface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Interface MTU Size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27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MTU Subnet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All Subnets are Local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28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Broadcast Address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4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Broadcast Address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29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Mask Discovery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Perform Mask Discovery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30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Mask Supplier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1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Provide Mask to Others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...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93905">
                <a:tc>
                  <a:txBody>
                    <a:bodyPr/>
                    <a:lstStyle/>
                    <a:p>
                      <a:pPr marL="53975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255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End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0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None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0" dirty="0">
                          <a:latin typeface="Courier New"/>
                          <a:cs typeface="Courier New"/>
                        </a:rPr>
                        <a:t>[RFC2132]</a:t>
                      </a:r>
                      <a:endParaRPr sz="1000" spc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3954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 options [IANA]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3954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3.0.7.5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509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Тип DHCP-сообщения определяется из значения опции 53 -- DHCP  Message Type. Кроме уже упомянутых DHCPDISCOVER, DHCPOFFER,  DHCPREQUEST и DHCPACK, есть еще:</a:t>
                      </a:r>
                    </a:p>
                    <a:p>
                      <a:pPr marL="92075" marR="83820" indent="447675">
                        <a:lnSpc>
                          <a:spcPct val="100000"/>
                        </a:lnSpc>
                        <a:tabLst>
                          <a:tab pos="2498090" algn="l"/>
                          <a:tab pos="2804795" algn="l"/>
                          <a:tab pos="3564890" algn="l"/>
                          <a:tab pos="3968115" algn="l"/>
                          <a:tab pos="5091430" algn="l"/>
                          <a:tab pos="6163945" algn="l"/>
                          <a:tab pos="6557645" algn="l"/>
                          <a:tab pos="7926705" algn="l"/>
                          <a:tab pos="861758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DHCPDECLINE	--	отказ	со	стороны	клиента	от	IP-адреса,	если	клиент  выявил, что этот IP-адрес уже используется.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1938020" algn="l"/>
                          <a:tab pos="2263775" algn="l"/>
                          <a:tab pos="3042920" algn="l"/>
                          <a:tab pos="3463290" algn="l"/>
                          <a:tab pos="4604385" algn="l"/>
                          <a:tab pos="5795010" algn="l"/>
                          <a:tab pos="6503670" algn="l"/>
                          <a:tab pos="746125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DHCPNAK	--	отказ	со	стороны	сервера,	если	запрос	DHCPREQUEST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неправильный.</a:t>
                      </a:r>
                    </a:p>
                    <a:p>
                      <a:pPr marL="92075" marR="82550" indent="447675">
                        <a:lnSpc>
                          <a:spcPct val="100000"/>
                        </a:lnSpc>
                        <a:tabLst>
                          <a:tab pos="2588895" algn="l"/>
                          <a:tab pos="2910840" algn="l"/>
                          <a:tab pos="4391025" algn="l"/>
                          <a:tab pos="4800600" algn="l"/>
                          <a:tab pos="5892165" algn="l"/>
                          <a:tab pos="6155055" algn="l"/>
                          <a:tab pos="7261859" algn="l"/>
                          <a:tab pos="770191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DHCPRELEASE	--	сообщение	от	клиента	к	серверу	об	освобождении  выделенных до этого DHCP-ресурсов, если эти ресурсы больше не нужны.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2580005" algn="l"/>
                          <a:tab pos="2669540" algn="l"/>
                          <a:tab pos="3067685" algn="l"/>
                          <a:tab pos="4189729" algn="l"/>
                          <a:tab pos="4454525" algn="l"/>
                          <a:tab pos="4765040" algn="l"/>
                          <a:tab pos="5324475" algn="l"/>
                          <a:tab pos="6019800" algn="l"/>
                          <a:tab pos="6446520" algn="l"/>
                          <a:tab pos="6990080" algn="l"/>
                          <a:tab pos="7716520" algn="l"/>
                          <a:tab pos="8173084" algn="l"/>
                          <a:tab pos="832421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DHCPINFORM	--	запрос	от		клиента	к	серверу	о	некоторых  конфигурационных		параметрах,		если	собственно	IP-адрес		назначен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«вручную».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DHCPFORCERENEW (RFC 3203) -- сообщение от сервера к клиенту о  принудительном начале повторного взаимодействия по DHCP.</a:t>
                      </a: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Остальные типы имеют отношение к опциональному расширению DHCP  Leasequery (RFC 4388), позволяющему сторонней станции (не клиенту и не  серверу) запрашивать информацию о DHCP-конфигурации.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3604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3.0.7.6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010285" algn="l"/>
                          <a:tab pos="2378710" algn="l"/>
                          <a:tab pos="3538854" algn="l"/>
                          <a:tab pos="5060950" algn="l"/>
                          <a:tab pos="6228715" algn="l"/>
                          <a:tab pos="788352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	истечении	времени	валидности	IP-адрес	обновляется	посредством  целенаправленных (юникаст) DHCPREQUEST и DHCPACK.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808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3.0.7.7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переcылки файлов используется упрощенный и менее надежный  вариант протокола FTP, называемый TFTP (Trivial FTP) (RFC 1350).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Существуют также более или менее модифицированные версии TFTP от  различных разработчиков с разной степенью стандартизации, например,  MTFTP (Multicast TFTP).</a:t>
                      </a:r>
                    </a:p>
                    <a:p>
                      <a:pPr marL="92075" marR="83185" indent="447675">
                        <a:lnSpc>
                          <a:spcPts val="2250"/>
                        </a:lnSpc>
                        <a:spcBef>
                          <a:spcPts val="200"/>
                        </a:spcBef>
                        <a:tabLst>
                          <a:tab pos="2329180" algn="l"/>
                          <a:tab pos="3523615" algn="l"/>
                          <a:tab pos="5253355" algn="l"/>
                          <a:tab pos="5857240" algn="l"/>
                          <a:tab pos="795655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Существуют	особые	соглашения	об	использовании	расширений  загружаемых файлов (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.P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и другие).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052955" algn="l"/>
                          <a:tab pos="3348354" algn="l"/>
                          <a:tab pos="4581525" algn="l"/>
                          <a:tab pos="4883785" algn="l"/>
                          <a:tab pos="6185535" algn="l"/>
                          <a:tab pos="6870065" algn="l"/>
                          <a:tab pos="778637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Первичный	загрузчик	bootstrap	с	помощью	PXE	может	«подгружать»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вторичные.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BOOTP, DHCP и TFTP используют транспорт UDP.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81384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3.0.7.8a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 relay позволяет разместить DHCP-клиент и DHCP-сервер в разных  сегментах. При конфигурировании «обращенного» к DHCP-клиенту  интерфейса шлюза, который и выполняет функцию DHCP relay, указывают  IP-адрес DHCP-сервера, на который нужно перенаправлять запросы, то есть  DHCP helper. При перенаправлении в поле giaddr -- relay agent IP address  заносится IP-адрес DHCP relay, что в дальнейшем позволит DHCP-серверу  определить «происхождение» запроса. Если DHCP-серверу для выдачи IP-  адреса требуется дополнительная информация от DHCP relay, то она может  быть передана посредством опции 82 -- Relay Agent Information.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 proxy (в стандартах не выделяют) терминологически отличается  тем, что работает прозрачно -- DHCP-клиент вместо IP-адреса DHCP-сервера</a:t>
                      </a: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«видит» IP-адрес DHCP proxy.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71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50" y="6483096"/>
                  </a:moveTo>
                  <a:lnTo>
                    <a:pt x="9505950" y="0"/>
                  </a:lnTo>
                  <a:lnTo>
                    <a:pt x="0" y="0"/>
                  </a:lnTo>
                  <a:lnTo>
                    <a:pt x="0" y="6483096"/>
                  </a:lnTo>
                  <a:lnTo>
                    <a:pt x="9505950" y="6483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3.0.7.8b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2411" y="1792224"/>
              <a:ext cx="6848856" cy="3971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98146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3.0.8.1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869439" algn="l"/>
                          <a:tab pos="3423920" algn="l"/>
                          <a:tab pos="5461000" algn="l"/>
                          <a:tab pos="6325235" algn="l"/>
                          <a:tab pos="7645400" algn="l"/>
                          <a:tab pos="807974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Типичные	реализации	DHCP-клиентов	кроме	IP-адреса	п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о	у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молчанию  запрашивают и набор основных DHCP-опций.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DHCP-клиент в Windows запускается автоматически и активизируется при  отсутствии статического IP-адреса.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Интерфейс для явного конфигурирования не предусмотрен.</a:t>
                      </a: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1269365" algn="l"/>
                          <a:tab pos="2613025" algn="l"/>
                          <a:tab pos="3780790" algn="l"/>
                          <a:tab pos="4051935" algn="l"/>
                          <a:tab pos="5324475" algn="l"/>
                          <a:tab pos="6687820" algn="l"/>
                          <a:tab pos="7555230" algn="l"/>
                          <a:tab pos="7980680" algn="l"/>
                          <a:tab pos="915797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Если	назначить	IP-адрес	с	помощью	протокола	DHCP	не	удалось,	то  назначается случайный IP-адрес -- Link Local.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0070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3.0.9.1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DHCP-клиент в Linux представлен демоном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dhclient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активизации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dhclient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(при загрузке) необходимо отредактировать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соответствующую строку в соответствующем конфигурационном файле.</a:t>
                      </a:r>
                    </a:p>
                    <a:p>
                      <a:pPr marL="92075" marR="85090" indent="447675">
                        <a:lnSpc>
                          <a:spcPts val="2250"/>
                        </a:lnSpc>
                        <a:spcBef>
                          <a:spcPts val="200"/>
                        </a:spcBef>
                        <a:tabLst>
                          <a:tab pos="1254760" algn="l"/>
                          <a:tab pos="2585085" algn="l"/>
                          <a:tab pos="4039870" algn="l"/>
                          <a:tab pos="6109970" algn="l"/>
                          <a:tab pos="787844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	«тонкой»	настройки	дополнительно	редактируют	стандартный  конфигурационный файл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etc/dhclient.conf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0237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3.0.2.1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Существует специальное соглашение: если сетевому интерфейсу  присвоен IP-адрес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, то ему должен быть назначен динамический  адрес.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4285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3.0.9.2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/etc/sysconfig/network-scripts/ifcfg-eth1 </a:t>
                      </a:r>
                      <a:r>
                        <a:rPr sz="1400" spc="0" dirty="0">
                          <a:latin typeface="Arial MT"/>
                          <a:cs typeface="Arial MT"/>
                        </a:rPr>
                        <a:t>(ветви Red Hat и SUSE):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spc="0" dirty="0">
                        <a:latin typeface="Times New Roman"/>
                        <a:cs typeface="Times New Roman"/>
                      </a:endParaRPr>
                    </a:p>
                    <a:p>
                      <a:pPr marL="539750" marR="7468870">
                        <a:lnSpc>
                          <a:spcPct val="1000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...  BOOTPROTO=dhcp</a:t>
                      </a:r>
                    </a:p>
                    <a:p>
                      <a:pPr marL="539750">
                        <a:lnSpc>
                          <a:spcPts val="167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/etc/network/interfaces </a:t>
                      </a:r>
                      <a:r>
                        <a:rPr sz="1400" spc="0" dirty="0">
                          <a:latin typeface="Arial MT"/>
                          <a:cs typeface="Arial MT"/>
                        </a:rPr>
                        <a:t>(ветвь Debian):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iface eth1 inet dhcp</a:t>
                      </a: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/etc/dhclient.conf: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timeout 60;</a:t>
                      </a: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reject 192.168.11.1;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interface "eth0" {</a:t>
                      </a:r>
                    </a:p>
                    <a:p>
                      <a:pPr marL="965835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send dhcp-lease-time 3600;</a:t>
                      </a:r>
                    </a:p>
                    <a:p>
                      <a:pPr marL="965835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require routers, subnet-mask, domain-name-servers;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5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marL="1073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Примеры настройки DHCP в конфигурационных файлах Linux</a:t>
                      </a: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438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3.0.10.1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6995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010919" algn="l"/>
                          <a:tab pos="2766695" algn="l"/>
                          <a:tab pos="3865245" algn="l"/>
                          <a:tab pos="4940300" algn="l"/>
                          <a:tab pos="5662295" algn="l"/>
                          <a:tab pos="7345680" algn="l"/>
                          <a:tab pos="7633334" algn="l"/>
                          <a:tab pos="904748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	загружающей	станции	должны	быть	установлены	и	настроены	как  минимум два сервиса: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 либо ему подобный.</a:t>
                      </a: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TFTP либо ему подобный.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1915" indent="447675" algn="just">
                        <a:lnSpc>
                          <a:spcPct val="984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серверных редакциях Windows имеется возможность установить  собственный сервис DHCP. Начиная с Server 2008, предусмотрена роль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DHCP  Server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 В Server 2003 R2 был компонент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Dynamic Host Configuration  Protocol (DHCP)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 Для конфигурирования используют оснастку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DHCP 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dhcpmgmt.msc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).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Однако, сервис TFTP как отдельный полноценный компонент не  поддерживается.</a:t>
                      </a: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Поэтому для организации удаленной загрузки обычно используют  стороннее, более «полноценное», ПО.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779" y="6653276"/>
            <a:ext cx="6450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Установка сервиса DHCP в Windows Server 2016/2019</a:t>
            </a: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3.0.10.2a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895" y="1110995"/>
              <a:ext cx="7486650" cy="533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779" y="6653276"/>
            <a:ext cx="6450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Установка сервиса DHCP в Windows Server 2016/2019</a:t>
            </a: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3.0.10.2b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5639" y="1796796"/>
              <a:ext cx="3962399" cy="396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0755" y="6653276"/>
            <a:ext cx="5310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Оснастка DHCP в Windows Server 2016/2019</a:t>
            </a: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68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3.0.10.2c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193" y="963168"/>
              <a:ext cx="8871204" cy="28864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383" y="3700272"/>
              <a:ext cx="8874252" cy="2886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0755" y="6653276"/>
            <a:ext cx="5310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Оснастка DHCP в Windows Server 2016/2019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3.0.10.2d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043" y="2337816"/>
              <a:ext cx="8874252" cy="2886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918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3.0.11.1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3099"/>
                        </a:lnSpc>
                        <a:spcBef>
                          <a:spcPts val="8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Linux используют демоны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bootpd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и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dhcpd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со стандартными  конфигурационными файлами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/tftpboot/bootptab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и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/etc/dhcpd.conf 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соответственно.</a:t>
                      </a:r>
                    </a:p>
                    <a:p>
                      <a:pPr marL="539750" algn="just">
                        <a:lnSpc>
                          <a:spcPts val="225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А также демон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tftpd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, который не имеет конфигурационного файла (все</a:t>
                      </a:r>
                    </a:p>
                    <a:p>
                      <a:pPr marL="92075" marR="83820" algn="just">
                        <a:lnSpc>
                          <a:spcPts val="2250"/>
                        </a:lnSpc>
                        <a:spcBef>
                          <a:spcPts val="35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что ему требуется -- это указание рабочего каталога при запуске, в качестве  рабочего каталога принято использовать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/tftpboot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).</a:t>
                      </a: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1229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3.0.11.2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ether:\</a:t>
                      </a:r>
                    </a:p>
                    <a:p>
                      <a:pPr marL="1028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:hn:sm=255.255.255.224:vm=rfc1048:ht=ethernet:gw=192.168.11.193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user1:\</a:t>
                      </a:r>
                    </a:p>
                    <a:p>
                      <a:pPr marL="1028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tc=ether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:ha=000CF1BF703F:ip=192.168.11.201:hd=/tftpboot:bf=mba.X: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Пример файла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bootptab</a:t>
                      </a: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11623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3.0.11.3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subnet 192.168.11.192 netmask 255.255.255.224 {</a:t>
                      </a: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range 192.168.11.194 192.168.11.197;</a:t>
                      </a: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option subnet-mask 255.255.255.224;</a:t>
                      </a: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option routers 192.168.11.193;</a:t>
                      </a:r>
                    </a:p>
                    <a:p>
                      <a:pPr marL="1006475" marR="1786889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option bootfile-name "/tftpboot/pxelinux.0";  option domain-name "evm.bsuir.by";</a:t>
                      </a: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option domain-name-servers 192.168.11.3;</a:t>
                      </a: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option netbios-name-servers 192.168.11.193;</a:t>
                      </a:r>
                    </a:p>
                    <a:p>
                      <a:pPr marL="1006475" marR="483425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default-lease-time 4400;  host user1 {</a:t>
                      </a:r>
                    </a:p>
                    <a:p>
                      <a:pPr marL="1920875" marR="2091689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hardware ethernet 00:0c:f1:bf:70:3f;  fixed-address 192.168.11.201;</a:t>
                      </a: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19208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Пример файла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dhcpd.conf</a:t>
                      </a: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04570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3.0.12.1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>
                        <a:lnSpc>
                          <a:spcPts val="2250"/>
                        </a:lnSpc>
                        <a:spcBef>
                          <a:spcPts val="509"/>
                        </a:spcBef>
                        <a:tabLst>
                          <a:tab pos="1697989" algn="l"/>
                          <a:tab pos="3801745" algn="l"/>
                          <a:tab pos="4295140" algn="l"/>
                          <a:tab pos="5288280" algn="l"/>
                          <a:tab pos="6083300" algn="l"/>
                          <a:tab pos="7804150" algn="l"/>
                          <a:tab pos="8288655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Запуск	DHCP-клиента	в	Cisco	IOS	происходит	с	помощью  соответствующего аргумента команды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ip address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Перед запуском DHCP-клиента                 можно настроить.</a:t>
                      </a: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1957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3.0.3.1a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настоящее время существуют несколько семейств технологий,  связанных с удаленной загрузкой (используется клиент-серверная модель,  включая поддержку со стороны BIOS/UEFI и загрузчиков Linux, в первую  очередь выражены в соответствующих протоколах):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7249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IPX: RPL (Remote Program Load) плюс ПО от Novell, Microsoft и  другое.</a:t>
                      </a: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7249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IPv4: BOOTP (BOOTstrap Protocol) (RFC 951) -&gt; DHCP (Dynamic  Host Configuration Protocol) (RFC 2131) -&gt; PXE (Preboot eXecution Environment)  (открытый стандарт Intel) плюс ПО от 3COM (DABS), Intel (PXE PDK), InCom --  Bootix (BPB), Microsoft (RIS, WDS, Windows PE), Rembo -- IBM (Tivoli PMfOSD -</a:t>
                      </a:r>
                    </a:p>
                    <a:p>
                      <a:pPr marL="92075" marR="84455">
                        <a:lnSpc>
                          <a:spcPct val="100000"/>
                        </a:lnSpc>
                        <a:tabLst>
                          <a:tab pos="309880" algn="l"/>
                          <a:tab pos="1515110" algn="l"/>
                          <a:tab pos="2764155" algn="l"/>
                          <a:tab pos="4125595" algn="l"/>
                          <a:tab pos="4427220" algn="l"/>
                          <a:tab pos="5506085" algn="l"/>
                          <a:tab pos="5808345" algn="l"/>
                          <a:tab pos="6519545" algn="l"/>
                          <a:tab pos="7243445" algn="l"/>
                          <a:tab pos="7544434" algn="l"/>
                          <a:tab pos="874903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-	развитие	BpBatch),	Venturcom	--	Ardence	--	Citrix	(PVS	--	развитие	BXP),  Qualystem -- Neoware -- HP (Image Manager), Youngzsoft (CCBoot) и другое.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 Для IPv6: DHCPv6 -&gt; Netboot6 (PXE на базе IPv6, открытый стандарт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UEFI Forum) плюс ПО от Citrix (PVS), Microsoft (WDS).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0784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3.0.12.2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800" spc="0" dirty="0">
                          <a:latin typeface="Courier New"/>
                          <a:cs typeface="Courier New"/>
                        </a:rPr>
                        <a:t>Router(config)#inteface fa0</a:t>
                      </a:r>
                    </a:p>
                    <a:p>
                      <a:pPr marL="539750" marR="355600">
                        <a:lnSpc>
                          <a:spcPct val="100000"/>
                        </a:lnSpc>
                      </a:pPr>
                      <a:r>
                        <a:rPr sz="1800" spc="0" dirty="0">
                          <a:latin typeface="Courier New"/>
                          <a:cs typeface="Courier New"/>
                        </a:rPr>
                        <a:t>Router(config-if)#ip dhcp client lease </a:t>
                      </a:r>
                      <a:r>
                        <a:rPr sz="18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0 1 0</a:t>
                      </a:r>
                      <a:r>
                        <a:rPr sz="18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!Дни часы минуты  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Router(config-if)#no ip dhcp client request tftp-server-address  Router(config-if)#ip address dhcp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0" dirty="0">
                          <a:latin typeface="Courier New"/>
                          <a:cs typeface="Courier New"/>
                        </a:rPr>
                        <a:t>Router(config-if)#exit</a:t>
                      </a:r>
                    </a:p>
                  </a:txBody>
                  <a:tcPr marL="0" marR="0" marT="25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Команды IOS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91401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3.0.12.3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 algn="just">
                        <a:lnSpc>
                          <a:spcPts val="2250"/>
                        </a:lnSpc>
                        <a:spcBef>
                          <a:spcPts val="509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На маршрутизаторах Cisco поддерживается сервис DHCP. По умолчанию  этот сервис запущен, для останова используют команду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no service dhcp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539750">
                        <a:lnSpc>
                          <a:spcPts val="235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DHCP helper указывают командой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ip helper-address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2075" marR="82550" indent="447675" algn="just">
                        <a:lnSpc>
                          <a:spcPct val="96900"/>
                        </a:lnSpc>
                        <a:spcBef>
                          <a:spcPts val="225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просмотра состояния сервиса DHCP используют команды группы 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show ip dhcp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: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show ip dhcp binding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show ip dhcp conflict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show  ip dhcp pool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show ip dhcp server statistics 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и другие.</a:t>
                      </a: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82418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3.0.12.4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Router(config)#ip dhcp </a:t>
                      </a:r>
                      <a:r>
                        <a:rPr sz="14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excluded-address 192.168.11.193</a:t>
                      </a:r>
                      <a:r>
                        <a:rPr sz="14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!Исключаемые адреса</a:t>
                      </a:r>
                      <a:endParaRPr sz="1400" spc="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 spc="0" dirty="0">
                        <a:latin typeface="Times New Roman"/>
                        <a:cs typeface="Times New Roman"/>
                      </a:endParaRPr>
                    </a:p>
                    <a:p>
                      <a:pPr marL="539750" marR="3213735">
                        <a:lnSpc>
                          <a:spcPct val="1000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Router(config)#ip dhcp pool EXAMPLE-DHCP-</a:t>
                      </a:r>
                      <a:r>
                        <a:rPr sz="14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DYNAMIC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-POOL  Router(</a:t>
                      </a:r>
                      <a:r>
                        <a:rPr sz="14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dhcp-config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)# </a:t>
                      </a:r>
                      <a:r>
                        <a:rPr sz="14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!Режим конфигурирования DHCP-пула</a:t>
                      </a:r>
                      <a:endParaRPr sz="1400" spc="0" dirty="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64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Router(dhcp-config)#</a:t>
                      </a:r>
                      <a:r>
                        <a:rPr sz="14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network 192.168.11.192 255.255.255.224</a:t>
                      </a:r>
                      <a:r>
                        <a:rPr sz="14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!Вся подсеть</a:t>
                      </a:r>
                      <a:endParaRPr sz="1400" spc="0" dirty="0">
                        <a:latin typeface="Courier New"/>
                        <a:cs typeface="Courier New"/>
                      </a:endParaRPr>
                    </a:p>
                    <a:p>
                      <a:pPr marL="539750" marR="3745865">
                        <a:lnSpc>
                          <a:spcPct val="99700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Router(dhcp-config)#default-router 192.168.11.193  Router(dhcp-config)#bootfile ardbp32.bin  Router(dhcp-config)#</a:t>
                      </a:r>
                      <a:r>
                        <a:rPr sz="14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lease 0 4</a:t>
                      </a:r>
                      <a:r>
                        <a:rPr sz="14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!Минуты не указаны  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Router(dhcp-config)#domain-name evm.bsuir.by  Router(dhcp-config)#dns server 192.168.11.3</a:t>
                      </a:r>
                    </a:p>
                    <a:p>
                      <a:pPr marL="539750" marR="2044700">
                        <a:lnSpc>
                          <a:spcPts val="1670"/>
                        </a:lnSpc>
                        <a:spcBef>
                          <a:spcPts val="60"/>
                        </a:spcBef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Router(dhcp-config)#netbios-name-server 192.168.11.193  Router(dhcp-config)#</a:t>
                      </a:r>
                      <a:r>
                        <a:rPr sz="14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option 19 hex 01</a:t>
                      </a:r>
                      <a:r>
                        <a:rPr sz="14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!Пример приватной DHCP-опции  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Router(dhcp-config)#exit</a:t>
                      </a: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Команды IOS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08239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3.0.12.5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Router(config)#ip dhcp pool EXAMPLE-DHCP-</a:t>
                      </a:r>
                      <a:r>
                        <a:rPr sz="20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-POOL</a:t>
                      </a: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  <a:p>
                      <a:pPr marL="539750" marR="1339215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Courier New"/>
                          <a:cs typeface="Courier New"/>
                        </a:rPr>
                        <a:t>Router(dhcp-config)#origin file flash:dhcp-static1  Router(dhcp-config)#exit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Файл </a:t>
                      </a:r>
                      <a:r>
                        <a:rPr sz="2000" spc="0" dirty="0">
                          <a:latin typeface="Courier New"/>
                          <a:cs typeface="Courier New"/>
                        </a:rPr>
                        <a:t>dhcp-static1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*time* Jan 22 2012 03:33 PM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*version* 2</a:t>
                      </a:r>
                    </a:p>
                    <a:p>
                      <a:pPr marL="539750" marR="3149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35275" algn="l"/>
                          <a:tab pos="3749675" algn="l"/>
                          <a:tab pos="6492240" algn="l"/>
                        </a:tabLst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!IP address	</a:t>
                      </a:r>
                      <a:r>
                        <a:rPr sz="16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16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Hardware address	Lease expiration  192.168.11.201/27	</a:t>
                      </a:r>
                      <a:r>
                        <a:rPr sz="1600" u="sng" spc="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000c.f1bf.703f	Infinite </a:t>
                      </a:r>
                      <a:r>
                        <a:rPr sz="1600" spc="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!Это Ethernet</a:t>
                      </a:r>
                      <a:endParaRPr sz="1600" spc="0" dirty="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...</a:t>
                      </a: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0" dirty="0">
                          <a:latin typeface="Courier New"/>
                          <a:cs typeface="Courier New"/>
                        </a:rPr>
                        <a:t>*end*</a:t>
                      </a: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Команды IOS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06622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3.0.12.6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spcBef>
                          <a:spcPts val="5"/>
                        </a:spcBef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Router#show ip dhcp binding</a:t>
                      </a: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Bindings from all pools not associated with VRF:</a:t>
                      </a:r>
                    </a:p>
                    <a:p>
                      <a:pPr marL="2667635" marR="1299845" indent="-2127885">
                        <a:lnSpc>
                          <a:spcPct val="100000"/>
                        </a:lnSpc>
                        <a:tabLst>
                          <a:tab pos="2667635" algn="l"/>
                          <a:tab pos="5220335" algn="l"/>
                          <a:tab pos="7772400" algn="l"/>
                        </a:tabLst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IP address	Client-ID/	Lease expiration	Type  Hardware address/</a:t>
                      </a:r>
                    </a:p>
                    <a:p>
                      <a:pPr marL="2667635">
                        <a:lnSpc>
                          <a:spcPts val="1664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User name</a:t>
                      </a: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667000" algn="l"/>
                          <a:tab pos="5219700" algn="l"/>
                          <a:tab pos="7771765" algn="l"/>
                        </a:tabLst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192.168.11.195	0100.1b21.228e.72	Mar 31 2015 12:39 PM	Automatic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spc="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Router#show ip dhcp pool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 spc="0" dirty="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Pool EXAMPLE-DHCP_DYNAMIC_POOL :</a:t>
                      </a:r>
                    </a:p>
                    <a:p>
                      <a:pPr marL="646430" marR="4596130">
                        <a:lnSpc>
                          <a:spcPct val="99800"/>
                        </a:lnSpc>
                        <a:tabLst>
                          <a:tab pos="3943350" algn="l"/>
                        </a:tabLst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Utilization mark (high/low)	: 100 / 0  Subnet size (first/next)	: 0 / 0  Total addresses	: 30</a:t>
                      </a:r>
                    </a:p>
                    <a:p>
                      <a:pPr marL="646430">
                        <a:lnSpc>
                          <a:spcPts val="1670"/>
                        </a:lnSpc>
                        <a:tabLst>
                          <a:tab pos="3943350" algn="l"/>
                        </a:tabLst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Leased addresses	: 1</a:t>
                      </a:r>
                    </a:p>
                    <a:p>
                      <a:pPr marL="646430">
                        <a:lnSpc>
                          <a:spcPts val="1675"/>
                        </a:lnSpc>
                        <a:tabLst>
                          <a:tab pos="3943350" algn="l"/>
                        </a:tabLst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Pending event	: none</a:t>
                      </a:r>
                    </a:p>
                    <a:p>
                      <a:pPr marL="646430">
                        <a:lnSpc>
                          <a:spcPts val="1675"/>
                        </a:lnSpc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1 subnet is currently in the pool :</a:t>
                      </a:r>
                    </a:p>
                    <a:p>
                      <a:pPr marL="646430" marR="1087755">
                        <a:lnSpc>
                          <a:spcPts val="1670"/>
                        </a:lnSpc>
                        <a:spcBef>
                          <a:spcPts val="60"/>
                        </a:spcBef>
                        <a:tabLst>
                          <a:tab pos="2879725" algn="l"/>
                          <a:tab pos="4688840" algn="l"/>
                          <a:tab pos="6708775" algn="l"/>
                          <a:tab pos="6813550" algn="l"/>
                        </a:tabLst>
                      </a:pPr>
                      <a:r>
                        <a:rPr sz="1400" spc="0" dirty="0">
                          <a:latin typeface="Courier New"/>
                          <a:cs typeface="Courier New"/>
                        </a:rPr>
                        <a:t>Current index	IP address range		Leased addresses  192.168.11.193	192.168.11.193	- 192.168.11.222		1</a:t>
                      </a: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Команды IOS</a:t>
                      </a:r>
                      <a:endParaRPr sz="2000" spc="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83" y="537972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483" y="933450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9196" y="537972"/>
            <a:ext cx="9534525" cy="6497955"/>
            <a:chOff x="579196" y="537972"/>
            <a:chExt cx="9534525" cy="6497955"/>
          </a:xfrm>
        </p:grpSpPr>
        <p:sp>
          <p:nvSpPr>
            <p:cNvPr id="5" name="object 5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0692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3.0.3.1b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 startAt="4"/>
                        <a:tabLst>
                          <a:tab pos="871219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IPv4/IPv6: iSCSI (internet SCSI) Boot и FCoE (Fibre Channel Over  Ethernet) Boot плюс ПО от emBoot -- Double-take -- StarWind (netBoot/i), Cisco  (Network Boot), Microsoft (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iSCSI Software Initiator Boot Version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), Intel (iSCSI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oot 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irmware, FCoE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oot 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irmware) и другое.</a:t>
                      </a: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 startAt="4"/>
                        <a:tabLst>
                          <a:tab pos="85090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IPv4/IPv6: HTTP Boot плюс ПО от HPE (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для некоторых серверов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2000" spc="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,  IBM (для некоторых серверов)</a:t>
                      </a:r>
                      <a:r>
                        <a:rPr sz="2000" spc="0" dirty="0"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  <a:buAutoNum type="arabicPeriod" startAt="4"/>
                        <a:tabLst>
                          <a:tab pos="981710" algn="l"/>
                        </a:tabLst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IPv4/IPv6: Прочие протоколы плюс как правило свободно  распространяемое ПО, например, gPXE -&gt; iPXE (развитие EtherBoot)  (альтернатива PXE, но поддерживает PXE плюс другие протоколы).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1445" y="6653276"/>
            <a:ext cx="1889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iPXE project site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3.0.3.2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589" y="1114044"/>
              <a:ext cx="5334000" cy="5295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48535"/>
              </p:ext>
            </p:extLst>
          </p:nvPr>
        </p:nvGraphicFramePr>
        <p:xfrm>
          <a:off x="579196" y="523684"/>
          <a:ext cx="9505950" cy="64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3.0.4.1</a:t>
                      </a:r>
                      <a:endParaRPr sz="2000" spc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Вплоть до появления UEFI на всех Intel-совместимых ПК и серверах  (исключая платформу Itanium) использовался традиционный BIOS, в основе  которого лежит BIOS для компьютерных систем с процессорами i8086.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BIOS работает в реальном режиме с 16-тиразрядной адресацией и имеет  совсем немного реализаций (AMI, Award, Phoenix и еще пару) с разными  модификациями и «обертками».</a:t>
                      </a: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Спустя  десятилетия  BIOS  «оброс»  расширениями  (PnP  BIOS  Extension,  PCI BIOS Extension и другие), но его суть от этого не изменилась.</a:t>
                      </a: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В BIOS, еще при изначальной разработке, была заложена возможность  включать сторонние дополнения -- add-on BIOSes (примерами могут служить  BIOSes RAID-контроллеров и так далее).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 spc="0" dirty="0">
                        <a:latin typeface="Times New Roman"/>
                        <a:cs typeface="Times New Roman"/>
                      </a:endParaRPr>
                    </a:p>
                    <a:p>
                      <a:pPr marL="92075" marR="85090" indent="447675" algn="just">
                        <a:lnSpc>
                          <a:spcPct val="100000"/>
                        </a:lnSpc>
                      </a:pPr>
                      <a:r>
                        <a:rPr sz="2000" spc="0" dirty="0">
                          <a:latin typeface="Arial MT"/>
                          <a:cs typeface="Arial MT"/>
                        </a:rPr>
                        <a:t>Для обеспечения удаленной загрузки на стороне клиентской станции в  состав add-on BIOSes необходимо включить boot ROM -- специальное  загрузочное ПЗУ.</a:t>
                      </a: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347" y="6653276"/>
            <a:ext cx="2696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Добавление boot ROM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3.0.4.2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0169" y="2811704"/>
              <a:ext cx="4947760" cy="1772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2649</Words>
  <Application>Microsoft Office PowerPoint</Application>
  <PresentationFormat>Произвольный</PresentationFormat>
  <Paragraphs>480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3.0.3.2</vt:lpstr>
      <vt:lpstr>Презентация PowerPoint</vt:lpstr>
      <vt:lpstr>3.0.4.2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3.0.7.1a</vt:lpstr>
      <vt:lpstr>Презентация PowerPoint</vt:lpstr>
      <vt:lpstr>3.0.7.1c</vt:lpstr>
      <vt:lpstr>Презентация PowerPoint</vt:lpstr>
      <vt:lpstr>3.0.7.1e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3.0.7.8b</vt:lpstr>
      <vt:lpstr>Презентация PowerPoint</vt:lpstr>
      <vt:lpstr>Презентация PowerPoint</vt:lpstr>
      <vt:lpstr>Презентация PowerPoint</vt:lpstr>
      <vt:lpstr>Презентация PowerPoint</vt:lpstr>
      <vt:lpstr>3.0.10.2a</vt:lpstr>
      <vt:lpstr>3.0.10.2b</vt:lpstr>
      <vt:lpstr>3.0.10.2c</vt:lpstr>
      <vt:lpstr>3.0.10.2d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aksis-03</dc:title>
  <dc:creator>Administrator</dc:creator>
  <cp:lastModifiedBy>USER</cp:lastModifiedBy>
  <cp:revision>1</cp:revision>
  <dcterms:created xsi:type="dcterms:W3CDTF">2022-05-10T05:54:15Z</dcterms:created>
  <dcterms:modified xsi:type="dcterms:W3CDTF">2022-05-10T06:06:44Z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2022-05-10T00:00:00Z</vt:filetime>
  </property>
</Properties>
</file>