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Lst>
  <p:sldSz cx="10693400" cy="7562850"/>
  <p:notesSz cx="10693400" cy="75628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5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Arial MT"/>
                <a:cs typeface="Arial MT"/>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BFBFBF"/>
          </a:solidFill>
        </p:spPr>
        <p:txBody>
          <a:bodyPr wrap="square" lIns="0" tIns="0" rIns="0" bIns="0" rtlCol="0"/>
          <a:lstStyle/>
          <a:p>
            <a:endParaRPr/>
          </a:p>
        </p:txBody>
      </p:sp>
      <p:sp>
        <p:nvSpPr>
          <p:cNvPr id="17" name="bg object 17"/>
          <p:cNvSpPr/>
          <p:nvPr/>
        </p:nvSpPr>
        <p:spPr>
          <a:xfrm>
            <a:off x="594245" y="933450"/>
            <a:ext cx="9505950" cy="6087745"/>
          </a:xfrm>
          <a:custGeom>
            <a:avLst/>
            <a:gdLst/>
            <a:ahLst/>
            <a:cxnLst/>
            <a:rect l="l" t="t" r="r" b="b"/>
            <a:pathLst>
              <a:path w="9505950" h="6087745">
                <a:moveTo>
                  <a:pt x="9505949" y="6087617"/>
                </a:moveTo>
                <a:lnTo>
                  <a:pt x="9505949" y="0"/>
                </a:lnTo>
                <a:lnTo>
                  <a:pt x="0" y="0"/>
                </a:lnTo>
                <a:lnTo>
                  <a:pt x="0" y="6087617"/>
                </a:lnTo>
                <a:lnTo>
                  <a:pt x="9505949" y="6087617"/>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FF99CC"/>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72979" y="564896"/>
            <a:ext cx="9347441" cy="330200"/>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3" name="Holder 3"/>
          <p:cNvSpPr>
            <a:spLocks noGrp="1"/>
          </p:cNvSpPr>
          <p:nvPr>
            <p:ph type="body" idx="1"/>
          </p:nvPr>
        </p:nvSpPr>
        <p:spPr>
          <a:xfrm>
            <a:off x="1121035" y="3336290"/>
            <a:ext cx="8451329" cy="31140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5117" y="3447542"/>
            <a:ext cx="1042035" cy="635635"/>
          </a:xfrm>
          <a:prstGeom prst="rect">
            <a:avLst/>
          </a:prstGeom>
        </p:spPr>
        <p:txBody>
          <a:bodyPr vert="horz" wrap="square" lIns="0" tIns="12700" rIns="0" bIns="0" rtlCol="0">
            <a:spAutoFit/>
          </a:bodyPr>
          <a:lstStyle/>
          <a:p>
            <a:pPr marL="12700">
              <a:lnSpc>
                <a:spcPct val="100000"/>
              </a:lnSpc>
              <a:spcBef>
                <a:spcPts val="100"/>
              </a:spcBef>
            </a:pPr>
            <a:r>
              <a:rPr sz="4000" dirty="0"/>
              <a:t>IPv6</a:t>
            </a:r>
            <a:endParaRPr sz="4000"/>
          </a:p>
        </p:txBody>
      </p:sp>
      <p:sp>
        <p:nvSpPr>
          <p:cNvPr id="3" name="object 3"/>
          <p:cNvSpPr txBox="1"/>
          <p:nvPr/>
        </p:nvSpPr>
        <p:spPr>
          <a:xfrm>
            <a:off x="672979" y="6653276"/>
            <a:ext cx="130746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Версия 2.7</a:t>
            </a:r>
            <a:endParaRPr sz="2000">
              <a:latin typeface="Arial MT"/>
              <a:cs typeface="Arial MT"/>
            </a:endParaRPr>
          </a:p>
        </p:txBody>
      </p:sp>
      <p:sp>
        <p:nvSpPr>
          <p:cNvPr id="4" name="object 4"/>
          <p:cNvSpPr txBox="1"/>
          <p:nvPr/>
        </p:nvSpPr>
        <p:spPr>
          <a:xfrm>
            <a:off x="672979" y="564896"/>
            <a:ext cx="16700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4</a:t>
            </a:r>
            <a:endParaRPr sz="2000">
              <a:latin typeface="Arial MT"/>
              <a:cs typeface="Arial MT"/>
            </a:endParaRPr>
          </a:p>
        </p:txBody>
      </p:sp>
      <p:grpSp>
        <p:nvGrpSpPr>
          <p:cNvPr id="5" name="object 5"/>
          <p:cNvGrpSpPr/>
          <p:nvPr/>
        </p:nvGrpSpPr>
        <p:grpSpPr>
          <a:xfrm>
            <a:off x="579196" y="523684"/>
            <a:ext cx="9534525" cy="6511925"/>
            <a:chOff x="579196" y="523684"/>
            <a:chExt cx="9534525" cy="6511925"/>
          </a:xfrm>
        </p:grpSpPr>
        <p:sp>
          <p:nvSpPr>
            <p:cNvPr id="6" name="object 6"/>
            <p:cNvSpPr/>
            <p:nvPr/>
          </p:nvSpPr>
          <p:spPr>
            <a:xfrm>
              <a:off x="593483" y="537972"/>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7" name="object 7"/>
            <p:cNvSpPr/>
            <p:nvPr/>
          </p:nvSpPr>
          <p:spPr>
            <a:xfrm>
              <a:off x="593483" y="933450"/>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sp>
          <p:nvSpPr>
            <p:cNvPr id="8" name="object 8"/>
            <p:cNvSpPr/>
            <p:nvPr/>
          </p:nvSpPr>
          <p:spPr>
            <a:xfrm>
              <a:off x="593483" y="7021068"/>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9" name="object 9"/>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045677068"/>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trike="noStrike" spc="0" dirty="0">
                          <a:latin typeface="Arial MT"/>
                          <a:cs typeface="Arial MT"/>
                        </a:rPr>
                        <a:t>4.0.5.1</a:t>
                      </a:r>
                      <a:endParaRPr sz="2000" strike="noStrike"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trike="noStrike" spc="0" dirty="0">
                          <a:latin typeface="Arial MT"/>
                          <a:cs typeface="Arial MT"/>
                        </a:rPr>
                        <a:t>Изменен подход к назначению адресов сетевым интерфейсам.</a:t>
                      </a:r>
                    </a:p>
                    <a:p>
                      <a:pPr>
                        <a:lnSpc>
                          <a:spcPct val="100000"/>
                        </a:lnSpc>
                        <a:spcBef>
                          <a:spcPts val="40"/>
                        </a:spcBef>
                      </a:pPr>
                      <a:endParaRPr sz="2050" strike="noStrike" spc="0" dirty="0">
                        <a:latin typeface="Times New Roman"/>
                        <a:cs typeface="Times New Roman"/>
                      </a:endParaRPr>
                    </a:p>
                    <a:p>
                      <a:pPr marL="92075" marR="82550" indent="447675" algn="just">
                        <a:lnSpc>
                          <a:spcPct val="100000"/>
                        </a:lnSpc>
                      </a:pPr>
                      <a:r>
                        <a:rPr sz="2000" strike="noStrike" spc="0" dirty="0">
                          <a:latin typeface="Arial MT"/>
                          <a:cs typeface="Arial MT"/>
                        </a:rPr>
                        <a:t>Одному и тому же сетевому интерфейсу могут быть назначены несколько  адресов различных типов. Допускается даже назначение более одного  адреса одного типа и это вполне нормально. Если по правилам IPv4-  адресации такой подход был скорей исключением, то здесь ситуация  противоположная. Смысл: «Отдельная задача -- отдельный адрес».  Приложение может использовать столько адресов, сколько ему нужно --  персональных либо разделяемых с другими приложениями.</a:t>
                      </a:r>
                    </a:p>
                    <a:p>
                      <a:pPr marL="539750" algn="just">
                        <a:lnSpc>
                          <a:spcPct val="100000"/>
                        </a:lnSpc>
                      </a:pPr>
                      <a:r>
                        <a:rPr sz="2000" strike="noStrike" spc="0" dirty="0">
                          <a:latin typeface="Arial MT"/>
                          <a:cs typeface="Arial MT"/>
                        </a:rPr>
                        <a:t>Стандартные виды адресов имеют «предустановленный» смысл.</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trike="noStrike"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76960588"/>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4.0.20.5</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Возникает и еще один закономерный вопрос -- о том, адреса каких видов  использовать для указания маршрутизаторов следующего звена при вводе  статических маршрутов.</a:t>
                      </a:r>
                    </a:p>
                    <a:p>
                      <a:pPr marL="92075" marR="84455" indent="447675" algn="just">
                        <a:lnSpc>
                          <a:spcPct val="100000"/>
                        </a:lnSpc>
                      </a:pPr>
                      <a:r>
                        <a:rPr sz="2000" spc="0" dirty="0">
                          <a:latin typeface="Arial MT"/>
                          <a:cs typeface="Arial MT"/>
                        </a:rPr>
                        <a:t>Согласно рекомендациям о применении IPv6, при настройке статической  маршрутизации между маршрутизаторами, для ссылки на маршрутизаторы  следующего звена (в том числе на маршрутизаторы по умолчанию)  рекомендуется использовать адреса Lin</a:t>
                      </a:r>
                      <a:r>
                        <a:rPr sz="2000" spc="0" dirty="0">
                          <a:solidFill>
                            <a:srgbClr val="FF0000"/>
                          </a:solidFill>
                          <a:latin typeface="Arial MT"/>
                          <a:cs typeface="Arial MT"/>
                        </a:rPr>
                        <a:t>k-l</a:t>
                      </a:r>
                      <a:r>
                        <a:rPr sz="2000" spc="0" dirty="0">
                          <a:latin typeface="Arial MT"/>
                          <a:cs typeface="Arial MT"/>
                        </a:rPr>
                        <a:t>ocal Unicast, как это и делают  протоколы динамической маршрутизации (для удобства часто заменяют на  FE80::1, с указанием выходных сетевых интерфейсов).</a:t>
                      </a:r>
                    </a:p>
                    <a:p>
                      <a:pPr marL="92075" marR="85090" indent="447675" algn="just">
                        <a:lnSpc>
                          <a:spcPct val="100000"/>
                        </a:lnSpc>
                      </a:pPr>
                      <a:r>
                        <a:rPr sz="2000" spc="0" dirty="0">
                          <a:latin typeface="Arial MT"/>
                          <a:cs typeface="Arial MT"/>
                        </a:rPr>
                        <a:t>А маршрутизатор по умолчанию для хостов рекомендуется назначать  автоматически -- посредством ND.</a:t>
                      </a:r>
                    </a:p>
                    <a:p>
                      <a:pPr marL="92075" marR="85090" indent="447675" algn="just">
                        <a:lnSpc>
                          <a:spcPct val="100000"/>
                        </a:lnSpc>
                      </a:pPr>
                      <a:r>
                        <a:rPr sz="2000" spc="0" dirty="0">
                          <a:latin typeface="Arial MT"/>
                          <a:cs typeface="Arial MT"/>
                        </a:rPr>
                        <a:t>Имеет право на существование альтернативный подход, заключающийся  в независимой настройке статической маршрутизации в отношении подсетей  различных видов.</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26065520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4.0.20.6</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marR="1079500">
                        <a:lnSpc>
                          <a:spcPct val="100000"/>
                        </a:lnSpc>
                        <a:spcBef>
                          <a:spcPts val="310"/>
                        </a:spcBef>
                      </a:pPr>
                      <a:r>
                        <a:rPr sz="2000" spc="0" dirty="0">
                          <a:latin typeface="Arial MT"/>
                          <a:cs typeface="Arial MT"/>
                        </a:rPr>
                        <a:t>Таблица маршрутизации фактически содержит список префиксов.  ND может корректировать таблицу маршрутизации.</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8475852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4.0.20.7</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1280" indent="447675" algn="just">
                        <a:lnSpc>
                          <a:spcPct val="100000"/>
                        </a:lnSpc>
                        <a:spcBef>
                          <a:spcPts val="310"/>
                        </a:spcBef>
                      </a:pPr>
                      <a:r>
                        <a:rPr sz="2000" spc="0" dirty="0">
                          <a:latin typeface="Arial MT"/>
                          <a:cs typeface="Arial MT"/>
                        </a:rPr>
                        <a:t>C целью ускорения обработки таблицы маршрутизации (которая  громоздка даже на обычном хосте) предусмотрен специальный  маршрутизационный кэш (destination cache). В этом нет ничего удивительного  (если упомянуть широко используемые гибридные технологии L2 -- L3), но  маршрутизационный кэш изначально описан в стандарте.</a:t>
                      </a:r>
                    </a:p>
                    <a:p>
                      <a:pPr marL="539750" algn="just">
                        <a:lnSpc>
                          <a:spcPct val="100000"/>
                        </a:lnSpc>
                      </a:pPr>
                      <a:r>
                        <a:rPr sz="2000" spc="0" dirty="0">
                          <a:latin typeface="Arial MT"/>
                          <a:cs typeface="Arial MT"/>
                        </a:rPr>
                        <a:t>Маршрутизационный кэш состоит из строк со следующими полями:</a:t>
                      </a:r>
                    </a:p>
                    <a:p>
                      <a:pPr marL="822325" indent="-283210" algn="just">
                        <a:lnSpc>
                          <a:spcPct val="100000"/>
                        </a:lnSpc>
                        <a:buAutoNum type="arabicPeriod"/>
                        <a:tabLst>
                          <a:tab pos="822960" algn="l"/>
                        </a:tabLst>
                      </a:pPr>
                      <a:r>
                        <a:rPr sz="2000" spc="0" dirty="0">
                          <a:latin typeface="Arial MT"/>
                          <a:cs typeface="Arial MT"/>
                        </a:rPr>
                        <a:t>Destination -- IPv6-адрес хоста либо маршрутизатора назначения.</a:t>
                      </a:r>
                    </a:p>
                    <a:p>
                      <a:pPr marL="92075" marR="82550" indent="447675" algn="just">
                        <a:lnSpc>
                          <a:spcPct val="100000"/>
                        </a:lnSpc>
                        <a:buAutoNum type="arabicPeriod"/>
                        <a:tabLst>
                          <a:tab pos="846455" algn="l"/>
                        </a:tabLst>
                      </a:pPr>
                      <a:r>
                        <a:rPr sz="2000" spc="0" dirty="0">
                          <a:latin typeface="Arial MT"/>
                          <a:cs typeface="Arial MT"/>
                        </a:rPr>
                        <a:t>Next-hop -- IPv6-адрес соседа, которому нужно передать пакет (если в  поле Destination записан IPv6-адрес соседа, то совпадает с полем  Destination).</a:t>
                      </a:r>
                    </a:p>
                    <a:p>
                      <a:pPr marL="821055" indent="-281940" algn="just">
                        <a:lnSpc>
                          <a:spcPct val="100000"/>
                        </a:lnSpc>
                        <a:buAutoNum type="arabicPeriod"/>
                        <a:tabLst>
                          <a:tab pos="821690" algn="l"/>
                        </a:tabLst>
                      </a:pPr>
                      <a:r>
                        <a:rPr sz="2000" spc="0" dirty="0">
                          <a:latin typeface="Arial MT"/>
                          <a:cs typeface="Arial MT"/>
                        </a:rPr>
                        <a:t>Options -- специфические опции, например PMTU (Path MTU).</a:t>
                      </a:r>
                    </a:p>
                    <a:p>
                      <a:pPr marL="92075" marR="80645" indent="447675" algn="just">
                        <a:lnSpc>
                          <a:spcPct val="100000"/>
                        </a:lnSpc>
                      </a:pPr>
                      <a:r>
                        <a:rPr sz="2000" spc="0" dirty="0">
                          <a:latin typeface="Arial MT"/>
                          <a:cs typeface="Arial MT"/>
                        </a:rPr>
                        <a:t>Маршрутизационный кэш просматривается в первую очередь.  Обращение к таблице маршрутизации происходит только в следствие  промаха. После обращения к таблице маршрутизации маршрутизационный  кэш обновляется.</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04520527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4.0.20.8</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4455" indent="447675">
                        <a:lnSpc>
                          <a:spcPct val="100000"/>
                        </a:lnSpc>
                        <a:spcBef>
                          <a:spcPts val="310"/>
                        </a:spcBef>
                      </a:pPr>
                      <a:r>
                        <a:rPr sz="2000" spc="0" dirty="0">
                          <a:latin typeface="Arial MT"/>
                          <a:cs typeface="Arial MT"/>
                        </a:rPr>
                        <a:t>Часто в реализациях IPv6, как и в реализациях IPv4, часть маршрутов  скрыта от просмотра.</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55710725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4.0.20.9</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4455" indent="447675">
                        <a:lnSpc>
                          <a:spcPct val="100000"/>
                        </a:lnSpc>
                        <a:spcBef>
                          <a:spcPts val="310"/>
                        </a:spcBef>
                        <a:tabLst>
                          <a:tab pos="1145540" algn="l"/>
                          <a:tab pos="3058160" algn="l"/>
                          <a:tab pos="5069205" algn="l"/>
                          <a:tab pos="6710680" algn="l"/>
                          <a:tab pos="6962140" algn="l"/>
                          <a:tab pos="7623175" algn="l"/>
                          <a:tab pos="7930515" algn="l"/>
                        </a:tabLst>
                      </a:pPr>
                      <a:r>
                        <a:rPr sz="2000" spc="0" dirty="0">
                          <a:latin typeface="Arial MT"/>
                          <a:cs typeface="Arial MT"/>
                        </a:rPr>
                        <a:t>При	нестандартной	маршрутизации	(дополнение	к	PBR	--	Policy-Based  Routing) в пакеты могут вставляться маршрутизационные заголовки.</a:t>
                      </a:r>
                    </a:p>
                    <a:p>
                      <a:pPr marL="539750">
                        <a:lnSpc>
                          <a:spcPct val="100000"/>
                        </a:lnSpc>
                      </a:pPr>
                      <a:r>
                        <a:rPr sz="2000" spc="0" dirty="0">
                          <a:latin typeface="Arial MT"/>
                          <a:cs typeface="Arial MT"/>
                        </a:rPr>
                        <a:t>Пока такие заголовки нашли применение при маршрутизации на основе</a:t>
                      </a:r>
                    </a:p>
                    <a:p>
                      <a:pPr marL="92075">
                        <a:lnSpc>
                          <a:spcPct val="100000"/>
                        </a:lnSpc>
                      </a:pPr>
                      <a:r>
                        <a:rPr sz="2000" spc="0" dirty="0">
                          <a:latin typeface="Arial MT"/>
                          <a:cs typeface="Arial MT"/>
                        </a:rPr>
                        <a:t>IPv6-адресов источников и при мобильной маршрутизации.</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139784988"/>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4.0.21.1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Замечание о DNS.</a:t>
                      </a:r>
                    </a:p>
                    <a:p>
                      <a:pPr>
                        <a:lnSpc>
                          <a:spcPct val="100000"/>
                        </a:lnSpc>
                        <a:spcBef>
                          <a:spcPts val="40"/>
                        </a:spcBef>
                      </a:pPr>
                      <a:endParaRPr sz="2050" spc="0" dirty="0">
                        <a:latin typeface="Times New Roman"/>
                        <a:cs typeface="Times New Roman"/>
                      </a:endParaRPr>
                    </a:p>
                    <a:p>
                      <a:pPr marL="92075" marR="86360" indent="447675">
                        <a:lnSpc>
                          <a:spcPct val="100000"/>
                        </a:lnSpc>
                      </a:pPr>
                      <a:r>
                        <a:rPr sz="2000" spc="0" dirty="0">
                          <a:latin typeface="Arial MT"/>
                          <a:cs typeface="Arial MT"/>
                        </a:rPr>
                        <a:t>Поддержка IPv6-адресации службой DNS (RFC 3596) выражена в записях  нового типа (AAAA) в базах DNS-серверов.</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716033470"/>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4.0.22.1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Безопасность.</a:t>
                      </a:r>
                    </a:p>
                    <a:p>
                      <a:pPr>
                        <a:lnSpc>
                          <a:spcPct val="100000"/>
                        </a:lnSpc>
                        <a:spcBef>
                          <a:spcPts val="40"/>
                        </a:spcBef>
                      </a:pPr>
                      <a:endParaRPr sz="2050" spc="0" dirty="0">
                        <a:latin typeface="Times New Roman"/>
                        <a:cs typeface="Times New Roman"/>
                      </a:endParaRPr>
                    </a:p>
                    <a:p>
                      <a:pPr marL="92075" marR="80010" indent="447675" algn="just">
                        <a:lnSpc>
                          <a:spcPct val="100000"/>
                        </a:lnSpc>
                      </a:pPr>
                      <a:r>
                        <a:rPr sz="2000" spc="0" dirty="0">
                          <a:latin typeface="Arial MT"/>
                          <a:cs typeface="Arial MT"/>
                        </a:rPr>
                        <a:t>Серьезной (не новой) возможностью IPv6 является интегрированная  поддержка защиты передаваемой информации с помощью IPsec-  шифрования.</a:t>
                      </a:r>
                    </a:p>
                    <a:p>
                      <a:pPr marL="92075" marR="84455" indent="447675" algn="just">
                        <a:lnSpc>
                          <a:spcPct val="100000"/>
                        </a:lnSpc>
                      </a:pPr>
                      <a:r>
                        <a:rPr sz="2000" spc="0" dirty="0">
                          <a:latin typeface="Arial MT"/>
                          <a:cs typeface="Arial MT"/>
                        </a:rPr>
                        <a:t>В пакет могут вставляться дополнительные заголовки Authentication  Header (AH) и Encapsulation Security Payload (ESP) Header.</a:t>
                      </a:r>
                    </a:p>
                    <a:p>
                      <a:pPr marL="539750" algn="just">
                        <a:lnSpc>
                          <a:spcPct val="100000"/>
                        </a:lnSpc>
                      </a:pPr>
                      <a:r>
                        <a:rPr sz="2000" spc="0" dirty="0">
                          <a:latin typeface="Arial MT"/>
                          <a:cs typeface="Arial MT"/>
                        </a:rPr>
                        <a:t>Возможна работа в туннельном режиме.</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69019300"/>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4.0.23.1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Мобильность.</a:t>
                      </a:r>
                    </a:p>
                    <a:p>
                      <a:pPr>
                        <a:lnSpc>
                          <a:spcPct val="100000"/>
                        </a:lnSpc>
                        <a:spcBef>
                          <a:spcPts val="40"/>
                        </a:spcBef>
                      </a:pPr>
                      <a:endParaRPr sz="2050" spc="0" dirty="0">
                        <a:latin typeface="Times New Roman"/>
                        <a:cs typeface="Times New Roman"/>
                      </a:endParaRPr>
                    </a:p>
                    <a:p>
                      <a:pPr marL="92075" marR="83185" indent="447675" algn="just">
                        <a:lnSpc>
                          <a:spcPct val="100000"/>
                        </a:lnSpc>
                      </a:pPr>
                      <a:r>
                        <a:rPr sz="2000" spc="0" dirty="0">
                          <a:latin typeface="Arial MT"/>
                          <a:cs typeface="Arial MT"/>
                        </a:rPr>
                        <a:t>Новой возможностью IPv6 является заложенная целенаправленная  поддержка адресации мобильных станций (RFC 6275) (мобильными как  правило являются хосты).</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524836866"/>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4.0.23.2a</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Структура мобильной IPv6-системы состоит из нескольких компонентов.</a:t>
                      </a:r>
                    </a:p>
                    <a:p>
                      <a:pPr marL="539750" algn="just">
                        <a:lnSpc>
                          <a:spcPct val="100000"/>
                        </a:lnSpc>
                      </a:pPr>
                      <a:r>
                        <a:rPr sz="2000" spc="0" dirty="0">
                          <a:latin typeface="Arial MT"/>
                          <a:cs typeface="Arial MT"/>
                        </a:rPr>
                        <a:t>Мобильный хост изначально «приписан» к своему </a:t>
                      </a:r>
                      <a:r>
                        <a:rPr sz="2000" i="1" spc="0" dirty="0">
                          <a:latin typeface="Arial"/>
                          <a:cs typeface="Arial"/>
                        </a:rPr>
                        <a:t>домашнему линку</a:t>
                      </a:r>
                      <a:endParaRPr sz="2000" spc="0" dirty="0">
                        <a:latin typeface="Arial"/>
                        <a:cs typeface="Arial"/>
                      </a:endParaRPr>
                    </a:p>
                    <a:p>
                      <a:pPr marL="92075" algn="just">
                        <a:lnSpc>
                          <a:spcPct val="100000"/>
                        </a:lnSpc>
                      </a:pPr>
                      <a:r>
                        <a:rPr sz="2000" spc="0" dirty="0">
                          <a:latin typeface="Arial MT"/>
                          <a:cs typeface="Arial MT"/>
                        </a:rPr>
                        <a:t>(home link).</a:t>
                      </a:r>
                    </a:p>
                    <a:p>
                      <a:pPr marL="92075" marR="83185" indent="447675" algn="just">
                        <a:lnSpc>
                          <a:spcPct val="100000"/>
                        </a:lnSpc>
                      </a:pPr>
                      <a:r>
                        <a:rPr sz="2000" spc="0" dirty="0">
                          <a:latin typeface="Arial MT"/>
                          <a:cs typeface="Arial MT"/>
                        </a:rPr>
                        <a:t>В домашнем линке мобильному хосту, как правило автоматически,  назначается </a:t>
                      </a:r>
                      <a:r>
                        <a:rPr sz="2000" i="1" spc="0" dirty="0">
                          <a:latin typeface="Arial"/>
                          <a:cs typeface="Arial"/>
                        </a:rPr>
                        <a:t>домашний адрес </a:t>
                      </a:r>
                      <a:r>
                        <a:rPr sz="2000" spc="0" dirty="0">
                          <a:latin typeface="Arial MT"/>
                          <a:cs typeface="Arial MT"/>
                        </a:rPr>
                        <a:t>(home address).</a:t>
                      </a:r>
                    </a:p>
                    <a:p>
                      <a:pPr marL="92075" marR="83185" indent="447675" algn="just">
                        <a:lnSpc>
                          <a:spcPct val="100000"/>
                        </a:lnSpc>
                      </a:pPr>
                      <a:r>
                        <a:rPr sz="2000" spc="0" dirty="0">
                          <a:latin typeface="Arial MT"/>
                          <a:cs typeface="Arial MT"/>
                        </a:rPr>
                        <a:t>В домашнем линке определен </a:t>
                      </a:r>
                      <a:r>
                        <a:rPr sz="2000" i="1" spc="0" dirty="0">
                          <a:latin typeface="Arial"/>
                          <a:cs typeface="Arial"/>
                        </a:rPr>
                        <a:t>домашний префикс подсети </a:t>
                      </a:r>
                      <a:r>
                        <a:rPr sz="2000" spc="0" dirty="0">
                          <a:latin typeface="Arial MT"/>
                          <a:cs typeface="Arial MT"/>
                        </a:rPr>
                        <a:t>(home subnet  prefix).</a:t>
                      </a:r>
                    </a:p>
                    <a:p>
                      <a:pPr marL="92075" marR="83820" indent="447675" algn="just">
                        <a:lnSpc>
                          <a:spcPct val="100000"/>
                        </a:lnSpc>
                      </a:pPr>
                      <a:r>
                        <a:rPr sz="2000" spc="0" dirty="0">
                          <a:latin typeface="Arial MT"/>
                          <a:cs typeface="Arial MT"/>
                        </a:rPr>
                        <a:t>Любой доступный линк, в который мобильный хост может быть  перемещен из домашнего, является для этого хоста </a:t>
                      </a:r>
                      <a:r>
                        <a:rPr sz="2000" i="1" spc="0" dirty="0">
                          <a:latin typeface="Arial"/>
                          <a:cs typeface="Arial"/>
                        </a:rPr>
                        <a:t>чужим линком </a:t>
                      </a:r>
                      <a:r>
                        <a:rPr sz="2000" spc="0" dirty="0">
                          <a:latin typeface="Arial MT"/>
                          <a:cs typeface="Arial MT"/>
                        </a:rPr>
                        <a:t>(foreign  link).</a:t>
                      </a:r>
                    </a:p>
                    <a:p>
                      <a:pPr marL="92075" marR="83820" indent="447675" algn="just">
                        <a:lnSpc>
                          <a:spcPct val="100000"/>
                        </a:lnSpc>
                      </a:pPr>
                      <a:r>
                        <a:rPr sz="2000" spc="0" dirty="0">
                          <a:latin typeface="Arial MT"/>
                          <a:cs typeface="Arial MT"/>
                        </a:rPr>
                        <a:t>В чужом линке мобильному хосту также назначается адрес -- </a:t>
                      </a:r>
                      <a:r>
                        <a:rPr sz="2000" i="1" spc="0" dirty="0">
                          <a:latin typeface="Arial"/>
                          <a:cs typeface="Arial"/>
                        </a:rPr>
                        <a:t>дорожный  адрес </a:t>
                      </a:r>
                      <a:r>
                        <a:rPr sz="2000" spc="0" dirty="0">
                          <a:latin typeface="Arial MT"/>
                          <a:cs typeface="Arial MT"/>
                        </a:rPr>
                        <a:t>(care-of address).</a:t>
                      </a:r>
                    </a:p>
                    <a:p>
                      <a:pPr marL="539750" algn="just">
                        <a:lnSpc>
                          <a:spcPct val="100000"/>
                        </a:lnSpc>
                      </a:pPr>
                      <a:r>
                        <a:rPr sz="2000" spc="0" dirty="0">
                          <a:latin typeface="Arial MT"/>
                          <a:cs typeface="Arial MT"/>
                        </a:rPr>
                        <a:t>В чужом линке определен </a:t>
                      </a:r>
                      <a:r>
                        <a:rPr sz="2000" i="1" spc="0" dirty="0">
                          <a:latin typeface="Arial"/>
                          <a:cs typeface="Arial"/>
                        </a:rPr>
                        <a:t>чужой префикс подсети </a:t>
                      </a:r>
                      <a:r>
                        <a:rPr sz="2000" spc="0" dirty="0">
                          <a:latin typeface="Arial MT"/>
                          <a:cs typeface="Arial MT"/>
                        </a:rPr>
                        <a:t>(foreign subnet prefix).</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34469223"/>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4.0.23.2b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Если мобильный хост находится в чужом линке, то он регистрируется у  своего </a:t>
                      </a:r>
                      <a:r>
                        <a:rPr sz="2000" i="1" spc="0" dirty="0">
                          <a:latin typeface="Arial"/>
                          <a:cs typeface="Arial"/>
                        </a:rPr>
                        <a:t>домашнего агента </a:t>
                      </a:r>
                      <a:r>
                        <a:rPr sz="2000" spc="0" dirty="0">
                          <a:latin typeface="Arial MT"/>
                          <a:cs typeface="Arial MT"/>
                        </a:rPr>
                        <a:t>(home agent) (маршрутизатор в домашнем линке),  который затем перенаправляет трафик с домашнего адреса на дорожный  адрес через специально создаваемый туннель. Таким образом, мобильный  хост всегда доступен по домашнему адресу, вне зависимости от места  фактического подключения.</a:t>
                      </a:r>
                    </a:p>
                    <a:p>
                      <a:pPr marL="92075" marR="82550" indent="447675" algn="just">
                        <a:lnSpc>
                          <a:spcPct val="100000"/>
                        </a:lnSpc>
                      </a:pPr>
                      <a:r>
                        <a:rPr sz="2000" spc="0" dirty="0">
                          <a:latin typeface="Arial MT"/>
                          <a:cs typeface="Arial MT"/>
                        </a:rPr>
                        <a:t>Мобильный хост может взаимодействовать с любым хостом (в том числе  мобильным) либо маршрутизатором -- </a:t>
                      </a:r>
                      <a:r>
                        <a:rPr sz="2000" i="1" spc="0" dirty="0">
                          <a:latin typeface="Arial"/>
                          <a:cs typeface="Arial"/>
                        </a:rPr>
                        <a:t>станцией-корреспондентом  </a:t>
                      </a:r>
                      <a:r>
                        <a:rPr sz="2000" spc="0" dirty="0">
                          <a:latin typeface="Arial MT"/>
                          <a:cs typeface="Arial MT"/>
                        </a:rPr>
                        <a:t>(correspondent node). Причем может зарегистрироваться напрямую у станции-  корреспондента, если та поддерживает мобильность.</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849972517"/>
              </p:ext>
            </p:extLst>
          </p:nvPr>
        </p:nvGraphicFramePr>
        <p:xfrm>
          <a:off x="579196" y="523684"/>
          <a:ext cx="9505950" cy="6489952"/>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4.0.6.1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8998">
                <a:tc>
                  <a:txBody>
                    <a:bodyPr/>
                    <a:lstStyle/>
                    <a:p>
                      <a:pPr marL="539750">
                        <a:lnSpc>
                          <a:spcPct val="100000"/>
                        </a:lnSpc>
                        <a:spcBef>
                          <a:spcPts val="310"/>
                        </a:spcBef>
                      </a:pPr>
                      <a:r>
                        <a:rPr sz="2000" spc="0" dirty="0">
                          <a:latin typeface="Arial MT"/>
                          <a:cs typeface="Arial MT"/>
                        </a:rPr>
                        <a:t>Модифицированы понятия сети и подсети.</a:t>
                      </a:r>
                    </a:p>
                    <a:p>
                      <a:pPr>
                        <a:lnSpc>
                          <a:spcPct val="100000"/>
                        </a:lnSpc>
                        <a:spcBef>
                          <a:spcPts val="30"/>
                        </a:spcBef>
                      </a:pPr>
                      <a:endParaRPr sz="2900" spc="0" dirty="0">
                        <a:latin typeface="Times New Roman"/>
                        <a:cs typeface="Times New Roman"/>
                      </a:endParaRPr>
                    </a:p>
                    <a:p>
                      <a:pPr marL="92075" marR="80645" indent="447675" algn="just">
                        <a:lnSpc>
                          <a:spcPct val="100000"/>
                        </a:lnSpc>
                      </a:pPr>
                      <a:r>
                        <a:rPr sz="2000" spc="0" dirty="0">
                          <a:latin typeface="Arial MT"/>
                          <a:cs typeface="Arial MT"/>
                        </a:rPr>
                        <a:t>Если в случае с IPv4 предусматривалась только одна глобальная сеть, то  на базе IPv6 предполагается возможность построения нескольких  независимых глобальных сетей.</a:t>
                      </a:r>
                    </a:p>
                    <a:p>
                      <a:pPr marL="92075" marR="85090" indent="447675" algn="just">
                        <a:lnSpc>
                          <a:spcPct val="100000"/>
                        </a:lnSpc>
                      </a:pPr>
                      <a:r>
                        <a:rPr sz="2000" spc="0" dirty="0">
                          <a:latin typeface="Arial MT"/>
                          <a:cs typeface="Arial MT"/>
                        </a:rPr>
                        <a:t>Понятие подсети расширено. Стандартизированы следующие виды  подсетей (RFC 7346), что, в частности, отражается в значениях специального  введенных 4-ехбитных полей Scope в форматах адресов некоторых видов:</a:t>
                      </a:r>
                    </a:p>
                    <a:p>
                      <a:pPr marL="539750" algn="just">
                        <a:lnSpc>
                          <a:spcPts val="2250"/>
                        </a:lnSpc>
                      </a:pPr>
                      <a:r>
                        <a:rPr sz="2000" spc="0" dirty="0">
                          <a:latin typeface="Courier New"/>
                          <a:cs typeface="Courier New"/>
                        </a:rPr>
                        <a:t>0</a:t>
                      </a:r>
                      <a:r>
                        <a:rPr sz="2000" spc="0" dirty="0">
                          <a:latin typeface="Arial MT"/>
                          <a:cs typeface="Arial MT"/>
                        </a:rPr>
                        <a:t>, </a:t>
                      </a:r>
                      <a:r>
                        <a:rPr sz="2000" spc="0" dirty="0">
                          <a:latin typeface="Courier New"/>
                          <a:cs typeface="Courier New"/>
                        </a:rPr>
                        <a:t>F </a:t>
                      </a:r>
                      <a:r>
                        <a:rPr sz="2000" spc="0" dirty="0">
                          <a:latin typeface="Arial MT"/>
                          <a:cs typeface="Arial MT"/>
                        </a:rPr>
                        <a:t>-- Reserved.</a:t>
                      </a:r>
                    </a:p>
                    <a:p>
                      <a:pPr marL="762635" indent="-223520">
                        <a:lnSpc>
                          <a:spcPct val="100000"/>
                        </a:lnSpc>
                        <a:buFont typeface="Courier New"/>
                        <a:buAutoNum type="arabicPlain"/>
                        <a:tabLst>
                          <a:tab pos="763270" algn="l"/>
                        </a:tabLst>
                      </a:pPr>
                      <a:r>
                        <a:rPr sz="2000" spc="0" dirty="0">
                          <a:latin typeface="Arial MT"/>
                          <a:cs typeface="Arial MT"/>
                        </a:rPr>
                        <a:t>-- Interface-local.</a:t>
                      </a:r>
                    </a:p>
                    <a:p>
                      <a:pPr marL="762635" indent="-223520">
                        <a:lnSpc>
                          <a:spcPct val="100000"/>
                        </a:lnSpc>
                        <a:buFont typeface="Courier New"/>
                        <a:buAutoNum type="arabicPlain"/>
                        <a:tabLst>
                          <a:tab pos="763270" algn="l"/>
                        </a:tabLst>
                      </a:pPr>
                      <a:r>
                        <a:rPr sz="2000" spc="0" dirty="0">
                          <a:latin typeface="Arial MT"/>
                          <a:cs typeface="Arial MT"/>
                        </a:rPr>
                        <a:t>-- Link-local.</a:t>
                      </a:r>
                    </a:p>
                    <a:p>
                      <a:pPr marL="762635" indent="-223520">
                        <a:lnSpc>
                          <a:spcPct val="100000"/>
                        </a:lnSpc>
                        <a:buFont typeface="Courier New"/>
                        <a:buAutoNum type="arabicPlain"/>
                        <a:tabLst>
                          <a:tab pos="763270" algn="l"/>
                        </a:tabLst>
                      </a:pPr>
                      <a:r>
                        <a:rPr sz="2000" spc="0" dirty="0">
                          <a:latin typeface="Arial MT"/>
                          <a:cs typeface="Arial MT"/>
                        </a:rPr>
                        <a:t>-- Realm-local.</a:t>
                      </a:r>
                    </a:p>
                    <a:p>
                      <a:pPr marL="762635" indent="-223520">
                        <a:lnSpc>
                          <a:spcPct val="100000"/>
                        </a:lnSpc>
                        <a:buFont typeface="Courier New"/>
                        <a:buAutoNum type="arabicPlain"/>
                        <a:tabLst>
                          <a:tab pos="763270" algn="l"/>
                        </a:tabLst>
                      </a:pPr>
                      <a:r>
                        <a:rPr sz="2000" spc="0" dirty="0">
                          <a:latin typeface="Arial MT"/>
                          <a:cs typeface="Arial MT"/>
                        </a:rPr>
                        <a:t>-- Admin-local.</a:t>
                      </a:r>
                    </a:p>
                    <a:p>
                      <a:pPr marL="762635" indent="-223520">
                        <a:lnSpc>
                          <a:spcPct val="100000"/>
                        </a:lnSpc>
                        <a:buFont typeface="Courier New"/>
                        <a:buAutoNum type="arabicPlain"/>
                        <a:tabLst>
                          <a:tab pos="763270" algn="l"/>
                        </a:tabLst>
                      </a:pPr>
                      <a:r>
                        <a:rPr sz="2000" spc="0" dirty="0">
                          <a:latin typeface="Arial MT"/>
                          <a:cs typeface="Arial MT"/>
                        </a:rPr>
                        <a:t>-- Site-local.</a:t>
                      </a:r>
                    </a:p>
                    <a:p>
                      <a:pPr marL="539750">
                        <a:lnSpc>
                          <a:spcPct val="100000"/>
                        </a:lnSpc>
                      </a:pPr>
                      <a:r>
                        <a:rPr sz="2000" spc="0" dirty="0">
                          <a:latin typeface="Courier New"/>
                          <a:cs typeface="Courier New"/>
                        </a:rPr>
                        <a:t>6</a:t>
                      </a:r>
                      <a:r>
                        <a:rPr sz="2000" spc="0" dirty="0">
                          <a:latin typeface="Arial MT"/>
                          <a:cs typeface="Arial MT"/>
                        </a:rPr>
                        <a:t>, </a:t>
                      </a:r>
                      <a:r>
                        <a:rPr sz="2000" spc="0" dirty="0">
                          <a:latin typeface="Courier New"/>
                          <a:cs typeface="Courier New"/>
                        </a:rPr>
                        <a:t>7</a:t>
                      </a:r>
                      <a:r>
                        <a:rPr sz="2000" spc="0" dirty="0">
                          <a:latin typeface="Arial MT"/>
                          <a:cs typeface="Arial MT"/>
                        </a:rPr>
                        <a:t>, </a:t>
                      </a:r>
                      <a:r>
                        <a:rPr sz="2000" spc="0" dirty="0">
                          <a:latin typeface="Courier New"/>
                          <a:cs typeface="Courier New"/>
                        </a:rPr>
                        <a:t>9</a:t>
                      </a:r>
                      <a:r>
                        <a:rPr sz="2000" spc="0" dirty="0">
                          <a:latin typeface="Arial MT"/>
                          <a:cs typeface="Arial MT"/>
                        </a:rPr>
                        <a:t>, </a:t>
                      </a:r>
                      <a:r>
                        <a:rPr sz="2000" spc="0" dirty="0">
                          <a:latin typeface="Courier New"/>
                          <a:cs typeface="Courier New"/>
                        </a:rPr>
                        <a:t>A</a:t>
                      </a:r>
                      <a:r>
                        <a:rPr sz="2000" spc="0" dirty="0">
                          <a:latin typeface="Arial MT"/>
                          <a:cs typeface="Arial MT"/>
                        </a:rPr>
                        <a:t>, </a:t>
                      </a:r>
                      <a:r>
                        <a:rPr sz="2000" spc="0" dirty="0">
                          <a:latin typeface="Courier New"/>
                          <a:cs typeface="Courier New"/>
                        </a:rPr>
                        <a:t>B</a:t>
                      </a:r>
                      <a:r>
                        <a:rPr sz="2000" spc="0" dirty="0">
                          <a:latin typeface="Arial MT"/>
                          <a:cs typeface="Arial MT"/>
                        </a:rPr>
                        <a:t>, </a:t>
                      </a:r>
                      <a:r>
                        <a:rPr sz="2000" spc="0" dirty="0">
                          <a:latin typeface="Courier New"/>
                          <a:cs typeface="Courier New"/>
                        </a:rPr>
                        <a:t>C</a:t>
                      </a:r>
                      <a:r>
                        <a:rPr sz="2000" spc="0" dirty="0">
                          <a:latin typeface="Arial MT"/>
                          <a:cs typeface="Arial MT"/>
                        </a:rPr>
                        <a:t>, </a:t>
                      </a:r>
                      <a:r>
                        <a:rPr sz="2000" spc="0" dirty="0">
                          <a:latin typeface="Courier New"/>
                          <a:cs typeface="Courier New"/>
                        </a:rPr>
                        <a:t>D </a:t>
                      </a:r>
                      <a:r>
                        <a:rPr sz="2000" spc="0" dirty="0">
                          <a:latin typeface="Arial MT"/>
                          <a:cs typeface="Arial MT"/>
                        </a:rPr>
                        <a:t>-- Unassigned (по своему усмотрению).</a:t>
                      </a:r>
                    </a:p>
                    <a:p>
                      <a:pPr marL="539750">
                        <a:lnSpc>
                          <a:spcPct val="100000"/>
                        </a:lnSpc>
                      </a:pPr>
                      <a:r>
                        <a:rPr sz="2000" spc="0" dirty="0">
                          <a:latin typeface="Courier New"/>
                          <a:cs typeface="Courier New"/>
                        </a:rPr>
                        <a:t>8 </a:t>
                      </a:r>
                      <a:r>
                        <a:rPr sz="2000" spc="0" dirty="0">
                          <a:latin typeface="Arial MT"/>
                          <a:cs typeface="Arial MT"/>
                        </a:rPr>
                        <a:t>-- Organization-local.</a:t>
                      </a:r>
                    </a:p>
                    <a:p>
                      <a:pPr marL="539750">
                        <a:lnSpc>
                          <a:spcPct val="100000"/>
                        </a:lnSpc>
                      </a:pPr>
                      <a:r>
                        <a:rPr sz="2000" spc="0" dirty="0">
                          <a:latin typeface="Courier New"/>
                          <a:cs typeface="Courier New"/>
                        </a:rPr>
                        <a:t>E </a:t>
                      </a:r>
                      <a:r>
                        <a:rPr sz="2000" spc="0" dirty="0">
                          <a:latin typeface="Arial MT"/>
                          <a:cs typeface="Arial MT"/>
                        </a:rPr>
                        <a:t>-- Global scope.</a:t>
                      </a:r>
                    </a:p>
                    <a:p>
                      <a:pPr marL="539750">
                        <a:lnSpc>
                          <a:spcPct val="100000"/>
                        </a:lnSpc>
                        <a:spcBef>
                          <a:spcPts val="150"/>
                        </a:spcBef>
                      </a:pPr>
                      <a:r>
                        <a:rPr sz="2000" spc="0" dirty="0">
                          <a:latin typeface="Arial MT"/>
                          <a:cs typeface="Arial MT"/>
                        </a:rPr>
                        <a:t>Таким образом «очерчивается круг», в пределах которого адрес валиден.</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125462036"/>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4.0.23.3</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185" indent="447675" algn="just">
                        <a:lnSpc>
                          <a:spcPct val="100000"/>
                        </a:lnSpc>
                        <a:spcBef>
                          <a:spcPts val="310"/>
                        </a:spcBef>
                      </a:pPr>
                      <a:r>
                        <a:rPr sz="2000" spc="0" dirty="0">
                          <a:latin typeface="Arial MT"/>
                          <a:cs typeface="Arial MT"/>
                        </a:rPr>
                        <a:t>Домашние агенты и станции-корреспонденты хранят регистрационные  данные в виде специального кэша привязки (binding cache). Строки кэша  привязки содержат соответствия между домашними и дорожными адресами и  сопутствующие данные.</a:t>
                      </a:r>
                    </a:p>
                    <a:p>
                      <a:pPr marL="92075" marR="83185" indent="447675" algn="just">
                        <a:lnSpc>
                          <a:spcPct val="100000"/>
                        </a:lnSpc>
                      </a:pPr>
                      <a:r>
                        <a:rPr sz="2000" spc="0" dirty="0">
                          <a:latin typeface="Arial MT"/>
                          <a:cs typeface="Arial MT"/>
                        </a:rPr>
                        <a:t>Мобильные хосты, со своей стороны, «ведут» списки привязки (binding  update list).</a:t>
                      </a:r>
                    </a:p>
                    <a:p>
                      <a:pPr marL="92075" marR="83820" indent="447675" algn="just">
                        <a:lnSpc>
                          <a:spcPct val="100000"/>
                        </a:lnSpc>
                      </a:pPr>
                      <a:r>
                        <a:rPr sz="2000" spc="0" dirty="0">
                          <a:latin typeface="Arial MT"/>
                          <a:cs typeface="Arial MT"/>
                        </a:rPr>
                        <a:t>В домашнем линке могут находиться сразу несколько домашних агентов  (имеют приоритеты), поэтому каждый из них должен «вести» список  домашних агентов (home agent list).</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921576685"/>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4.0.23.4a</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1280" indent="447675" algn="just">
                        <a:lnSpc>
                          <a:spcPct val="100000"/>
                        </a:lnSpc>
                        <a:spcBef>
                          <a:spcPts val="310"/>
                        </a:spcBef>
                      </a:pPr>
                      <a:r>
                        <a:rPr sz="2000" spc="0" dirty="0">
                          <a:latin typeface="Arial MT"/>
                          <a:cs typeface="Arial MT"/>
                        </a:rPr>
                        <a:t>Поддержка мобильности реализуется посредством следующих  составляющих:</a:t>
                      </a:r>
                    </a:p>
                    <a:p>
                      <a:pPr marL="92075" marR="86360" indent="447675" algn="just">
                        <a:lnSpc>
                          <a:spcPct val="100000"/>
                        </a:lnSpc>
                        <a:buAutoNum type="arabicPeriod"/>
                        <a:tabLst>
                          <a:tab pos="864869" algn="l"/>
                        </a:tabLst>
                      </a:pPr>
                      <a:r>
                        <a:rPr sz="2000" spc="0" dirty="0">
                          <a:latin typeface="Arial MT"/>
                          <a:cs typeface="Arial MT"/>
                        </a:rPr>
                        <a:t>Специальный заголовок Mobility header -- заголовок для обеспечения  мобильности.</a:t>
                      </a:r>
                    </a:p>
                    <a:p>
                      <a:pPr marL="92075" marR="82550" indent="447675" algn="just">
                        <a:lnSpc>
                          <a:spcPct val="100000"/>
                        </a:lnSpc>
                      </a:pPr>
                      <a:r>
                        <a:rPr sz="2000" spc="0" dirty="0">
                          <a:latin typeface="Arial MT"/>
                          <a:cs typeface="Arial MT"/>
                        </a:rPr>
                        <a:t>Этот заголовок используется для пересылки восьми типов mobility-  сообщений: Home Test Init, Home Test, Care-of Test Init, Care-of Test, Binding  Update, Binding Acknowledgement, Binding Refresh Request, Binding Error. Все  mobility-сообщения обеспечивают привязку мобильного хоста.</a:t>
                      </a:r>
                    </a:p>
                    <a:p>
                      <a:pPr marL="539750" algn="just">
                        <a:lnSpc>
                          <a:spcPct val="100000"/>
                        </a:lnSpc>
                      </a:pPr>
                      <a:r>
                        <a:rPr sz="2000" spc="0" dirty="0">
                          <a:latin typeface="Arial MT"/>
                          <a:cs typeface="Arial MT"/>
                        </a:rPr>
                        <a:t>Mobility-сообщения могут включать в себя различные mobility-опции.</a:t>
                      </a:r>
                    </a:p>
                    <a:p>
                      <a:pPr marL="92075" marR="83185" indent="447675" algn="just">
                        <a:lnSpc>
                          <a:spcPct val="100000"/>
                        </a:lnSpc>
                        <a:buAutoNum type="arabicPeriod" startAt="2"/>
                        <a:tabLst>
                          <a:tab pos="1016635" algn="l"/>
                        </a:tabLst>
                      </a:pPr>
                      <a:r>
                        <a:rPr sz="2000" spc="0" dirty="0">
                          <a:latin typeface="Arial MT"/>
                          <a:cs typeface="Arial MT"/>
                        </a:rPr>
                        <a:t>Дополнительная опция для пересылки с помощью заголовка  предназначенных станции назначения опций: Home Address.</a:t>
                      </a:r>
                    </a:p>
                    <a:p>
                      <a:pPr marL="539750" algn="just">
                        <a:lnSpc>
                          <a:spcPct val="100000"/>
                        </a:lnSpc>
                      </a:pPr>
                      <a:r>
                        <a:rPr sz="2000" spc="0" dirty="0">
                          <a:latin typeface="Arial MT"/>
                          <a:cs typeface="Arial MT"/>
                        </a:rPr>
                        <a:t>С помощью этой опции мобильный хост указывает свой домашний адрес.</a:t>
                      </a:r>
                    </a:p>
                    <a:p>
                      <a:pPr marL="1128395" indent="-589280" algn="just">
                        <a:lnSpc>
                          <a:spcPct val="100000"/>
                        </a:lnSpc>
                        <a:buAutoNum type="arabicPeriod" startAt="3"/>
                        <a:tabLst>
                          <a:tab pos="1129030" algn="l"/>
                        </a:tabLst>
                      </a:pPr>
                      <a:r>
                        <a:rPr sz="2000" spc="0" dirty="0">
                          <a:latin typeface="Arial MT"/>
                          <a:cs typeface="Arial MT"/>
                        </a:rPr>
                        <a:t>Специальный тип маршрутизационного заголовка (тип 2,</a:t>
                      </a:r>
                    </a:p>
                    <a:p>
                      <a:pPr marL="92075" algn="just">
                        <a:lnSpc>
                          <a:spcPct val="100000"/>
                        </a:lnSpc>
                      </a:pPr>
                      <a:r>
                        <a:rPr sz="2000" spc="0" dirty="0">
                          <a:latin typeface="Arial MT"/>
                          <a:cs typeface="Arial MT"/>
                        </a:rPr>
                        <a:t>маршрутизационный заголовок имеет несколько типов).</a:t>
                      </a:r>
                    </a:p>
                    <a:p>
                      <a:pPr marL="92075" marR="81280" indent="447675" algn="just">
                        <a:lnSpc>
                          <a:spcPct val="100000"/>
                        </a:lnSpc>
                      </a:pPr>
                      <a:r>
                        <a:rPr sz="2000" spc="0" dirty="0">
                          <a:latin typeface="Arial MT"/>
                          <a:cs typeface="Arial MT"/>
                        </a:rPr>
                        <a:t>Используется для пересылки пакета от станции-корреспондента  напрямую к мобильной станции и содержит домашний адрес.</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740614277"/>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4.0.23.4b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820" indent="447675" algn="just">
                        <a:lnSpc>
                          <a:spcPct val="100000"/>
                        </a:lnSpc>
                        <a:spcBef>
                          <a:spcPts val="310"/>
                        </a:spcBef>
                        <a:buAutoNum type="arabicPeriod" startAt="4"/>
                        <a:tabLst>
                          <a:tab pos="957580" algn="l"/>
                        </a:tabLst>
                      </a:pPr>
                      <a:r>
                        <a:rPr sz="2000" spc="0" dirty="0">
                          <a:latin typeface="Arial MT"/>
                          <a:cs typeface="Arial MT"/>
                        </a:rPr>
                        <a:t>Четыре вида ICMPv6-сообщений: Home Agent Address Discovery  Request, Home Agent Address Discovery Reply, Mobile Prefix Solicitation, Mobile  Prefix Advertisement (кодируют как типы 144 -- 147).</a:t>
                      </a:r>
                    </a:p>
                    <a:p>
                      <a:pPr marL="92075" marR="85090" indent="447675" algn="just">
                        <a:lnSpc>
                          <a:spcPct val="100000"/>
                        </a:lnSpc>
                      </a:pPr>
                      <a:r>
                        <a:rPr sz="2000" spc="0" dirty="0">
                          <a:latin typeface="Arial MT"/>
                          <a:cs typeface="Arial MT"/>
                        </a:rPr>
                        <a:t>Используются при взаимодействии мобильного хоста и домашнего  агента.</a:t>
                      </a:r>
                    </a:p>
                    <a:p>
                      <a:pPr marL="821055" indent="-281940" algn="just">
                        <a:lnSpc>
                          <a:spcPct val="100000"/>
                        </a:lnSpc>
                        <a:buAutoNum type="arabicPeriod" startAt="5"/>
                        <a:tabLst>
                          <a:tab pos="821690" algn="l"/>
                        </a:tabLst>
                      </a:pPr>
                      <a:r>
                        <a:rPr sz="2000" spc="0" dirty="0">
                          <a:latin typeface="Arial MT"/>
                          <a:cs typeface="Arial MT"/>
                        </a:rPr>
                        <a:t>Дополнения ND.</a:t>
                      </a:r>
                    </a:p>
                    <a:p>
                      <a:pPr marL="92075" marR="85090" indent="447675" algn="just">
                        <a:lnSpc>
                          <a:spcPct val="100000"/>
                        </a:lnSpc>
                      </a:pPr>
                      <a:r>
                        <a:rPr sz="2000" spc="0" dirty="0">
                          <a:latin typeface="Arial MT"/>
                          <a:cs typeface="Arial MT"/>
                        </a:rPr>
                        <a:t>Еще один флаг в RA: H (Home Agent) -- данный маршрутизатор является  домашним агентом.</a:t>
                      </a:r>
                    </a:p>
                    <a:p>
                      <a:pPr marL="92075" marR="82550" indent="447675" algn="just">
                        <a:lnSpc>
                          <a:spcPct val="100000"/>
                        </a:lnSpc>
                      </a:pPr>
                      <a:r>
                        <a:rPr sz="2000" spc="0" dirty="0">
                          <a:latin typeface="Arial MT"/>
                          <a:cs typeface="Arial MT"/>
                        </a:rPr>
                        <a:t>Уменьшены нижние граничные значения MaxRtrAdvInterval и  MinRtrAdvInterval -- при мобильности частота RAs должна быть более  высокой.</a:t>
                      </a:r>
                    </a:p>
                    <a:p>
                      <a:pPr marL="539750" algn="just">
                        <a:lnSpc>
                          <a:spcPct val="100000"/>
                        </a:lnSpc>
                      </a:pPr>
                      <a:r>
                        <a:rPr sz="2000" spc="0" dirty="0">
                          <a:latin typeface="Arial MT"/>
                          <a:cs typeface="Arial MT"/>
                        </a:rPr>
                        <a:t>Еще один флаг в ND-опции                                                                                   Prefix Information: R (Router Address) -- данная</a:t>
                      </a:r>
                    </a:p>
                    <a:p>
                      <a:pPr marL="92075" algn="just">
                        <a:lnSpc>
                          <a:spcPct val="100000"/>
                        </a:lnSpc>
                      </a:pPr>
                      <a:r>
                        <a:rPr sz="2000" spc="0" dirty="0">
                          <a:latin typeface="Arial MT"/>
                          <a:cs typeface="Arial MT"/>
                        </a:rPr>
                        <a:t>ND-опция содержит полный адрес маршрутизатора (все 128 битов).</a:t>
                      </a:r>
                    </a:p>
                    <a:p>
                      <a:pPr marL="92075" marR="81915" indent="447675" algn="just">
                        <a:lnSpc>
                          <a:spcPct val="100000"/>
                        </a:lnSpc>
                      </a:pPr>
                      <a:r>
                        <a:rPr sz="2000" spc="0" dirty="0">
                          <a:latin typeface="Arial MT"/>
                          <a:cs typeface="Arial MT"/>
                        </a:rPr>
                        <a:t>Еще две ND-опции: Advertisement Interval -- максимальный интервал  времени между RAs (MaxRtrAdvInterval), и Home Agent Information --  информация о домашнем агенте.</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12518288"/>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4.0.24.1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IPv6-адресация в Windows и Linux.</a:t>
                      </a:r>
                    </a:p>
                    <a:p>
                      <a:pPr>
                        <a:lnSpc>
                          <a:spcPct val="100000"/>
                        </a:lnSpc>
                        <a:spcBef>
                          <a:spcPts val="40"/>
                        </a:spcBef>
                      </a:pPr>
                      <a:endParaRPr sz="2050" spc="0" dirty="0">
                        <a:latin typeface="Times New Roman"/>
                        <a:cs typeface="Times New Roman"/>
                      </a:endParaRPr>
                    </a:p>
                    <a:p>
                      <a:pPr marL="92075" marR="82550" indent="447675">
                        <a:lnSpc>
                          <a:spcPct val="100000"/>
                        </a:lnSpc>
                      </a:pPr>
                      <a:r>
                        <a:rPr sz="2000" spc="0" dirty="0">
                          <a:latin typeface="Arial MT"/>
                          <a:cs typeface="Arial MT"/>
                        </a:rPr>
                        <a:t>Linux- и Windows-станции с текущими реализациями IPv6 по умолчанию  относятся к типу IPv4/IPv6 (можно скорректировать).</a:t>
                      </a:r>
                    </a:p>
                    <a:p>
                      <a:pPr marL="92075" marR="82550" indent="447675">
                        <a:lnSpc>
                          <a:spcPct val="100000"/>
                        </a:lnSpc>
                      </a:pPr>
                      <a:r>
                        <a:rPr sz="2000" spc="0" dirty="0">
                          <a:latin typeface="Arial MT"/>
                          <a:cs typeface="Arial MT"/>
                        </a:rPr>
                        <a:t>Как и в случае с другими реализациями IPv6, нужно соблюдать правила  назначения адресов сетевым интерфейсам.</a:t>
                      </a:r>
                    </a:p>
                    <a:p>
                      <a:pPr marL="539750">
                        <a:lnSpc>
                          <a:spcPct val="100000"/>
                        </a:lnSpc>
                      </a:pPr>
                      <a:r>
                        <a:rPr sz="2000" spc="0" dirty="0">
                          <a:latin typeface="Arial MT"/>
                          <a:cs typeface="Arial MT"/>
                        </a:rPr>
                        <a:t>Типовой хост имеет следующие адреса:</a:t>
                      </a:r>
                    </a:p>
                    <a:p>
                      <a:pPr marL="821690" indent="-282575">
                        <a:lnSpc>
                          <a:spcPct val="100000"/>
                        </a:lnSpc>
                        <a:buAutoNum type="arabicPeriod"/>
                        <a:tabLst>
                          <a:tab pos="822325" algn="l"/>
                        </a:tabLst>
                      </a:pPr>
                      <a:r>
                        <a:rPr sz="2000" spc="0" dirty="0">
                          <a:latin typeface="Arial MT"/>
                          <a:cs typeface="Arial MT"/>
                        </a:rPr>
                        <a:t>Адрес Link-local Unicast.</a:t>
                      </a:r>
                    </a:p>
                    <a:p>
                      <a:pPr marL="821055" indent="-281940">
                        <a:lnSpc>
                          <a:spcPct val="100000"/>
                        </a:lnSpc>
                        <a:buAutoNum type="arabicPeriod"/>
                        <a:tabLst>
                          <a:tab pos="821690" algn="l"/>
                        </a:tabLst>
                      </a:pPr>
                      <a:r>
                        <a:rPr sz="2000" spc="0" dirty="0">
                          <a:latin typeface="Arial MT"/>
                          <a:cs typeface="Arial MT"/>
                        </a:rPr>
                        <a:t>Дополнительные адреса Unicast (Unique Local Unicast и Global Unicast).</a:t>
                      </a:r>
                    </a:p>
                    <a:p>
                      <a:pPr marL="821690" indent="-282575">
                        <a:lnSpc>
                          <a:spcPct val="100000"/>
                        </a:lnSpc>
                        <a:buAutoNum type="arabicPeriod"/>
                        <a:tabLst>
                          <a:tab pos="822325" algn="l"/>
                        </a:tabLst>
                      </a:pPr>
                      <a:r>
                        <a:rPr sz="2000" spc="0" dirty="0">
                          <a:latin typeface="Arial MT"/>
                          <a:cs typeface="Arial MT"/>
                        </a:rPr>
                        <a:t>Адрес сетевого интерфейса -- заглушки.</a:t>
                      </a:r>
                    </a:p>
                    <a:p>
                      <a:pPr marL="821690" indent="-282575">
                        <a:lnSpc>
                          <a:spcPct val="100000"/>
                        </a:lnSpc>
                        <a:buAutoNum type="arabicPeriod"/>
                        <a:tabLst>
                          <a:tab pos="822325" algn="l"/>
                        </a:tabLst>
                      </a:pPr>
                      <a:r>
                        <a:rPr sz="2000" spc="0" dirty="0">
                          <a:latin typeface="Arial MT"/>
                          <a:cs typeface="Arial MT"/>
                        </a:rPr>
                        <a:t>Адрес Link-local All Nodes Multicast.</a:t>
                      </a:r>
                    </a:p>
                    <a:p>
                      <a:pPr marL="821690" indent="-282575">
                        <a:lnSpc>
                          <a:spcPct val="100000"/>
                        </a:lnSpc>
                        <a:buAutoNum type="arabicPeriod"/>
                        <a:tabLst>
                          <a:tab pos="822325" algn="l"/>
                        </a:tabLst>
                      </a:pPr>
                      <a:r>
                        <a:rPr sz="2000" spc="0" dirty="0">
                          <a:latin typeface="Arial MT"/>
                          <a:cs typeface="Arial MT"/>
                        </a:rPr>
                        <a:t>Адреса Solicited-node Multicast для каждого из адресов Unicast.</a:t>
                      </a:r>
                    </a:p>
                    <a:p>
                      <a:pPr marL="821055" indent="-281940">
                        <a:lnSpc>
                          <a:spcPct val="100000"/>
                        </a:lnSpc>
                        <a:buAutoNum type="arabicPeriod"/>
                        <a:tabLst>
                          <a:tab pos="821690" algn="l"/>
                        </a:tabLst>
                      </a:pPr>
                      <a:r>
                        <a:rPr sz="2000" spc="0" dirty="0">
                          <a:latin typeface="Arial MT"/>
                          <a:cs typeface="Arial MT"/>
                        </a:rPr>
                        <a:t>Дополнительные групповые адреса Multicast.</a:t>
                      </a:r>
                    </a:p>
                    <a:p>
                      <a:pPr marL="821690" indent="-282575">
                        <a:lnSpc>
                          <a:spcPct val="100000"/>
                        </a:lnSpc>
                        <a:buAutoNum type="arabicPeriod"/>
                        <a:tabLst>
                          <a:tab pos="822325" algn="l"/>
                        </a:tabLst>
                      </a:pPr>
                      <a:r>
                        <a:rPr sz="2000" spc="0" dirty="0">
                          <a:latin typeface="Arial MT"/>
                          <a:cs typeface="Arial MT"/>
                        </a:rPr>
                        <a:t>Адреса туннелей IPv6-over-IPv4.</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776813109"/>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4.0.24.2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310"/>
                        </a:spcBef>
                        <a:tabLst>
                          <a:tab pos="1870075" algn="l"/>
                          <a:tab pos="4119879" algn="l"/>
                          <a:tab pos="4590415" algn="l"/>
                          <a:tab pos="6346190" algn="l"/>
                          <a:tab pos="6791959" algn="l"/>
                          <a:tab pos="8401050" algn="l"/>
                        </a:tabLst>
                      </a:pPr>
                      <a:r>
                        <a:rPr sz="2000" spc="0" dirty="0">
                          <a:latin typeface="Arial MT"/>
                          <a:cs typeface="Arial MT"/>
                        </a:rPr>
                        <a:t>Типовой	маршрутизатор,	в	дополнение	к	указанным	адресам</a:t>
                      </a:r>
                    </a:p>
                    <a:p>
                      <a:pPr marL="92075">
                        <a:lnSpc>
                          <a:spcPct val="100000"/>
                        </a:lnSpc>
                      </a:pPr>
                      <a:r>
                        <a:rPr sz="2000" spc="0" dirty="0">
                          <a:latin typeface="Arial MT"/>
                          <a:cs typeface="Arial MT"/>
                        </a:rPr>
                        <a:t>(применительно к каждому из сетевых интерфейсов), имеет следующие:</a:t>
                      </a:r>
                    </a:p>
                    <a:p>
                      <a:pPr marL="821690" indent="-282575">
                        <a:lnSpc>
                          <a:spcPct val="100000"/>
                        </a:lnSpc>
                        <a:buAutoNum type="arabicPeriod" startAt="8"/>
                        <a:tabLst>
                          <a:tab pos="822325" algn="l"/>
                        </a:tabLst>
                      </a:pPr>
                      <a:r>
                        <a:rPr sz="2000" spc="0" dirty="0">
                          <a:latin typeface="Arial MT"/>
                          <a:cs typeface="Arial MT"/>
                        </a:rPr>
                        <a:t>Адреса Link-local All Routers Multicast каждого из сетевых интерфейсов.</a:t>
                      </a:r>
                    </a:p>
                    <a:p>
                      <a:pPr marL="92075" marR="83820" indent="447675">
                        <a:lnSpc>
                          <a:spcPct val="100000"/>
                        </a:lnSpc>
                        <a:buAutoNum type="arabicPeriod" startAt="8"/>
                        <a:tabLst>
                          <a:tab pos="969644" algn="l"/>
                          <a:tab pos="970280" algn="l"/>
                          <a:tab pos="2052320" algn="l"/>
                          <a:tab pos="3315335" algn="l"/>
                          <a:tab pos="3815079" algn="l"/>
                          <a:tab pos="4919345" algn="l"/>
                          <a:tab pos="6138545" algn="l"/>
                          <a:tab pos="8444230" algn="l"/>
                        </a:tabLst>
                      </a:pPr>
                      <a:r>
                        <a:rPr sz="2000" spc="0" dirty="0">
                          <a:latin typeface="Arial MT"/>
                          <a:cs typeface="Arial MT"/>
                        </a:rPr>
                        <a:t>Адреса	Site-local	All	Routers	Multicast	соответствующих	сетевых  интерфейсов.</a:t>
                      </a:r>
                    </a:p>
                    <a:p>
                      <a:pPr marL="962660" indent="-423545">
                        <a:lnSpc>
                          <a:spcPct val="100000"/>
                        </a:lnSpc>
                        <a:buAutoNum type="arabicPeriod" startAt="8"/>
                        <a:tabLst>
                          <a:tab pos="963294" algn="l"/>
                        </a:tabLst>
                      </a:pPr>
                      <a:r>
                        <a:rPr sz="2000" spc="0" dirty="0">
                          <a:latin typeface="Arial MT"/>
                          <a:cs typeface="Arial MT"/>
                        </a:rPr>
                        <a:t>Адреса Subnet-router Anycast для каждой из подсетей.</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62920754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4.0.24.3</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185" indent="447675" algn="just">
                        <a:lnSpc>
                          <a:spcPct val="98700"/>
                        </a:lnSpc>
                        <a:spcBef>
                          <a:spcPts val="340"/>
                        </a:spcBef>
                      </a:pPr>
                      <a:r>
                        <a:rPr sz="2000" spc="0" dirty="0">
                          <a:latin typeface="Arial MT"/>
                          <a:cs typeface="Arial MT"/>
                        </a:rPr>
                        <a:t>В Windows XP SP2 и Server 2003 поддержка IPv6 уже была интегрирована  в составе Advanced Networking Pack и устанавливалась как опциональный  компонент с помощью графического интерфейса (свойства сетевых  интерфейсов) либо командой </a:t>
                      </a:r>
                      <a:r>
                        <a:rPr sz="2000" spc="0" dirty="0">
                          <a:latin typeface="Courier New"/>
                          <a:cs typeface="Courier New"/>
                        </a:rPr>
                        <a:t>netsh interface ipv6 install</a:t>
                      </a:r>
                      <a:r>
                        <a:rPr sz="2000" spc="0" dirty="0">
                          <a:latin typeface="Arial MT"/>
                          <a:cs typeface="Arial MT"/>
                        </a:rPr>
                        <a:t>. Для  работы с адресами использовались только расширения команды </a:t>
                      </a:r>
                      <a:r>
                        <a:rPr sz="2000" spc="0" dirty="0">
                          <a:latin typeface="Courier New"/>
                          <a:cs typeface="Courier New"/>
                        </a:rPr>
                        <a:t>netsh  interface ipv6 </a:t>
                      </a:r>
                      <a:r>
                        <a:rPr sz="2000" spc="0" dirty="0">
                          <a:latin typeface="Arial MT"/>
                          <a:cs typeface="Arial MT"/>
                        </a:rPr>
                        <a:t>(вместо отмененной команды </a:t>
                      </a:r>
                      <a:r>
                        <a:rPr sz="2000" spc="0" dirty="0">
                          <a:latin typeface="Courier New"/>
                          <a:cs typeface="Courier New"/>
                        </a:rPr>
                        <a:t>ipv6</a:t>
                      </a:r>
                      <a:r>
                        <a:rPr sz="2000" spc="0" dirty="0">
                          <a:latin typeface="Arial MT"/>
                          <a:cs typeface="Arial MT"/>
                        </a:rPr>
                        <a:t>).</a:t>
                      </a:r>
                    </a:p>
                    <a:p>
                      <a:pPr marL="92075" marR="83820" indent="447675" algn="just">
                        <a:lnSpc>
                          <a:spcPct val="96900"/>
                        </a:lnSpc>
                        <a:spcBef>
                          <a:spcPts val="225"/>
                        </a:spcBef>
                      </a:pPr>
                      <a:r>
                        <a:rPr sz="2000" spc="0" dirty="0">
                          <a:latin typeface="Arial MT"/>
                          <a:cs typeface="Arial MT"/>
                        </a:rPr>
                        <a:t>Полноценная поддержка IPv6 доступна начиная с Windows Vista и Server  2008. Может быть задействован как графический интерфейс, так и различные  варианты команды </a:t>
                      </a:r>
                      <a:r>
                        <a:rPr sz="2000" spc="0" dirty="0">
                          <a:latin typeface="Courier New"/>
                          <a:cs typeface="Courier New"/>
                        </a:rPr>
                        <a:t>netsh interface ipv6</a:t>
                      </a:r>
                      <a:r>
                        <a:rPr sz="2000" spc="0" dirty="0">
                          <a:latin typeface="Arial MT"/>
                          <a:cs typeface="Arial MT"/>
                        </a:rPr>
                        <a:t>.</a:t>
                      </a:r>
                    </a:p>
                    <a:p>
                      <a:pPr marL="92075" marR="83185" indent="447675" algn="just">
                        <a:lnSpc>
                          <a:spcPct val="100000"/>
                        </a:lnSpc>
                        <a:spcBef>
                          <a:spcPts val="150"/>
                        </a:spcBef>
                      </a:pPr>
                      <a:r>
                        <a:rPr sz="2000" spc="0" dirty="0">
                          <a:solidFill>
                            <a:srgbClr val="FF0000"/>
                          </a:solidFill>
                          <a:latin typeface="Arial MT"/>
                          <a:cs typeface="Arial MT"/>
                        </a:rPr>
                        <a:t>Начиная с Windows 10 1607 по умолчанию запрещен туннельный  интерфейс 6to4, Windows 10 1703 -- ISATAP, Windows 10 1803 -- Teredo.</a:t>
                      </a:r>
                      <a:endParaRPr sz="2000" spc="0" dirty="0">
                        <a:latin typeface="Arial MT"/>
                        <a:cs typeface="Arial MT"/>
                      </a:endParaRPr>
                    </a:p>
                    <a:p>
                      <a:pPr marL="92075" marR="82550" indent="447675" algn="just">
                        <a:lnSpc>
                          <a:spcPct val="100000"/>
                        </a:lnSpc>
                      </a:pPr>
                      <a:r>
                        <a:rPr sz="2000" spc="0" dirty="0">
                          <a:latin typeface="Arial MT"/>
                          <a:cs typeface="Arial MT"/>
                        </a:rPr>
                        <a:t>Следует обратить внимание на то, что по умолчанию  автоконфигурирование работает даже при статическом конфигурировании  адресов.</a:t>
                      </a:r>
                    </a:p>
                  </a:txBody>
                  <a:tcPr marL="0" marR="0" marT="4318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BFBFBF"/>
            </a:solidFill>
          </p:spPr>
          <p:txBody>
            <a:bodyPr wrap="square" lIns="0" tIns="0" rIns="0" bIns="0" rtlCol="0"/>
            <a:lstStyle/>
            <a:p>
              <a:endParaRPr/>
            </a:p>
          </p:txBody>
        </p:sp>
        <p:sp>
          <p:nvSpPr>
            <p:cNvPr id="4" name="object 4"/>
            <p:cNvSpPr/>
            <p:nvPr/>
          </p:nvSpPr>
          <p:spPr>
            <a:xfrm>
              <a:off x="594245" y="933450"/>
              <a:ext cx="9505950" cy="6087745"/>
            </a:xfrm>
            <a:custGeom>
              <a:avLst/>
              <a:gdLst/>
              <a:ahLst/>
              <a:cxnLst/>
              <a:rect l="l" t="t" r="r" b="b"/>
              <a:pathLst>
                <a:path w="9505950" h="6087745">
                  <a:moveTo>
                    <a:pt x="9505949" y="6087617"/>
                  </a:moveTo>
                  <a:lnTo>
                    <a:pt x="9505949" y="0"/>
                  </a:lnTo>
                  <a:lnTo>
                    <a:pt x="0" y="0"/>
                  </a:lnTo>
                  <a:lnTo>
                    <a:pt x="0" y="6087617"/>
                  </a:lnTo>
                  <a:lnTo>
                    <a:pt x="9505949" y="6087617"/>
                  </a:lnTo>
                  <a:close/>
                </a:path>
              </a:pathLst>
            </a:custGeom>
            <a:solidFill>
              <a:srgbClr val="FFFFFF"/>
            </a:solidFill>
          </p:spPr>
          <p:txBody>
            <a:bodyPr wrap="square" lIns="0" tIns="0" rIns="0" bIns="0" rtlCol="0"/>
            <a:lstStyle/>
            <a:p>
              <a:endParaRPr/>
            </a:p>
          </p:txBody>
        </p:sp>
      </p:grpSp>
      <p:sp>
        <p:nvSpPr>
          <p:cNvPr id="5" name="object 5"/>
          <p:cNvSpPr txBox="1"/>
          <p:nvPr/>
        </p:nvSpPr>
        <p:spPr>
          <a:xfrm>
            <a:off x="1394593" y="6653276"/>
            <a:ext cx="790384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Добавление протокола IPv6 к сетевому интерфейсу в Windows XP</a:t>
            </a:r>
            <a:endParaRPr sz="2000">
              <a:latin typeface="Arial MT"/>
              <a:cs typeface="Arial MT"/>
            </a:endParaRPr>
          </a:p>
        </p:txBody>
      </p:sp>
      <p:sp>
        <p:nvSpPr>
          <p:cNvPr id="6" name="object 6"/>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672979" y="564896"/>
            <a:ext cx="1082040" cy="330200"/>
          </a:xfrm>
          <a:prstGeom prst="rect">
            <a:avLst/>
          </a:prstGeom>
        </p:spPr>
        <p:txBody>
          <a:bodyPr vert="horz" wrap="square" lIns="0" tIns="12065" rIns="0" bIns="0" rtlCol="0">
            <a:spAutoFit/>
          </a:bodyPr>
          <a:lstStyle/>
          <a:p>
            <a:pPr marL="12700">
              <a:lnSpc>
                <a:spcPct val="100000"/>
              </a:lnSpc>
              <a:spcBef>
                <a:spcPts val="95"/>
              </a:spcBef>
            </a:pPr>
            <a:r>
              <a:rPr dirty="0"/>
              <a:t>4.0.24.4a</a:t>
            </a:r>
          </a:p>
        </p:txBody>
      </p:sp>
      <p:grpSp>
        <p:nvGrpSpPr>
          <p:cNvPr id="8" name="object 8"/>
          <p:cNvGrpSpPr/>
          <p:nvPr/>
        </p:nvGrpSpPr>
        <p:grpSpPr>
          <a:xfrm>
            <a:off x="579196" y="523684"/>
            <a:ext cx="9534525" cy="6511925"/>
            <a:chOff x="579196" y="523684"/>
            <a:chExt cx="9534525" cy="6511925"/>
          </a:xfrm>
        </p:grpSpPr>
        <p:sp>
          <p:nvSpPr>
            <p:cNvPr id="9" name="object 9"/>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3" name="object 13"/>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4" name="object 14"/>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3246767" y="2244851"/>
              <a:ext cx="4200144" cy="3067050"/>
            </a:xfrm>
            <a:prstGeom prst="rect">
              <a:avLst/>
            </a:prstGeom>
          </p:spPr>
        </p:pic>
      </p:gr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0953" y="6653276"/>
            <a:ext cx="519049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IPv6 в Windows 10 (автоконфигурирование)</a:t>
            </a:r>
            <a:endParaRPr sz="2000">
              <a:latin typeface="Arial MT"/>
              <a:cs typeface="Arial MT"/>
            </a:endParaRPr>
          </a:p>
        </p:txBody>
      </p:sp>
      <p:sp>
        <p:nvSpPr>
          <p:cNvPr id="3" name="object 3"/>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672979" y="564896"/>
            <a:ext cx="1082040" cy="330200"/>
          </a:xfrm>
          <a:prstGeom prst="rect">
            <a:avLst/>
          </a:prstGeom>
        </p:spPr>
        <p:txBody>
          <a:bodyPr vert="horz" wrap="square" lIns="0" tIns="12065" rIns="0" bIns="0" rtlCol="0">
            <a:spAutoFit/>
          </a:bodyPr>
          <a:lstStyle/>
          <a:p>
            <a:pPr marL="12700">
              <a:lnSpc>
                <a:spcPct val="100000"/>
              </a:lnSpc>
              <a:spcBef>
                <a:spcPts val="95"/>
              </a:spcBef>
            </a:pPr>
            <a:r>
              <a:rPr dirty="0"/>
              <a:t>4.0.24.4b</a:t>
            </a:r>
          </a:p>
        </p:txBody>
      </p:sp>
      <p:grpSp>
        <p:nvGrpSpPr>
          <p:cNvPr id="5" name="object 5"/>
          <p:cNvGrpSpPr/>
          <p:nvPr/>
        </p:nvGrpSpPr>
        <p:grpSpPr>
          <a:xfrm>
            <a:off x="579196" y="523684"/>
            <a:ext cx="9534525" cy="6511925"/>
            <a:chOff x="579196" y="523684"/>
            <a:chExt cx="9534525" cy="6511925"/>
          </a:xfrm>
        </p:grpSpPr>
        <p:sp>
          <p:nvSpPr>
            <p:cNvPr id="6" name="object 6"/>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770267" y="1610868"/>
              <a:ext cx="5152644" cy="4334255"/>
            </a:xfrm>
            <a:prstGeom prst="rect">
              <a:avLst/>
            </a:prstGeom>
          </p:spPr>
        </p:pic>
        <p:pic>
          <p:nvPicPr>
            <p:cNvPr id="13" name="object 13"/>
            <p:cNvPicPr/>
            <p:nvPr/>
          </p:nvPicPr>
          <p:blipFill>
            <a:blip r:embed="rId3" cstate="print"/>
            <a:stretch>
              <a:fillRect/>
            </a:stretch>
          </p:blipFill>
          <p:spPr>
            <a:xfrm>
              <a:off x="6073787" y="1453896"/>
              <a:ext cx="3809999" cy="4648200"/>
            </a:xfrm>
            <a:prstGeom prst="rect">
              <a:avLst/>
            </a:prstGeom>
          </p:spPr>
        </p:pic>
      </p:gr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0953" y="6653276"/>
            <a:ext cx="519049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IPv6 в Windows 10 (автоконфигурирование)</a:t>
            </a:r>
            <a:endParaRPr sz="2000">
              <a:latin typeface="Arial MT"/>
              <a:cs typeface="Arial MT"/>
            </a:endParaRPr>
          </a:p>
        </p:txBody>
      </p:sp>
      <p:sp>
        <p:nvSpPr>
          <p:cNvPr id="3" name="object 3"/>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672979" y="564896"/>
            <a:ext cx="1068070" cy="330200"/>
          </a:xfrm>
          <a:prstGeom prst="rect">
            <a:avLst/>
          </a:prstGeom>
        </p:spPr>
        <p:txBody>
          <a:bodyPr vert="horz" wrap="square" lIns="0" tIns="12065" rIns="0" bIns="0" rtlCol="0">
            <a:spAutoFit/>
          </a:bodyPr>
          <a:lstStyle/>
          <a:p>
            <a:pPr marL="12700">
              <a:lnSpc>
                <a:spcPct val="100000"/>
              </a:lnSpc>
              <a:spcBef>
                <a:spcPts val="95"/>
              </a:spcBef>
            </a:pPr>
            <a:r>
              <a:rPr dirty="0"/>
              <a:t>4.0.24.4c</a:t>
            </a:r>
          </a:p>
        </p:txBody>
      </p:sp>
      <p:grpSp>
        <p:nvGrpSpPr>
          <p:cNvPr id="5" name="object 5"/>
          <p:cNvGrpSpPr/>
          <p:nvPr/>
        </p:nvGrpSpPr>
        <p:grpSpPr>
          <a:xfrm>
            <a:off x="579196" y="523684"/>
            <a:ext cx="9534525" cy="6511925"/>
            <a:chOff x="579196" y="523684"/>
            <a:chExt cx="9534525" cy="6511925"/>
          </a:xfrm>
        </p:grpSpPr>
        <p:sp>
          <p:nvSpPr>
            <p:cNvPr id="6" name="object 6"/>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3623195" y="1692402"/>
              <a:ext cx="3448049" cy="4171950"/>
            </a:xfrm>
            <a:prstGeom prst="rect">
              <a:avLst/>
            </a:prstGeom>
          </p:spPr>
        </p:pic>
      </p:gr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50569" y="6653276"/>
            <a:ext cx="219265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IPv6 в Windows 10</a:t>
            </a:r>
            <a:endParaRPr sz="2000">
              <a:latin typeface="Arial MT"/>
              <a:cs typeface="Arial MT"/>
            </a:endParaRPr>
          </a:p>
        </p:txBody>
      </p:sp>
      <p:sp>
        <p:nvSpPr>
          <p:cNvPr id="3" name="object 3"/>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672979" y="564896"/>
            <a:ext cx="1082040" cy="330200"/>
          </a:xfrm>
          <a:prstGeom prst="rect">
            <a:avLst/>
          </a:prstGeom>
        </p:spPr>
        <p:txBody>
          <a:bodyPr vert="horz" wrap="square" lIns="0" tIns="12065" rIns="0" bIns="0" rtlCol="0">
            <a:spAutoFit/>
          </a:bodyPr>
          <a:lstStyle/>
          <a:p>
            <a:pPr marL="12700">
              <a:lnSpc>
                <a:spcPct val="100000"/>
              </a:lnSpc>
              <a:spcBef>
                <a:spcPts val="95"/>
              </a:spcBef>
            </a:pPr>
            <a:r>
              <a:rPr dirty="0"/>
              <a:t>4.0.24.4d</a:t>
            </a:r>
          </a:p>
        </p:txBody>
      </p:sp>
      <p:grpSp>
        <p:nvGrpSpPr>
          <p:cNvPr id="5" name="object 5"/>
          <p:cNvGrpSpPr/>
          <p:nvPr/>
        </p:nvGrpSpPr>
        <p:grpSpPr>
          <a:xfrm>
            <a:off x="579196" y="523684"/>
            <a:ext cx="9534525" cy="6511925"/>
            <a:chOff x="579196" y="523684"/>
            <a:chExt cx="9534525" cy="6511925"/>
          </a:xfrm>
        </p:grpSpPr>
        <p:sp>
          <p:nvSpPr>
            <p:cNvPr id="6" name="object 6"/>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770267" y="1610868"/>
              <a:ext cx="5152644" cy="4334255"/>
            </a:xfrm>
            <a:prstGeom prst="rect">
              <a:avLst/>
            </a:prstGeom>
          </p:spPr>
        </p:pic>
        <p:pic>
          <p:nvPicPr>
            <p:cNvPr id="13" name="object 13"/>
            <p:cNvPicPr/>
            <p:nvPr/>
          </p:nvPicPr>
          <p:blipFill>
            <a:blip r:embed="rId3" cstate="print"/>
            <a:stretch>
              <a:fillRect/>
            </a:stretch>
          </p:blipFill>
          <p:spPr>
            <a:xfrm>
              <a:off x="6073787" y="1453896"/>
              <a:ext cx="3809999" cy="4648200"/>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537983"/>
            <a:ext cx="9505950" cy="6483350"/>
          </a:xfrm>
          <a:custGeom>
            <a:avLst/>
            <a:gdLst/>
            <a:ahLst/>
            <a:cxnLst/>
            <a:rect l="l" t="t" r="r" b="b"/>
            <a:pathLst>
              <a:path w="9505950" h="6483350">
                <a:moveTo>
                  <a:pt x="9505937" y="0"/>
                </a:moveTo>
                <a:lnTo>
                  <a:pt x="0" y="0"/>
                </a:lnTo>
                <a:lnTo>
                  <a:pt x="0" y="395478"/>
                </a:lnTo>
                <a:lnTo>
                  <a:pt x="0" y="6088380"/>
                </a:lnTo>
                <a:lnTo>
                  <a:pt x="0" y="6483096"/>
                </a:lnTo>
                <a:lnTo>
                  <a:pt x="9505937" y="6483096"/>
                </a:lnTo>
                <a:lnTo>
                  <a:pt x="9505937" y="6088380"/>
                </a:lnTo>
                <a:lnTo>
                  <a:pt x="9505937" y="395478"/>
                </a:lnTo>
                <a:lnTo>
                  <a:pt x="9505937" y="0"/>
                </a:lnTo>
                <a:close/>
              </a:path>
            </a:pathLst>
          </a:custGeom>
          <a:solidFill>
            <a:srgbClr val="FFFFFF"/>
          </a:solidFill>
        </p:spPr>
        <p:txBody>
          <a:bodyPr wrap="square" lIns="0" tIns="0" rIns="0" bIns="0" rtlCol="0"/>
          <a:lstStyle/>
          <a:p>
            <a:endParaRPr/>
          </a:p>
        </p:txBody>
      </p:sp>
      <p:sp>
        <p:nvSpPr>
          <p:cNvPr id="3" name="object 3"/>
          <p:cNvSpPr txBox="1"/>
          <p:nvPr/>
        </p:nvSpPr>
        <p:spPr>
          <a:xfrm>
            <a:off x="672979" y="473913"/>
            <a:ext cx="9101455" cy="8166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4.0.6.2</a:t>
            </a:r>
            <a:endParaRPr sz="2000">
              <a:latin typeface="Arial MT"/>
              <a:cs typeface="Arial MT"/>
            </a:endParaRPr>
          </a:p>
          <a:p>
            <a:pPr marL="460375">
              <a:lnSpc>
                <a:spcPct val="100000"/>
              </a:lnSpc>
              <a:spcBef>
                <a:spcPts val="710"/>
              </a:spcBef>
            </a:pPr>
            <a:r>
              <a:rPr sz="2000" dirty="0">
                <a:latin typeface="Arial MT"/>
                <a:cs typeface="Arial MT"/>
              </a:rPr>
              <a:t>Особо следует выделить </a:t>
            </a:r>
            <a:r>
              <a:rPr sz="2000" i="1" dirty="0">
                <a:latin typeface="Arial"/>
                <a:cs typeface="Arial"/>
              </a:rPr>
              <a:t>линк </a:t>
            </a:r>
            <a:r>
              <a:rPr sz="2000" dirty="0">
                <a:latin typeface="Arial MT"/>
                <a:cs typeface="Arial MT"/>
              </a:rPr>
              <a:t>(link) -- подсеть размером в один сегмент.</a:t>
            </a:r>
            <a:endParaRPr sz="2000">
              <a:latin typeface="Arial MT"/>
              <a:cs typeface="Arial MT"/>
            </a:endParaRP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50569" y="6653276"/>
            <a:ext cx="219265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IPv6 в Windows 10</a:t>
            </a:r>
            <a:endParaRPr sz="2000">
              <a:latin typeface="Arial MT"/>
              <a:cs typeface="Arial MT"/>
            </a:endParaRPr>
          </a:p>
        </p:txBody>
      </p:sp>
      <p:sp>
        <p:nvSpPr>
          <p:cNvPr id="3" name="object 3"/>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672979" y="564896"/>
            <a:ext cx="1082040" cy="330200"/>
          </a:xfrm>
          <a:prstGeom prst="rect">
            <a:avLst/>
          </a:prstGeom>
        </p:spPr>
        <p:txBody>
          <a:bodyPr vert="horz" wrap="square" lIns="0" tIns="12065" rIns="0" bIns="0" rtlCol="0">
            <a:spAutoFit/>
          </a:bodyPr>
          <a:lstStyle/>
          <a:p>
            <a:pPr marL="12700">
              <a:lnSpc>
                <a:spcPct val="100000"/>
              </a:lnSpc>
              <a:spcBef>
                <a:spcPts val="95"/>
              </a:spcBef>
            </a:pPr>
            <a:r>
              <a:rPr dirty="0"/>
              <a:t>4.0.24.4e</a:t>
            </a:r>
          </a:p>
        </p:txBody>
      </p:sp>
      <p:grpSp>
        <p:nvGrpSpPr>
          <p:cNvPr id="5" name="object 5"/>
          <p:cNvGrpSpPr/>
          <p:nvPr/>
        </p:nvGrpSpPr>
        <p:grpSpPr>
          <a:xfrm>
            <a:off x="579196" y="523684"/>
            <a:ext cx="9534525" cy="6511925"/>
            <a:chOff x="579196" y="523684"/>
            <a:chExt cx="9534525" cy="6511925"/>
          </a:xfrm>
        </p:grpSpPr>
        <p:sp>
          <p:nvSpPr>
            <p:cNvPr id="6" name="object 6"/>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3623195" y="1692402"/>
              <a:ext cx="3448049" cy="4171950"/>
            </a:xfrm>
            <a:prstGeom prst="rect">
              <a:avLst/>
            </a:prstGeom>
          </p:spPr>
        </p:pic>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2120935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4.0.24.5</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2550" indent="447675">
                        <a:lnSpc>
                          <a:spcPct val="100000"/>
                        </a:lnSpc>
                        <a:spcBef>
                          <a:spcPts val="310"/>
                        </a:spcBef>
                        <a:tabLst>
                          <a:tab pos="885190" algn="l"/>
                          <a:tab pos="1667510" algn="l"/>
                          <a:tab pos="3121025" algn="l"/>
                          <a:tab pos="3804285" algn="l"/>
                          <a:tab pos="4959350" algn="l"/>
                          <a:tab pos="5268595" algn="l"/>
                          <a:tab pos="7193280" algn="l"/>
                          <a:tab pos="7496175" algn="l"/>
                          <a:tab pos="8552180" algn="l"/>
                          <a:tab pos="9272905" algn="l"/>
                        </a:tabLst>
                      </a:pPr>
                      <a:r>
                        <a:rPr sz="2000" spc="0" dirty="0">
                          <a:latin typeface="Arial MT"/>
                          <a:cs typeface="Arial MT"/>
                        </a:rPr>
                        <a:t>В	Linux	поддержка	IPv6	имеется	в	дистрибутивах	с	ядрами	2.2.х	и  последующими.</a:t>
                      </a:r>
                    </a:p>
                    <a:p>
                      <a:pPr marL="92075" marR="83185" indent="447675">
                        <a:lnSpc>
                          <a:spcPct val="100000"/>
                        </a:lnSpc>
                        <a:tabLst>
                          <a:tab pos="2193290" algn="l"/>
                          <a:tab pos="3387725" algn="l"/>
                          <a:tab pos="4116070" algn="l"/>
                          <a:tab pos="5410200" algn="l"/>
                          <a:tab pos="5742940" algn="l"/>
                          <a:tab pos="6788150" algn="l"/>
                          <a:tab pos="7134225" algn="l"/>
                        </a:tabLst>
                      </a:pPr>
                      <a:r>
                        <a:rPr sz="2000" spc="0" dirty="0">
                          <a:solidFill>
                            <a:srgbClr val="FF0000"/>
                          </a:solidFill>
                          <a:latin typeface="Arial MT"/>
                          <a:cs typeface="Arial MT"/>
                        </a:rPr>
                        <a:t>Присвоение	</a:t>
                      </a:r>
                      <a:r>
                        <a:rPr sz="2000" spc="0" dirty="0">
                          <a:latin typeface="Arial MT"/>
                          <a:cs typeface="Arial MT"/>
                        </a:rPr>
                        <a:t>адресов	IPv6	сводится	к	работе	с	соответствующими  конфигурационными файлами.</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90077352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4.0.24.6</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pPr>
                      <a:endParaRPr sz="1400" spc="0" dirty="0">
                        <a:latin typeface="Times New Roman"/>
                        <a:cs typeface="Times New Roman"/>
                      </a:endParaRPr>
                    </a:p>
                    <a:p>
                      <a:pPr marL="539750">
                        <a:lnSpc>
                          <a:spcPct val="100000"/>
                        </a:lnSpc>
                        <a:spcBef>
                          <a:spcPts val="1030"/>
                        </a:spcBef>
                      </a:pPr>
                      <a:r>
                        <a:rPr sz="1200" spc="0" dirty="0">
                          <a:latin typeface="Courier New"/>
                          <a:cs typeface="Courier New"/>
                        </a:rPr>
                        <a:t>/etc/sysconfig/network</a:t>
                      </a:r>
                      <a:r>
                        <a:rPr sz="1200" spc="0" dirty="0">
                          <a:latin typeface="Arial MT"/>
                          <a:cs typeface="Arial MT"/>
                        </a:rPr>
                        <a:t>:</a:t>
                      </a:r>
                    </a:p>
                    <a:p>
                      <a:pPr>
                        <a:lnSpc>
                          <a:spcPct val="100000"/>
                        </a:lnSpc>
                        <a:spcBef>
                          <a:spcPts val="20"/>
                        </a:spcBef>
                      </a:pPr>
                      <a:endParaRPr sz="1200" spc="0" dirty="0">
                        <a:latin typeface="Times New Roman"/>
                        <a:cs typeface="Times New Roman"/>
                      </a:endParaRPr>
                    </a:p>
                    <a:p>
                      <a:pPr marL="539750" marR="7207884">
                        <a:lnSpc>
                          <a:spcPct val="100000"/>
                        </a:lnSpc>
                        <a:spcBef>
                          <a:spcPts val="5"/>
                        </a:spcBef>
                      </a:pPr>
                      <a:r>
                        <a:rPr sz="1200" spc="0" dirty="0">
                          <a:latin typeface="Courier New"/>
                          <a:cs typeface="Courier New"/>
                        </a:rPr>
                        <a:t>...  NETWORKING_IPV6=yes</a:t>
                      </a:r>
                    </a:p>
                    <a:p>
                      <a:pPr marL="539750">
                        <a:lnSpc>
                          <a:spcPts val="1435"/>
                        </a:lnSpc>
                      </a:pPr>
                      <a:r>
                        <a:rPr sz="1200" spc="0" dirty="0">
                          <a:latin typeface="Courier New"/>
                          <a:cs typeface="Courier New"/>
                        </a:rPr>
                        <a:t>...</a:t>
                      </a:r>
                    </a:p>
                    <a:p>
                      <a:pPr>
                        <a:lnSpc>
                          <a:spcPct val="100000"/>
                        </a:lnSpc>
                        <a:spcBef>
                          <a:spcPts val="25"/>
                        </a:spcBef>
                      </a:pPr>
                      <a:endParaRPr sz="1250" spc="0" dirty="0">
                        <a:latin typeface="Times New Roman"/>
                        <a:cs typeface="Times New Roman"/>
                      </a:endParaRPr>
                    </a:p>
                    <a:p>
                      <a:pPr marL="539750">
                        <a:lnSpc>
                          <a:spcPct val="100000"/>
                        </a:lnSpc>
                      </a:pPr>
                      <a:r>
                        <a:rPr sz="1200" spc="0" dirty="0">
                          <a:latin typeface="Courier New"/>
                          <a:cs typeface="Courier New"/>
                        </a:rPr>
                        <a:t>/etc/sysconfig/network-scripts/ifcfg-eth1 </a:t>
                      </a:r>
                      <a:r>
                        <a:rPr sz="1200" spc="0" dirty="0">
                          <a:latin typeface="Arial MT"/>
                          <a:cs typeface="Arial MT"/>
                        </a:rPr>
                        <a:t>(ветви Red Hat и SUSE):</a:t>
                      </a:r>
                    </a:p>
                    <a:p>
                      <a:pPr>
                        <a:lnSpc>
                          <a:spcPct val="100000"/>
                        </a:lnSpc>
                        <a:spcBef>
                          <a:spcPts val="25"/>
                        </a:spcBef>
                      </a:pPr>
                      <a:endParaRPr sz="1200" spc="0" dirty="0">
                        <a:latin typeface="Times New Roman"/>
                        <a:cs typeface="Times New Roman"/>
                      </a:endParaRPr>
                    </a:p>
                    <a:p>
                      <a:pPr marL="539750" marR="7853045">
                        <a:lnSpc>
                          <a:spcPct val="100000"/>
                        </a:lnSpc>
                      </a:pPr>
                      <a:r>
                        <a:rPr sz="1200" spc="0" dirty="0">
                          <a:latin typeface="Courier New"/>
                          <a:cs typeface="Courier New"/>
                        </a:rPr>
                        <a:t>...  IPV6INIT=yes</a:t>
                      </a:r>
                    </a:p>
                    <a:p>
                      <a:pPr marL="539750" marR="5826760">
                        <a:lnSpc>
                          <a:spcPct val="100000"/>
                        </a:lnSpc>
                      </a:pPr>
                      <a:r>
                        <a:rPr sz="1200" spc="0" dirty="0">
                          <a:latin typeface="Courier New"/>
                          <a:cs typeface="Courier New"/>
                        </a:rPr>
                        <a:t>IPV6ADDR=2001:7f8:8b:6::4/64  IPV6ADDR_SECONDARIES=fd00:0:0:6::4  IPV6_DEFAULTGW=fe80::1</a:t>
                      </a:r>
                    </a:p>
                    <a:p>
                      <a:pPr marL="539750">
                        <a:lnSpc>
                          <a:spcPts val="1430"/>
                        </a:lnSpc>
                      </a:pPr>
                      <a:r>
                        <a:rPr sz="1200" spc="0" dirty="0">
                          <a:latin typeface="Courier New"/>
                          <a:cs typeface="Courier New"/>
                        </a:rPr>
                        <a:t>...</a:t>
                      </a:r>
                    </a:p>
                    <a:p>
                      <a:pPr>
                        <a:lnSpc>
                          <a:spcPct val="100000"/>
                        </a:lnSpc>
                        <a:spcBef>
                          <a:spcPts val="25"/>
                        </a:spcBef>
                      </a:pPr>
                      <a:endParaRPr sz="1250" spc="0" dirty="0">
                        <a:latin typeface="Times New Roman"/>
                        <a:cs typeface="Times New Roman"/>
                      </a:endParaRPr>
                    </a:p>
                    <a:p>
                      <a:pPr marL="539750">
                        <a:lnSpc>
                          <a:spcPct val="100000"/>
                        </a:lnSpc>
                      </a:pPr>
                      <a:r>
                        <a:rPr sz="1200" spc="0" dirty="0">
                          <a:latin typeface="Courier New"/>
                          <a:cs typeface="Courier New"/>
                        </a:rPr>
                        <a:t>/etc/network/interfaces </a:t>
                      </a:r>
                      <a:r>
                        <a:rPr sz="1200" spc="0" dirty="0">
                          <a:latin typeface="Arial MT"/>
                          <a:cs typeface="Arial MT"/>
                        </a:rPr>
                        <a:t>(ветвь Debian):</a:t>
                      </a:r>
                    </a:p>
                    <a:p>
                      <a:pPr>
                        <a:lnSpc>
                          <a:spcPct val="100000"/>
                        </a:lnSpc>
                        <a:spcBef>
                          <a:spcPts val="30"/>
                        </a:spcBef>
                      </a:pPr>
                      <a:endParaRPr sz="1200" spc="0" dirty="0">
                        <a:latin typeface="Times New Roman"/>
                        <a:cs typeface="Times New Roman"/>
                      </a:endParaRPr>
                    </a:p>
                    <a:p>
                      <a:pPr marL="539750">
                        <a:lnSpc>
                          <a:spcPts val="1435"/>
                        </a:lnSpc>
                      </a:pPr>
                      <a:r>
                        <a:rPr sz="1200" spc="0" dirty="0">
                          <a:latin typeface="Courier New"/>
                          <a:cs typeface="Courier New"/>
                        </a:rPr>
                        <a:t>...</a:t>
                      </a:r>
                    </a:p>
                    <a:p>
                      <a:pPr marL="908050" marR="6379845" indent="-368300">
                        <a:lnSpc>
                          <a:spcPct val="99800"/>
                        </a:lnSpc>
                      </a:pPr>
                      <a:r>
                        <a:rPr sz="1200" spc="0" dirty="0">
                          <a:latin typeface="Courier New"/>
                          <a:cs typeface="Courier New"/>
                        </a:rPr>
                        <a:t>iface eth1 inet6 static  address 2001:7f8:8b:6::4  netmask 64</a:t>
                      </a:r>
                    </a:p>
                    <a:p>
                      <a:pPr marL="539750" marR="6379845" indent="367665">
                        <a:lnSpc>
                          <a:spcPct val="100000"/>
                        </a:lnSpc>
                      </a:pPr>
                      <a:r>
                        <a:rPr sz="1200" spc="0" dirty="0">
                          <a:latin typeface="Courier New"/>
                          <a:cs typeface="Courier New"/>
                        </a:rPr>
                        <a:t>gateway 2001:7f8:8b:6::1  iface eth1 inet6 static</a:t>
                      </a:r>
                    </a:p>
                    <a:p>
                      <a:pPr marL="908050" marR="6655434">
                        <a:lnSpc>
                          <a:spcPts val="1440"/>
                        </a:lnSpc>
                        <a:spcBef>
                          <a:spcPts val="40"/>
                        </a:spcBef>
                      </a:pPr>
                      <a:r>
                        <a:rPr sz="1200" spc="0" dirty="0">
                          <a:latin typeface="Courier New"/>
                          <a:cs typeface="Courier New"/>
                        </a:rPr>
                        <a:t>address fd00:0:0:6::4  netmask 64</a:t>
                      </a:r>
                    </a:p>
                    <a:p>
                      <a:pPr marL="908050">
                        <a:lnSpc>
                          <a:spcPts val="1385"/>
                        </a:lnSpc>
                      </a:pPr>
                      <a:r>
                        <a:rPr sz="1200" spc="0" dirty="0">
                          <a:latin typeface="Courier New"/>
                          <a:cs typeface="Courier New"/>
                        </a:rPr>
                        <a:t>gateway fd00:0:0:6::1</a:t>
                      </a:r>
                    </a:p>
                    <a:p>
                      <a:pPr marL="539750">
                        <a:lnSpc>
                          <a:spcPct val="100000"/>
                        </a:lnSpc>
                      </a:pPr>
                      <a:r>
                        <a:rPr sz="1200" spc="0" dirty="0">
                          <a:latin typeface="Courier New"/>
                          <a:cs typeface="Courier New"/>
                        </a:rPr>
                        <a:t>...</a:t>
                      </a:r>
                    </a:p>
                  </a:txBody>
                  <a:tcPr marL="0" marR="0" marT="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marL="1062355">
                        <a:lnSpc>
                          <a:spcPct val="100000"/>
                        </a:lnSpc>
                        <a:spcBef>
                          <a:spcPts val="315"/>
                        </a:spcBef>
                      </a:pPr>
                      <a:r>
                        <a:rPr sz="2000" spc="0" dirty="0">
                          <a:latin typeface="Arial MT"/>
                          <a:cs typeface="Arial MT"/>
                        </a:rPr>
                        <a:t>Примеры IPv6-дополнений в конфигурационных файлах Linux</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793096711"/>
              </p:ext>
            </p:extLst>
          </p:nvPr>
        </p:nvGraphicFramePr>
        <p:xfrm>
          <a:off x="579196" y="523684"/>
          <a:ext cx="9505950" cy="6519670"/>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432053">
                <a:tc>
                  <a:txBody>
                    <a:bodyPr/>
                    <a:lstStyle/>
                    <a:p>
                      <a:pPr marL="92075">
                        <a:lnSpc>
                          <a:spcPct val="100000"/>
                        </a:lnSpc>
                        <a:spcBef>
                          <a:spcPts val="310"/>
                        </a:spcBef>
                      </a:pPr>
                      <a:r>
                        <a:rPr sz="2000" spc="0" dirty="0">
                          <a:latin typeface="Arial MT"/>
                          <a:cs typeface="Arial MT"/>
                        </a:rPr>
                        <a:t>4.0.24.7</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pPr>
                      <a:endParaRPr sz="1200" spc="0" dirty="0">
                        <a:latin typeface="Times New Roman"/>
                        <a:cs typeface="Times New Roman"/>
                      </a:endParaRPr>
                    </a:p>
                    <a:p>
                      <a:pPr>
                        <a:lnSpc>
                          <a:spcPct val="100000"/>
                        </a:lnSpc>
                        <a:spcBef>
                          <a:spcPts val="30"/>
                        </a:spcBef>
                      </a:pPr>
                      <a:endParaRPr sz="1150" spc="0" dirty="0">
                        <a:latin typeface="Times New Roman"/>
                        <a:cs typeface="Times New Roman"/>
                      </a:endParaRPr>
                    </a:p>
                    <a:p>
                      <a:pPr marL="539750">
                        <a:lnSpc>
                          <a:spcPct val="100000"/>
                        </a:lnSpc>
                      </a:pPr>
                      <a:r>
                        <a:rPr sz="1100" spc="0" dirty="0">
                          <a:latin typeface="Arial MT"/>
                          <a:cs typeface="Arial MT"/>
                        </a:rPr>
                        <a:t>Генерирование временных адресов:</a:t>
                      </a:r>
                    </a:p>
                    <a:p>
                      <a:pPr>
                        <a:lnSpc>
                          <a:spcPct val="100000"/>
                        </a:lnSpc>
                        <a:spcBef>
                          <a:spcPts val="30"/>
                        </a:spcBef>
                      </a:pPr>
                      <a:endParaRPr sz="1050" spc="0" dirty="0">
                        <a:latin typeface="Times New Roman"/>
                        <a:cs typeface="Times New Roman"/>
                      </a:endParaRPr>
                    </a:p>
                    <a:p>
                      <a:pPr marL="539750">
                        <a:lnSpc>
                          <a:spcPct val="100000"/>
                        </a:lnSpc>
                      </a:pPr>
                      <a:r>
                        <a:rPr sz="1100" spc="0" dirty="0">
                          <a:latin typeface="Courier New"/>
                          <a:cs typeface="Courier New"/>
                        </a:rPr>
                        <a:t>&gt;netsh interface ipv6 set privacy=enabled|disabled</a:t>
                      </a:r>
                    </a:p>
                    <a:p>
                      <a:pPr>
                        <a:lnSpc>
                          <a:spcPct val="100000"/>
                        </a:lnSpc>
                        <a:spcBef>
                          <a:spcPts val="40"/>
                        </a:spcBef>
                      </a:pPr>
                      <a:endParaRPr sz="1200" spc="0" dirty="0">
                        <a:latin typeface="Times New Roman"/>
                        <a:cs typeface="Times New Roman"/>
                      </a:endParaRPr>
                    </a:p>
                    <a:p>
                      <a:pPr marL="539750">
                        <a:lnSpc>
                          <a:spcPct val="100000"/>
                        </a:lnSpc>
                      </a:pPr>
                      <a:r>
                        <a:rPr sz="1100" spc="0" dirty="0">
                          <a:latin typeface="Arial MT"/>
                          <a:cs typeface="Arial MT"/>
                        </a:rPr>
                        <a:t>Генерирование случайных значений интерфейсных частей постоянных адресов</a:t>
                      </a:r>
                    </a:p>
                    <a:p>
                      <a:pPr marL="539750">
                        <a:lnSpc>
                          <a:spcPct val="100000"/>
                        </a:lnSpc>
                        <a:spcBef>
                          <a:spcPts val="5"/>
                        </a:spcBef>
                      </a:pPr>
                      <a:r>
                        <a:rPr sz="1100" spc="0" dirty="0">
                          <a:latin typeface="Arial MT"/>
                          <a:cs typeface="Arial MT"/>
                        </a:rPr>
                        <a:t>(в отличие от других основных ОС, включено по умолчанию):</a:t>
                      </a:r>
                    </a:p>
                    <a:p>
                      <a:pPr>
                        <a:lnSpc>
                          <a:spcPct val="100000"/>
                        </a:lnSpc>
                        <a:spcBef>
                          <a:spcPts val="30"/>
                        </a:spcBef>
                      </a:pPr>
                      <a:endParaRPr sz="1050" spc="0" dirty="0">
                        <a:latin typeface="Times New Roman"/>
                        <a:cs typeface="Times New Roman"/>
                      </a:endParaRPr>
                    </a:p>
                    <a:p>
                      <a:pPr marL="539750">
                        <a:lnSpc>
                          <a:spcPct val="100000"/>
                        </a:lnSpc>
                      </a:pPr>
                      <a:r>
                        <a:rPr sz="1100" spc="0" dirty="0">
                          <a:latin typeface="Courier New"/>
                          <a:cs typeface="Courier New"/>
                        </a:rPr>
                        <a:t>&gt;netsh interface ipv6 set global randomizeidentifiers=enabled|disabled</a:t>
                      </a:r>
                    </a:p>
                    <a:p>
                      <a:pPr>
                        <a:lnSpc>
                          <a:spcPct val="100000"/>
                        </a:lnSpc>
                        <a:spcBef>
                          <a:spcPts val="40"/>
                        </a:spcBef>
                      </a:pPr>
                      <a:endParaRPr sz="1200" spc="0" dirty="0">
                        <a:latin typeface="Times New Roman"/>
                        <a:cs typeface="Times New Roman"/>
                      </a:endParaRPr>
                    </a:p>
                    <a:p>
                      <a:pPr marL="539750">
                        <a:lnSpc>
                          <a:spcPct val="100000"/>
                        </a:lnSpc>
                        <a:spcBef>
                          <a:spcPts val="5"/>
                        </a:spcBef>
                      </a:pPr>
                      <a:r>
                        <a:rPr sz="1100" spc="0" dirty="0">
                          <a:latin typeface="Arial MT"/>
                          <a:cs typeface="Arial MT"/>
                        </a:rPr>
                        <a:t>Автоконфигурирование адресов:</a:t>
                      </a:r>
                    </a:p>
                    <a:p>
                      <a:pPr>
                        <a:lnSpc>
                          <a:spcPct val="100000"/>
                        </a:lnSpc>
                        <a:spcBef>
                          <a:spcPts val="25"/>
                        </a:spcBef>
                      </a:pPr>
                      <a:endParaRPr sz="1050" spc="0" dirty="0">
                        <a:latin typeface="Times New Roman"/>
                        <a:cs typeface="Times New Roman"/>
                      </a:endParaRPr>
                    </a:p>
                    <a:p>
                      <a:pPr marL="539750">
                        <a:lnSpc>
                          <a:spcPct val="100000"/>
                        </a:lnSpc>
                      </a:pPr>
                      <a:r>
                        <a:rPr sz="1100" spc="0" dirty="0">
                          <a:latin typeface="Courier New"/>
                          <a:cs typeface="Courier New"/>
                        </a:rPr>
                        <a:t>&gt;netsh interface ipv6 set interface Interface_Name_Or_Index routerdiscovery=enabled|disabled|dhcp</a:t>
                      </a:r>
                    </a:p>
                  </a:txBody>
                  <a:tcPr marL="0" marR="0" marT="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marL="1018540">
                        <a:lnSpc>
                          <a:spcPct val="100000"/>
                        </a:lnSpc>
                        <a:spcBef>
                          <a:spcPts val="315"/>
                        </a:spcBef>
                      </a:pPr>
                      <a:r>
                        <a:rPr sz="2000" spc="0" dirty="0">
                          <a:latin typeface="Arial MT"/>
                          <a:cs typeface="Arial MT"/>
                        </a:rPr>
                        <a:t>Примеры управления IPv6-автоконфигурированием в Windows</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1337640093"/>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4.0.24.8</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pPr>
                      <a:endParaRPr sz="1500" spc="0" dirty="0">
                        <a:latin typeface="Times New Roman"/>
                        <a:cs typeface="Times New Roman"/>
                      </a:endParaRPr>
                    </a:p>
                    <a:p>
                      <a:pPr marL="539750">
                        <a:lnSpc>
                          <a:spcPct val="100000"/>
                        </a:lnSpc>
                        <a:spcBef>
                          <a:spcPts val="985"/>
                        </a:spcBef>
                      </a:pPr>
                      <a:r>
                        <a:rPr sz="1400" spc="0" dirty="0">
                          <a:latin typeface="Arial MT"/>
                          <a:cs typeface="Arial MT"/>
                        </a:rPr>
                        <a:t>Генерирование временных адресов:</a:t>
                      </a:r>
                    </a:p>
                    <a:p>
                      <a:pPr>
                        <a:lnSpc>
                          <a:spcPct val="100000"/>
                        </a:lnSpc>
                        <a:spcBef>
                          <a:spcPts val="50"/>
                        </a:spcBef>
                      </a:pPr>
                      <a:endParaRPr sz="1300" spc="0" dirty="0">
                        <a:latin typeface="Times New Roman"/>
                        <a:cs typeface="Times New Roman"/>
                      </a:endParaRPr>
                    </a:p>
                    <a:p>
                      <a:pPr marL="539750">
                        <a:lnSpc>
                          <a:spcPct val="100000"/>
                        </a:lnSpc>
                      </a:pPr>
                      <a:r>
                        <a:rPr sz="1400" spc="0" dirty="0">
                          <a:latin typeface="Courier New"/>
                          <a:cs typeface="Courier New"/>
                        </a:rPr>
                        <a:t>#sysctl net.ipv6.conf.default.use_tempaddr=integer</a:t>
                      </a:r>
                    </a:p>
                    <a:p>
                      <a:pPr>
                        <a:lnSpc>
                          <a:spcPct val="100000"/>
                        </a:lnSpc>
                        <a:spcBef>
                          <a:spcPts val="10"/>
                        </a:spcBef>
                      </a:pPr>
                      <a:endParaRPr sz="1550" spc="0" dirty="0">
                        <a:latin typeface="Times New Roman"/>
                        <a:cs typeface="Times New Roman"/>
                      </a:endParaRPr>
                    </a:p>
                    <a:p>
                      <a:pPr marL="539750">
                        <a:lnSpc>
                          <a:spcPct val="100000"/>
                        </a:lnSpc>
                        <a:spcBef>
                          <a:spcPts val="5"/>
                        </a:spcBef>
                      </a:pPr>
                      <a:r>
                        <a:rPr sz="1400" spc="0" dirty="0">
                          <a:latin typeface="Arial MT"/>
                          <a:cs typeface="Arial MT"/>
                        </a:rPr>
                        <a:t>либо</a:t>
                      </a:r>
                    </a:p>
                    <a:p>
                      <a:pPr>
                        <a:lnSpc>
                          <a:spcPct val="100000"/>
                        </a:lnSpc>
                        <a:spcBef>
                          <a:spcPts val="45"/>
                        </a:spcBef>
                      </a:pPr>
                      <a:endParaRPr sz="1300" spc="0" dirty="0">
                        <a:latin typeface="Times New Roman"/>
                        <a:cs typeface="Times New Roman"/>
                      </a:endParaRPr>
                    </a:p>
                    <a:p>
                      <a:pPr marL="539750">
                        <a:lnSpc>
                          <a:spcPct val="100000"/>
                        </a:lnSpc>
                      </a:pPr>
                      <a:r>
                        <a:rPr sz="1400" spc="0" dirty="0">
                          <a:latin typeface="Courier New"/>
                          <a:cs typeface="Courier New"/>
                        </a:rPr>
                        <a:t>#echo "integer" &gt; /proc/sys/net/ipv6/conf/default/use_tempaddr</a:t>
                      </a:r>
                    </a:p>
                    <a:p>
                      <a:pPr>
                        <a:lnSpc>
                          <a:spcPct val="100000"/>
                        </a:lnSpc>
                        <a:spcBef>
                          <a:spcPts val="30"/>
                        </a:spcBef>
                      </a:pPr>
                      <a:endParaRPr sz="1450" spc="0" dirty="0">
                        <a:latin typeface="Times New Roman"/>
                        <a:cs typeface="Times New Roman"/>
                      </a:endParaRPr>
                    </a:p>
                    <a:p>
                      <a:pPr marL="539750">
                        <a:lnSpc>
                          <a:spcPct val="100000"/>
                        </a:lnSpc>
                      </a:pPr>
                      <a:r>
                        <a:rPr sz="1400" spc="0" dirty="0">
                          <a:latin typeface="Arial MT"/>
                          <a:cs typeface="Arial MT"/>
                        </a:rPr>
                        <a:t>где </a:t>
                      </a:r>
                      <a:r>
                        <a:rPr sz="1400" spc="0" dirty="0">
                          <a:latin typeface="Courier New"/>
                          <a:cs typeface="Courier New"/>
                        </a:rPr>
                        <a:t>integer</a:t>
                      </a:r>
                      <a:r>
                        <a:rPr sz="1400" spc="0" dirty="0">
                          <a:latin typeface="Arial MT"/>
                          <a:cs typeface="Arial MT"/>
                        </a:rPr>
                        <a:t>:</a:t>
                      </a:r>
                    </a:p>
                    <a:p>
                      <a:pPr marL="539750">
                        <a:lnSpc>
                          <a:spcPts val="1675"/>
                        </a:lnSpc>
                        <a:spcBef>
                          <a:spcPts val="95"/>
                        </a:spcBef>
                      </a:pPr>
                      <a:r>
                        <a:rPr sz="1400" spc="0" dirty="0">
                          <a:latin typeface="Arial MT"/>
                          <a:cs typeface="Arial MT"/>
                        </a:rPr>
                        <a:t>&lt;= 0 -- запрет</a:t>
                      </a:r>
                    </a:p>
                    <a:p>
                      <a:pPr marL="539750">
                        <a:lnSpc>
                          <a:spcPts val="1675"/>
                        </a:lnSpc>
                      </a:pPr>
                      <a:r>
                        <a:rPr sz="1400" spc="0" dirty="0">
                          <a:latin typeface="Arial MT"/>
                          <a:cs typeface="Arial MT"/>
                        </a:rPr>
                        <a:t>= 1 -- разрешение, причем временные адреса менее приоритетны</a:t>
                      </a:r>
                    </a:p>
                    <a:p>
                      <a:pPr marL="539750">
                        <a:lnSpc>
                          <a:spcPts val="1675"/>
                        </a:lnSpc>
                      </a:pPr>
                      <a:r>
                        <a:rPr sz="1400" spc="0" dirty="0">
                          <a:latin typeface="Arial MT"/>
                          <a:cs typeface="Arial MT"/>
                        </a:rPr>
                        <a:t>&gt; 1 -- разрешение, причем временные адреса более приоритетны</a:t>
                      </a:r>
                    </a:p>
                    <a:p>
                      <a:pPr>
                        <a:lnSpc>
                          <a:spcPct val="100000"/>
                        </a:lnSpc>
                      </a:pPr>
                      <a:endParaRPr sz="1450" spc="0" dirty="0">
                        <a:latin typeface="Times New Roman"/>
                        <a:cs typeface="Times New Roman"/>
                      </a:endParaRPr>
                    </a:p>
                    <a:p>
                      <a:pPr marL="539750">
                        <a:lnSpc>
                          <a:spcPct val="100000"/>
                        </a:lnSpc>
                        <a:spcBef>
                          <a:spcPts val="5"/>
                        </a:spcBef>
                      </a:pPr>
                      <a:r>
                        <a:rPr sz="1400" spc="0" dirty="0">
                          <a:latin typeface="Arial MT"/>
                          <a:cs typeface="Arial MT"/>
                        </a:rPr>
                        <a:t>Автоконфигурирование, включая ND:</a:t>
                      </a:r>
                    </a:p>
                    <a:p>
                      <a:pPr>
                        <a:lnSpc>
                          <a:spcPct val="100000"/>
                        </a:lnSpc>
                        <a:spcBef>
                          <a:spcPts val="15"/>
                        </a:spcBef>
                      </a:pPr>
                      <a:endParaRPr sz="1350" spc="0" dirty="0">
                        <a:latin typeface="Times New Roman"/>
                        <a:cs typeface="Times New Roman"/>
                      </a:endParaRPr>
                    </a:p>
                    <a:p>
                      <a:pPr marL="539750">
                        <a:lnSpc>
                          <a:spcPct val="100000"/>
                        </a:lnSpc>
                      </a:pPr>
                      <a:r>
                        <a:rPr sz="1400" spc="0" dirty="0">
                          <a:latin typeface="Arial MT"/>
                          <a:cs typeface="Arial MT"/>
                        </a:rPr>
                        <a:t>конфигурационный файл </a:t>
                      </a:r>
                      <a:r>
                        <a:rPr sz="1400" spc="0" dirty="0">
                          <a:latin typeface="Courier New"/>
                          <a:cs typeface="Courier New"/>
                        </a:rPr>
                        <a:t>/etc/sysconfig/network-scripts/ifcfg-&lt;interface-name&gt;</a:t>
                      </a:r>
                      <a:r>
                        <a:rPr sz="1400" spc="0" dirty="0">
                          <a:latin typeface="Arial MT"/>
                          <a:cs typeface="Arial MT"/>
                        </a:rPr>
                        <a:t>:</a:t>
                      </a:r>
                    </a:p>
                    <a:p>
                      <a:pPr>
                        <a:lnSpc>
                          <a:spcPct val="100000"/>
                        </a:lnSpc>
                        <a:spcBef>
                          <a:spcPts val="35"/>
                        </a:spcBef>
                      </a:pPr>
                      <a:endParaRPr sz="1400" spc="0" dirty="0">
                        <a:latin typeface="Times New Roman"/>
                        <a:cs typeface="Times New Roman"/>
                      </a:endParaRPr>
                    </a:p>
                    <a:p>
                      <a:pPr marL="539750">
                        <a:lnSpc>
                          <a:spcPts val="1675"/>
                        </a:lnSpc>
                      </a:pPr>
                      <a:r>
                        <a:rPr sz="1400" spc="0" dirty="0">
                          <a:latin typeface="Courier New"/>
                          <a:cs typeface="Courier New"/>
                        </a:rPr>
                        <a:t>...</a:t>
                      </a:r>
                    </a:p>
                    <a:p>
                      <a:pPr marL="539750" marR="6829425">
                        <a:lnSpc>
                          <a:spcPts val="1670"/>
                        </a:lnSpc>
                        <a:spcBef>
                          <a:spcPts val="65"/>
                        </a:spcBef>
                      </a:pPr>
                      <a:r>
                        <a:rPr sz="1400" spc="0" dirty="0">
                          <a:latin typeface="Courier New"/>
                          <a:cs typeface="Courier New"/>
                        </a:rPr>
                        <a:t>IPV6_AUTOCONF=yes|no  IPV6_ROUTER=yes|no</a:t>
                      </a:r>
                    </a:p>
                    <a:p>
                      <a:pPr marL="539750">
                        <a:lnSpc>
                          <a:spcPts val="1630"/>
                        </a:lnSpc>
                      </a:pPr>
                      <a:r>
                        <a:rPr sz="1400" spc="0" dirty="0">
                          <a:latin typeface="Courier New"/>
                          <a:cs typeface="Courier New"/>
                        </a:rPr>
                        <a:t>...</a:t>
                      </a:r>
                    </a:p>
                    <a:p>
                      <a:pPr>
                        <a:lnSpc>
                          <a:spcPct val="100000"/>
                        </a:lnSpc>
                        <a:spcBef>
                          <a:spcPts val="20"/>
                        </a:spcBef>
                      </a:pPr>
                      <a:endParaRPr sz="1450" spc="0" dirty="0">
                        <a:latin typeface="Times New Roman"/>
                        <a:cs typeface="Times New Roman"/>
                      </a:endParaRPr>
                    </a:p>
                    <a:p>
                      <a:pPr marL="539750">
                        <a:lnSpc>
                          <a:spcPct val="100000"/>
                        </a:lnSpc>
                      </a:pPr>
                      <a:r>
                        <a:rPr sz="1400" spc="0" dirty="0">
                          <a:latin typeface="Arial MT"/>
                          <a:cs typeface="Arial MT"/>
                        </a:rPr>
                        <a:t>демон </a:t>
                      </a:r>
                      <a:r>
                        <a:rPr sz="1400" spc="0" dirty="0">
                          <a:latin typeface="Courier New"/>
                          <a:cs typeface="Courier New"/>
                        </a:rPr>
                        <a:t>radvd </a:t>
                      </a:r>
                      <a:r>
                        <a:rPr sz="1400" spc="0" dirty="0">
                          <a:latin typeface="Arial MT"/>
                          <a:cs typeface="Arial MT"/>
                        </a:rPr>
                        <a:t>со стандартным конфигурационным файлом </a:t>
                      </a:r>
                      <a:r>
                        <a:rPr sz="1400" spc="0" dirty="0">
                          <a:latin typeface="Courier New"/>
                          <a:cs typeface="Courier New"/>
                        </a:rPr>
                        <a:t>/etc/radvd.conf</a:t>
                      </a:r>
                    </a:p>
                  </a:txBody>
                  <a:tcPr marL="0" marR="0" marT="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Примеры управления IPv6-автоконфигурированием в Linux</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073280549"/>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4.0.24.9</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marR="199390">
                        <a:lnSpc>
                          <a:spcPct val="197300"/>
                        </a:lnSpc>
                        <a:spcBef>
                          <a:spcPts val="1205"/>
                        </a:spcBef>
                      </a:pPr>
                      <a:r>
                        <a:rPr sz="1300" spc="0" dirty="0">
                          <a:latin typeface="Arial MT"/>
                          <a:cs typeface="Arial MT"/>
                        </a:rPr>
                        <a:t>Ключ реестра:  </a:t>
                      </a:r>
                      <a:r>
                        <a:rPr sz="1300" spc="0" dirty="0">
                          <a:latin typeface="Courier New"/>
                          <a:cs typeface="Courier New"/>
                        </a:rPr>
                        <a:t>HKEY_LOCAL_MACHINE\SYSTEM\CurrentControlSet\services\TCPIP6\Parameters\DisabledComponents  </a:t>
                      </a:r>
                      <a:r>
                        <a:rPr sz="1300" spc="0" dirty="0">
                          <a:latin typeface="Arial MT"/>
                          <a:cs typeface="Arial MT"/>
                        </a:rPr>
                        <a:t>где </a:t>
                      </a:r>
                      <a:r>
                        <a:rPr sz="1300" spc="0" dirty="0">
                          <a:latin typeface="Courier New"/>
                          <a:cs typeface="Courier New"/>
                        </a:rPr>
                        <a:t>DisabledComponents </a:t>
                      </a:r>
                      <a:r>
                        <a:rPr sz="1300" spc="0" dirty="0">
                          <a:latin typeface="Arial MT"/>
                          <a:cs typeface="Arial MT"/>
                        </a:rPr>
                        <a:t>(</a:t>
                      </a:r>
                      <a:r>
                        <a:rPr sz="1300" spc="0" dirty="0">
                          <a:latin typeface="Courier New"/>
                          <a:cs typeface="Courier New"/>
                        </a:rPr>
                        <a:t>DWORD</a:t>
                      </a:r>
                      <a:r>
                        <a:rPr sz="1300" spc="0" dirty="0">
                          <a:latin typeface="Arial MT"/>
                          <a:cs typeface="Arial MT"/>
                        </a:rPr>
                        <a:t>) формируется из битов:</a:t>
                      </a:r>
                    </a:p>
                    <a:p>
                      <a:pPr marL="539750">
                        <a:lnSpc>
                          <a:spcPct val="100000"/>
                        </a:lnSpc>
                        <a:spcBef>
                          <a:spcPts val="100"/>
                        </a:spcBef>
                      </a:pPr>
                      <a:r>
                        <a:rPr sz="1300" spc="0" dirty="0">
                          <a:latin typeface="Arial MT"/>
                          <a:cs typeface="Arial MT"/>
                        </a:rPr>
                        <a:t>бит 0 = 1 -- запрет всех туннельных интерфейсов IPv6-over-IPv4</a:t>
                      </a:r>
                    </a:p>
                    <a:p>
                      <a:pPr marL="539750" marR="4941570" indent="-635">
                        <a:lnSpc>
                          <a:spcPct val="100000"/>
                        </a:lnSpc>
                      </a:pPr>
                      <a:r>
                        <a:rPr sz="1300" spc="0" dirty="0">
                          <a:latin typeface="Arial MT"/>
                          <a:cs typeface="Arial MT"/>
                        </a:rPr>
                        <a:t>бит 1 = 1 -- запрет туннельного интерфейса 6to4  бит 2 = 1 -- запрет туннельного интерфейса ISATAP  бит 3 = 1 -- запрет туннельного интерфейса Teredo</a:t>
                      </a:r>
                    </a:p>
                    <a:p>
                      <a:pPr marL="539750">
                        <a:lnSpc>
                          <a:spcPct val="100000"/>
                        </a:lnSpc>
                        <a:spcBef>
                          <a:spcPts val="5"/>
                        </a:spcBef>
                      </a:pPr>
                      <a:r>
                        <a:rPr sz="1300" spc="0" dirty="0">
                          <a:latin typeface="Arial MT"/>
                          <a:cs typeface="Arial MT"/>
                        </a:rPr>
                        <a:t>бит 4 = 1 -- разрешение IPv6 только посредством туннельных интерфейсов IPv6-over-IPv4</a:t>
                      </a:r>
                    </a:p>
                    <a:p>
                      <a:pPr marL="539750">
                        <a:lnSpc>
                          <a:spcPct val="100000"/>
                        </a:lnSpc>
                        <a:spcBef>
                          <a:spcPts val="5"/>
                        </a:spcBef>
                      </a:pPr>
                      <a:r>
                        <a:rPr sz="1300" spc="0" dirty="0">
                          <a:latin typeface="Arial MT"/>
                          <a:cs typeface="Arial MT"/>
                        </a:rPr>
                        <a:t>бит 5 = 1 -- IPv4 предпочтительнее IPv6</a:t>
                      </a:r>
                    </a:p>
                    <a:p>
                      <a:pPr>
                        <a:lnSpc>
                          <a:spcPct val="100000"/>
                        </a:lnSpc>
                        <a:spcBef>
                          <a:spcPts val="40"/>
                        </a:spcBef>
                      </a:pPr>
                      <a:endParaRPr sz="1250" spc="0" dirty="0">
                        <a:latin typeface="Times New Roman"/>
                        <a:cs typeface="Times New Roman"/>
                      </a:endParaRPr>
                    </a:p>
                    <a:p>
                      <a:pPr marL="539750">
                        <a:lnSpc>
                          <a:spcPct val="100000"/>
                        </a:lnSpc>
                      </a:pPr>
                      <a:r>
                        <a:rPr sz="1300" spc="0" dirty="0">
                          <a:latin typeface="Arial MT"/>
                          <a:cs typeface="Arial MT"/>
                        </a:rPr>
                        <a:t>Варианты команды </a:t>
                      </a:r>
                      <a:r>
                        <a:rPr sz="1300" spc="0" dirty="0">
                          <a:latin typeface="Courier New"/>
                          <a:cs typeface="Courier New"/>
                        </a:rPr>
                        <a:t>netsh interface ipv6</a:t>
                      </a:r>
                      <a:r>
                        <a:rPr sz="1300" spc="0" dirty="0">
                          <a:latin typeface="Arial MT"/>
                          <a:cs typeface="Arial MT"/>
                        </a:rPr>
                        <a:t>:</a:t>
                      </a:r>
                    </a:p>
                    <a:p>
                      <a:pPr>
                        <a:lnSpc>
                          <a:spcPct val="100000"/>
                        </a:lnSpc>
                        <a:spcBef>
                          <a:spcPts val="40"/>
                        </a:spcBef>
                      </a:pPr>
                      <a:endParaRPr sz="1300" spc="0" dirty="0">
                        <a:latin typeface="Times New Roman"/>
                        <a:cs typeface="Times New Roman"/>
                      </a:endParaRPr>
                    </a:p>
                    <a:p>
                      <a:pPr marL="539750">
                        <a:lnSpc>
                          <a:spcPct val="100000"/>
                        </a:lnSpc>
                      </a:pPr>
                      <a:r>
                        <a:rPr sz="1300" spc="0" dirty="0">
                          <a:latin typeface="Courier New"/>
                          <a:cs typeface="Courier New"/>
                        </a:rPr>
                        <a:t>&gt;netsh interface ipv6 6to4 set state state=enabled|disabled|default</a:t>
                      </a:r>
                    </a:p>
                    <a:p>
                      <a:pPr marL="539750">
                        <a:lnSpc>
                          <a:spcPct val="100000"/>
                        </a:lnSpc>
                        <a:spcBef>
                          <a:spcPts val="5"/>
                        </a:spcBef>
                      </a:pPr>
                      <a:r>
                        <a:rPr sz="1300" spc="0" dirty="0">
                          <a:latin typeface="Courier New"/>
                          <a:cs typeface="Courier New"/>
                        </a:rPr>
                        <a:t>&gt;netsh interface ipv6 isatap set state state=enabled|disabled|default</a:t>
                      </a:r>
                    </a:p>
                    <a:p>
                      <a:pPr marL="539750">
                        <a:lnSpc>
                          <a:spcPct val="100000"/>
                        </a:lnSpc>
                      </a:pPr>
                      <a:r>
                        <a:rPr sz="1300" spc="0" dirty="0">
                          <a:latin typeface="Courier New"/>
                          <a:cs typeface="Courier New"/>
                        </a:rPr>
                        <a:t>&gt;netsh interface ipv6 set teredo type=disabled|client|enterpriseclient|server|default</a:t>
                      </a:r>
                    </a:p>
                  </a:txBody>
                  <a:tcPr marL="0" marR="0" marT="153035"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Примеры управления совместимостью с IPv4 в Windows</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00183962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4.0.24.10</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spcBef>
                          <a:spcPts val="20"/>
                        </a:spcBef>
                      </a:pPr>
                      <a:endParaRPr sz="2250" spc="0" dirty="0">
                        <a:latin typeface="Times New Roman"/>
                        <a:cs typeface="Times New Roman"/>
                      </a:endParaRPr>
                    </a:p>
                    <a:p>
                      <a:pPr marL="539750">
                        <a:lnSpc>
                          <a:spcPct val="100000"/>
                        </a:lnSpc>
                      </a:pPr>
                      <a:r>
                        <a:rPr sz="1400" spc="0" dirty="0">
                          <a:latin typeface="Arial MT"/>
                          <a:cs typeface="Arial MT"/>
                        </a:rPr>
                        <a:t>Возможности </a:t>
                      </a:r>
                      <a:r>
                        <a:rPr sz="1400" spc="0" dirty="0">
                          <a:latin typeface="Courier New"/>
                          <a:cs typeface="Courier New"/>
                        </a:rPr>
                        <a:t>radvd</a:t>
                      </a:r>
                    </a:p>
                    <a:p>
                      <a:pPr>
                        <a:lnSpc>
                          <a:spcPct val="100000"/>
                        </a:lnSpc>
                        <a:spcBef>
                          <a:spcPts val="50"/>
                        </a:spcBef>
                      </a:pPr>
                      <a:endParaRPr sz="1500" spc="0" dirty="0">
                        <a:latin typeface="Times New Roman"/>
                        <a:cs typeface="Times New Roman"/>
                      </a:endParaRPr>
                    </a:p>
                    <a:p>
                      <a:pPr marL="539750">
                        <a:lnSpc>
                          <a:spcPct val="100000"/>
                        </a:lnSpc>
                      </a:pPr>
                      <a:r>
                        <a:rPr sz="1400" spc="0" dirty="0">
                          <a:latin typeface="Arial MT"/>
                          <a:cs typeface="Arial MT"/>
                        </a:rPr>
                        <a:t>6to4:</a:t>
                      </a:r>
                    </a:p>
                    <a:p>
                      <a:pPr marL="539750" marR="1127760" indent="-635">
                        <a:lnSpc>
                          <a:spcPts val="3320"/>
                        </a:lnSpc>
                        <a:spcBef>
                          <a:spcPts val="310"/>
                        </a:spcBef>
                      </a:pPr>
                      <a:r>
                        <a:rPr sz="1400" spc="0" dirty="0">
                          <a:latin typeface="Arial MT"/>
                          <a:cs typeface="Arial MT"/>
                        </a:rPr>
                        <a:t>конфигурационный файл </a:t>
                      </a:r>
                      <a:r>
                        <a:rPr sz="1400" spc="0" dirty="0">
                          <a:latin typeface="Courier New"/>
                          <a:cs typeface="Courier New"/>
                        </a:rPr>
                        <a:t>/etc/sysconfig/network-scripts/ifcfg-&lt;interface-name&gt;</a:t>
                      </a:r>
                      <a:r>
                        <a:rPr sz="1400" spc="0" dirty="0">
                          <a:latin typeface="Arial MT"/>
                          <a:cs typeface="Arial MT"/>
                        </a:rPr>
                        <a:t>:  </a:t>
                      </a:r>
                      <a:r>
                        <a:rPr sz="1400" spc="0" dirty="0">
                          <a:latin typeface="Courier New"/>
                          <a:cs typeface="Courier New"/>
                        </a:rPr>
                        <a:t>IPV6TO4INIT=yes</a:t>
                      </a:r>
                    </a:p>
                    <a:p>
                      <a:pPr marL="539750">
                        <a:lnSpc>
                          <a:spcPts val="1295"/>
                        </a:lnSpc>
                      </a:pPr>
                      <a:r>
                        <a:rPr sz="1400" spc="0" dirty="0">
                          <a:latin typeface="Courier New"/>
                          <a:cs typeface="Courier New"/>
                        </a:rPr>
                        <a:t>IPV6TO4_ROUTING="eth0-:1::1/64"</a:t>
                      </a:r>
                    </a:p>
                    <a:p>
                      <a:pPr marL="539750">
                        <a:lnSpc>
                          <a:spcPct val="100000"/>
                        </a:lnSpc>
                      </a:pPr>
                      <a:r>
                        <a:rPr sz="1400" spc="0" dirty="0">
                          <a:latin typeface="Courier New"/>
                          <a:cs typeface="Courier New"/>
                        </a:rPr>
                        <a:t>IPV6_CONTROL_RADVD=yes</a:t>
                      </a:r>
                    </a:p>
                    <a:p>
                      <a:pPr>
                        <a:lnSpc>
                          <a:spcPct val="100000"/>
                        </a:lnSpc>
                        <a:spcBef>
                          <a:spcPts val="10"/>
                        </a:spcBef>
                      </a:pPr>
                      <a:endParaRPr sz="1550" spc="0" dirty="0">
                        <a:latin typeface="Times New Roman"/>
                        <a:cs typeface="Times New Roman"/>
                      </a:endParaRPr>
                    </a:p>
                    <a:p>
                      <a:pPr marL="539750">
                        <a:lnSpc>
                          <a:spcPct val="100000"/>
                        </a:lnSpc>
                      </a:pPr>
                      <a:r>
                        <a:rPr sz="1400" spc="0" dirty="0">
                          <a:latin typeface="Arial MT"/>
                          <a:cs typeface="Arial MT"/>
                        </a:rPr>
                        <a:t>ISATAP:</a:t>
                      </a:r>
                    </a:p>
                    <a:p>
                      <a:pPr>
                        <a:lnSpc>
                          <a:spcPct val="100000"/>
                        </a:lnSpc>
                        <a:spcBef>
                          <a:spcPts val="50"/>
                        </a:spcBef>
                      </a:pPr>
                      <a:endParaRPr sz="1300" spc="0" dirty="0">
                        <a:latin typeface="Times New Roman"/>
                        <a:cs typeface="Times New Roman"/>
                      </a:endParaRPr>
                    </a:p>
                    <a:p>
                      <a:pPr marL="539750" marR="3321685">
                        <a:lnSpc>
                          <a:spcPct val="100000"/>
                        </a:lnSpc>
                      </a:pPr>
                      <a:r>
                        <a:rPr sz="1400" spc="0" dirty="0">
                          <a:latin typeface="Courier New"/>
                          <a:cs typeface="Courier New"/>
                        </a:rPr>
                        <a:t>#ip tunnel add is0 mode isatap local 192.168.11.216  #ip addr add fd00::6:0:5efe:192.168.11.216/64 dev is0  #ip link set is0 up</a:t>
                      </a:r>
                    </a:p>
                    <a:p>
                      <a:pPr>
                        <a:lnSpc>
                          <a:spcPct val="100000"/>
                        </a:lnSpc>
                        <a:spcBef>
                          <a:spcPts val="5"/>
                        </a:spcBef>
                      </a:pPr>
                      <a:endParaRPr sz="1550" spc="0" dirty="0">
                        <a:latin typeface="Times New Roman"/>
                        <a:cs typeface="Times New Roman"/>
                      </a:endParaRPr>
                    </a:p>
                    <a:p>
                      <a:pPr marL="539750">
                        <a:lnSpc>
                          <a:spcPct val="100000"/>
                        </a:lnSpc>
                      </a:pPr>
                      <a:r>
                        <a:rPr sz="1400" spc="0" dirty="0">
                          <a:latin typeface="Arial MT"/>
                          <a:cs typeface="Arial MT"/>
                        </a:rPr>
                        <a:t>Teredo:</a:t>
                      </a:r>
                    </a:p>
                    <a:p>
                      <a:pPr>
                        <a:lnSpc>
                          <a:spcPct val="100000"/>
                        </a:lnSpc>
                      </a:pPr>
                      <a:endParaRPr sz="1450" spc="0" dirty="0">
                        <a:latin typeface="Times New Roman"/>
                        <a:cs typeface="Times New Roman"/>
                      </a:endParaRPr>
                    </a:p>
                    <a:p>
                      <a:pPr marL="539750">
                        <a:lnSpc>
                          <a:spcPts val="1614"/>
                        </a:lnSpc>
                      </a:pPr>
                      <a:r>
                        <a:rPr sz="1400" spc="0" dirty="0">
                          <a:latin typeface="Arial MT"/>
                          <a:cs typeface="Arial MT"/>
                        </a:rPr>
                        <a:t>пакет Miredo, предоставляющий одноименный сервис, со стандартным конфигурационным файлом</a:t>
                      </a:r>
                    </a:p>
                    <a:p>
                      <a:pPr marL="92075">
                        <a:lnSpc>
                          <a:spcPts val="1614"/>
                        </a:lnSpc>
                      </a:pPr>
                      <a:r>
                        <a:rPr sz="1400" spc="0" dirty="0">
                          <a:latin typeface="Courier New"/>
                          <a:cs typeface="Courier New"/>
                        </a:rPr>
                        <a:t>/etc/miredo.conf</a:t>
                      </a:r>
                    </a:p>
                  </a:txBody>
                  <a:tcPr marL="0" marR="0" marT="254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Примеры управления совместимостью с IPv4 в Linux</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557929184"/>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4.0.24.11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ts val="2325"/>
                        </a:lnSpc>
                        <a:spcBef>
                          <a:spcPts val="310"/>
                        </a:spcBef>
                      </a:pPr>
                      <a:r>
                        <a:rPr sz="2000" spc="0" dirty="0">
                          <a:latin typeface="Arial MT"/>
                          <a:cs typeface="Arial MT"/>
                        </a:rPr>
                        <a:t>Некоторые новые и обновленные команды:</a:t>
                      </a:r>
                    </a:p>
                    <a:p>
                      <a:pPr marL="539750">
                        <a:lnSpc>
                          <a:spcPts val="2325"/>
                        </a:lnSpc>
                      </a:pPr>
                      <a:r>
                        <a:rPr sz="2000" spc="0" dirty="0">
                          <a:latin typeface="Courier New"/>
                          <a:cs typeface="Courier New"/>
                        </a:rPr>
                        <a:t>ipconfig </a:t>
                      </a:r>
                      <a:r>
                        <a:rPr sz="2000" spc="0" dirty="0">
                          <a:latin typeface="Arial MT"/>
                          <a:cs typeface="Arial MT"/>
                        </a:rPr>
                        <a:t>(Windows);</a:t>
                      </a:r>
                    </a:p>
                    <a:p>
                      <a:pPr marL="539750">
                        <a:lnSpc>
                          <a:spcPct val="100000"/>
                        </a:lnSpc>
                      </a:pPr>
                      <a:r>
                        <a:rPr sz="2000" spc="0" dirty="0">
                          <a:latin typeface="Courier New"/>
                          <a:cs typeface="Courier New"/>
                        </a:rPr>
                        <a:t>netsh interface ipv6 show interface </a:t>
                      </a:r>
                      <a:r>
                        <a:rPr sz="2000" spc="0" dirty="0">
                          <a:latin typeface="Arial MT"/>
                          <a:cs typeface="Arial MT"/>
                        </a:rPr>
                        <a:t>(Windows);</a:t>
                      </a:r>
                    </a:p>
                    <a:p>
                      <a:pPr marL="539750" marR="6821170">
                        <a:lnSpc>
                          <a:spcPct val="100000"/>
                        </a:lnSpc>
                      </a:pPr>
                      <a:r>
                        <a:rPr sz="2000" spc="0" dirty="0">
                          <a:latin typeface="Courier New"/>
                          <a:cs typeface="Courier New"/>
                        </a:rPr>
                        <a:t>ifconfig </a:t>
                      </a:r>
                      <a:r>
                        <a:rPr sz="2000" spc="0" dirty="0">
                          <a:latin typeface="Arial MT"/>
                          <a:cs typeface="Arial MT"/>
                        </a:rPr>
                        <a:t>(Linux);  </a:t>
                      </a:r>
                      <a:r>
                        <a:rPr sz="2000" spc="0" dirty="0">
                          <a:latin typeface="Courier New"/>
                          <a:cs typeface="Courier New"/>
                        </a:rPr>
                        <a:t>ping </a:t>
                      </a:r>
                      <a:r>
                        <a:rPr sz="2000" spc="0" dirty="0">
                          <a:latin typeface="Arial MT"/>
                          <a:cs typeface="Arial MT"/>
                        </a:rPr>
                        <a:t>(Windows);  </a:t>
                      </a:r>
                      <a:r>
                        <a:rPr sz="2000" spc="0" dirty="0">
                          <a:latin typeface="Courier New"/>
                          <a:cs typeface="Courier New"/>
                        </a:rPr>
                        <a:t>ping6 </a:t>
                      </a:r>
                      <a:r>
                        <a:rPr sz="2000" spc="0" dirty="0">
                          <a:latin typeface="Arial MT"/>
                          <a:cs typeface="Arial MT"/>
                        </a:rPr>
                        <a:t>(Linux);</a:t>
                      </a:r>
                    </a:p>
                    <a:p>
                      <a:pPr marL="539750">
                        <a:lnSpc>
                          <a:spcPct val="100000"/>
                        </a:lnSpc>
                      </a:pPr>
                      <a:r>
                        <a:rPr sz="2000" spc="0" dirty="0">
                          <a:latin typeface="Courier New"/>
                          <a:cs typeface="Courier New"/>
                        </a:rPr>
                        <a:t>netsh interface ipv6 show neighbors </a:t>
                      </a:r>
                      <a:r>
                        <a:rPr sz="2000" spc="0" dirty="0">
                          <a:latin typeface="Arial MT"/>
                          <a:cs typeface="Arial MT"/>
                        </a:rPr>
                        <a:t>(Windows);</a:t>
                      </a:r>
                    </a:p>
                    <a:p>
                      <a:pPr marL="539750">
                        <a:lnSpc>
                          <a:spcPct val="100000"/>
                        </a:lnSpc>
                      </a:pPr>
                      <a:r>
                        <a:rPr sz="2000" spc="0" dirty="0">
                          <a:latin typeface="Courier New"/>
                          <a:cs typeface="Courier New"/>
                        </a:rPr>
                        <a:t>ip -6 neigh show </a:t>
                      </a:r>
                      <a:r>
                        <a:rPr sz="2000" spc="0" dirty="0">
                          <a:latin typeface="Arial MT"/>
                          <a:cs typeface="Arial MT"/>
                        </a:rPr>
                        <a:t>(Linux).</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22139461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4.0.25.1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IPv6-маршрутизация в Windows и Linux.</a:t>
                      </a:r>
                    </a:p>
                    <a:p>
                      <a:pPr>
                        <a:lnSpc>
                          <a:spcPct val="100000"/>
                        </a:lnSpc>
                        <a:spcBef>
                          <a:spcPts val="40"/>
                        </a:spcBef>
                      </a:pPr>
                      <a:endParaRPr sz="2050" spc="0" dirty="0">
                        <a:latin typeface="Times New Roman"/>
                        <a:cs typeface="Times New Roman"/>
                      </a:endParaRPr>
                    </a:p>
                    <a:p>
                      <a:pPr marL="92075" marR="82550" indent="447675">
                        <a:lnSpc>
                          <a:spcPct val="100000"/>
                        </a:lnSpc>
                      </a:pPr>
                      <a:r>
                        <a:rPr sz="2000" spc="0" dirty="0">
                          <a:latin typeface="Arial MT"/>
                          <a:cs typeface="Arial MT"/>
                        </a:rPr>
                        <a:t>Основными отличиями являются увеличение количества строк таблицы  маршрутизации и изменение набора полей, что вполне адекватно ситуации.</a:t>
                      </a:r>
                    </a:p>
                    <a:p>
                      <a:pPr marL="539750">
                        <a:lnSpc>
                          <a:spcPct val="100000"/>
                        </a:lnSpc>
                      </a:pPr>
                      <a:r>
                        <a:rPr sz="2000" spc="0" dirty="0">
                          <a:latin typeface="Arial MT"/>
                          <a:cs typeface="Arial MT"/>
                        </a:rPr>
                        <a:t>В типовую таблицу маршрутизации включаются следующие маршруты:</a:t>
                      </a:r>
                    </a:p>
                    <a:p>
                      <a:pPr marL="92075" marR="83820" indent="447675">
                        <a:lnSpc>
                          <a:spcPct val="100000"/>
                        </a:lnSpc>
                        <a:buAutoNum type="arabicPeriod"/>
                        <a:tabLst>
                          <a:tab pos="825500" algn="l"/>
                        </a:tabLst>
                      </a:pPr>
                      <a:r>
                        <a:rPr sz="2000" spc="0" dirty="0">
                          <a:latin typeface="Arial MT"/>
                          <a:cs typeface="Arial MT"/>
                        </a:rPr>
                        <a:t>К своим подсетям размером с линк (для всех адресов Link-local Unicast,  Unique Local Unicast, Global Unicast).</a:t>
                      </a:r>
                    </a:p>
                    <a:p>
                      <a:pPr marL="92075" marR="85725" indent="447675">
                        <a:lnSpc>
                          <a:spcPct val="100000"/>
                        </a:lnSpc>
                        <a:buAutoNum type="arabicPeriod"/>
                        <a:tabLst>
                          <a:tab pos="880744" algn="l"/>
                          <a:tab pos="881380" algn="l"/>
                          <a:tab pos="1156335" algn="l"/>
                          <a:tab pos="2003425" algn="l"/>
                          <a:tab pos="3150235" algn="l"/>
                          <a:tab pos="5536565" algn="l"/>
                          <a:tab pos="6193155" algn="l"/>
                          <a:tab pos="7295515" algn="l"/>
                          <a:tab pos="8495030" algn="l"/>
                        </a:tabLst>
                      </a:pPr>
                      <a:r>
                        <a:rPr sz="2000" spc="0" dirty="0">
                          <a:latin typeface="Arial MT"/>
                          <a:cs typeface="Arial MT"/>
                        </a:rPr>
                        <a:t>К	своим	сетевым	интерфейсам  (для	всех	адресов	Link-local	Unicast,  Unique Local Unicast, Global Unicast).</a:t>
                      </a:r>
                    </a:p>
                    <a:p>
                      <a:pPr marL="821690" indent="-282575">
                        <a:lnSpc>
                          <a:spcPct val="100000"/>
                        </a:lnSpc>
                        <a:buAutoNum type="arabicPeriod"/>
                        <a:tabLst>
                          <a:tab pos="822325" algn="l"/>
                        </a:tabLst>
                      </a:pPr>
                      <a:r>
                        <a:rPr sz="2000" spc="0" dirty="0">
                          <a:latin typeface="Arial MT"/>
                          <a:cs typeface="Arial MT"/>
                        </a:rPr>
                        <a:t>Маршрут по умолчанию.</a:t>
                      </a:r>
                    </a:p>
                    <a:p>
                      <a:pPr marL="822325" indent="-283210">
                        <a:lnSpc>
                          <a:spcPct val="100000"/>
                        </a:lnSpc>
                        <a:buAutoNum type="arabicPeriod"/>
                        <a:tabLst>
                          <a:tab pos="822960" algn="l"/>
                        </a:tabLst>
                      </a:pPr>
                      <a:r>
                        <a:rPr sz="2000" spc="0" dirty="0">
                          <a:latin typeface="Arial MT"/>
                          <a:cs typeface="Arial MT"/>
                        </a:rPr>
                        <a:t>Mаршрут к сетевому интерфейсу -- заглушке.</a:t>
                      </a:r>
                    </a:p>
                    <a:p>
                      <a:pPr marL="821690" indent="-282575">
                        <a:lnSpc>
                          <a:spcPct val="100000"/>
                        </a:lnSpc>
                        <a:buAutoNum type="arabicPeriod"/>
                        <a:tabLst>
                          <a:tab pos="822325" algn="l"/>
                        </a:tabLst>
                      </a:pPr>
                      <a:r>
                        <a:rPr sz="2000" spc="0" dirty="0">
                          <a:latin typeface="Arial MT"/>
                          <a:cs typeface="Arial MT"/>
                        </a:rPr>
                        <a:t>Маршруты, связанные с адресами Multicast.</a:t>
                      </a:r>
                    </a:p>
                    <a:p>
                      <a:pPr marL="821055" indent="-281940">
                        <a:lnSpc>
                          <a:spcPct val="100000"/>
                        </a:lnSpc>
                        <a:buAutoNum type="arabicPeriod"/>
                        <a:tabLst>
                          <a:tab pos="821690" algn="l"/>
                        </a:tabLst>
                      </a:pPr>
                      <a:r>
                        <a:rPr sz="2000" spc="0" dirty="0">
                          <a:latin typeface="Arial MT"/>
                          <a:cs typeface="Arial MT"/>
                        </a:rPr>
                        <a:t>Дополнительные статические и динамические маршруты.</a:t>
                      </a:r>
                    </a:p>
                    <a:p>
                      <a:pPr marL="821690" indent="-282575">
                        <a:lnSpc>
                          <a:spcPct val="100000"/>
                        </a:lnSpc>
                        <a:buAutoNum type="arabicPeriod"/>
                        <a:tabLst>
                          <a:tab pos="822325" algn="l"/>
                        </a:tabLst>
                      </a:pPr>
                      <a:r>
                        <a:rPr sz="2000" spc="0" dirty="0">
                          <a:latin typeface="Arial MT"/>
                          <a:cs typeface="Arial MT"/>
                        </a:rPr>
                        <a:t>Маршруты к туннелям IPv6-over-IPv4.</a:t>
                      </a:r>
                    </a:p>
                    <a:p>
                      <a:pPr marL="92075" marR="80645" indent="447675" algn="just">
                        <a:lnSpc>
                          <a:spcPct val="100000"/>
                        </a:lnSpc>
                      </a:pPr>
                      <a:r>
                        <a:rPr sz="2000" spc="0" dirty="0">
                          <a:latin typeface="Arial MT"/>
                          <a:cs typeface="Arial MT"/>
                        </a:rPr>
                        <a:t>Как и в случае с IPv4, при выборе маршрута применяется правило  наиболее точного соответствия. В первую очередь выбирается маршрут к  сетевому интерфейсу, в последнюю -- маршрут по умолчанию.</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394411578"/>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4.0.25.2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ts val="2325"/>
                        </a:lnSpc>
                        <a:spcBef>
                          <a:spcPts val="310"/>
                        </a:spcBef>
                      </a:pPr>
                      <a:r>
                        <a:rPr sz="2000" spc="0" dirty="0">
                          <a:latin typeface="Arial MT"/>
                          <a:cs typeface="Arial MT"/>
                        </a:rPr>
                        <a:t>Некоторые новые и обновленные команды:</a:t>
                      </a:r>
                    </a:p>
                    <a:p>
                      <a:pPr marL="539750">
                        <a:lnSpc>
                          <a:spcPts val="2325"/>
                        </a:lnSpc>
                      </a:pPr>
                      <a:r>
                        <a:rPr sz="2000" spc="0" dirty="0">
                          <a:latin typeface="Courier New"/>
                          <a:cs typeface="Courier New"/>
                        </a:rPr>
                        <a:t>route print -6 </a:t>
                      </a:r>
                      <a:r>
                        <a:rPr sz="2000" spc="0" dirty="0">
                          <a:latin typeface="Arial MT"/>
                          <a:cs typeface="Arial MT"/>
                        </a:rPr>
                        <a:t>(Windows);</a:t>
                      </a:r>
                    </a:p>
                    <a:p>
                      <a:pPr marL="539750">
                        <a:lnSpc>
                          <a:spcPct val="100000"/>
                        </a:lnSpc>
                      </a:pPr>
                      <a:r>
                        <a:rPr sz="2000" spc="0" dirty="0">
                          <a:latin typeface="Courier New"/>
                          <a:cs typeface="Courier New"/>
                        </a:rPr>
                        <a:t>netsh interface ipv6 show route </a:t>
                      </a:r>
                      <a:r>
                        <a:rPr sz="2000" spc="0" dirty="0">
                          <a:latin typeface="Arial MT"/>
                          <a:cs typeface="Arial MT"/>
                        </a:rPr>
                        <a:t>(Windows);</a:t>
                      </a:r>
                    </a:p>
                    <a:p>
                      <a:pPr marL="539750">
                        <a:lnSpc>
                          <a:spcPct val="100000"/>
                        </a:lnSpc>
                      </a:pPr>
                      <a:r>
                        <a:rPr sz="2000" spc="0" dirty="0">
                          <a:latin typeface="Courier New"/>
                          <a:cs typeface="Courier New"/>
                        </a:rPr>
                        <a:t>netstat -nr -A inet6 </a:t>
                      </a:r>
                      <a:r>
                        <a:rPr sz="2000" spc="0" dirty="0">
                          <a:latin typeface="Arial MT"/>
                          <a:cs typeface="Arial MT"/>
                        </a:rPr>
                        <a:t>(Linux);</a:t>
                      </a:r>
                    </a:p>
                    <a:p>
                      <a:pPr marL="539750">
                        <a:lnSpc>
                          <a:spcPct val="100000"/>
                        </a:lnSpc>
                      </a:pPr>
                      <a:r>
                        <a:rPr sz="2000" spc="0" dirty="0">
                          <a:latin typeface="Courier New"/>
                          <a:cs typeface="Courier New"/>
                        </a:rPr>
                        <a:t>netsh interface ipv6 add route </a:t>
                      </a:r>
                      <a:r>
                        <a:rPr sz="2000" spc="0" dirty="0">
                          <a:latin typeface="Arial MT"/>
                          <a:cs typeface="Arial MT"/>
                        </a:rPr>
                        <a:t>(Windows);</a:t>
                      </a:r>
                    </a:p>
                    <a:p>
                      <a:pPr marL="539750" marR="5297170">
                        <a:lnSpc>
                          <a:spcPct val="100000"/>
                        </a:lnSpc>
                      </a:pPr>
                      <a:r>
                        <a:rPr sz="2000" spc="0" dirty="0">
                          <a:latin typeface="Courier New"/>
                          <a:cs typeface="Courier New"/>
                        </a:rPr>
                        <a:t>route -A inet6 add </a:t>
                      </a:r>
                      <a:r>
                        <a:rPr sz="2000" spc="0" dirty="0">
                          <a:latin typeface="Arial MT"/>
                          <a:cs typeface="Arial MT"/>
                        </a:rPr>
                        <a:t>(Linux);  </a:t>
                      </a:r>
                      <a:r>
                        <a:rPr sz="2000" spc="0" dirty="0">
                          <a:latin typeface="Courier New"/>
                          <a:cs typeface="Courier New"/>
                        </a:rPr>
                        <a:t>tracert </a:t>
                      </a:r>
                      <a:r>
                        <a:rPr sz="2000" spc="0" dirty="0">
                          <a:latin typeface="Arial MT"/>
                          <a:cs typeface="Arial MT"/>
                        </a:rPr>
                        <a:t>(Windows);  </a:t>
                      </a:r>
                      <a:r>
                        <a:rPr sz="2000" spc="0" dirty="0">
                          <a:latin typeface="Courier New"/>
                          <a:cs typeface="Courier New"/>
                        </a:rPr>
                        <a:t>traceroute6 </a:t>
                      </a:r>
                      <a:r>
                        <a:rPr sz="2000" spc="0" dirty="0">
                          <a:latin typeface="Arial MT"/>
                          <a:cs typeface="Arial MT"/>
                        </a:rPr>
                        <a:t>(Linux).</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37675229"/>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4.0.7.1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Модифицировано понятие станции (узла).</a:t>
                      </a:r>
                    </a:p>
                    <a:p>
                      <a:pPr>
                        <a:lnSpc>
                          <a:spcPct val="100000"/>
                        </a:lnSpc>
                        <a:spcBef>
                          <a:spcPts val="40"/>
                        </a:spcBef>
                      </a:pPr>
                      <a:endParaRPr sz="2050" spc="0" dirty="0">
                        <a:latin typeface="Times New Roman"/>
                        <a:cs typeface="Times New Roman"/>
                      </a:endParaRPr>
                    </a:p>
                    <a:p>
                      <a:pPr marL="92075" marR="82550" indent="447675" algn="just">
                        <a:lnSpc>
                          <a:spcPct val="100000"/>
                        </a:lnSpc>
                      </a:pPr>
                      <a:r>
                        <a:rPr sz="2000" spc="0" dirty="0">
                          <a:latin typeface="Arial MT"/>
                          <a:cs typeface="Arial MT"/>
                        </a:rPr>
                        <a:t>Для ссылки на любой из видов пользовательских станций в основном  используют обобщенный термин </a:t>
                      </a:r>
                      <a:r>
                        <a:rPr sz="2000" i="1" spc="0" dirty="0">
                          <a:latin typeface="Arial"/>
                          <a:cs typeface="Arial"/>
                        </a:rPr>
                        <a:t>хост </a:t>
                      </a:r>
                      <a:r>
                        <a:rPr sz="2000" spc="0" dirty="0">
                          <a:latin typeface="Arial MT"/>
                          <a:cs typeface="Arial MT"/>
                        </a:rPr>
                        <a:t>(host).</a:t>
                      </a:r>
                    </a:p>
                    <a:p>
                      <a:pPr marL="539750">
                        <a:lnSpc>
                          <a:spcPct val="100000"/>
                        </a:lnSpc>
                        <a:tabLst>
                          <a:tab pos="1871345" algn="l"/>
                          <a:tab pos="3330575" algn="l"/>
                          <a:tab pos="4731385" algn="l"/>
                          <a:tab pos="6572250" algn="l"/>
                          <a:tab pos="8559800" algn="l"/>
                        </a:tabLst>
                      </a:pPr>
                      <a:r>
                        <a:rPr sz="2000" spc="0" dirty="0">
                          <a:latin typeface="Arial MT"/>
                          <a:cs typeface="Arial MT"/>
                        </a:rPr>
                        <a:t>Вместо	термина	«шлюз»	используют	обобщенный	термин</a:t>
                      </a:r>
                    </a:p>
                    <a:p>
                      <a:pPr marL="92075">
                        <a:lnSpc>
                          <a:spcPct val="100000"/>
                        </a:lnSpc>
                      </a:pPr>
                      <a:r>
                        <a:rPr sz="2000" i="1" spc="0" dirty="0">
                          <a:latin typeface="Arial"/>
                          <a:cs typeface="Arial"/>
                        </a:rPr>
                        <a:t>маршрутизатор </a:t>
                      </a:r>
                      <a:r>
                        <a:rPr sz="2000" spc="0" dirty="0">
                          <a:latin typeface="Arial MT"/>
                          <a:cs typeface="Arial MT"/>
                        </a:rPr>
                        <a:t>(router).</a:t>
                      </a:r>
                    </a:p>
                    <a:p>
                      <a:pPr marL="92075" marR="83185" indent="447675" algn="just">
                        <a:lnSpc>
                          <a:spcPct val="100000"/>
                        </a:lnSpc>
                      </a:pPr>
                      <a:r>
                        <a:rPr sz="2000" spc="0" dirty="0">
                          <a:latin typeface="Arial MT"/>
                          <a:cs typeface="Arial MT"/>
                        </a:rPr>
                        <a:t>Частными случаями маршрутизатора являются </a:t>
                      </a:r>
                      <a:r>
                        <a:rPr sz="2000" i="1" spc="0" dirty="0">
                          <a:latin typeface="Arial"/>
                          <a:cs typeface="Arial"/>
                        </a:rPr>
                        <a:t>маршрутизатор  следующего звена </a:t>
                      </a:r>
                      <a:r>
                        <a:rPr sz="2000" spc="0" dirty="0">
                          <a:latin typeface="Arial MT"/>
                          <a:cs typeface="Arial MT"/>
                        </a:rPr>
                        <a:t>(next-hop router) и </a:t>
                      </a:r>
                      <a:r>
                        <a:rPr sz="2000" i="1" spc="0" dirty="0">
                          <a:latin typeface="Arial"/>
                          <a:cs typeface="Arial"/>
                        </a:rPr>
                        <a:t>маршрутизатор по умолчанию </a:t>
                      </a:r>
                      <a:r>
                        <a:rPr sz="2000" spc="0" dirty="0">
                          <a:latin typeface="Arial MT"/>
                          <a:cs typeface="Arial MT"/>
                        </a:rPr>
                        <a:t>(default  router).</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799936808"/>
              </p:ext>
            </p:extLst>
          </p:nvPr>
        </p:nvGraphicFramePr>
        <p:xfrm>
          <a:off x="579196" y="523684"/>
          <a:ext cx="9505950" cy="6519670"/>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4.0.25.3</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728716">
                <a:tc>
                  <a:txBody>
                    <a:bodyPr/>
                    <a:lstStyle/>
                    <a:p>
                      <a:pPr>
                        <a:lnSpc>
                          <a:spcPct val="100000"/>
                        </a:lnSpc>
                      </a:pPr>
                      <a:endParaRPr sz="1100" spc="0" dirty="0">
                        <a:latin typeface="Times New Roman"/>
                        <a:cs typeface="Times New Roman"/>
                      </a:endParaRPr>
                    </a:p>
                    <a:p>
                      <a:pPr>
                        <a:lnSpc>
                          <a:spcPct val="100000"/>
                        </a:lnSpc>
                      </a:pPr>
                      <a:endParaRPr sz="1200" spc="0" dirty="0">
                        <a:latin typeface="Times New Roman"/>
                        <a:cs typeface="Times New Roman"/>
                      </a:endParaRPr>
                    </a:p>
                    <a:p>
                      <a:pPr marL="539750">
                        <a:lnSpc>
                          <a:spcPct val="100000"/>
                        </a:lnSpc>
                      </a:pPr>
                      <a:r>
                        <a:rPr sz="1000" spc="0" dirty="0">
                          <a:latin typeface="Courier New"/>
                          <a:cs typeface="Courier New"/>
                        </a:rPr>
                        <a:t>C:\Users\Administrator&gt;route print </a:t>
                      </a:r>
                      <a:r>
                        <a:rPr sz="1000" u="sng" spc="0" dirty="0">
                          <a:solidFill>
                            <a:srgbClr val="FF0000"/>
                          </a:solidFill>
                          <a:uFill>
                            <a:solidFill>
                              <a:srgbClr val="FF0000"/>
                            </a:solidFill>
                          </a:uFill>
                          <a:latin typeface="Courier New"/>
                          <a:cs typeface="Courier New"/>
                        </a:rPr>
                        <a:t>-6</a:t>
                      </a:r>
                      <a:endParaRPr sz="1000" spc="0" dirty="0">
                        <a:latin typeface="Courier New"/>
                        <a:cs typeface="Courier New"/>
                      </a:endParaRPr>
                    </a:p>
                    <a:p>
                      <a:pPr>
                        <a:lnSpc>
                          <a:spcPct val="100000"/>
                        </a:lnSpc>
                        <a:spcBef>
                          <a:spcPts val="50"/>
                        </a:spcBef>
                      </a:pPr>
                      <a:endParaRPr sz="1000" spc="0" dirty="0">
                        <a:latin typeface="Times New Roman"/>
                        <a:cs typeface="Times New Roman"/>
                      </a:endParaRPr>
                    </a:p>
                    <a:p>
                      <a:pPr marL="539750">
                        <a:lnSpc>
                          <a:spcPct val="100000"/>
                        </a:lnSpc>
                      </a:pPr>
                      <a:r>
                        <a:rPr sz="1000" spc="0" dirty="0">
                          <a:latin typeface="Courier New"/>
                          <a:cs typeface="Courier New"/>
                        </a:rPr>
                        <a:t>===========================================================================</a:t>
                      </a:r>
                    </a:p>
                    <a:p>
                      <a:pPr marL="539750">
                        <a:lnSpc>
                          <a:spcPct val="100000"/>
                        </a:lnSpc>
                      </a:pPr>
                      <a:r>
                        <a:rPr sz="1000" spc="0" dirty="0">
                          <a:latin typeface="Courier New"/>
                          <a:cs typeface="Courier New"/>
                        </a:rPr>
                        <a:t>Interface List</a:t>
                      </a:r>
                    </a:p>
                    <a:p>
                      <a:pPr marL="692150" marR="3244215" indent="-76200">
                        <a:lnSpc>
                          <a:spcPct val="100000"/>
                        </a:lnSpc>
                      </a:pPr>
                      <a:r>
                        <a:rPr sz="1000" spc="0" dirty="0">
                          <a:latin typeface="Courier New"/>
                          <a:cs typeface="Courier New"/>
                        </a:rPr>
                        <a:t>13...00 27 0e 1f a0 b9 ......Intel(R) 82567LF-2 Gigabit Network Connection  1...........................Software Loopback Interface 1</a:t>
                      </a:r>
                    </a:p>
                    <a:p>
                      <a:pPr marL="615950">
                        <a:lnSpc>
                          <a:spcPct val="100000"/>
                        </a:lnSpc>
                      </a:pPr>
                      <a:r>
                        <a:rPr sz="1000" spc="0" dirty="0">
                          <a:latin typeface="Courier New"/>
                          <a:cs typeface="Courier New"/>
                        </a:rPr>
                        <a:t>11...00 00 00 00 00 00 00 e0 </a:t>
                      </a:r>
                      <a:r>
                        <a:rPr sz="1000" u="sng" spc="0" dirty="0">
                          <a:solidFill>
                            <a:srgbClr val="FF0000"/>
                          </a:solidFill>
                          <a:uFill>
                            <a:solidFill>
                              <a:srgbClr val="FF0000"/>
                            </a:solidFill>
                          </a:uFill>
                          <a:latin typeface="Courier New"/>
                          <a:cs typeface="Courier New"/>
                        </a:rPr>
                        <a:t>Microsoft ISATAP Adapter</a:t>
                      </a:r>
                      <a:endParaRPr sz="1000" spc="0" dirty="0">
                        <a:latin typeface="Courier New"/>
                        <a:cs typeface="Courier New"/>
                      </a:endParaRPr>
                    </a:p>
                    <a:p>
                      <a:pPr marL="615950">
                        <a:lnSpc>
                          <a:spcPct val="100000"/>
                        </a:lnSpc>
                      </a:pPr>
                      <a:r>
                        <a:rPr sz="1000" spc="0" dirty="0">
                          <a:latin typeface="Courier New"/>
                          <a:cs typeface="Courier New"/>
                        </a:rPr>
                        <a:t>12...00 00 00 00 00 00 00 e0 </a:t>
                      </a:r>
                      <a:r>
                        <a:rPr sz="1000" u="sng" spc="0" dirty="0">
                          <a:solidFill>
                            <a:srgbClr val="FF0000"/>
                          </a:solidFill>
                          <a:uFill>
                            <a:solidFill>
                              <a:srgbClr val="FF0000"/>
                            </a:solidFill>
                          </a:uFill>
                          <a:latin typeface="Courier New"/>
                          <a:cs typeface="Courier New"/>
                        </a:rPr>
                        <a:t>Teredo Tunneling Pseudo-Interface</a:t>
                      </a:r>
                      <a:endParaRPr sz="1000" spc="0" dirty="0">
                        <a:latin typeface="Courier New"/>
                        <a:cs typeface="Courier New"/>
                      </a:endParaRPr>
                    </a:p>
                    <a:p>
                      <a:pPr marL="539750">
                        <a:lnSpc>
                          <a:spcPct val="100000"/>
                        </a:lnSpc>
                      </a:pPr>
                      <a:r>
                        <a:rPr sz="1000" spc="0" dirty="0">
                          <a:latin typeface="Courier New"/>
                          <a:cs typeface="Courier New"/>
                        </a:rPr>
                        <a:t>===========================================================================</a:t>
                      </a:r>
                    </a:p>
                    <a:p>
                      <a:pPr>
                        <a:lnSpc>
                          <a:spcPct val="100000"/>
                        </a:lnSpc>
                        <a:spcBef>
                          <a:spcPts val="50"/>
                        </a:spcBef>
                      </a:pPr>
                      <a:endParaRPr sz="1000" spc="0" dirty="0">
                        <a:latin typeface="Times New Roman"/>
                        <a:cs typeface="Times New Roman"/>
                      </a:endParaRPr>
                    </a:p>
                    <a:p>
                      <a:pPr marL="539750">
                        <a:lnSpc>
                          <a:spcPct val="100000"/>
                        </a:lnSpc>
                      </a:pPr>
                      <a:r>
                        <a:rPr sz="1000" spc="0" dirty="0">
                          <a:latin typeface="Courier New"/>
                          <a:cs typeface="Courier New"/>
                        </a:rPr>
                        <a:t>IPv6 Route Table</a:t>
                      </a:r>
                    </a:p>
                    <a:p>
                      <a:pPr marL="539750">
                        <a:lnSpc>
                          <a:spcPct val="100000"/>
                        </a:lnSpc>
                      </a:pPr>
                      <a:r>
                        <a:rPr sz="1000" spc="0" dirty="0">
                          <a:latin typeface="Courier New"/>
                          <a:cs typeface="Courier New"/>
                        </a:rPr>
                        <a:t>===========================================================================</a:t>
                      </a:r>
                    </a:p>
                    <a:p>
                      <a:pPr marL="539750">
                        <a:lnSpc>
                          <a:spcPct val="100000"/>
                        </a:lnSpc>
                      </a:pPr>
                      <a:r>
                        <a:rPr sz="1000" spc="0" dirty="0">
                          <a:latin typeface="Courier New"/>
                          <a:cs typeface="Courier New"/>
                        </a:rPr>
                        <a:t>Active Routes:</a:t>
                      </a:r>
                    </a:p>
                    <a:p>
                      <a:pPr marL="615950">
                        <a:lnSpc>
                          <a:spcPct val="100000"/>
                        </a:lnSpc>
                        <a:tabLst>
                          <a:tab pos="3282950" algn="l"/>
                        </a:tabLst>
                      </a:pPr>
                      <a:r>
                        <a:rPr sz="1000" spc="0" dirty="0">
                          <a:latin typeface="Courier New"/>
                          <a:cs typeface="Courier New"/>
                        </a:rPr>
                        <a:t>If Metric Network Destination	Gateway</a:t>
                      </a:r>
                    </a:p>
                    <a:p>
                      <a:pPr marL="615950">
                        <a:lnSpc>
                          <a:spcPct val="100000"/>
                        </a:lnSpc>
                        <a:tabLst>
                          <a:tab pos="1073150" algn="l"/>
                          <a:tab pos="3282950" algn="l"/>
                        </a:tabLst>
                      </a:pPr>
                      <a:r>
                        <a:rPr sz="1000" u="sng" spc="0" dirty="0">
                          <a:solidFill>
                            <a:srgbClr val="FF0000"/>
                          </a:solidFill>
                          <a:uFill>
                            <a:solidFill>
                              <a:srgbClr val="FF0000"/>
                            </a:solidFill>
                          </a:uFill>
                          <a:latin typeface="Courier New"/>
                          <a:cs typeface="Courier New"/>
                        </a:rPr>
                        <a:t>13</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266</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::/0</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2001:7f8:8b:6::1</a:t>
                      </a:r>
                      <a:endParaRPr sz="1000" spc="0" dirty="0">
                        <a:latin typeface="Courier New"/>
                        <a:cs typeface="Courier New"/>
                      </a:endParaRPr>
                    </a:p>
                    <a:p>
                      <a:pPr marL="615950">
                        <a:lnSpc>
                          <a:spcPct val="100000"/>
                        </a:lnSpc>
                        <a:tabLst>
                          <a:tab pos="1073150" algn="l"/>
                          <a:tab pos="3282950" algn="l"/>
                        </a:tabLst>
                      </a:pPr>
                      <a:r>
                        <a:rPr sz="1000" u="sng" spc="0" dirty="0">
                          <a:solidFill>
                            <a:srgbClr val="FF0000"/>
                          </a:solidFill>
                          <a:uFill>
                            <a:solidFill>
                              <a:srgbClr val="FF0000"/>
                            </a:solidFill>
                          </a:uFill>
                          <a:latin typeface="Courier New"/>
                          <a:cs typeface="Courier New"/>
                        </a:rPr>
                        <a:t>13</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266</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::/0</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fd00:0:0:6::1</a:t>
                      </a:r>
                      <a:endParaRPr sz="1000" spc="0" dirty="0">
                        <a:latin typeface="Courier New"/>
                        <a:cs typeface="Courier New"/>
                      </a:endParaRPr>
                    </a:p>
                    <a:p>
                      <a:pPr marR="5681345" algn="r">
                        <a:lnSpc>
                          <a:spcPct val="100000"/>
                        </a:lnSpc>
                        <a:tabLst>
                          <a:tab pos="380365" algn="l"/>
                          <a:tab pos="2590165" algn="l"/>
                        </a:tabLst>
                      </a:pPr>
                      <a:r>
                        <a:rPr sz="1000" u="sng" spc="0" dirty="0">
                          <a:solidFill>
                            <a:srgbClr val="FF0000"/>
                          </a:solidFill>
                          <a:uFill>
                            <a:solidFill>
                              <a:srgbClr val="FF0000"/>
                            </a:solidFill>
                          </a:uFill>
                          <a:latin typeface="Courier New"/>
                          <a:cs typeface="Courier New"/>
                        </a:rPr>
                        <a:t>1</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306</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::1/128</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On-link</a:t>
                      </a:r>
                      <a:endParaRPr sz="1000" spc="0" dirty="0">
                        <a:latin typeface="Courier New"/>
                        <a:cs typeface="Courier New"/>
                      </a:endParaRPr>
                    </a:p>
                    <a:p>
                      <a:pPr marR="5681345" algn="r">
                        <a:lnSpc>
                          <a:spcPct val="100000"/>
                        </a:lnSpc>
                        <a:tabLst>
                          <a:tab pos="456565" algn="l"/>
                          <a:tab pos="2666365" algn="l"/>
                        </a:tabLst>
                      </a:pPr>
                      <a:r>
                        <a:rPr sz="1000" u="sng" spc="0" dirty="0">
                          <a:solidFill>
                            <a:srgbClr val="FF0000"/>
                          </a:solidFill>
                          <a:uFill>
                            <a:solidFill>
                              <a:srgbClr val="FF0000"/>
                            </a:solidFill>
                          </a:uFill>
                          <a:latin typeface="Courier New"/>
                          <a:cs typeface="Courier New"/>
                        </a:rPr>
                        <a:t>13</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266</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2001:7f8:8b:6::/64</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On-link</a:t>
                      </a:r>
                      <a:endParaRPr sz="1000" spc="0" dirty="0">
                        <a:latin typeface="Courier New"/>
                        <a:cs typeface="Courier New"/>
                      </a:endParaRPr>
                    </a:p>
                    <a:p>
                      <a:pPr marR="5681980" algn="r">
                        <a:lnSpc>
                          <a:spcPct val="100000"/>
                        </a:lnSpc>
                        <a:tabLst>
                          <a:tab pos="456565" algn="l"/>
                          <a:tab pos="2665730" algn="l"/>
                        </a:tabLst>
                      </a:pPr>
                      <a:r>
                        <a:rPr sz="1000" spc="0" dirty="0">
                          <a:latin typeface="Courier New"/>
                          <a:cs typeface="Courier New"/>
                        </a:rPr>
                        <a:t>13	266 2001:7f8:8b:6::4/128	On-link</a:t>
                      </a:r>
                    </a:p>
                    <a:p>
                      <a:pPr marR="5681345" algn="r">
                        <a:lnSpc>
                          <a:spcPct val="100000"/>
                        </a:lnSpc>
                        <a:tabLst>
                          <a:tab pos="456565" algn="l"/>
                          <a:tab pos="2666365" algn="l"/>
                        </a:tabLst>
                      </a:pPr>
                      <a:r>
                        <a:rPr sz="1000" u="sng" spc="0" dirty="0">
                          <a:solidFill>
                            <a:srgbClr val="FF0000"/>
                          </a:solidFill>
                          <a:uFill>
                            <a:solidFill>
                              <a:srgbClr val="FF0000"/>
                            </a:solidFill>
                          </a:uFill>
                          <a:latin typeface="Courier New"/>
                          <a:cs typeface="Courier New"/>
                        </a:rPr>
                        <a:t>13</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266</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fd00:0:0:6::/64</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On-link</a:t>
                      </a:r>
                      <a:endParaRPr sz="1000" spc="0" dirty="0">
                        <a:latin typeface="Courier New"/>
                        <a:cs typeface="Courier New"/>
                      </a:endParaRPr>
                    </a:p>
                    <a:p>
                      <a:pPr marR="5681980" algn="r">
                        <a:lnSpc>
                          <a:spcPct val="100000"/>
                        </a:lnSpc>
                        <a:tabLst>
                          <a:tab pos="456565" algn="l"/>
                          <a:tab pos="2665730" algn="l"/>
                        </a:tabLst>
                      </a:pPr>
                      <a:r>
                        <a:rPr sz="1000" spc="0" dirty="0">
                          <a:latin typeface="Courier New"/>
                          <a:cs typeface="Courier New"/>
                        </a:rPr>
                        <a:t>13	266 fd00:0:0:6::4/128	On-link</a:t>
                      </a:r>
                    </a:p>
                    <a:p>
                      <a:pPr marR="5681980" algn="r">
                        <a:lnSpc>
                          <a:spcPct val="100000"/>
                        </a:lnSpc>
                        <a:tabLst>
                          <a:tab pos="456565" algn="l"/>
                          <a:tab pos="2665730" algn="l"/>
                        </a:tabLst>
                      </a:pPr>
                      <a:r>
                        <a:rPr sz="1000" spc="0" dirty="0">
                          <a:latin typeface="Courier New"/>
                          <a:cs typeface="Courier New"/>
                        </a:rPr>
                        <a:t>13	266 fe80::/64	On-link</a:t>
                      </a:r>
                    </a:p>
                    <a:p>
                      <a:pPr marL="615950">
                        <a:lnSpc>
                          <a:spcPct val="100000"/>
                        </a:lnSpc>
                        <a:tabLst>
                          <a:tab pos="1073150" algn="l"/>
                        </a:tabLst>
                      </a:pPr>
                      <a:r>
                        <a:rPr sz="1000" u="sng" spc="0" dirty="0">
                          <a:solidFill>
                            <a:srgbClr val="FF0000"/>
                          </a:solidFill>
                          <a:uFill>
                            <a:solidFill>
                              <a:srgbClr val="FF0000"/>
                            </a:solidFill>
                          </a:uFill>
                          <a:latin typeface="Courier New"/>
                          <a:cs typeface="Courier New"/>
                        </a:rPr>
                        <a:t>11</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266</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fe80::5efe:192.168.11.216/128</a:t>
                      </a:r>
                      <a:endParaRPr sz="1000" spc="0" dirty="0">
                        <a:latin typeface="Courier New"/>
                        <a:cs typeface="Courier New"/>
                      </a:endParaRPr>
                    </a:p>
                    <a:p>
                      <a:pPr marL="615950" marR="5681345" indent="2667000">
                        <a:lnSpc>
                          <a:spcPct val="100000"/>
                        </a:lnSpc>
                        <a:tabLst>
                          <a:tab pos="1073150" algn="l"/>
                        </a:tabLst>
                      </a:pPr>
                      <a:r>
                        <a:rPr sz="1000" u="sng" spc="0" dirty="0">
                          <a:solidFill>
                            <a:srgbClr val="FF0000"/>
                          </a:solidFill>
                          <a:uFill>
                            <a:solidFill>
                              <a:srgbClr val="FF0000"/>
                            </a:solidFill>
                          </a:uFill>
                          <a:latin typeface="Courier New"/>
                          <a:cs typeface="Courier New"/>
                        </a:rPr>
                        <a:t>On-link </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13</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266</a:t>
                      </a:r>
                      <a:r>
                        <a:rPr sz="1000" spc="0" dirty="0">
                          <a:solidFill>
                            <a:srgbClr val="FF0000"/>
                          </a:solidFill>
                          <a:latin typeface="Courier New"/>
                          <a:cs typeface="Courier New"/>
                        </a:rPr>
                        <a:t> </a:t>
                      </a:r>
                      <a:r>
                        <a:rPr sz="1000" u="sng" spc="0" dirty="0">
                          <a:solidFill>
                            <a:srgbClr val="FF0000"/>
                          </a:solidFill>
                          <a:uFill>
                            <a:solidFill>
                              <a:srgbClr val="FF0000"/>
                            </a:solidFill>
                          </a:uFill>
                          <a:latin typeface="Courier New"/>
                          <a:cs typeface="Courier New"/>
                        </a:rPr>
                        <a:t>fe80::2978:fe81:4c15:df82/128</a:t>
                      </a:r>
                      <a:endParaRPr sz="1000" spc="0" dirty="0">
                        <a:latin typeface="Courier New"/>
                        <a:cs typeface="Courier New"/>
                      </a:endParaRPr>
                    </a:p>
                    <a:p>
                      <a:pPr marL="3282950">
                        <a:lnSpc>
                          <a:spcPct val="100000"/>
                        </a:lnSpc>
                      </a:pPr>
                      <a:r>
                        <a:rPr sz="1000" u="sng" spc="0" dirty="0">
                          <a:solidFill>
                            <a:srgbClr val="FF0000"/>
                          </a:solidFill>
                          <a:uFill>
                            <a:solidFill>
                              <a:srgbClr val="FF0000"/>
                            </a:solidFill>
                          </a:uFill>
                          <a:latin typeface="Courier New"/>
                          <a:cs typeface="Courier New"/>
                        </a:rPr>
                        <a:t>On-link</a:t>
                      </a:r>
                      <a:endParaRPr sz="1000" spc="0" dirty="0">
                        <a:latin typeface="Courier New"/>
                        <a:cs typeface="Courier New"/>
                      </a:endParaRPr>
                    </a:p>
                    <a:p>
                      <a:pPr marR="5681980" algn="r">
                        <a:lnSpc>
                          <a:spcPct val="100000"/>
                        </a:lnSpc>
                        <a:tabLst>
                          <a:tab pos="380365" algn="l"/>
                          <a:tab pos="2589530" algn="l"/>
                        </a:tabLst>
                      </a:pPr>
                      <a:r>
                        <a:rPr sz="1000" spc="0" dirty="0">
                          <a:latin typeface="Courier New"/>
                          <a:cs typeface="Courier New"/>
                        </a:rPr>
                        <a:t>1	306 ff00::/8	On-link</a:t>
                      </a:r>
                    </a:p>
                    <a:p>
                      <a:pPr marR="5681980" algn="r">
                        <a:lnSpc>
                          <a:spcPct val="100000"/>
                        </a:lnSpc>
                        <a:tabLst>
                          <a:tab pos="456565" algn="l"/>
                          <a:tab pos="2665730" algn="l"/>
                        </a:tabLst>
                      </a:pPr>
                      <a:r>
                        <a:rPr sz="1000" spc="0" dirty="0">
                          <a:latin typeface="Courier New"/>
                          <a:cs typeface="Courier New"/>
                        </a:rPr>
                        <a:t>13	266 ff00::/8	On-link</a:t>
                      </a:r>
                    </a:p>
                    <a:p>
                      <a:pPr marL="539750">
                        <a:lnSpc>
                          <a:spcPct val="100000"/>
                        </a:lnSpc>
                      </a:pPr>
                      <a:r>
                        <a:rPr sz="1000" spc="0" dirty="0">
                          <a:latin typeface="Courier New"/>
                          <a:cs typeface="Courier New"/>
                        </a:rPr>
                        <a:t>===========================================================================</a:t>
                      </a:r>
                    </a:p>
                    <a:p>
                      <a:pPr marL="539750">
                        <a:lnSpc>
                          <a:spcPct val="100000"/>
                        </a:lnSpc>
                      </a:pPr>
                      <a:r>
                        <a:rPr sz="1000" spc="0" dirty="0">
                          <a:latin typeface="Courier New"/>
                          <a:cs typeface="Courier New"/>
                        </a:rPr>
                        <a:t>Persistent Routes:</a:t>
                      </a:r>
                    </a:p>
                    <a:p>
                      <a:pPr marL="615950">
                        <a:lnSpc>
                          <a:spcPct val="100000"/>
                        </a:lnSpc>
                        <a:tabLst>
                          <a:tab pos="3282950" algn="l"/>
                        </a:tabLst>
                      </a:pPr>
                      <a:r>
                        <a:rPr sz="1000" spc="0" dirty="0">
                          <a:latin typeface="Courier New"/>
                          <a:cs typeface="Courier New"/>
                        </a:rPr>
                        <a:t>If Metric Network Destination	Gateway</a:t>
                      </a:r>
                    </a:p>
                    <a:p>
                      <a:pPr marL="692150">
                        <a:lnSpc>
                          <a:spcPct val="100000"/>
                        </a:lnSpc>
                        <a:tabLst>
                          <a:tab pos="3587115" algn="l"/>
                        </a:tabLst>
                      </a:pPr>
                      <a:r>
                        <a:rPr sz="1000" spc="0" dirty="0">
                          <a:latin typeface="Courier New"/>
                          <a:cs typeface="Courier New"/>
                        </a:rPr>
                        <a:t>0 4294967295 ::/0	2001:7f8:8b:6::1</a:t>
                      </a:r>
                    </a:p>
                    <a:p>
                      <a:pPr marL="692150">
                        <a:lnSpc>
                          <a:spcPct val="100000"/>
                        </a:lnSpc>
                        <a:tabLst>
                          <a:tab pos="3587115" algn="l"/>
                        </a:tabLst>
                      </a:pPr>
                      <a:r>
                        <a:rPr sz="1000" spc="0" dirty="0">
                          <a:latin typeface="Courier New"/>
                          <a:cs typeface="Courier New"/>
                        </a:rPr>
                        <a:t>0 4294967295 ::/0	fd00:0:0:6::1</a:t>
                      </a:r>
                    </a:p>
                    <a:p>
                      <a:pPr marL="539750">
                        <a:lnSpc>
                          <a:spcPct val="100000"/>
                        </a:lnSpc>
                      </a:pPr>
                      <a:r>
                        <a:rPr sz="1000" spc="0" dirty="0">
                          <a:latin typeface="Courier New"/>
                          <a:cs typeface="Courier New"/>
                        </a:rPr>
                        <a:t>===========================================================================</a:t>
                      </a:r>
                    </a:p>
                  </a:txBody>
                  <a:tcPr marL="0" marR="0" marT="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solidFill>
                            <a:srgbClr val="FF0000"/>
                          </a:solidFill>
                          <a:latin typeface="Arial MT"/>
                          <a:cs typeface="Arial MT"/>
                        </a:rPr>
                        <a:t>Команды Windows</a:t>
                      </a:r>
                      <a:endParaRPr sz="2000" spc="0" dirty="0">
                        <a:latin typeface="Arial MT"/>
                        <a:cs typeface="Arial MT"/>
                      </a:endParaRP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580774353"/>
              </p:ext>
            </p:extLst>
          </p:nvPr>
        </p:nvGraphicFramePr>
        <p:xfrm>
          <a:off x="579196" y="523684"/>
          <a:ext cx="9507854" cy="6483087"/>
        </p:xfrm>
        <a:graphic>
          <a:graphicData uri="http://schemas.openxmlformats.org/drawingml/2006/table">
            <a:tbl>
              <a:tblPr firstRow="1" bandRow="1">
                <a:tableStyleId>{2D5ABB26-0587-4C30-8999-92F81FD0307C}</a:tableStyleId>
              </a:tblPr>
              <a:tblGrid>
                <a:gridCol w="602615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42037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775334">
                  <a:extLst>
                    <a:ext uri="{9D8B030D-6E8A-4147-A177-3AD203B41FA5}">
                      <a16:colId xmlns:a16="http://schemas.microsoft.com/office/drawing/2014/main" val="20005"/>
                    </a:ext>
                  </a:extLst>
                </a:gridCol>
              </a:tblGrid>
              <a:tr h="395477">
                <a:tc gridSpan="6">
                  <a:txBody>
                    <a:bodyPr/>
                    <a:lstStyle/>
                    <a:p>
                      <a:pPr marL="92075">
                        <a:lnSpc>
                          <a:spcPct val="100000"/>
                        </a:lnSpc>
                        <a:spcBef>
                          <a:spcPts val="310"/>
                        </a:spcBef>
                      </a:pPr>
                      <a:r>
                        <a:rPr sz="2000" spc="0" dirty="0">
                          <a:latin typeface="Arial MT"/>
                          <a:cs typeface="Arial MT"/>
                        </a:rPr>
                        <a:t>4.0.25.4</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05632">
                <a:tc>
                  <a:txBody>
                    <a:bodyPr/>
                    <a:lstStyle/>
                    <a:p>
                      <a:pPr>
                        <a:lnSpc>
                          <a:spcPct val="100000"/>
                        </a:lnSpc>
                      </a:pPr>
                      <a:endParaRPr sz="1100" spc="0">
                        <a:latin typeface="Times New Roman"/>
                        <a:cs typeface="Times New Roman"/>
                      </a:endParaRPr>
                    </a:p>
                    <a:p>
                      <a:pPr>
                        <a:lnSpc>
                          <a:spcPct val="100000"/>
                        </a:lnSpc>
                      </a:pPr>
                      <a:endParaRPr sz="1200" spc="0">
                        <a:latin typeface="Times New Roman"/>
                        <a:cs typeface="Times New Roman"/>
                      </a:endParaRPr>
                    </a:p>
                    <a:p>
                      <a:pPr marL="539750">
                        <a:lnSpc>
                          <a:spcPct val="100000"/>
                        </a:lnSpc>
                      </a:pPr>
                      <a:r>
                        <a:rPr sz="1000" spc="0" dirty="0">
                          <a:latin typeface="Courier New"/>
                          <a:cs typeface="Courier New"/>
                        </a:rPr>
                        <a:t>#netstat -nr </a:t>
                      </a:r>
                      <a:r>
                        <a:rPr sz="1000" u="sng" spc="0" dirty="0">
                          <a:solidFill>
                            <a:srgbClr val="FF0000"/>
                          </a:solidFill>
                          <a:uFill>
                            <a:solidFill>
                              <a:srgbClr val="FF0000"/>
                            </a:solidFill>
                          </a:uFill>
                          <a:latin typeface="Courier New"/>
                          <a:cs typeface="Courier New"/>
                        </a:rPr>
                        <a:t>-A inet6</a:t>
                      </a:r>
                      <a:endParaRPr sz="1000" spc="0">
                        <a:latin typeface="Courier New"/>
                        <a:cs typeface="Courier New"/>
                      </a:endParaRPr>
                    </a:p>
                  </a:txBody>
                  <a:tcPr marL="0" marR="0" marT="0" marB="0">
                    <a:lnL w="38100">
                      <a:solidFill>
                        <a:srgbClr val="000000"/>
                      </a:solidFill>
                      <a:prstDash val="solid"/>
                    </a:lnL>
                    <a:lnT w="12700">
                      <a:solidFill>
                        <a:srgbClr val="000000"/>
                      </a:solidFill>
                      <a:prstDash val="solid"/>
                    </a:lnT>
                    <a:solidFill>
                      <a:srgbClr val="FFFFFF"/>
                    </a:solidFill>
                  </a:tcPr>
                </a:tc>
                <a:tc>
                  <a:txBody>
                    <a:bodyPr/>
                    <a:lstStyle/>
                    <a:p>
                      <a:pPr>
                        <a:lnSpc>
                          <a:spcPct val="100000"/>
                        </a:lnSpc>
                      </a:pPr>
                      <a:endParaRPr sz="1000" spc="0">
                        <a:latin typeface="Times New Roman"/>
                        <a:cs typeface="Times New Roman"/>
                      </a:endParaRPr>
                    </a:p>
                  </a:txBody>
                  <a:tcPr marL="0" marR="0" marT="0" marB="0">
                    <a:lnT w="12700">
                      <a:solidFill>
                        <a:srgbClr val="000000"/>
                      </a:solidFill>
                      <a:prstDash val="solid"/>
                    </a:lnT>
                    <a:solidFill>
                      <a:srgbClr val="FFFFFF"/>
                    </a:solidFill>
                  </a:tcPr>
                </a:tc>
                <a:tc>
                  <a:txBody>
                    <a:bodyPr/>
                    <a:lstStyle/>
                    <a:p>
                      <a:pPr>
                        <a:lnSpc>
                          <a:spcPct val="100000"/>
                        </a:lnSpc>
                      </a:pPr>
                      <a:endParaRPr sz="1000" spc="0">
                        <a:latin typeface="Times New Roman"/>
                        <a:cs typeface="Times New Roman"/>
                      </a:endParaRPr>
                    </a:p>
                  </a:txBody>
                  <a:tcPr marL="0" marR="0" marT="0" marB="0">
                    <a:lnT w="12700">
                      <a:solidFill>
                        <a:srgbClr val="000000"/>
                      </a:solidFill>
                      <a:prstDash val="solid"/>
                    </a:lnT>
                    <a:solidFill>
                      <a:srgbClr val="FFFFFF"/>
                    </a:solidFill>
                  </a:tcPr>
                </a:tc>
                <a:tc>
                  <a:txBody>
                    <a:bodyPr/>
                    <a:lstStyle/>
                    <a:p>
                      <a:pPr>
                        <a:lnSpc>
                          <a:spcPct val="100000"/>
                        </a:lnSpc>
                      </a:pPr>
                      <a:endParaRPr sz="1000" spc="0">
                        <a:latin typeface="Times New Roman"/>
                        <a:cs typeface="Times New Roman"/>
                      </a:endParaRPr>
                    </a:p>
                  </a:txBody>
                  <a:tcPr marL="0" marR="0" marT="0" marB="0">
                    <a:lnT w="12700">
                      <a:solidFill>
                        <a:srgbClr val="000000"/>
                      </a:solidFill>
                      <a:prstDash val="solid"/>
                    </a:lnT>
                    <a:solidFill>
                      <a:srgbClr val="FFFFFF"/>
                    </a:solidFill>
                  </a:tcPr>
                </a:tc>
                <a:tc>
                  <a:txBody>
                    <a:bodyPr/>
                    <a:lstStyle/>
                    <a:p>
                      <a:pPr>
                        <a:lnSpc>
                          <a:spcPct val="100000"/>
                        </a:lnSpc>
                      </a:pPr>
                      <a:endParaRPr sz="1000" spc="0">
                        <a:latin typeface="Times New Roman"/>
                        <a:cs typeface="Times New Roman"/>
                      </a:endParaRPr>
                    </a:p>
                  </a:txBody>
                  <a:tcPr marL="0" marR="0" marT="0" marB="0">
                    <a:lnT w="12700">
                      <a:solidFill>
                        <a:srgbClr val="000000"/>
                      </a:solidFill>
                      <a:prstDash val="solid"/>
                    </a:lnT>
                    <a:solidFill>
                      <a:srgbClr val="FFFFFF"/>
                    </a:solidFill>
                  </a:tcPr>
                </a:tc>
                <a:tc>
                  <a:txBody>
                    <a:bodyPr/>
                    <a:lstStyle/>
                    <a:p>
                      <a:pPr>
                        <a:lnSpc>
                          <a:spcPct val="100000"/>
                        </a:lnSpc>
                      </a:pPr>
                      <a:endParaRPr sz="1000" spc="0">
                        <a:latin typeface="Times New Roman"/>
                        <a:cs typeface="Times New Roman"/>
                      </a:endParaRPr>
                    </a:p>
                  </a:txBody>
                  <a:tcPr marL="0" marR="0" marT="0" marB="0">
                    <a:lnR w="28575">
                      <a:solidFill>
                        <a:srgbClr val="000000"/>
                      </a:solidFill>
                      <a:prstDash val="solid"/>
                    </a:lnR>
                    <a:lnT w="12700">
                      <a:solidFill>
                        <a:srgbClr val="000000"/>
                      </a:solidFill>
                      <a:prstDash val="solid"/>
                    </a:lnT>
                    <a:solidFill>
                      <a:srgbClr val="FFFFFF"/>
                    </a:solidFill>
                  </a:tcPr>
                </a:tc>
                <a:extLst>
                  <a:ext uri="{0D108BD9-81ED-4DB2-BD59-A6C34878D82A}">
                    <a16:rowId xmlns:a16="http://schemas.microsoft.com/office/drawing/2014/main" val="10001"/>
                  </a:ext>
                </a:extLst>
              </a:tr>
              <a:tr h="152399">
                <a:tc>
                  <a:txBody>
                    <a:bodyPr/>
                    <a:lstStyle/>
                    <a:p>
                      <a:pPr marL="539750">
                        <a:lnSpc>
                          <a:spcPts val="1065"/>
                        </a:lnSpc>
                      </a:pPr>
                      <a:r>
                        <a:rPr sz="1000" spc="0" dirty="0">
                          <a:latin typeface="Courier New"/>
                          <a:cs typeface="Courier New"/>
                        </a:rPr>
                        <a:t>Kernel IPv6 routing table</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02"/>
                  </a:ext>
                </a:extLst>
              </a:tr>
              <a:tr h="152400">
                <a:tc>
                  <a:txBody>
                    <a:bodyPr/>
                    <a:lstStyle/>
                    <a:p>
                      <a:pPr marL="539750">
                        <a:lnSpc>
                          <a:spcPts val="1065"/>
                        </a:lnSpc>
                        <a:tabLst>
                          <a:tab pos="3892550" algn="l"/>
                        </a:tabLst>
                      </a:pPr>
                      <a:r>
                        <a:rPr sz="1000" spc="0" dirty="0">
                          <a:latin typeface="Courier New"/>
                          <a:cs typeface="Courier New"/>
                        </a:rPr>
                        <a:t>Destination	Next Hop</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4400">
                        <a:lnSpc>
                          <a:spcPts val="1065"/>
                        </a:lnSpc>
                      </a:pPr>
                      <a:r>
                        <a:rPr sz="1000" spc="0" dirty="0">
                          <a:latin typeface="Courier New"/>
                          <a:cs typeface="Courier New"/>
                        </a:rPr>
                        <a:t>Flags</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Metric</a:t>
                      </a:r>
                      <a:endParaRPr sz="1000" spc="0">
                        <a:latin typeface="Courier New"/>
                        <a:cs typeface="Courier New"/>
                      </a:endParaRPr>
                    </a:p>
                  </a:txBody>
                  <a:tcPr marL="0" marR="0" marT="0" marB="0">
                    <a:solidFill>
                      <a:srgbClr val="FFFFFF"/>
                    </a:solidFill>
                  </a:tcPr>
                </a:tc>
                <a:tc>
                  <a:txBody>
                    <a:bodyPr/>
                    <a:lstStyle/>
                    <a:p>
                      <a:pPr marL="38735">
                        <a:lnSpc>
                          <a:spcPts val="1065"/>
                        </a:lnSpc>
                      </a:pPr>
                      <a:r>
                        <a:rPr sz="1000" u="sng" spc="0" dirty="0">
                          <a:solidFill>
                            <a:srgbClr val="FF0000"/>
                          </a:solidFill>
                          <a:uFill>
                            <a:solidFill>
                              <a:srgbClr val="FF0000"/>
                            </a:solidFill>
                          </a:uFill>
                          <a:latin typeface="Courier New"/>
                          <a:cs typeface="Courier New"/>
                        </a:rPr>
                        <a:t>Ref</a:t>
                      </a:r>
                      <a:endParaRPr sz="1000" spc="0">
                        <a:latin typeface="Courier New"/>
                        <a:cs typeface="Courier New"/>
                      </a:endParaRPr>
                    </a:p>
                  </a:txBody>
                  <a:tcPr marL="0" marR="0" marT="0" marB="0">
                    <a:solidFill>
                      <a:srgbClr val="FFFFFF"/>
                    </a:solidFill>
                  </a:tcPr>
                </a:tc>
                <a:tc>
                  <a:txBody>
                    <a:bodyPr/>
                    <a:lstStyle/>
                    <a:p>
                      <a:pPr marR="29845" algn="r">
                        <a:lnSpc>
                          <a:spcPts val="1065"/>
                        </a:lnSpc>
                      </a:pPr>
                      <a:r>
                        <a:rPr sz="1000" u="sng" spc="0" dirty="0">
                          <a:solidFill>
                            <a:srgbClr val="FF0000"/>
                          </a:solidFill>
                          <a:uFill>
                            <a:solidFill>
                              <a:srgbClr val="FF0000"/>
                            </a:solidFill>
                          </a:uFill>
                          <a:latin typeface="Courier New"/>
                          <a:cs typeface="Courier New"/>
                        </a:rPr>
                        <a:t>Use</a:t>
                      </a:r>
                      <a:endParaRPr sz="1000" spc="0">
                        <a:latin typeface="Courier New"/>
                        <a:cs typeface="Courier New"/>
                      </a:endParaRPr>
                    </a:p>
                  </a:txBody>
                  <a:tcPr marL="0" marR="0" marT="0" marB="0">
                    <a:solidFill>
                      <a:srgbClr val="FFFFFF"/>
                    </a:solidFill>
                  </a:tcPr>
                </a:tc>
                <a:tc>
                  <a:txBody>
                    <a:bodyPr/>
                    <a:lstStyle/>
                    <a:p>
                      <a:pPr marL="38735">
                        <a:lnSpc>
                          <a:spcPts val="1065"/>
                        </a:lnSpc>
                      </a:pPr>
                      <a:r>
                        <a:rPr sz="1000" spc="0" dirty="0">
                          <a:latin typeface="Courier New"/>
                          <a:cs typeface="Courier New"/>
                        </a:rPr>
                        <a:t>Iface</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03"/>
                  </a:ext>
                </a:extLst>
              </a:tr>
              <a:tr h="152400">
                <a:tc>
                  <a:txBody>
                    <a:bodyPr/>
                    <a:lstStyle/>
                    <a:p>
                      <a:pPr marL="539750">
                        <a:lnSpc>
                          <a:spcPts val="1065"/>
                        </a:lnSpc>
                        <a:tabLst>
                          <a:tab pos="3892550" algn="l"/>
                        </a:tabLst>
                      </a:pPr>
                      <a:r>
                        <a:rPr sz="1000" u="sng" spc="0" dirty="0">
                          <a:solidFill>
                            <a:srgbClr val="FF0000"/>
                          </a:solidFill>
                          <a:uFill>
                            <a:solidFill>
                              <a:srgbClr val="FF0000"/>
                            </a:solidFill>
                          </a:uFill>
                          <a:latin typeface="Courier New"/>
                          <a:cs typeface="Courier New"/>
                        </a:rPr>
                        <a:t>2001:7f8:8b:1::/64</a:t>
                      </a:r>
                      <a:r>
                        <a:rPr sz="1000" spc="0" dirty="0">
                          <a:solidFill>
                            <a:srgbClr val="FF0000"/>
                          </a:solidFill>
                          <a:latin typeface="Courier New"/>
                          <a:cs typeface="Courier New"/>
                        </a:rPr>
                        <a:t>	</a:t>
                      </a:r>
                      <a:r>
                        <a:rPr sz="1000" spc="0" dirty="0">
                          <a:latin typeface="Courier New"/>
                          <a:cs typeface="Courier New"/>
                        </a:rPr>
                        <a:t>::</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4400">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256</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14</a:t>
                      </a:r>
                      <a:endParaRPr sz="1000" spc="0">
                        <a:latin typeface="Courier New"/>
                        <a:cs typeface="Courier New"/>
                      </a:endParaRPr>
                    </a:p>
                  </a:txBody>
                  <a:tcPr marL="0" marR="0" marT="0" marB="0">
                    <a:solidFill>
                      <a:srgbClr val="FFFFFF"/>
                    </a:solidFill>
                  </a:tcPr>
                </a:tc>
                <a:tc>
                  <a:txBody>
                    <a:bodyPr/>
                    <a:lstStyle/>
                    <a:p>
                      <a:pPr marR="29845" algn="r">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eth1</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04"/>
                  </a:ext>
                </a:extLst>
              </a:tr>
              <a:tr h="152400">
                <a:tc>
                  <a:txBody>
                    <a:bodyPr/>
                    <a:lstStyle/>
                    <a:p>
                      <a:pPr marL="539750">
                        <a:lnSpc>
                          <a:spcPts val="1065"/>
                        </a:lnSpc>
                        <a:tabLst>
                          <a:tab pos="3892550" algn="l"/>
                        </a:tabLst>
                      </a:pPr>
                      <a:r>
                        <a:rPr sz="1000" u="sng" spc="0" dirty="0">
                          <a:solidFill>
                            <a:srgbClr val="FF0000"/>
                          </a:solidFill>
                          <a:uFill>
                            <a:solidFill>
                              <a:srgbClr val="FF0000"/>
                            </a:solidFill>
                          </a:uFill>
                          <a:latin typeface="Courier New"/>
                          <a:cs typeface="Courier New"/>
                        </a:rPr>
                        <a:t>2001:7f8:8b:6::/64</a:t>
                      </a:r>
                      <a:r>
                        <a:rPr sz="1000" spc="0" dirty="0">
                          <a:solidFill>
                            <a:srgbClr val="FF0000"/>
                          </a:solidFill>
                          <a:latin typeface="Courier New"/>
                          <a:cs typeface="Courier New"/>
                        </a:rPr>
                        <a:t>	</a:t>
                      </a:r>
                      <a:r>
                        <a:rPr sz="1000" spc="0" dirty="0">
                          <a:latin typeface="Courier New"/>
                          <a:cs typeface="Courier New"/>
                        </a:rPr>
                        <a:t>::</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4400">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256</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eth0</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05"/>
                  </a:ext>
                </a:extLst>
              </a:tr>
              <a:tr h="152400">
                <a:tc>
                  <a:txBody>
                    <a:bodyPr/>
                    <a:lstStyle/>
                    <a:p>
                      <a:pPr marL="539750">
                        <a:lnSpc>
                          <a:spcPts val="1065"/>
                        </a:lnSpc>
                        <a:tabLst>
                          <a:tab pos="3892550" algn="l"/>
                        </a:tabLst>
                      </a:pPr>
                      <a:r>
                        <a:rPr sz="1000" u="sng" spc="0" dirty="0">
                          <a:solidFill>
                            <a:srgbClr val="FF0000"/>
                          </a:solidFill>
                          <a:uFill>
                            <a:solidFill>
                              <a:srgbClr val="FF0000"/>
                            </a:solidFill>
                          </a:uFill>
                          <a:latin typeface="Courier New"/>
                          <a:cs typeface="Courier New"/>
                        </a:rPr>
                        <a:t>fd00:0:0:1::/64</a:t>
                      </a:r>
                      <a:r>
                        <a:rPr sz="1000" spc="0" dirty="0">
                          <a:solidFill>
                            <a:srgbClr val="FF0000"/>
                          </a:solidFill>
                          <a:latin typeface="Courier New"/>
                          <a:cs typeface="Courier New"/>
                        </a:rPr>
                        <a:t>	</a:t>
                      </a:r>
                      <a:r>
                        <a:rPr sz="1000" spc="0" dirty="0">
                          <a:latin typeface="Courier New"/>
                          <a:cs typeface="Courier New"/>
                        </a:rPr>
                        <a:t>::</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4400">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256</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1</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eth1</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06"/>
                  </a:ext>
                </a:extLst>
              </a:tr>
              <a:tr h="152400">
                <a:tc>
                  <a:txBody>
                    <a:bodyPr/>
                    <a:lstStyle/>
                    <a:p>
                      <a:pPr marL="539750">
                        <a:lnSpc>
                          <a:spcPts val="1065"/>
                        </a:lnSpc>
                        <a:tabLst>
                          <a:tab pos="3892550" algn="l"/>
                        </a:tabLst>
                      </a:pPr>
                      <a:r>
                        <a:rPr sz="1000" u="sng" spc="0" dirty="0">
                          <a:solidFill>
                            <a:srgbClr val="FF0000"/>
                          </a:solidFill>
                          <a:uFill>
                            <a:solidFill>
                              <a:srgbClr val="FF0000"/>
                            </a:solidFill>
                          </a:uFill>
                          <a:latin typeface="Courier New"/>
                          <a:cs typeface="Courier New"/>
                        </a:rPr>
                        <a:t>fd00:0:0:6::/64</a:t>
                      </a:r>
                      <a:r>
                        <a:rPr sz="1000" spc="0" dirty="0">
                          <a:solidFill>
                            <a:srgbClr val="FF0000"/>
                          </a:solidFill>
                          <a:latin typeface="Courier New"/>
                          <a:cs typeface="Courier New"/>
                        </a:rPr>
                        <a:t>	</a:t>
                      </a:r>
                      <a:r>
                        <a:rPr sz="1000" spc="0" dirty="0">
                          <a:latin typeface="Courier New"/>
                          <a:cs typeface="Courier New"/>
                        </a:rPr>
                        <a:t>::</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4400">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256</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eth0</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07"/>
                  </a:ext>
                </a:extLst>
              </a:tr>
              <a:tr h="152399">
                <a:tc>
                  <a:txBody>
                    <a:bodyPr/>
                    <a:lstStyle/>
                    <a:p>
                      <a:pPr marL="539750">
                        <a:lnSpc>
                          <a:spcPts val="1065"/>
                        </a:lnSpc>
                        <a:tabLst>
                          <a:tab pos="3891915" algn="l"/>
                        </a:tabLst>
                      </a:pPr>
                      <a:r>
                        <a:rPr sz="1000" spc="0" dirty="0">
                          <a:latin typeface="Courier New"/>
                          <a:cs typeface="Courier New"/>
                        </a:rPr>
                        <a:t>fe80::/64	::</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3765">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256</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6830">
                        <a:lnSpc>
                          <a:spcPts val="1065"/>
                        </a:lnSpc>
                      </a:pPr>
                      <a:r>
                        <a:rPr sz="1000" spc="0" dirty="0">
                          <a:latin typeface="Courier New"/>
                          <a:cs typeface="Courier New"/>
                        </a:rPr>
                        <a:t>eth1</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08"/>
                  </a:ext>
                </a:extLst>
              </a:tr>
              <a:tr h="152400">
                <a:tc>
                  <a:txBody>
                    <a:bodyPr/>
                    <a:lstStyle/>
                    <a:p>
                      <a:pPr marL="539750">
                        <a:lnSpc>
                          <a:spcPts val="1065"/>
                        </a:lnSpc>
                        <a:tabLst>
                          <a:tab pos="3892550" algn="l"/>
                        </a:tabLst>
                      </a:pPr>
                      <a:r>
                        <a:rPr sz="1000" u="sng" spc="0" dirty="0">
                          <a:solidFill>
                            <a:srgbClr val="FF0000"/>
                          </a:solidFill>
                          <a:uFill>
                            <a:solidFill>
                              <a:srgbClr val="FF0000"/>
                            </a:solidFill>
                          </a:uFill>
                          <a:latin typeface="Courier New"/>
                          <a:cs typeface="Courier New"/>
                        </a:rPr>
                        <a:t>fe80::/64</a:t>
                      </a:r>
                      <a:r>
                        <a:rPr sz="1000" spc="0" dirty="0">
                          <a:solidFill>
                            <a:srgbClr val="FF0000"/>
                          </a:solidFill>
                          <a:latin typeface="Courier New"/>
                          <a:cs typeface="Courier New"/>
                        </a:rPr>
                        <a:t>	</a:t>
                      </a:r>
                      <a:r>
                        <a:rPr sz="1000" spc="0" dirty="0">
                          <a:latin typeface="Courier New"/>
                          <a:cs typeface="Courier New"/>
                        </a:rPr>
                        <a:t>::</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4400">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256</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R="29845" algn="r">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eth0</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09"/>
                  </a:ext>
                </a:extLst>
              </a:tr>
              <a:tr h="152400">
                <a:tc>
                  <a:txBody>
                    <a:bodyPr/>
                    <a:lstStyle/>
                    <a:p>
                      <a:pPr marL="539750">
                        <a:lnSpc>
                          <a:spcPts val="1065"/>
                        </a:lnSpc>
                        <a:tabLst>
                          <a:tab pos="3892550" algn="l"/>
                        </a:tabLst>
                      </a:pPr>
                      <a:r>
                        <a:rPr sz="1000" u="sng" spc="0" dirty="0">
                          <a:solidFill>
                            <a:srgbClr val="FF0000"/>
                          </a:solidFill>
                          <a:uFill>
                            <a:solidFill>
                              <a:srgbClr val="FF0000"/>
                            </a:solidFill>
                          </a:uFill>
                          <a:latin typeface="Courier New"/>
                          <a:cs typeface="Courier New"/>
                        </a:rPr>
                        <a:t>::/0</a:t>
                      </a:r>
                      <a:r>
                        <a:rPr sz="1000" spc="0" dirty="0">
                          <a:solidFill>
                            <a:srgbClr val="FF0000"/>
                          </a:solidFill>
                          <a:latin typeface="Courier New"/>
                          <a:cs typeface="Courier New"/>
                        </a:rPr>
                        <a:t>	</a:t>
                      </a:r>
                      <a:r>
                        <a:rPr sz="1000" spc="0" dirty="0">
                          <a:latin typeface="Courier New"/>
                          <a:cs typeface="Courier New"/>
                        </a:rPr>
                        <a:t>2001:7f8:8b:1::1</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4400">
                        <a:lnSpc>
                          <a:spcPts val="1065"/>
                        </a:lnSpc>
                      </a:pPr>
                      <a:r>
                        <a:rPr sz="1000" spc="0" dirty="0">
                          <a:latin typeface="Courier New"/>
                          <a:cs typeface="Courier New"/>
                        </a:rPr>
                        <a:t>UG</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1</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32</a:t>
                      </a:r>
                      <a:endParaRPr sz="1000" spc="0">
                        <a:latin typeface="Courier New"/>
                        <a:cs typeface="Courier New"/>
                      </a:endParaRPr>
                    </a:p>
                  </a:txBody>
                  <a:tcPr marL="0" marR="0" marT="0" marB="0">
                    <a:solidFill>
                      <a:srgbClr val="FFFFFF"/>
                    </a:solidFill>
                  </a:tcPr>
                </a:tc>
                <a:tc>
                  <a:txBody>
                    <a:bodyPr/>
                    <a:lstStyle/>
                    <a:p>
                      <a:pPr marR="29845" algn="r">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eth1</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10"/>
                  </a:ext>
                </a:extLst>
              </a:tr>
              <a:tr h="152400">
                <a:tc>
                  <a:txBody>
                    <a:bodyPr/>
                    <a:lstStyle/>
                    <a:p>
                      <a:pPr marL="539750">
                        <a:lnSpc>
                          <a:spcPts val="1065"/>
                        </a:lnSpc>
                        <a:tabLst>
                          <a:tab pos="3892550" algn="l"/>
                        </a:tabLst>
                      </a:pPr>
                      <a:r>
                        <a:rPr sz="1000" u="sng" spc="0" dirty="0">
                          <a:solidFill>
                            <a:srgbClr val="FF0000"/>
                          </a:solidFill>
                          <a:uFill>
                            <a:solidFill>
                              <a:srgbClr val="FF0000"/>
                            </a:solidFill>
                          </a:uFill>
                          <a:latin typeface="Courier New"/>
                          <a:cs typeface="Courier New"/>
                        </a:rPr>
                        <a:t>::/0</a:t>
                      </a:r>
                      <a:r>
                        <a:rPr sz="1000" spc="0" dirty="0">
                          <a:solidFill>
                            <a:srgbClr val="FF0000"/>
                          </a:solidFill>
                          <a:latin typeface="Courier New"/>
                          <a:cs typeface="Courier New"/>
                        </a:rPr>
                        <a:t>	</a:t>
                      </a:r>
                      <a:r>
                        <a:rPr sz="1000" spc="0" dirty="0">
                          <a:latin typeface="Courier New"/>
                          <a:cs typeface="Courier New"/>
                        </a:rPr>
                        <a:t>fd00:0:0:1::1</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4400">
                        <a:lnSpc>
                          <a:spcPts val="1065"/>
                        </a:lnSpc>
                      </a:pPr>
                      <a:r>
                        <a:rPr sz="1000" spc="0" dirty="0">
                          <a:latin typeface="Courier New"/>
                          <a:cs typeface="Courier New"/>
                        </a:rPr>
                        <a:t>UG</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1</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eth1</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11"/>
                  </a:ext>
                </a:extLst>
              </a:tr>
              <a:tr h="152400">
                <a:tc>
                  <a:txBody>
                    <a:bodyPr/>
                    <a:lstStyle/>
                    <a:p>
                      <a:pPr marL="539750">
                        <a:lnSpc>
                          <a:spcPts val="1065"/>
                        </a:lnSpc>
                        <a:tabLst>
                          <a:tab pos="3892550" algn="l"/>
                        </a:tabLst>
                      </a:pPr>
                      <a:r>
                        <a:rPr sz="1000" u="sng" spc="0" dirty="0">
                          <a:solidFill>
                            <a:srgbClr val="FF0000"/>
                          </a:solidFill>
                          <a:uFill>
                            <a:solidFill>
                              <a:srgbClr val="FF0000"/>
                            </a:solidFill>
                          </a:uFill>
                          <a:latin typeface="Courier New"/>
                          <a:cs typeface="Courier New"/>
                        </a:rPr>
                        <a:t>::1/128</a:t>
                      </a:r>
                      <a:r>
                        <a:rPr sz="1000" spc="0" dirty="0">
                          <a:solidFill>
                            <a:srgbClr val="FF0000"/>
                          </a:solidFill>
                          <a:latin typeface="Courier New"/>
                          <a:cs typeface="Courier New"/>
                        </a:rPr>
                        <a:t>	</a:t>
                      </a:r>
                      <a:r>
                        <a:rPr sz="1000" spc="0" dirty="0">
                          <a:latin typeface="Courier New"/>
                          <a:cs typeface="Courier New"/>
                        </a:rPr>
                        <a:t>::</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4400">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8100">
                        <a:lnSpc>
                          <a:spcPts val="1065"/>
                        </a:lnSpc>
                      </a:pPr>
                      <a:r>
                        <a:rPr sz="1000" spc="0" dirty="0">
                          <a:latin typeface="Courier New"/>
                          <a:cs typeface="Courier New"/>
                        </a:rPr>
                        <a:t>3</a:t>
                      </a:r>
                      <a:endParaRPr sz="1000" spc="0">
                        <a:latin typeface="Courier New"/>
                        <a:cs typeface="Courier New"/>
                      </a:endParaRPr>
                    </a:p>
                  </a:txBody>
                  <a:tcPr marL="0" marR="0" marT="0" marB="0">
                    <a:solidFill>
                      <a:srgbClr val="FFFFFF"/>
                    </a:solidFill>
                  </a:tcPr>
                </a:tc>
                <a:tc>
                  <a:txBody>
                    <a:bodyPr/>
                    <a:lstStyle/>
                    <a:p>
                      <a:pPr marR="29845" algn="r">
                        <a:lnSpc>
                          <a:spcPts val="1065"/>
                        </a:lnSpc>
                      </a:pPr>
                      <a:r>
                        <a:rPr sz="1000" spc="0" dirty="0">
                          <a:latin typeface="Courier New"/>
                          <a:cs typeface="Courier New"/>
                        </a:rPr>
                        <a:t>1</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lo</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12"/>
                  </a:ext>
                </a:extLst>
              </a:tr>
              <a:tr h="152399">
                <a:tc>
                  <a:txBody>
                    <a:bodyPr/>
                    <a:lstStyle/>
                    <a:p>
                      <a:pPr marL="539750">
                        <a:lnSpc>
                          <a:spcPts val="1065"/>
                        </a:lnSpc>
                        <a:tabLst>
                          <a:tab pos="3891915" algn="l"/>
                        </a:tabLst>
                      </a:pPr>
                      <a:r>
                        <a:rPr sz="1000" spc="0" dirty="0">
                          <a:latin typeface="Courier New"/>
                          <a:cs typeface="Courier New"/>
                        </a:rPr>
                        <a:t>2001:7f8:8b:1::11/128	::</a:t>
                      </a:r>
                    </a:p>
                  </a:txBody>
                  <a:tcPr marL="0" marR="0" marT="0" marB="0">
                    <a:lnL w="38100">
                      <a:solidFill>
                        <a:srgbClr val="000000"/>
                      </a:solidFill>
                      <a:prstDash val="solid"/>
                    </a:lnL>
                    <a:solidFill>
                      <a:srgbClr val="FFFFFF"/>
                    </a:solidFill>
                  </a:tcPr>
                </a:tc>
                <a:tc>
                  <a:txBody>
                    <a:bodyPr/>
                    <a:lstStyle/>
                    <a:p>
                      <a:pPr marL="913765">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36</a:t>
                      </a:r>
                      <a:endParaRPr sz="1000" spc="0">
                        <a:latin typeface="Courier New"/>
                        <a:cs typeface="Courier New"/>
                      </a:endParaRPr>
                    </a:p>
                  </a:txBody>
                  <a:tcPr marL="0" marR="0" marT="0" marB="0">
                    <a:solidFill>
                      <a:srgbClr val="FFFFFF"/>
                    </a:solidFill>
                  </a:tcPr>
                </a:tc>
                <a:tc>
                  <a:txBody>
                    <a:bodyPr/>
                    <a:lstStyle/>
                    <a:p>
                      <a:pPr marR="31115" algn="r">
                        <a:lnSpc>
                          <a:spcPts val="1065"/>
                        </a:lnSpc>
                      </a:pPr>
                      <a:r>
                        <a:rPr sz="1000" spc="0" dirty="0">
                          <a:latin typeface="Courier New"/>
                          <a:cs typeface="Courier New"/>
                        </a:rPr>
                        <a:t>1</a:t>
                      </a:r>
                      <a:endParaRPr sz="1000" spc="0">
                        <a:latin typeface="Courier New"/>
                        <a:cs typeface="Courier New"/>
                      </a:endParaRPr>
                    </a:p>
                  </a:txBody>
                  <a:tcPr marL="0" marR="0" marT="0" marB="0">
                    <a:solidFill>
                      <a:srgbClr val="FFFFFF"/>
                    </a:solidFill>
                  </a:tcPr>
                </a:tc>
                <a:tc>
                  <a:txBody>
                    <a:bodyPr/>
                    <a:lstStyle/>
                    <a:p>
                      <a:pPr marL="36830">
                        <a:lnSpc>
                          <a:spcPts val="1065"/>
                        </a:lnSpc>
                      </a:pPr>
                      <a:r>
                        <a:rPr sz="1000" spc="0" dirty="0">
                          <a:latin typeface="Courier New"/>
                          <a:cs typeface="Courier New"/>
                        </a:rPr>
                        <a:t>lo</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13"/>
                  </a:ext>
                </a:extLst>
              </a:tr>
              <a:tr h="152399">
                <a:tc>
                  <a:txBody>
                    <a:bodyPr/>
                    <a:lstStyle/>
                    <a:p>
                      <a:pPr marL="539750">
                        <a:lnSpc>
                          <a:spcPts val="1065"/>
                        </a:lnSpc>
                        <a:tabLst>
                          <a:tab pos="3891915" algn="l"/>
                        </a:tabLst>
                      </a:pPr>
                      <a:r>
                        <a:rPr sz="1000" spc="0" dirty="0">
                          <a:latin typeface="Courier New"/>
                          <a:cs typeface="Courier New"/>
                        </a:rPr>
                        <a:t>2001:7f8:8b:6::1/128	::</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3765">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1</a:t>
                      </a:r>
                      <a:endParaRPr sz="1000" spc="0">
                        <a:latin typeface="Courier New"/>
                        <a:cs typeface="Courier New"/>
                      </a:endParaRPr>
                    </a:p>
                  </a:txBody>
                  <a:tcPr marL="0" marR="0" marT="0" marB="0">
                    <a:solidFill>
                      <a:srgbClr val="FFFFFF"/>
                    </a:solidFill>
                  </a:tcPr>
                </a:tc>
                <a:tc>
                  <a:txBody>
                    <a:bodyPr/>
                    <a:lstStyle/>
                    <a:p>
                      <a:pPr marL="36830">
                        <a:lnSpc>
                          <a:spcPts val="1065"/>
                        </a:lnSpc>
                      </a:pPr>
                      <a:r>
                        <a:rPr sz="1000" spc="0" dirty="0">
                          <a:latin typeface="Courier New"/>
                          <a:cs typeface="Courier New"/>
                        </a:rPr>
                        <a:t>lo</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14"/>
                  </a:ext>
                </a:extLst>
              </a:tr>
              <a:tr h="152399">
                <a:tc>
                  <a:txBody>
                    <a:bodyPr/>
                    <a:lstStyle/>
                    <a:p>
                      <a:pPr marL="539750">
                        <a:lnSpc>
                          <a:spcPts val="1065"/>
                        </a:lnSpc>
                        <a:tabLst>
                          <a:tab pos="3891915" algn="l"/>
                        </a:tabLst>
                      </a:pPr>
                      <a:r>
                        <a:rPr sz="1000" spc="0" dirty="0">
                          <a:latin typeface="Courier New"/>
                          <a:cs typeface="Courier New"/>
                        </a:rPr>
                        <a:t>fd00:0:0:1::11/128	::</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3765">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1</a:t>
                      </a:r>
                      <a:endParaRPr sz="1000" spc="0">
                        <a:latin typeface="Courier New"/>
                        <a:cs typeface="Courier New"/>
                      </a:endParaRPr>
                    </a:p>
                  </a:txBody>
                  <a:tcPr marL="0" marR="0" marT="0" marB="0">
                    <a:solidFill>
                      <a:srgbClr val="FFFFFF"/>
                    </a:solidFill>
                  </a:tcPr>
                </a:tc>
                <a:tc>
                  <a:txBody>
                    <a:bodyPr/>
                    <a:lstStyle/>
                    <a:p>
                      <a:pPr marL="36830">
                        <a:lnSpc>
                          <a:spcPts val="1065"/>
                        </a:lnSpc>
                      </a:pPr>
                      <a:r>
                        <a:rPr sz="1000" spc="0" dirty="0">
                          <a:latin typeface="Courier New"/>
                          <a:cs typeface="Courier New"/>
                        </a:rPr>
                        <a:t>lo</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15"/>
                  </a:ext>
                </a:extLst>
              </a:tr>
              <a:tr h="152399">
                <a:tc>
                  <a:txBody>
                    <a:bodyPr/>
                    <a:lstStyle/>
                    <a:p>
                      <a:pPr marL="539750">
                        <a:lnSpc>
                          <a:spcPts val="1065"/>
                        </a:lnSpc>
                        <a:tabLst>
                          <a:tab pos="3891915" algn="l"/>
                        </a:tabLst>
                      </a:pPr>
                      <a:r>
                        <a:rPr sz="1000" spc="0" dirty="0">
                          <a:latin typeface="Courier New"/>
                          <a:cs typeface="Courier New"/>
                        </a:rPr>
                        <a:t>fd00:0:0:6::1/128	::</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3765">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1</a:t>
                      </a:r>
                      <a:endParaRPr sz="1000" spc="0">
                        <a:latin typeface="Courier New"/>
                        <a:cs typeface="Courier New"/>
                      </a:endParaRPr>
                    </a:p>
                  </a:txBody>
                  <a:tcPr marL="0" marR="0" marT="0" marB="0">
                    <a:solidFill>
                      <a:srgbClr val="FFFFFF"/>
                    </a:solidFill>
                  </a:tcPr>
                </a:tc>
                <a:tc>
                  <a:txBody>
                    <a:bodyPr/>
                    <a:lstStyle/>
                    <a:p>
                      <a:pPr marL="36830">
                        <a:lnSpc>
                          <a:spcPts val="1065"/>
                        </a:lnSpc>
                      </a:pPr>
                      <a:r>
                        <a:rPr sz="1000" spc="0" dirty="0">
                          <a:latin typeface="Courier New"/>
                          <a:cs typeface="Courier New"/>
                        </a:rPr>
                        <a:t>lo</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16"/>
                  </a:ext>
                </a:extLst>
              </a:tr>
              <a:tr h="152399">
                <a:tc>
                  <a:txBody>
                    <a:bodyPr/>
                    <a:lstStyle/>
                    <a:p>
                      <a:pPr marL="539750">
                        <a:lnSpc>
                          <a:spcPts val="1065"/>
                        </a:lnSpc>
                        <a:tabLst>
                          <a:tab pos="3891915" algn="l"/>
                        </a:tabLst>
                      </a:pPr>
                      <a:r>
                        <a:rPr sz="1000" spc="0" dirty="0">
                          <a:latin typeface="Courier New"/>
                          <a:cs typeface="Courier New"/>
                        </a:rPr>
                        <a:t>fe80::227:eff:fe1f:a0e2/128	::</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3765">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6</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1</a:t>
                      </a:r>
                      <a:endParaRPr sz="1000" spc="0">
                        <a:latin typeface="Courier New"/>
                        <a:cs typeface="Courier New"/>
                      </a:endParaRPr>
                    </a:p>
                  </a:txBody>
                  <a:tcPr marL="0" marR="0" marT="0" marB="0">
                    <a:solidFill>
                      <a:srgbClr val="FFFFFF"/>
                    </a:solidFill>
                  </a:tcPr>
                </a:tc>
                <a:tc>
                  <a:txBody>
                    <a:bodyPr/>
                    <a:lstStyle/>
                    <a:p>
                      <a:pPr marL="36830">
                        <a:lnSpc>
                          <a:spcPts val="1065"/>
                        </a:lnSpc>
                      </a:pPr>
                      <a:r>
                        <a:rPr sz="1000" spc="0" dirty="0">
                          <a:latin typeface="Courier New"/>
                          <a:cs typeface="Courier New"/>
                        </a:rPr>
                        <a:t>lo</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17"/>
                  </a:ext>
                </a:extLst>
              </a:tr>
              <a:tr h="152399">
                <a:tc>
                  <a:txBody>
                    <a:bodyPr/>
                    <a:lstStyle/>
                    <a:p>
                      <a:pPr marL="539750">
                        <a:lnSpc>
                          <a:spcPts val="1065"/>
                        </a:lnSpc>
                        <a:tabLst>
                          <a:tab pos="3891915" algn="l"/>
                        </a:tabLst>
                      </a:pPr>
                      <a:r>
                        <a:rPr sz="1000" spc="0" dirty="0">
                          <a:latin typeface="Courier New"/>
                          <a:cs typeface="Courier New"/>
                        </a:rPr>
                        <a:t>fe80::2c0:cff:fe72:6867/128	::</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3765">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3</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1</a:t>
                      </a:r>
                      <a:endParaRPr sz="1000" spc="0">
                        <a:latin typeface="Courier New"/>
                        <a:cs typeface="Courier New"/>
                      </a:endParaRPr>
                    </a:p>
                  </a:txBody>
                  <a:tcPr marL="0" marR="0" marT="0" marB="0">
                    <a:solidFill>
                      <a:srgbClr val="FFFFFF"/>
                    </a:solidFill>
                  </a:tcPr>
                </a:tc>
                <a:tc>
                  <a:txBody>
                    <a:bodyPr/>
                    <a:lstStyle/>
                    <a:p>
                      <a:pPr marL="36830">
                        <a:lnSpc>
                          <a:spcPts val="1065"/>
                        </a:lnSpc>
                      </a:pPr>
                      <a:r>
                        <a:rPr sz="1000" spc="0" dirty="0">
                          <a:latin typeface="Courier New"/>
                          <a:cs typeface="Courier New"/>
                        </a:rPr>
                        <a:t>lo</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18"/>
                  </a:ext>
                </a:extLst>
              </a:tr>
              <a:tr h="152399">
                <a:tc>
                  <a:txBody>
                    <a:bodyPr/>
                    <a:lstStyle/>
                    <a:p>
                      <a:pPr marL="539750">
                        <a:lnSpc>
                          <a:spcPts val="1065"/>
                        </a:lnSpc>
                        <a:tabLst>
                          <a:tab pos="3891915" algn="l"/>
                        </a:tabLst>
                      </a:pPr>
                      <a:r>
                        <a:rPr sz="1000" spc="0" dirty="0">
                          <a:latin typeface="Courier New"/>
                          <a:cs typeface="Courier New"/>
                        </a:rPr>
                        <a:t>ff00::/8	::</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3765">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256</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72</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eth1</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19"/>
                  </a:ext>
                </a:extLst>
              </a:tr>
              <a:tr h="152399">
                <a:tc>
                  <a:txBody>
                    <a:bodyPr/>
                    <a:lstStyle/>
                    <a:p>
                      <a:pPr marL="539750">
                        <a:lnSpc>
                          <a:spcPts val="1065"/>
                        </a:lnSpc>
                        <a:tabLst>
                          <a:tab pos="3891915" algn="l"/>
                        </a:tabLst>
                      </a:pPr>
                      <a:r>
                        <a:rPr sz="1000" spc="0" dirty="0">
                          <a:latin typeface="Courier New"/>
                          <a:cs typeface="Courier New"/>
                        </a:rPr>
                        <a:t>ff00::/8	::</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913765">
                        <a:lnSpc>
                          <a:spcPts val="1065"/>
                        </a:lnSpc>
                      </a:pPr>
                      <a:r>
                        <a:rPr sz="1000" spc="0" dirty="0">
                          <a:latin typeface="Courier New"/>
                          <a:cs typeface="Courier New"/>
                        </a:rPr>
                        <a:t>U</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256</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33</a:t>
                      </a:r>
                      <a:endParaRPr sz="1000" spc="0">
                        <a:latin typeface="Courier New"/>
                        <a:cs typeface="Courier New"/>
                      </a:endParaRPr>
                    </a:p>
                  </a:txBody>
                  <a:tcPr marL="0" marR="0" marT="0" marB="0">
                    <a:solidFill>
                      <a:srgbClr val="FFFFFF"/>
                    </a:solidFill>
                  </a:tcPr>
                </a:tc>
                <a:tc>
                  <a:txBody>
                    <a:bodyPr/>
                    <a:lstStyle/>
                    <a:p>
                      <a:pPr marR="30480" algn="r">
                        <a:lnSpc>
                          <a:spcPts val="1065"/>
                        </a:lnSpc>
                      </a:pPr>
                      <a:r>
                        <a:rPr sz="1000" spc="0" dirty="0">
                          <a:latin typeface="Courier New"/>
                          <a:cs typeface="Courier New"/>
                        </a:rPr>
                        <a:t>0</a:t>
                      </a:r>
                      <a:endParaRPr sz="1000" spc="0">
                        <a:latin typeface="Courier New"/>
                        <a:cs typeface="Courier New"/>
                      </a:endParaRPr>
                    </a:p>
                  </a:txBody>
                  <a:tcPr marL="0" marR="0" marT="0" marB="0">
                    <a:solidFill>
                      <a:srgbClr val="FFFFFF"/>
                    </a:solidFill>
                  </a:tcPr>
                </a:tc>
                <a:tc>
                  <a:txBody>
                    <a:bodyPr/>
                    <a:lstStyle/>
                    <a:p>
                      <a:pPr marL="37465">
                        <a:lnSpc>
                          <a:spcPts val="1065"/>
                        </a:lnSpc>
                      </a:pPr>
                      <a:r>
                        <a:rPr sz="1000" spc="0" dirty="0">
                          <a:latin typeface="Courier New"/>
                          <a:cs typeface="Courier New"/>
                        </a:rPr>
                        <a:t>eth0</a:t>
                      </a:r>
                      <a:endParaRPr sz="10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20"/>
                  </a:ext>
                </a:extLst>
              </a:tr>
              <a:tr h="152399">
                <a:tc>
                  <a:txBody>
                    <a:bodyPr/>
                    <a:lstStyle/>
                    <a:p>
                      <a:pPr marL="539750">
                        <a:lnSpc>
                          <a:spcPts val="1065"/>
                        </a:lnSpc>
                      </a:pPr>
                      <a:r>
                        <a:rPr sz="1000" spc="0" dirty="0">
                          <a:solidFill>
                            <a:srgbClr val="FF0000"/>
                          </a:solidFill>
                          <a:latin typeface="Courier New"/>
                          <a:cs typeface="Courier New"/>
                        </a:rPr>
                        <a:t>#</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21"/>
                  </a:ext>
                </a:extLst>
              </a:tr>
              <a:tr h="152399">
                <a:tc>
                  <a:txBody>
                    <a:bodyPr/>
                    <a:lstStyle/>
                    <a:p>
                      <a:pPr marL="539750">
                        <a:lnSpc>
                          <a:spcPts val="1065"/>
                        </a:lnSpc>
                      </a:pPr>
                      <a:r>
                        <a:rPr sz="1000" spc="0" dirty="0">
                          <a:solidFill>
                            <a:srgbClr val="FF0000"/>
                          </a:solidFill>
                          <a:latin typeface="Courier New"/>
                          <a:cs typeface="Courier New"/>
                        </a:rPr>
                        <a:t>#Ref -- количество ссылок (ядром не используется)</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22"/>
                  </a:ext>
                </a:extLst>
              </a:tr>
              <a:tr h="152399">
                <a:tc>
                  <a:txBody>
                    <a:bodyPr/>
                    <a:lstStyle/>
                    <a:p>
                      <a:pPr marL="539750">
                        <a:lnSpc>
                          <a:spcPts val="1065"/>
                        </a:lnSpc>
                      </a:pPr>
                      <a:r>
                        <a:rPr sz="1000" spc="0" dirty="0">
                          <a:solidFill>
                            <a:srgbClr val="FF0000"/>
                          </a:solidFill>
                          <a:latin typeface="Courier New"/>
                          <a:cs typeface="Courier New"/>
                        </a:rPr>
                        <a:t>#Use -- количество попаданий</a:t>
                      </a:r>
                      <a:endParaRPr sz="1000" spc="0">
                        <a:latin typeface="Courier New"/>
                        <a:cs typeface="Courier New"/>
                      </a:endParaRPr>
                    </a:p>
                  </a:txBody>
                  <a:tcPr marL="0" marR="0" marT="0" marB="0">
                    <a:lnL w="38100">
                      <a:solidFill>
                        <a:srgbClr val="000000"/>
                      </a:solidFill>
                      <a:prstDash val="solid"/>
                    </a:lnL>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solidFill>
                      <a:srgbClr val="FFFFFF"/>
                    </a:solidFill>
                  </a:tcPr>
                </a:tc>
                <a:tc>
                  <a:txBody>
                    <a:bodyPr/>
                    <a:lstStyle/>
                    <a:p>
                      <a:pPr>
                        <a:lnSpc>
                          <a:spcPct val="100000"/>
                        </a:lnSpc>
                      </a:pPr>
                      <a:endParaRPr sz="800" spc="0">
                        <a:latin typeface="Times New Roman"/>
                        <a:cs typeface="Times New Roman"/>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23"/>
                  </a:ext>
                </a:extLst>
              </a:tr>
              <a:tr h="1833714">
                <a:tc>
                  <a:txBody>
                    <a:bodyPr/>
                    <a:lstStyle/>
                    <a:p>
                      <a:pPr marL="539750">
                        <a:lnSpc>
                          <a:spcPts val="1065"/>
                        </a:lnSpc>
                      </a:pPr>
                      <a:r>
                        <a:rPr sz="1000" spc="0" dirty="0">
                          <a:solidFill>
                            <a:srgbClr val="FF0000"/>
                          </a:solidFill>
                          <a:latin typeface="Courier New"/>
                          <a:cs typeface="Courier New"/>
                        </a:rPr>
                        <a:t>#</a:t>
                      </a:r>
                      <a:endParaRPr sz="1000" spc="0">
                        <a:latin typeface="Courier New"/>
                        <a:cs typeface="Courier New"/>
                      </a:endParaRPr>
                    </a:p>
                  </a:txBody>
                  <a:tcPr marL="0" marR="0" marT="0" marB="0">
                    <a:lnL w="38100">
                      <a:solidFill>
                        <a:srgbClr val="000000"/>
                      </a:solidFill>
                      <a:prstDash val="solid"/>
                    </a:lnL>
                    <a:lnB w="19050">
                      <a:solidFill>
                        <a:srgbClr val="000000"/>
                      </a:solidFill>
                      <a:prstDash val="solid"/>
                    </a:lnB>
                    <a:solidFill>
                      <a:srgbClr val="FFFFFF"/>
                    </a:solidFill>
                  </a:tcPr>
                </a:tc>
                <a:tc>
                  <a:txBody>
                    <a:bodyPr/>
                    <a:lstStyle/>
                    <a:p>
                      <a:pPr>
                        <a:lnSpc>
                          <a:spcPct val="100000"/>
                        </a:lnSpc>
                      </a:pPr>
                      <a:endParaRPr sz="1000" spc="0">
                        <a:latin typeface="Times New Roman"/>
                        <a:cs typeface="Times New Roman"/>
                      </a:endParaRPr>
                    </a:p>
                  </a:txBody>
                  <a:tcPr marL="0" marR="0" marT="0" marB="0">
                    <a:lnB w="19050">
                      <a:solidFill>
                        <a:srgbClr val="000000"/>
                      </a:solidFill>
                      <a:prstDash val="solid"/>
                    </a:lnB>
                    <a:solidFill>
                      <a:srgbClr val="FFFFFF"/>
                    </a:solidFill>
                  </a:tcPr>
                </a:tc>
                <a:tc>
                  <a:txBody>
                    <a:bodyPr/>
                    <a:lstStyle/>
                    <a:p>
                      <a:pPr>
                        <a:lnSpc>
                          <a:spcPct val="100000"/>
                        </a:lnSpc>
                      </a:pPr>
                      <a:endParaRPr sz="1000" spc="0">
                        <a:latin typeface="Times New Roman"/>
                        <a:cs typeface="Times New Roman"/>
                      </a:endParaRPr>
                    </a:p>
                  </a:txBody>
                  <a:tcPr marL="0" marR="0" marT="0" marB="0">
                    <a:lnB w="19050">
                      <a:solidFill>
                        <a:srgbClr val="000000"/>
                      </a:solidFill>
                      <a:prstDash val="solid"/>
                    </a:lnB>
                    <a:solidFill>
                      <a:srgbClr val="FFFFFF"/>
                    </a:solidFill>
                  </a:tcPr>
                </a:tc>
                <a:tc>
                  <a:txBody>
                    <a:bodyPr/>
                    <a:lstStyle/>
                    <a:p>
                      <a:pPr>
                        <a:lnSpc>
                          <a:spcPct val="100000"/>
                        </a:lnSpc>
                      </a:pPr>
                      <a:endParaRPr sz="1000" spc="0">
                        <a:latin typeface="Times New Roman"/>
                        <a:cs typeface="Times New Roman"/>
                      </a:endParaRPr>
                    </a:p>
                  </a:txBody>
                  <a:tcPr marL="0" marR="0" marT="0" marB="0">
                    <a:lnB w="19050">
                      <a:solidFill>
                        <a:srgbClr val="000000"/>
                      </a:solidFill>
                      <a:prstDash val="solid"/>
                    </a:lnB>
                    <a:solidFill>
                      <a:srgbClr val="FFFFFF"/>
                    </a:solidFill>
                  </a:tcPr>
                </a:tc>
                <a:tc>
                  <a:txBody>
                    <a:bodyPr/>
                    <a:lstStyle/>
                    <a:p>
                      <a:pPr>
                        <a:lnSpc>
                          <a:spcPct val="100000"/>
                        </a:lnSpc>
                      </a:pPr>
                      <a:endParaRPr sz="1000" spc="0">
                        <a:latin typeface="Times New Roman"/>
                        <a:cs typeface="Times New Roman"/>
                      </a:endParaRPr>
                    </a:p>
                  </a:txBody>
                  <a:tcPr marL="0" marR="0" marT="0" marB="0">
                    <a:lnB w="19050">
                      <a:solidFill>
                        <a:srgbClr val="000000"/>
                      </a:solidFill>
                      <a:prstDash val="solid"/>
                    </a:lnB>
                    <a:solidFill>
                      <a:srgbClr val="FFFFFF"/>
                    </a:solidFill>
                  </a:tcPr>
                </a:tc>
                <a:tc>
                  <a:txBody>
                    <a:bodyPr/>
                    <a:lstStyle/>
                    <a:p>
                      <a:pPr>
                        <a:lnSpc>
                          <a:spcPct val="100000"/>
                        </a:lnSpc>
                      </a:pPr>
                      <a:endParaRPr sz="1000" spc="0">
                        <a:latin typeface="Times New Roman"/>
                        <a:cs typeface="Times New Roman"/>
                      </a:endParaRPr>
                    </a:p>
                  </a:txBody>
                  <a:tcPr marL="0" marR="0" marT="0" marB="0">
                    <a:lnR w="28575">
                      <a:solidFill>
                        <a:srgbClr val="000000"/>
                      </a:solidFill>
                      <a:prstDash val="solid"/>
                    </a:lnR>
                    <a:lnB w="19050">
                      <a:solidFill>
                        <a:srgbClr val="000000"/>
                      </a:solidFill>
                      <a:prstDash val="solid"/>
                    </a:lnB>
                    <a:solidFill>
                      <a:srgbClr val="FFFFFF"/>
                    </a:solidFill>
                  </a:tcPr>
                </a:tc>
                <a:extLst>
                  <a:ext uri="{0D108BD9-81ED-4DB2-BD59-A6C34878D82A}">
                    <a16:rowId xmlns:a16="http://schemas.microsoft.com/office/drawing/2014/main" val="10024"/>
                  </a:ext>
                </a:extLst>
              </a:tr>
              <a:tr h="395477">
                <a:tc gridSpan="6">
                  <a:txBody>
                    <a:bodyPr/>
                    <a:lstStyle/>
                    <a:p>
                      <a:pPr algn="ctr">
                        <a:lnSpc>
                          <a:spcPct val="100000"/>
                        </a:lnSpc>
                        <a:spcBef>
                          <a:spcPts val="315"/>
                        </a:spcBef>
                      </a:pPr>
                      <a:r>
                        <a:rPr sz="2000" spc="0" dirty="0">
                          <a:solidFill>
                            <a:srgbClr val="FF0000"/>
                          </a:solidFill>
                          <a:latin typeface="Arial MT"/>
                          <a:cs typeface="Arial MT"/>
                        </a:rPr>
                        <a:t>Команды Linux</a:t>
                      </a:r>
                      <a:endParaRPr sz="2000" spc="0" dirty="0">
                        <a:latin typeface="Arial MT"/>
                        <a:cs typeface="Arial MT"/>
                      </a:endParaRP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5"/>
                  </a:ext>
                </a:extLst>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82432322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4.0.25.5</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pPr>
                      <a:endParaRPr sz="1400" spc="0" dirty="0">
                        <a:latin typeface="Times New Roman"/>
                        <a:cs typeface="Times New Roman"/>
                      </a:endParaRPr>
                    </a:p>
                    <a:p>
                      <a:pPr marL="539750">
                        <a:lnSpc>
                          <a:spcPct val="100000"/>
                        </a:lnSpc>
                        <a:spcBef>
                          <a:spcPts val="1115"/>
                        </a:spcBef>
                      </a:pPr>
                      <a:r>
                        <a:rPr sz="1300" spc="0" dirty="0">
                          <a:latin typeface="Arial MT"/>
                          <a:cs typeface="Arial MT"/>
                        </a:rPr>
                        <a:t>Windows:</a:t>
                      </a:r>
                    </a:p>
                    <a:p>
                      <a:pPr>
                        <a:lnSpc>
                          <a:spcPct val="100000"/>
                        </a:lnSpc>
                        <a:spcBef>
                          <a:spcPts val="5"/>
                        </a:spcBef>
                      </a:pPr>
                      <a:endParaRPr sz="1250" spc="0" dirty="0">
                        <a:latin typeface="Times New Roman"/>
                        <a:cs typeface="Times New Roman"/>
                      </a:endParaRPr>
                    </a:p>
                    <a:p>
                      <a:pPr marL="539750">
                        <a:lnSpc>
                          <a:spcPct val="100000"/>
                        </a:lnSpc>
                        <a:spcBef>
                          <a:spcPts val="5"/>
                        </a:spcBef>
                      </a:pPr>
                      <a:r>
                        <a:rPr sz="1300" spc="0" dirty="0">
                          <a:latin typeface="Courier New"/>
                          <a:cs typeface="Courier New"/>
                        </a:rPr>
                        <a:t>&gt;netsh interface ipv6 set interface Interface_Name_Or_Index forwarding=enabled</a:t>
                      </a:r>
                    </a:p>
                    <a:p>
                      <a:pPr>
                        <a:lnSpc>
                          <a:spcPct val="100000"/>
                        </a:lnSpc>
                        <a:spcBef>
                          <a:spcPts val="10"/>
                        </a:spcBef>
                      </a:pPr>
                      <a:endParaRPr sz="1450" spc="0" dirty="0">
                        <a:latin typeface="Times New Roman"/>
                        <a:cs typeface="Times New Roman"/>
                      </a:endParaRPr>
                    </a:p>
                    <a:p>
                      <a:pPr marL="539750">
                        <a:lnSpc>
                          <a:spcPct val="100000"/>
                        </a:lnSpc>
                      </a:pPr>
                      <a:r>
                        <a:rPr sz="1300" spc="0" dirty="0">
                          <a:latin typeface="Arial MT"/>
                          <a:cs typeface="Arial MT"/>
                        </a:rPr>
                        <a:t>либо</a:t>
                      </a:r>
                    </a:p>
                    <a:p>
                      <a:pPr>
                        <a:lnSpc>
                          <a:spcPct val="100000"/>
                        </a:lnSpc>
                        <a:spcBef>
                          <a:spcPts val="40"/>
                        </a:spcBef>
                      </a:pPr>
                      <a:endParaRPr sz="1250" spc="0" dirty="0">
                        <a:latin typeface="Times New Roman"/>
                        <a:cs typeface="Times New Roman"/>
                      </a:endParaRPr>
                    </a:p>
                    <a:p>
                      <a:pPr marL="539750">
                        <a:lnSpc>
                          <a:spcPct val="100000"/>
                        </a:lnSpc>
                      </a:pPr>
                      <a:r>
                        <a:rPr sz="1300" spc="0" dirty="0">
                          <a:latin typeface="Arial MT"/>
                          <a:cs typeface="Arial MT"/>
                        </a:rPr>
                        <a:t>cервис </a:t>
                      </a:r>
                      <a:r>
                        <a:rPr sz="1300" spc="0" dirty="0">
                          <a:latin typeface="Courier New"/>
                          <a:cs typeface="Courier New"/>
                        </a:rPr>
                        <a:t>Routing and Remote Access</a:t>
                      </a:r>
                    </a:p>
                    <a:p>
                      <a:pPr>
                        <a:lnSpc>
                          <a:spcPct val="100000"/>
                        </a:lnSpc>
                        <a:spcBef>
                          <a:spcPts val="45"/>
                        </a:spcBef>
                      </a:pPr>
                      <a:endParaRPr sz="1400" spc="0" dirty="0">
                        <a:latin typeface="Times New Roman"/>
                        <a:cs typeface="Times New Roman"/>
                      </a:endParaRPr>
                    </a:p>
                    <a:p>
                      <a:pPr marL="539750">
                        <a:lnSpc>
                          <a:spcPct val="100000"/>
                        </a:lnSpc>
                      </a:pPr>
                      <a:r>
                        <a:rPr sz="1300" spc="0" dirty="0">
                          <a:latin typeface="Arial MT"/>
                          <a:cs typeface="Arial MT"/>
                        </a:rPr>
                        <a:t>Linux:</a:t>
                      </a:r>
                    </a:p>
                    <a:p>
                      <a:pPr>
                        <a:lnSpc>
                          <a:spcPct val="100000"/>
                        </a:lnSpc>
                        <a:spcBef>
                          <a:spcPts val="40"/>
                        </a:spcBef>
                      </a:pPr>
                      <a:endParaRPr sz="1250" spc="0" dirty="0">
                        <a:latin typeface="Times New Roman"/>
                        <a:cs typeface="Times New Roman"/>
                      </a:endParaRPr>
                    </a:p>
                    <a:p>
                      <a:pPr marL="539750">
                        <a:lnSpc>
                          <a:spcPct val="100000"/>
                        </a:lnSpc>
                      </a:pPr>
                      <a:r>
                        <a:rPr sz="1300" spc="0" dirty="0">
                          <a:latin typeface="Arial MT"/>
                          <a:cs typeface="Arial MT"/>
                        </a:rPr>
                        <a:t>конфигурационный файл </a:t>
                      </a:r>
                      <a:r>
                        <a:rPr sz="1300" spc="0" dirty="0">
                          <a:latin typeface="Courier New"/>
                          <a:cs typeface="Courier New"/>
                        </a:rPr>
                        <a:t>/etc/sysconfig/network</a:t>
                      </a:r>
                      <a:r>
                        <a:rPr sz="1300" spc="0" dirty="0">
                          <a:latin typeface="Arial MT"/>
                          <a:cs typeface="Arial MT"/>
                        </a:rPr>
                        <a:t>:</a:t>
                      </a:r>
                    </a:p>
                    <a:p>
                      <a:pPr>
                        <a:lnSpc>
                          <a:spcPct val="100000"/>
                        </a:lnSpc>
                        <a:spcBef>
                          <a:spcPts val="45"/>
                        </a:spcBef>
                      </a:pPr>
                      <a:endParaRPr sz="1300" spc="0" dirty="0">
                        <a:latin typeface="Times New Roman"/>
                        <a:cs typeface="Times New Roman"/>
                      </a:endParaRPr>
                    </a:p>
                    <a:p>
                      <a:pPr marL="539750" marR="7186295">
                        <a:lnSpc>
                          <a:spcPct val="100000"/>
                        </a:lnSpc>
                      </a:pPr>
                      <a:r>
                        <a:rPr sz="1300" spc="0" dirty="0">
                          <a:latin typeface="Courier New"/>
                          <a:cs typeface="Courier New"/>
                        </a:rPr>
                        <a:t>...  IPV6FORWARDING=yes</a:t>
                      </a:r>
                    </a:p>
                    <a:p>
                      <a:pPr marL="539750">
                        <a:lnSpc>
                          <a:spcPct val="100000"/>
                        </a:lnSpc>
                      </a:pPr>
                      <a:r>
                        <a:rPr sz="1300" spc="0" dirty="0">
                          <a:latin typeface="Courier New"/>
                          <a:cs typeface="Courier New"/>
                        </a:rPr>
                        <a:t>...</a:t>
                      </a:r>
                    </a:p>
                    <a:p>
                      <a:pPr>
                        <a:lnSpc>
                          <a:spcPct val="100000"/>
                        </a:lnSpc>
                        <a:spcBef>
                          <a:spcPts val="15"/>
                        </a:spcBef>
                      </a:pPr>
                      <a:endParaRPr sz="1450" spc="0" dirty="0">
                        <a:latin typeface="Times New Roman"/>
                        <a:cs typeface="Times New Roman"/>
                      </a:endParaRPr>
                    </a:p>
                    <a:p>
                      <a:pPr marL="539750">
                        <a:lnSpc>
                          <a:spcPct val="100000"/>
                        </a:lnSpc>
                      </a:pPr>
                      <a:r>
                        <a:rPr sz="1300" spc="0" dirty="0">
                          <a:latin typeface="Arial MT"/>
                          <a:cs typeface="Arial MT"/>
                        </a:rPr>
                        <a:t>либо</a:t>
                      </a:r>
                    </a:p>
                    <a:p>
                      <a:pPr>
                        <a:lnSpc>
                          <a:spcPct val="100000"/>
                        </a:lnSpc>
                        <a:spcBef>
                          <a:spcPts val="15"/>
                        </a:spcBef>
                      </a:pPr>
                      <a:endParaRPr sz="1250" spc="0" dirty="0">
                        <a:latin typeface="Times New Roman"/>
                        <a:cs typeface="Times New Roman"/>
                      </a:endParaRPr>
                    </a:p>
                    <a:p>
                      <a:pPr marL="539750">
                        <a:lnSpc>
                          <a:spcPct val="100000"/>
                        </a:lnSpc>
                      </a:pPr>
                      <a:r>
                        <a:rPr sz="1300" spc="0" dirty="0">
                          <a:latin typeface="Courier New"/>
                          <a:cs typeface="Courier New"/>
                        </a:rPr>
                        <a:t>#echo "1" &gt; /proc/sys/net/ipv6/conf/all/forwarding</a:t>
                      </a:r>
                    </a:p>
                    <a:p>
                      <a:pPr>
                        <a:lnSpc>
                          <a:spcPct val="100000"/>
                        </a:lnSpc>
                        <a:spcBef>
                          <a:spcPts val="10"/>
                        </a:spcBef>
                      </a:pPr>
                      <a:endParaRPr sz="1450" spc="0" dirty="0">
                        <a:latin typeface="Times New Roman"/>
                        <a:cs typeface="Times New Roman"/>
                      </a:endParaRPr>
                    </a:p>
                    <a:p>
                      <a:pPr marL="539750">
                        <a:lnSpc>
                          <a:spcPct val="100000"/>
                        </a:lnSpc>
                      </a:pPr>
                      <a:r>
                        <a:rPr sz="1300" spc="0" dirty="0">
                          <a:latin typeface="Arial MT"/>
                          <a:cs typeface="Arial MT"/>
                        </a:rPr>
                        <a:t>Следует обратить внимание на возможность «привязки» не ко всем сетевым интерфейсам, а к конкретным.</a:t>
                      </a:r>
                    </a:p>
                  </a:txBody>
                  <a:tcPr marL="0" marR="0" marT="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Включение IPv6 forwarding в Windows и Linux</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69113098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4.0.26.1a</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IPv6 в Сisco IOS.</a:t>
                      </a:r>
                    </a:p>
                    <a:p>
                      <a:pPr>
                        <a:lnSpc>
                          <a:spcPct val="100000"/>
                        </a:lnSpc>
                        <a:spcBef>
                          <a:spcPts val="40"/>
                        </a:spcBef>
                      </a:pPr>
                      <a:endParaRPr sz="2050" spc="0" dirty="0">
                        <a:latin typeface="Times New Roman"/>
                        <a:cs typeface="Times New Roman"/>
                      </a:endParaRPr>
                    </a:p>
                    <a:p>
                      <a:pPr marL="92075" marR="83820" indent="447675" algn="just">
                        <a:lnSpc>
                          <a:spcPct val="100000"/>
                        </a:lnSpc>
                      </a:pPr>
                      <a:r>
                        <a:rPr sz="2000" spc="0" dirty="0">
                          <a:latin typeface="Arial MT"/>
                          <a:cs typeface="Arial MT"/>
                        </a:rPr>
                        <a:t>На маршрутизаторах и коммутаторах Cisco IPv6-возможности по  умолчанию находятся в административно выключенном состоянии.</a:t>
                      </a:r>
                    </a:p>
                    <a:p>
                      <a:pPr marL="92075" marR="82550" indent="447675" algn="just">
                        <a:lnSpc>
                          <a:spcPct val="97900"/>
                        </a:lnSpc>
                        <a:spcBef>
                          <a:spcPts val="50"/>
                        </a:spcBef>
                      </a:pPr>
                      <a:r>
                        <a:rPr sz="2000" spc="0" dirty="0">
                          <a:latin typeface="Arial MT"/>
                          <a:cs typeface="Arial MT"/>
                        </a:rPr>
                        <a:t>Для административного включения на сетевом интерфейсе IPv6 и  автоматической генерации адреса Lin</a:t>
                      </a:r>
                      <a:r>
                        <a:rPr sz="2000" spc="0" dirty="0">
                          <a:solidFill>
                            <a:srgbClr val="FF0000"/>
                          </a:solidFill>
                          <a:latin typeface="Arial MT"/>
                          <a:cs typeface="Arial MT"/>
                        </a:rPr>
                        <a:t>k-l</a:t>
                      </a:r>
                      <a:r>
                        <a:rPr sz="2000" spc="0" dirty="0">
                          <a:latin typeface="Arial MT"/>
                          <a:cs typeface="Arial MT"/>
                        </a:rPr>
                        <a:t>ocal Unicast используют команду  </a:t>
                      </a:r>
                      <a:r>
                        <a:rPr sz="2000" spc="0" dirty="0">
                          <a:latin typeface="Courier New"/>
                          <a:cs typeface="Courier New"/>
                        </a:rPr>
                        <a:t>ipv6 enable</a:t>
                      </a:r>
                      <a:r>
                        <a:rPr sz="2000" spc="0" dirty="0">
                          <a:latin typeface="Arial MT"/>
                          <a:cs typeface="Arial MT"/>
                        </a:rPr>
                        <a:t>. Как альтернатива, позволяющая в добавок задействовать  возможности ND, выступает команда </a:t>
                      </a:r>
                      <a:r>
                        <a:rPr sz="2000" spc="0" dirty="0">
                          <a:latin typeface="Courier New"/>
                          <a:cs typeface="Courier New"/>
                        </a:rPr>
                        <a:t>ipv6 address autoconfig</a:t>
                      </a:r>
                      <a:r>
                        <a:rPr sz="2000" spc="0" dirty="0">
                          <a:latin typeface="Arial MT"/>
                          <a:cs typeface="Arial MT"/>
                        </a:rPr>
                        <a:t>.</a:t>
                      </a:r>
                    </a:p>
                    <a:p>
                      <a:pPr marL="92075" marR="83820" indent="447675" algn="just">
                        <a:lnSpc>
                          <a:spcPct val="100000"/>
                        </a:lnSpc>
                        <a:spcBef>
                          <a:spcPts val="150"/>
                        </a:spcBef>
                      </a:pPr>
                      <a:r>
                        <a:rPr sz="2000" spc="0" dirty="0">
                          <a:latin typeface="Arial MT"/>
                          <a:cs typeface="Arial MT"/>
                        </a:rPr>
                        <a:t>Для присвоения сетевому интерфейсу адреса Unique Local Unicast либо  Global Unicast, и тем самым активации на нем IPv6, используют команду </a:t>
                      </a:r>
                      <a:r>
                        <a:rPr sz="2000" spc="0" dirty="0">
                          <a:latin typeface="Courier New"/>
                          <a:cs typeface="Courier New"/>
                        </a:rPr>
                        <a:t>ipv6  address</a:t>
                      </a:r>
                      <a:r>
                        <a:rPr sz="2000" spc="0" dirty="0">
                          <a:latin typeface="Arial MT"/>
                          <a:cs typeface="Arial MT"/>
                        </a:rPr>
                        <a:t>. После ввода первого такого адреса автоматически генерируется и  адрес Lin</a:t>
                      </a:r>
                      <a:r>
                        <a:rPr sz="2000" spc="0" dirty="0">
                          <a:solidFill>
                            <a:srgbClr val="FF0000"/>
                          </a:solidFill>
                          <a:latin typeface="Arial MT"/>
                          <a:cs typeface="Arial MT"/>
                        </a:rPr>
                        <a:t>k-l</a:t>
                      </a:r>
                      <a:r>
                        <a:rPr sz="2000" spc="0" dirty="0">
                          <a:latin typeface="Arial MT"/>
                          <a:cs typeface="Arial MT"/>
                        </a:rPr>
                        <a:t>ocal Unicast (если до этого адреса Lin</a:t>
                      </a:r>
                      <a:r>
                        <a:rPr sz="2000" spc="0" dirty="0">
                          <a:solidFill>
                            <a:srgbClr val="FF0000"/>
                          </a:solidFill>
                          <a:latin typeface="Arial MT"/>
                          <a:cs typeface="Arial MT"/>
                        </a:rPr>
                        <a:t>k-l</a:t>
                      </a:r>
                      <a:r>
                        <a:rPr sz="2000" spc="0" dirty="0">
                          <a:latin typeface="Arial MT"/>
                          <a:cs typeface="Arial MT"/>
                        </a:rPr>
                        <a:t>ocal Unicast не было).</a:t>
                      </a:r>
                    </a:p>
                    <a:p>
                      <a:pPr marL="539750" algn="just">
                        <a:lnSpc>
                          <a:spcPts val="2250"/>
                        </a:lnSpc>
                      </a:pPr>
                      <a:r>
                        <a:rPr sz="2000" spc="0" dirty="0">
                          <a:latin typeface="Arial MT"/>
                          <a:cs typeface="Arial MT"/>
                        </a:rPr>
                        <a:t>Вариант с аргументом </a:t>
                      </a:r>
                      <a:r>
                        <a:rPr sz="2000" spc="0" dirty="0">
                          <a:latin typeface="Courier New"/>
                          <a:cs typeface="Courier New"/>
                        </a:rPr>
                        <a:t>eui-64 </a:t>
                      </a:r>
                      <a:r>
                        <a:rPr sz="2000" spc="0" dirty="0">
                          <a:latin typeface="Arial MT"/>
                          <a:cs typeface="Arial MT"/>
                        </a:rPr>
                        <a:t>позволяет автоматически сгенерировать</a:t>
                      </a:r>
                    </a:p>
                    <a:p>
                      <a:pPr marL="92075" algn="just">
                        <a:lnSpc>
                          <a:spcPts val="2325"/>
                        </a:lnSpc>
                        <a:spcBef>
                          <a:spcPts val="150"/>
                        </a:spcBef>
                      </a:pPr>
                      <a:r>
                        <a:rPr sz="2000" spc="0" dirty="0">
                          <a:latin typeface="Arial MT"/>
                          <a:cs typeface="Arial MT"/>
                        </a:rPr>
                        <a:t>соответствующее значение интерфейсной части адреса.</a:t>
                      </a:r>
                    </a:p>
                    <a:p>
                      <a:pPr marL="539750" algn="just">
                        <a:lnSpc>
                          <a:spcPts val="2325"/>
                        </a:lnSpc>
                      </a:pPr>
                      <a:r>
                        <a:rPr sz="2000" spc="0" dirty="0">
                          <a:latin typeface="Arial MT"/>
                          <a:cs typeface="Arial MT"/>
                        </a:rPr>
                        <a:t>Вариант с аргументом </a:t>
                      </a:r>
                      <a:r>
                        <a:rPr sz="2000" spc="0" dirty="0">
                          <a:latin typeface="Courier New"/>
                          <a:cs typeface="Courier New"/>
                        </a:rPr>
                        <a:t>link-local </a:t>
                      </a:r>
                      <a:r>
                        <a:rPr sz="2000" spc="0" dirty="0">
                          <a:latin typeface="Arial MT"/>
                          <a:cs typeface="Arial MT"/>
                        </a:rPr>
                        <a:t>позволяет заменить автоматически</a:t>
                      </a:r>
                    </a:p>
                    <a:p>
                      <a:pPr marL="92075" marR="83820" indent="-635" algn="just">
                        <a:lnSpc>
                          <a:spcPct val="100000"/>
                        </a:lnSpc>
                        <a:spcBef>
                          <a:spcPts val="150"/>
                        </a:spcBef>
                      </a:pPr>
                      <a:r>
                        <a:rPr sz="2000" spc="0" dirty="0">
                          <a:latin typeface="Arial MT"/>
                          <a:cs typeface="Arial MT"/>
                        </a:rPr>
                        <a:t>сгенерированный адрес Lin</a:t>
                      </a:r>
                      <a:r>
                        <a:rPr sz="2000" spc="0" dirty="0">
                          <a:solidFill>
                            <a:srgbClr val="FF0000"/>
                          </a:solidFill>
                          <a:latin typeface="Arial MT"/>
                          <a:cs typeface="Arial MT"/>
                        </a:rPr>
                        <a:t>k-l</a:t>
                      </a:r>
                      <a:r>
                        <a:rPr sz="2000" spc="0" dirty="0">
                          <a:latin typeface="Arial MT"/>
                          <a:cs typeface="Arial MT"/>
                        </a:rPr>
                        <a:t>ocal Unicast (множество адресов Lin</a:t>
                      </a:r>
                      <a:r>
                        <a:rPr sz="2000" spc="0" dirty="0">
                          <a:solidFill>
                            <a:srgbClr val="FF0000"/>
                          </a:solidFill>
                          <a:latin typeface="Arial MT"/>
                          <a:cs typeface="Arial MT"/>
                        </a:rPr>
                        <a:t>k-l</a:t>
                      </a:r>
                      <a:r>
                        <a:rPr sz="2000" spc="0" dirty="0">
                          <a:latin typeface="Arial MT"/>
                          <a:cs typeface="Arial MT"/>
                        </a:rPr>
                        <a:t>ocal  Unicast одного сетевого интерфейса не поддерживается).</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115392780"/>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4.0.26.1b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3185" indent="447675" algn="just">
                        <a:lnSpc>
                          <a:spcPct val="106300"/>
                        </a:lnSpc>
                        <a:spcBef>
                          <a:spcPts val="5"/>
                        </a:spcBef>
                      </a:pPr>
                      <a:r>
                        <a:rPr sz="2000" spc="0" dirty="0">
                          <a:latin typeface="Arial MT"/>
                          <a:cs typeface="Arial MT"/>
                        </a:rPr>
                        <a:t>Вариант с аргументом </a:t>
                      </a:r>
                      <a:r>
                        <a:rPr sz="2000" spc="0" dirty="0">
                          <a:latin typeface="Courier New"/>
                          <a:cs typeface="Courier New"/>
                        </a:rPr>
                        <a:t>anycast </a:t>
                      </a:r>
                      <a:r>
                        <a:rPr sz="2000" spc="0" dirty="0">
                          <a:latin typeface="Arial MT"/>
                          <a:cs typeface="Arial MT"/>
                        </a:rPr>
                        <a:t>позволяет добавить соответственно  эникаст-адрес.</a:t>
                      </a:r>
                    </a:p>
                    <a:p>
                      <a:pPr marL="92075" marR="81280" indent="447675" algn="just">
                        <a:lnSpc>
                          <a:spcPct val="96900"/>
                        </a:lnSpc>
                        <a:spcBef>
                          <a:spcPts val="75"/>
                        </a:spcBef>
                      </a:pPr>
                      <a:r>
                        <a:rPr sz="2000" spc="0" dirty="0">
                          <a:latin typeface="Arial MT"/>
                          <a:cs typeface="Arial MT"/>
                        </a:rPr>
                        <a:t>При вводе адресов можно использовать заранее подготовленные  именованные префиксы, которые создают с помощью команды </a:t>
                      </a:r>
                      <a:r>
                        <a:rPr sz="2000" spc="0" dirty="0">
                          <a:latin typeface="Courier New"/>
                          <a:cs typeface="Courier New"/>
                        </a:rPr>
                        <a:t>ipv6  general-prefix</a:t>
                      </a:r>
                      <a:r>
                        <a:rPr sz="2000" spc="0" dirty="0">
                          <a:latin typeface="Arial MT"/>
                          <a:cs typeface="Arial MT"/>
                        </a:rPr>
                        <a:t>.</a:t>
                      </a:r>
                    </a:p>
                    <a:p>
                      <a:pPr marL="92075" marR="82550" indent="447675" algn="just">
                        <a:lnSpc>
                          <a:spcPts val="2250"/>
                        </a:lnSpc>
                        <a:spcBef>
                          <a:spcPts val="350"/>
                        </a:spcBef>
                      </a:pPr>
                      <a:r>
                        <a:rPr sz="2000" spc="0" dirty="0">
                          <a:latin typeface="Arial MT"/>
                          <a:cs typeface="Arial MT"/>
                        </a:rPr>
                        <a:t>Для работы с мультикаст-группами используют различные варианты  команды </a:t>
                      </a:r>
                      <a:r>
                        <a:rPr sz="2000" spc="0" dirty="0">
                          <a:latin typeface="Courier New"/>
                          <a:cs typeface="Courier New"/>
                        </a:rPr>
                        <a:t>ipv6 mld</a:t>
                      </a:r>
                      <a:r>
                        <a:rPr sz="2000" spc="0" dirty="0">
                          <a:latin typeface="Arial MT"/>
                          <a:cs typeface="Arial MT"/>
                        </a:rPr>
                        <a:t>, например </a:t>
                      </a:r>
                      <a:r>
                        <a:rPr sz="2000" spc="0" dirty="0">
                          <a:latin typeface="Courier New"/>
                          <a:cs typeface="Courier New"/>
                        </a:rPr>
                        <a:t>ipv6 mld join-group</a:t>
                      </a:r>
                      <a:r>
                        <a:rPr sz="2000" spc="0" dirty="0">
                          <a:latin typeface="Arial MT"/>
                          <a:cs typeface="Arial MT"/>
                        </a:rPr>
                        <a:t>.</a:t>
                      </a:r>
                    </a:p>
                    <a:p>
                      <a:pPr marL="92075" marR="82550" indent="447675" algn="just">
                        <a:lnSpc>
                          <a:spcPct val="100000"/>
                        </a:lnSpc>
                        <a:spcBef>
                          <a:spcPts val="100"/>
                        </a:spcBef>
                      </a:pPr>
                      <a:r>
                        <a:rPr sz="2000" spc="0" dirty="0">
                          <a:latin typeface="Arial MT"/>
                          <a:cs typeface="Arial MT"/>
                        </a:rPr>
                        <a:t>Шестнадцатеричные цифры в IPv6-адресах при выводе на экран и при  переносе в конфигурационные файлы приводятся к верхнему регистру.</a:t>
                      </a:r>
                    </a:p>
                  </a:txBody>
                  <a:tcPr marL="0" marR="0" marT="635"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07564863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pPr>
                      <a:endParaRPr sz="2250" spc="0" dirty="0">
                        <a:latin typeface="Times New Roman"/>
                        <a:cs typeface="Times New Roman"/>
                      </a:endParaRPr>
                    </a:p>
                    <a:p>
                      <a:pPr marL="539750">
                        <a:lnSpc>
                          <a:spcPct val="100000"/>
                        </a:lnSpc>
                      </a:pPr>
                      <a:r>
                        <a:rPr sz="1600" spc="0" dirty="0">
                          <a:latin typeface="Courier New"/>
                          <a:cs typeface="Courier New"/>
                        </a:rPr>
                        <a:t>Router(config)#interface fa0/0</a:t>
                      </a:r>
                    </a:p>
                    <a:p>
                      <a:pPr marL="539750" marR="1744345">
                        <a:lnSpc>
                          <a:spcPct val="100000"/>
                        </a:lnSpc>
                        <a:spcBef>
                          <a:spcPts val="5"/>
                        </a:spcBef>
                      </a:pPr>
                      <a:r>
                        <a:rPr sz="1600" spc="0" dirty="0">
                          <a:latin typeface="Courier New"/>
                          <a:cs typeface="Courier New"/>
                        </a:rPr>
                        <a:t>Router(config-if)#ipv6 address 2001:7f8:8b:6::1/64  Router(config-if)#ipv6 address fd5f:4cf8:7fcd:6::/64 eui-64  Router(config-if)#ipv6 address fe80::1 link-local  Router(config-if)#ipv6 address 2001:7f8:8b:6::/64 anycast  Router(config-if)#ipv6 mld join-group ff04::10  Router(config-if)#exit</a:t>
                      </a:r>
                    </a:p>
                    <a:p>
                      <a:pPr>
                        <a:lnSpc>
                          <a:spcPct val="100000"/>
                        </a:lnSpc>
                      </a:pPr>
                      <a:endParaRPr sz="1700" spc="0" dirty="0">
                        <a:latin typeface="Times New Roman"/>
                        <a:cs typeface="Times New Roman"/>
                      </a:endParaRPr>
                    </a:p>
                    <a:p>
                      <a:pPr marL="539750">
                        <a:lnSpc>
                          <a:spcPct val="100000"/>
                        </a:lnSpc>
                      </a:pPr>
                      <a:r>
                        <a:rPr sz="1600" spc="0" dirty="0">
                          <a:latin typeface="Courier New"/>
                          <a:cs typeface="Courier New"/>
                        </a:rPr>
                        <a:t>Router(config)#ipv6 general-prefix EXAMPLE-PREFIX 2001:7f8:8b::/48</a:t>
                      </a:r>
                    </a:p>
                    <a:p>
                      <a:pPr marL="539750">
                        <a:lnSpc>
                          <a:spcPct val="100000"/>
                        </a:lnSpc>
                      </a:pPr>
                      <a:r>
                        <a:rPr sz="1600" spc="0" dirty="0">
                          <a:latin typeface="Courier New"/>
                          <a:cs typeface="Courier New"/>
                        </a:rPr>
                        <a:t>...</a:t>
                      </a:r>
                    </a:p>
                    <a:p>
                      <a:pPr marL="539750">
                        <a:lnSpc>
                          <a:spcPct val="100000"/>
                        </a:lnSpc>
                        <a:spcBef>
                          <a:spcPts val="5"/>
                        </a:spcBef>
                      </a:pPr>
                      <a:r>
                        <a:rPr sz="1600" spc="0" dirty="0">
                          <a:latin typeface="Courier New"/>
                          <a:cs typeface="Courier New"/>
                        </a:rPr>
                        <a:t>Router(config-if)ipv6 address EXAMPLE-PREFIX 0:0:0:8::1/64</a:t>
                      </a:r>
                    </a:p>
                  </a:txBody>
                  <a:tcPr marL="0" marR="0" marT="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solidFill>
                            <a:srgbClr val="FF0000"/>
                          </a:solidFill>
                          <a:latin typeface="Arial MT"/>
                          <a:cs typeface="Arial MT"/>
                        </a:rPr>
                        <a:t>Команды IOS</a:t>
                      </a:r>
                      <a:endParaRPr sz="2000" spc="0" dirty="0">
                        <a:latin typeface="Arial MT"/>
                        <a:cs typeface="Arial MT"/>
                      </a:endParaRP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179837270"/>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4.0.26.3</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4455" indent="447675">
                        <a:lnSpc>
                          <a:spcPts val="2250"/>
                        </a:lnSpc>
                        <a:spcBef>
                          <a:spcPts val="509"/>
                        </a:spcBef>
                        <a:tabLst>
                          <a:tab pos="1138555" algn="l"/>
                          <a:tab pos="2162810" algn="l"/>
                          <a:tab pos="2585720" algn="l"/>
                          <a:tab pos="3388995" algn="l"/>
                          <a:tab pos="5641975" algn="l"/>
                          <a:tab pos="5923915" algn="l"/>
                          <a:tab pos="7041515" algn="l"/>
                          <a:tab pos="8621395" algn="l"/>
                          <a:tab pos="8982075" algn="l"/>
                        </a:tabLst>
                      </a:pPr>
                      <a:r>
                        <a:rPr sz="2000" spc="0" dirty="0">
                          <a:latin typeface="Arial MT"/>
                          <a:cs typeface="Arial MT"/>
                        </a:rPr>
                        <a:t>Для	вывода	на	экран	IPv6-информации	о	сетевом	интерфейсе	(в	том  числе информации о ND) используют команду </a:t>
                      </a:r>
                      <a:r>
                        <a:rPr sz="2000" spc="0" dirty="0">
                          <a:latin typeface="Courier New"/>
                          <a:cs typeface="Courier New"/>
                        </a:rPr>
                        <a:t>show ipv6 interface</a:t>
                      </a:r>
                      <a:r>
                        <a:rPr sz="2000" spc="0" dirty="0">
                          <a:latin typeface="Arial MT"/>
                          <a:cs typeface="Arial MT"/>
                        </a:rPr>
                        <a:t>.</a:t>
                      </a:r>
                    </a:p>
                  </a:txBody>
                  <a:tcPr marL="0" marR="0" marT="64769"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127650745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4.0.26.4</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spcBef>
                          <a:spcPts val="50"/>
                        </a:spcBef>
                      </a:pPr>
                      <a:endParaRPr sz="2150" spc="0" dirty="0">
                        <a:latin typeface="Times New Roman"/>
                        <a:cs typeface="Times New Roman"/>
                      </a:endParaRPr>
                    </a:p>
                    <a:p>
                      <a:pPr marL="539750" marR="3777615">
                        <a:lnSpc>
                          <a:spcPct val="100000"/>
                        </a:lnSpc>
                        <a:tabLst>
                          <a:tab pos="4653915" algn="l"/>
                        </a:tabLst>
                      </a:pPr>
                      <a:r>
                        <a:rPr sz="2000" spc="0" dirty="0">
                          <a:latin typeface="Courier New"/>
                          <a:cs typeface="Courier New"/>
                        </a:rPr>
                        <a:t>Router#show ipv6 interface brief  FastEthernet0/0	[up/up]</a:t>
                      </a:r>
                    </a:p>
                    <a:p>
                      <a:pPr marL="1149350" marR="4691380">
                        <a:lnSpc>
                          <a:spcPct val="100000"/>
                        </a:lnSpc>
                      </a:pPr>
                      <a:r>
                        <a:rPr sz="2000" spc="0" dirty="0">
                          <a:latin typeface="Courier New"/>
                          <a:cs typeface="Courier New"/>
                        </a:rPr>
                        <a:t>FE80::6FE:7FFF:FEEB:4BB0  2001:7F8:8B:6::1</a:t>
                      </a:r>
                    </a:p>
                    <a:p>
                      <a:pPr marL="1149350">
                        <a:lnSpc>
                          <a:spcPct val="100000"/>
                        </a:lnSpc>
                      </a:pPr>
                      <a:r>
                        <a:rPr sz="2000" spc="0" dirty="0">
                          <a:latin typeface="Courier New"/>
                          <a:cs typeface="Courier New"/>
                        </a:rPr>
                        <a:t>FD00:0:0:6::1</a:t>
                      </a:r>
                    </a:p>
                    <a:p>
                      <a:pPr marL="1149350" marR="3777615" indent="-609600">
                        <a:lnSpc>
                          <a:spcPct val="100000"/>
                        </a:lnSpc>
                        <a:tabLst>
                          <a:tab pos="4653915" algn="l"/>
                        </a:tabLst>
                      </a:pPr>
                      <a:r>
                        <a:rPr sz="2000" spc="0" dirty="0">
                          <a:latin typeface="Courier New"/>
                          <a:cs typeface="Courier New"/>
                        </a:rPr>
                        <a:t>FastEthernet0/1	[up/up]  FE80::6FE:7FFF:FEEB:4BB1  2001:7F8:8B:8::1</a:t>
                      </a:r>
                    </a:p>
                    <a:p>
                      <a:pPr marL="1149350" marR="577215" indent="-609600">
                        <a:lnSpc>
                          <a:spcPct val="100000"/>
                        </a:lnSpc>
                        <a:tabLst>
                          <a:tab pos="4653915" algn="l"/>
                        </a:tabLst>
                      </a:pPr>
                      <a:r>
                        <a:rPr sz="2000" spc="0" dirty="0">
                          <a:latin typeface="Courier New"/>
                          <a:cs typeface="Courier New"/>
                        </a:rPr>
                        <a:t>Serial0/0/0	[administratively down/down]  unassigned</a:t>
                      </a:r>
                    </a:p>
                    <a:p>
                      <a:pPr marL="1149350" marR="577215" indent="-609600">
                        <a:lnSpc>
                          <a:spcPct val="100000"/>
                        </a:lnSpc>
                        <a:tabLst>
                          <a:tab pos="4653915" algn="l"/>
                        </a:tabLst>
                      </a:pPr>
                      <a:r>
                        <a:rPr sz="2000" spc="0" dirty="0">
                          <a:latin typeface="Courier New"/>
                          <a:cs typeface="Courier New"/>
                        </a:rPr>
                        <a:t>Serial0/0/1	[administratively down/down]  unassigned</a:t>
                      </a:r>
                    </a:p>
                  </a:txBody>
                  <a:tcPr marL="0" marR="0" marT="635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Команды IOS</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8262100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4.0.26.5</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Маршрутизатор Cisco по умолчанию функционирует в режиме IPv6-хоста</a:t>
                      </a:r>
                    </a:p>
                    <a:p>
                      <a:pPr marL="92075" marR="82550" algn="just">
                        <a:lnSpc>
                          <a:spcPct val="98400"/>
                        </a:lnSpc>
                        <a:spcBef>
                          <a:spcPts val="35"/>
                        </a:spcBef>
                      </a:pPr>
                      <a:r>
                        <a:rPr sz="2000" spc="0" dirty="0">
                          <a:latin typeface="Arial MT"/>
                          <a:cs typeface="Arial MT"/>
                        </a:rPr>
                        <a:t>-- применительно к каждому сетевому интерфейсу. При этом, исходя из  соображений безопасности, в более новых версиях IOS (начиная с 15.0(2)SE)  стандартные возможности автоконфигурирования по умолчанию запрещены  (loose, or nonconformant, host mode) -- разрешают командой </a:t>
                      </a:r>
                      <a:r>
                        <a:rPr sz="2000" spc="0" dirty="0">
                          <a:latin typeface="Courier New"/>
                          <a:cs typeface="Courier New"/>
                        </a:rPr>
                        <a:t>ipv6 nd host  mode strict </a:t>
                      </a:r>
                      <a:r>
                        <a:rPr sz="2000" spc="0" dirty="0">
                          <a:latin typeface="Arial MT"/>
                          <a:cs typeface="Arial MT"/>
                        </a:rPr>
                        <a:t>(strict, or conformant, host mode).</a:t>
                      </a:r>
                    </a:p>
                    <a:p>
                      <a:pPr marL="92075" marR="85090" indent="447675" algn="just">
                        <a:lnSpc>
                          <a:spcPct val="100000"/>
                        </a:lnSpc>
                      </a:pPr>
                      <a:r>
                        <a:rPr sz="2000" spc="0" dirty="0">
                          <a:latin typeface="Arial MT"/>
                          <a:cs typeface="Arial MT"/>
                        </a:rPr>
                        <a:t>В режим IPv6-маршрутизатора переключают командой </a:t>
                      </a:r>
                      <a:r>
                        <a:rPr sz="2000" spc="0" dirty="0">
                          <a:latin typeface="Courier New"/>
                          <a:cs typeface="Courier New"/>
                        </a:rPr>
                        <a:t>ipv6 unicast-  routing </a:t>
                      </a:r>
                      <a:r>
                        <a:rPr sz="2000" spc="0" dirty="0">
                          <a:latin typeface="Arial MT"/>
                          <a:cs typeface="Arial MT"/>
                        </a:rPr>
                        <a:t>(в </a:t>
                      </a:r>
                      <a:r>
                        <a:rPr sz="2000" spc="0" dirty="0">
                          <a:solidFill>
                            <a:srgbClr val="FF0000"/>
                          </a:solidFill>
                          <a:latin typeface="Arial MT"/>
                          <a:cs typeface="Arial MT"/>
                        </a:rPr>
                        <a:t>глобальном конфигурационном режиме</a:t>
                      </a:r>
                      <a:r>
                        <a:rPr sz="2000" spc="0" dirty="0">
                          <a:latin typeface="Arial MT"/>
                          <a:cs typeface="Arial MT"/>
                        </a:rPr>
                        <a:t>) -- не «просто» включают</a:t>
                      </a:r>
                    </a:p>
                    <a:p>
                      <a:pPr marL="92075" algn="just">
                        <a:lnSpc>
                          <a:spcPct val="100000"/>
                        </a:lnSpc>
                        <a:spcBef>
                          <a:spcPts val="150"/>
                        </a:spcBef>
                      </a:pPr>
                      <a:r>
                        <a:rPr sz="2000" spc="0" dirty="0">
                          <a:latin typeface="Arial MT"/>
                          <a:cs typeface="Arial MT"/>
                        </a:rPr>
                        <a:t>IPv6 forwarding.</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818837675"/>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4.0.26.6a</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820" indent="447675" algn="just">
                        <a:lnSpc>
                          <a:spcPts val="2250"/>
                        </a:lnSpc>
                        <a:spcBef>
                          <a:spcPts val="509"/>
                        </a:spcBef>
                      </a:pPr>
                      <a:r>
                        <a:rPr sz="2000" spc="0" dirty="0">
                          <a:latin typeface="Arial MT"/>
                          <a:cs typeface="Arial MT"/>
                        </a:rPr>
                        <a:t>Для управления ND в основном используют различные варианты  команды </a:t>
                      </a:r>
                      <a:r>
                        <a:rPr sz="2000" spc="0" dirty="0">
                          <a:latin typeface="Courier New"/>
                          <a:cs typeface="Courier New"/>
                        </a:rPr>
                        <a:t>ipv6 nd </a:t>
                      </a:r>
                      <a:r>
                        <a:rPr sz="2000" spc="0" dirty="0">
                          <a:latin typeface="Arial MT"/>
                          <a:cs typeface="Arial MT"/>
                        </a:rPr>
                        <a:t>(в режиме конфигурирования интерфейса):</a:t>
                      </a:r>
                    </a:p>
                    <a:p>
                      <a:pPr marL="539750" algn="just">
                        <a:lnSpc>
                          <a:spcPts val="2350"/>
                        </a:lnSpc>
                      </a:pPr>
                      <a:r>
                        <a:rPr sz="2000" spc="0" dirty="0">
                          <a:latin typeface="Courier New"/>
                          <a:cs typeface="Courier New"/>
                        </a:rPr>
                        <a:t>ipv6 address autoconfig </a:t>
                      </a:r>
                      <a:r>
                        <a:rPr sz="2000" spc="0" dirty="0">
                          <a:latin typeface="Arial MT"/>
                          <a:cs typeface="Arial MT"/>
                        </a:rPr>
                        <a:t>-- включить автоконфигурирование сетевого</a:t>
                      </a:r>
                    </a:p>
                    <a:p>
                      <a:pPr marL="92075" marR="81915" algn="just">
                        <a:lnSpc>
                          <a:spcPct val="96900"/>
                        </a:lnSpc>
                        <a:spcBef>
                          <a:spcPts val="225"/>
                        </a:spcBef>
                      </a:pPr>
                      <a:r>
                        <a:rPr sz="2000" spc="0" dirty="0">
                          <a:latin typeface="Arial MT"/>
                          <a:cs typeface="Arial MT"/>
                        </a:rPr>
                        <a:t>интерфейса (совместима с режимом IPv6-маршрутизатора -- без назначения  маршрутизатора  по  умолчанию)  (в  </a:t>
                      </a:r>
                      <a:r>
                        <a:rPr sz="2000" spc="0" dirty="0">
                          <a:solidFill>
                            <a:srgbClr val="FF0000"/>
                          </a:solidFill>
                          <a:latin typeface="Arial MT"/>
                          <a:cs typeface="Arial MT"/>
                        </a:rPr>
                        <a:t>глобальном  конфигурационном  режиме  </a:t>
                      </a:r>
                      <a:r>
                        <a:rPr sz="2000" spc="0" dirty="0">
                          <a:latin typeface="Arial MT"/>
                          <a:cs typeface="Arial MT"/>
                        </a:rPr>
                        <a:t>доступна команда </a:t>
                      </a:r>
                      <a:r>
                        <a:rPr sz="2000" spc="0" dirty="0">
                          <a:latin typeface="Courier New"/>
                          <a:cs typeface="Courier New"/>
                        </a:rPr>
                        <a:t>ipv6 address autoconfig default</a:t>
                      </a:r>
                      <a:r>
                        <a:rPr sz="2000" spc="0" dirty="0">
                          <a:latin typeface="Arial MT"/>
                          <a:cs typeface="Arial MT"/>
                        </a:rPr>
                        <a:t>);</a:t>
                      </a:r>
                    </a:p>
                    <a:p>
                      <a:pPr marL="539750" algn="just">
                        <a:lnSpc>
                          <a:spcPct val="100000"/>
                        </a:lnSpc>
                      </a:pPr>
                      <a:r>
                        <a:rPr sz="2000" spc="0" dirty="0">
                          <a:latin typeface="Courier New"/>
                          <a:cs typeface="Courier New"/>
                        </a:rPr>
                        <a:t>ipv6 nd autoconfig default-route </a:t>
                      </a:r>
                      <a:r>
                        <a:rPr sz="2000" spc="0" dirty="0">
                          <a:latin typeface="Arial MT"/>
                          <a:cs typeface="Arial MT"/>
                        </a:rPr>
                        <a:t>--  незамедлительно</a:t>
                      </a:r>
                    </a:p>
                    <a:p>
                      <a:pPr marL="92075" marR="86360">
                        <a:lnSpc>
                          <a:spcPct val="100000"/>
                        </a:lnSpc>
                        <a:spcBef>
                          <a:spcPts val="150"/>
                        </a:spcBef>
                        <a:tabLst>
                          <a:tab pos="1985010" algn="l"/>
                          <a:tab pos="2289175" algn="l"/>
                          <a:tab pos="3548379" algn="l"/>
                          <a:tab pos="4064000" algn="l"/>
                          <a:tab pos="4354195" algn="l"/>
                          <a:tab pos="5274310" algn="l"/>
                          <a:tab pos="6990080" algn="l"/>
                          <a:tab pos="9132570" algn="l"/>
                        </a:tabLst>
                      </a:pPr>
                      <a:r>
                        <a:rPr sz="2000" spc="0" dirty="0">
                          <a:latin typeface="Arial MT"/>
                          <a:cs typeface="Arial MT"/>
                        </a:rPr>
                        <a:t>сгенерировать	и	передать	RS	с	целью	определения	маршрутизатора	по  умолчанию без ожидания очередного RA (при автоконфигурировании);</a:t>
                      </a:r>
                    </a:p>
                    <a:p>
                      <a:pPr marL="539750">
                        <a:lnSpc>
                          <a:spcPts val="2250"/>
                        </a:lnSpc>
                        <a:tabLst>
                          <a:tab pos="5066030" algn="l"/>
                          <a:tab pos="7358380" algn="l"/>
                          <a:tab pos="9272905" algn="l"/>
                        </a:tabLst>
                      </a:pPr>
                      <a:r>
                        <a:rPr sz="2000" spc="0" dirty="0">
                          <a:latin typeface="Courier New"/>
                          <a:cs typeface="Courier New"/>
                        </a:rPr>
                        <a:t>ipv6 nd autoconfig prefix </a:t>
                      </a:r>
                      <a:r>
                        <a:rPr sz="2000" spc="0" dirty="0">
                          <a:latin typeface="Arial MT"/>
                          <a:cs typeface="Arial MT"/>
                        </a:rPr>
                        <a:t>--	незамедлительно	сгенерировать	и</a:t>
                      </a:r>
                    </a:p>
                    <a:p>
                      <a:pPr marL="92075" marR="85725">
                        <a:lnSpc>
                          <a:spcPct val="100000"/>
                        </a:lnSpc>
                        <a:spcBef>
                          <a:spcPts val="150"/>
                        </a:spcBef>
                        <a:tabLst>
                          <a:tab pos="1376680" algn="l"/>
                          <a:tab pos="1915795" algn="l"/>
                          <a:tab pos="2228215" algn="l"/>
                          <a:tab pos="3173095" algn="l"/>
                          <a:tab pos="4916170" algn="l"/>
                          <a:tab pos="6386195" algn="l"/>
                          <a:tab pos="7664450" algn="l"/>
                          <a:tab pos="8251825" algn="l"/>
                        </a:tabLst>
                      </a:pPr>
                      <a:r>
                        <a:rPr sz="2000" spc="0" dirty="0">
                          <a:latin typeface="Arial MT"/>
                          <a:cs typeface="Arial MT"/>
                        </a:rPr>
                        <a:t>передать	RS	с	целью	определения	префиксов	подсетей	без	ожидания  очередного RA (при автоконфигурировании);</a:t>
                      </a:r>
                    </a:p>
                    <a:p>
                      <a:pPr marL="539750">
                        <a:lnSpc>
                          <a:spcPts val="2250"/>
                        </a:lnSpc>
                        <a:tabLst>
                          <a:tab pos="4262755" algn="l"/>
                          <a:tab pos="5755005" algn="l"/>
                          <a:tab pos="7129780" algn="l"/>
                          <a:tab pos="8035290" algn="l"/>
                        </a:tabLst>
                      </a:pPr>
                      <a:r>
                        <a:rPr sz="2000" spc="0" dirty="0">
                          <a:latin typeface="Courier New"/>
                          <a:cs typeface="Courier New"/>
                        </a:rPr>
                        <a:t>ipv6 nd cache expire </a:t>
                      </a:r>
                      <a:r>
                        <a:rPr sz="2000" spc="0" dirty="0">
                          <a:latin typeface="Arial MT"/>
                          <a:cs typeface="Arial MT"/>
                        </a:rPr>
                        <a:t>--	установить	указанное	время	валидности</a:t>
                      </a:r>
                    </a:p>
                    <a:p>
                      <a:pPr marL="92075">
                        <a:lnSpc>
                          <a:spcPts val="2325"/>
                        </a:lnSpc>
                        <a:spcBef>
                          <a:spcPts val="150"/>
                        </a:spcBef>
                      </a:pPr>
                      <a:r>
                        <a:rPr sz="2000" spc="0" dirty="0">
                          <a:latin typeface="Arial MT"/>
                          <a:cs typeface="Arial MT"/>
                        </a:rPr>
                        <a:t>строки ND-кэша (по умолчанию 4 часа);</a:t>
                      </a:r>
                    </a:p>
                    <a:p>
                      <a:pPr marL="539750">
                        <a:lnSpc>
                          <a:spcPts val="2325"/>
                        </a:lnSpc>
                        <a:tabLst>
                          <a:tab pos="1532890" algn="l"/>
                          <a:tab pos="2221865" algn="l"/>
                          <a:tab pos="3368040" algn="l"/>
                          <a:tab pos="6013450" algn="l"/>
                          <a:tab pos="6541134" algn="l"/>
                          <a:tab pos="8216265" algn="l"/>
                        </a:tabLst>
                      </a:pPr>
                      <a:r>
                        <a:rPr sz="2000" spc="0" dirty="0">
                          <a:latin typeface="Courier New"/>
                          <a:cs typeface="Courier New"/>
                        </a:rPr>
                        <a:t>ipv6	nd	cache	interface-limit	</a:t>
                      </a:r>
                      <a:r>
                        <a:rPr sz="2000" spc="0" dirty="0">
                          <a:latin typeface="Arial MT"/>
                          <a:cs typeface="Arial MT"/>
                        </a:rPr>
                        <a:t>--	установить	указанное</a:t>
                      </a:r>
                    </a:p>
                    <a:p>
                      <a:pPr marL="92075">
                        <a:lnSpc>
                          <a:spcPts val="2325"/>
                        </a:lnSpc>
                        <a:spcBef>
                          <a:spcPts val="150"/>
                        </a:spcBef>
                      </a:pPr>
                      <a:r>
                        <a:rPr sz="2000" spc="0" dirty="0">
                          <a:latin typeface="Arial MT"/>
                          <a:cs typeface="Arial MT"/>
                        </a:rPr>
                        <a:t>максимальное количество строк ND-кэша (по умолчанию не определено);</a:t>
                      </a:r>
                    </a:p>
                    <a:p>
                      <a:pPr marL="539750">
                        <a:lnSpc>
                          <a:spcPts val="2325"/>
                        </a:lnSpc>
                        <a:tabLst>
                          <a:tab pos="4140835" algn="l"/>
                          <a:tab pos="5610225" algn="l"/>
                          <a:tab pos="6961505" algn="l"/>
                          <a:tab pos="8448040" algn="l"/>
                        </a:tabLst>
                      </a:pPr>
                      <a:r>
                        <a:rPr sz="2000" spc="0" dirty="0">
                          <a:latin typeface="Courier New"/>
                          <a:cs typeface="Courier New"/>
                        </a:rPr>
                        <a:t>ipv6 nd dad attempts </a:t>
                      </a:r>
                      <a:r>
                        <a:rPr sz="2000" spc="0" dirty="0">
                          <a:latin typeface="Arial MT"/>
                          <a:cs typeface="Arial MT"/>
                        </a:rPr>
                        <a:t>--	установить	указанное	количество	попыток</a:t>
                      </a:r>
                    </a:p>
                    <a:p>
                      <a:pPr marL="92075">
                        <a:lnSpc>
                          <a:spcPct val="100000"/>
                        </a:lnSpc>
                        <a:spcBef>
                          <a:spcPts val="150"/>
                        </a:spcBef>
                      </a:pPr>
                      <a:r>
                        <a:rPr sz="2000" spc="0" dirty="0">
                          <a:latin typeface="Arial MT"/>
                          <a:cs typeface="Arial MT"/>
                        </a:rPr>
                        <a:t>определения конфликта адресов (по умолчанию одна);</a:t>
                      </a:r>
                    </a:p>
                  </a:txBody>
                  <a:tcPr marL="0" marR="0" marT="64769"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0009952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4.0.8.1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Введены новые правила задания размера подсети.</a:t>
                      </a:r>
                    </a:p>
                    <a:p>
                      <a:pPr>
                        <a:lnSpc>
                          <a:spcPct val="100000"/>
                        </a:lnSpc>
                        <a:spcBef>
                          <a:spcPts val="40"/>
                        </a:spcBef>
                      </a:pPr>
                      <a:endParaRPr sz="2050" spc="0" dirty="0">
                        <a:latin typeface="Times New Roman"/>
                        <a:cs typeface="Times New Roman"/>
                      </a:endParaRPr>
                    </a:p>
                    <a:p>
                      <a:pPr marL="539750" algn="just">
                        <a:lnSpc>
                          <a:spcPct val="100000"/>
                        </a:lnSpc>
                      </a:pPr>
                      <a:r>
                        <a:rPr sz="2000" spc="0" dirty="0">
                          <a:latin typeface="Arial MT"/>
                          <a:cs typeface="Arial MT"/>
                        </a:rPr>
                        <a:t>Маска подсети, как таковая, аннулирована.</a:t>
                      </a:r>
                    </a:p>
                    <a:p>
                      <a:pPr marL="92075" marR="82550" indent="447675" algn="just">
                        <a:lnSpc>
                          <a:spcPct val="100000"/>
                        </a:lnSpc>
                      </a:pPr>
                      <a:r>
                        <a:rPr sz="2000" spc="0" dirty="0">
                          <a:latin typeface="Arial MT"/>
                          <a:cs typeface="Arial MT"/>
                        </a:rPr>
                        <a:t>Размер подсети определяется по специальному варианту префикса --  </a:t>
                      </a:r>
                      <a:r>
                        <a:rPr sz="2000" i="1" spc="0" dirty="0">
                          <a:latin typeface="Arial"/>
                          <a:cs typeface="Arial"/>
                        </a:rPr>
                        <a:t>префиксу подсети </a:t>
                      </a:r>
                      <a:r>
                        <a:rPr sz="2000" spc="0" dirty="0">
                          <a:latin typeface="Arial MT"/>
                          <a:cs typeface="Arial MT"/>
                        </a:rPr>
                        <a:t>(subnet prefix) -- фиксированным начальным битам  адресов из диапазона описываемой подсети.</a:t>
                      </a:r>
                    </a:p>
                    <a:p>
                      <a:pPr marL="92075" marR="83185" indent="447675" algn="just">
                        <a:lnSpc>
                          <a:spcPct val="100000"/>
                        </a:lnSpc>
                      </a:pPr>
                      <a:r>
                        <a:rPr sz="2000" spc="0" dirty="0">
                          <a:latin typeface="Arial MT"/>
                          <a:cs typeface="Arial MT"/>
                        </a:rPr>
                        <a:t>Пример указания префикса IPv6 -- в данном случае префикса подсети (не  CIDR):</a:t>
                      </a:r>
                    </a:p>
                    <a:p>
                      <a:pPr>
                        <a:lnSpc>
                          <a:spcPct val="100000"/>
                        </a:lnSpc>
                        <a:spcBef>
                          <a:spcPts val="10"/>
                        </a:spcBef>
                      </a:pPr>
                      <a:endParaRPr sz="1950" spc="0" dirty="0">
                        <a:latin typeface="Times New Roman"/>
                        <a:cs typeface="Times New Roman"/>
                      </a:endParaRPr>
                    </a:p>
                    <a:p>
                      <a:pPr marL="539750" algn="just">
                        <a:lnSpc>
                          <a:spcPct val="100000"/>
                        </a:lnSpc>
                      </a:pPr>
                      <a:r>
                        <a:rPr sz="2000" spc="0" dirty="0">
                          <a:latin typeface="Courier New"/>
                          <a:cs typeface="Courier New"/>
                        </a:rPr>
                        <a:t>fd00:0:0:6::/63 </a:t>
                      </a:r>
                      <a:r>
                        <a:rPr sz="2000" spc="0" dirty="0">
                          <a:latin typeface="Arial MT"/>
                          <a:cs typeface="Arial MT"/>
                        </a:rPr>
                        <a:t>-- число фиксированных битов</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718371735"/>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4.0.26.6b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820" indent="447675">
                        <a:lnSpc>
                          <a:spcPct val="106300"/>
                        </a:lnSpc>
                        <a:spcBef>
                          <a:spcPts val="5"/>
                        </a:spcBef>
                      </a:pPr>
                      <a:r>
                        <a:rPr sz="2000" spc="0" dirty="0">
                          <a:latin typeface="Courier New"/>
                          <a:cs typeface="Courier New"/>
                        </a:rPr>
                        <a:t>ipv6 nd dad time </a:t>
                      </a:r>
                      <a:r>
                        <a:rPr sz="2000" spc="0" dirty="0">
                          <a:latin typeface="Arial MT"/>
                          <a:cs typeface="Arial MT"/>
                        </a:rPr>
                        <a:t>-- установить указанный интервал между попытками  определения конфликта адресов (по умолчанию 1 s);</a:t>
                      </a:r>
                    </a:p>
                    <a:p>
                      <a:pPr marL="539750">
                        <a:lnSpc>
                          <a:spcPts val="2250"/>
                        </a:lnSpc>
                        <a:tabLst>
                          <a:tab pos="5160010" algn="l"/>
                          <a:tab pos="7047865" algn="l"/>
                          <a:tab pos="7786370" algn="l"/>
                          <a:tab pos="8143875" algn="l"/>
                          <a:tab pos="8425180" algn="l"/>
                          <a:tab pos="9051290" algn="l"/>
                        </a:tabLst>
                      </a:pPr>
                      <a:r>
                        <a:rPr sz="2000" spc="0" dirty="0">
                          <a:latin typeface="Courier New"/>
                          <a:cs typeface="Courier New"/>
                        </a:rPr>
                        <a:t>ipv6 nd managed-config-flag </a:t>
                      </a:r>
                      <a:r>
                        <a:rPr sz="2000" spc="0" dirty="0">
                          <a:latin typeface="Arial MT"/>
                          <a:cs typeface="Arial MT"/>
                        </a:rPr>
                        <a:t>--	устанавливать	флаг	M	в	RAs	(по</a:t>
                      </a:r>
                    </a:p>
                    <a:p>
                      <a:pPr marL="92075">
                        <a:lnSpc>
                          <a:spcPts val="2325"/>
                        </a:lnSpc>
                        <a:spcBef>
                          <a:spcPts val="150"/>
                        </a:spcBef>
                      </a:pPr>
                      <a:r>
                        <a:rPr sz="2000" spc="0" dirty="0">
                          <a:latin typeface="Arial MT"/>
                          <a:cs typeface="Arial MT"/>
                        </a:rPr>
                        <a:t>умолчанию не устанавливается);</a:t>
                      </a:r>
                    </a:p>
                    <a:p>
                      <a:pPr marL="539750">
                        <a:lnSpc>
                          <a:spcPts val="2325"/>
                        </a:lnSpc>
                      </a:pPr>
                      <a:r>
                        <a:rPr sz="2000" spc="0" dirty="0">
                          <a:latin typeface="Courier New"/>
                          <a:cs typeface="Courier New"/>
                        </a:rPr>
                        <a:t>ipv6 nd na glean </a:t>
                      </a:r>
                      <a:r>
                        <a:rPr sz="2000" spc="0" dirty="0">
                          <a:latin typeface="Arial MT"/>
                          <a:cs typeface="Arial MT"/>
                        </a:rPr>
                        <a:t>-- обрабатывать незапрошенные NAs (по умолчанию</a:t>
                      </a:r>
                    </a:p>
                    <a:p>
                      <a:pPr marL="92075">
                        <a:lnSpc>
                          <a:spcPts val="2325"/>
                        </a:lnSpc>
                        <a:spcBef>
                          <a:spcPts val="150"/>
                        </a:spcBef>
                      </a:pPr>
                      <a:r>
                        <a:rPr sz="2000" spc="0" dirty="0">
                          <a:latin typeface="Arial MT"/>
                          <a:cs typeface="Arial MT"/>
                        </a:rPr>
                        <a:t>игнорируются);</a:t>
                      </a:r>
                    </a:p>
                    <a:p>
                      <a:pPr marL="539750">
                        <a:lnSpc>
                          <a:spcPts val="2325"/>
                        </a:lnSpc>
                      </a:pPr>
                      <a:r>
                        <a:rPr sz="2000" spc="0" dirty="0">
                          <a:latin typeface="Courier New"/>
                          <a:cs typeface="Courier New"/>
                        </a:rPr>
                        <a:t>ipv6 nd ns-interval </a:t>
                      </a:r>
                      <a:r>
                        <a:rPr sz="2000" spc="0" dirty="0">
                          <a:latin typeface="Arial MT"/>
                          <a:cs typeface="Arial MT"/>
                        </a:rPr>
                        <a:t>-- установить указанное значение Retrans Timer в</a:t>
                      </a:r>
                    </a:p>
                    <a:p>
                      <a:pPr marL="92075" marR="83185">
                        <a:lnSpc>
                          <a:spcPct val="100000"/>
                        </a:lnSpc>
                        <a:spcBef>
                          <a:spcPts val="150"/>
                        </a:spcBef>
                        <a:tabLst>
                          <a:tab pos="756920" algn="l"/>
                          <a:tab pos="1445260" algn="l"/>
                          <a:tab pos="3541395" algn="l"/>
                          <a:tab pos="5349240" algn="l"/>
                          <a:tab pos="5673725" algn="l"/>
                          <a:tab pos="6277610" algn="l"/>
                          <a:tab pos="8021320" algn="l"/>
                        </a:tabLst>
                      </a:pPr>
                      <a:r>
                        <a:rPr sz="2000" spc="0" dirty="0">
                          <a:latin typeface="Arial MT"/>
                          <a:cs typeface="Arial MT"/>
                        </a:rPr>
                        <a:t>RAs	(при	восстановлении	MAC-адресов	и	при	определении	конфликтов  адресов) (по умолчанию 0 -- RAs, 1 s -- сам сетевой интерфейс);</a:t>
                      </a:r>
                    </a:p>
                    <a:p>
                      <a:pPr marL="539750">
                        <a:lnSpc>
                          <a:spcPts val="2250"/>
                        </a:lnSpc>
                        <a:tabLst>
                          <a:tab pos="1385570" algn="l"/>
                          <a:tab pos="1927225" algn="l"/>
                          <a:tab pos="2618740" algn="l"/>
                          <a:tab pos="3969385" algn="l"/>
                          <a:tab pos="5494655" algn="l"/>
                          <a:tab pos="6904355" algn="l"/>
                          <a:tab pos="8447405" algn="l"/>
                        </a:tabLst>
                      </a:pPr>
                      <a:r>
                        <a:rPr sz="2000" spc="0" dirty="0">
                          <a:latin typeface="Courier New"/>
                          <a:cs typeface="Courier New"/>
                        </a:rPr>
                        <a:t>ipv6	nd	nud	retry </a:t>
                      </a:r>
                      <a:r>
                        <a:rPr sz="2000" spc="0" dirty="0">
                          <a:latin typeface="Arial MT"/>
                          <a:cs typeface="Arial MT"/>
                        </a:rPr>
                        <a:t>--	установить	указанное	количество	попыток</a:t>
                      </a:r>
                    </a:p>
                    <a:p>
                      <a:pPr marL="92075">
                        <a:lnSpc>
                          <a:spcPts val="2325"/>
                        </a:lnSpc>
                        <a:spcBef>
                          <a:spcPts val="150"/>
                        </a:spcBef>
                      </a:pPr>
                      <a:r>
                        <a:rPr sz="2000" spc="0" dirty="0">
                          <a:latin typeface="Arial MT"/>
                          <a:cs typeface="Arial MT"/>
                        </a:rPr>
                        <a:t>проверки достижимости соседей (по умолчанию 3 попытки с интервалом 1 s);</a:t>
                      </a:r>
                    </a:p>
                    <a:p>
                      <a:pPr marL="539750">
                        <a:lnSpc>
                          <a:spcPts val="2325"/>
                        </a:lnSpc>
                        <a:tabLst>
                          <a:tab pos="4994275" algn="l"/>
                          <a:tab pos="6915784" algn="l"/>
                          <a:tab pos="7689850" algn="l"/>
                          <a:tab pos="8070215" algn="l"/>
                          <a:tab pos="8387080" algn="l"/>
                          <a:tab pos="9050655" algn="l"/>
                        </a:tabLst>
                      </a:pPr>
                      <a:r>
                        <a:rPr sz="2000" spc="0" dirty="0">
                          <a:latin typeface="Courier New"/>
                          <a:cs typeface="Courier New"/>
                        </a:rPr>
                        <a:t>ipv6 nd other-config-flag </a:t>
                      </a:r>
                      <a:r>
                        <a:rPr sz="2000" spc="0" dirty="0">
                          <a:latin typeface="Arial MT"/>
                          <a:cs typeface="Arial MT"/>
                        </a:rPr>
                        <a:t>--	устанавливать	флаг	O	в	RAs	(по</a:t>
                      </a:r>
                    </a:p>
                    <a:p>
                      <a:pPr marL="92075">
                        <a:lnSpc>
                          <a:spcPts val="2325"/>
                        </a:lnSpc>
                        <a:spcBef>
                          <a:spcPts val="155"/>
                        </a:spcBef>
                      </a:pPr>
                      <a:r>
                        <a:rPr sz="2000" spc="0" dirty="0">
                          <a:latin typeface="Arial MT"/>
                          <a:cs typeface="Arial MT"/>
                        </a:rPr>
                        <a:t>умолчанию не устанавливается);</a:t>
                      </a:r>
                    </a:p>
                    <a:p>
                      <a:pPr marL="539750">
                        <a:lnSpc>
                          <a:spcPts val="2325"/>
                        </a:lnSpc>
                        <a:tabLst>
                          <a:tab pos="3228975" algn="l"/>
                          <a:tab pos="4762500" algn="l"/>
                          <a:tab pos="6163945" algn="l"/>
                          <a:tab pos="7332980" algn="l"/>
                          <a:tab pos="8442325" algn="l"/>
                          <a:tab pos="8962390" algn="l"/>
                        </a:tabLst>
                      </a:pPr>
                      <a:r>
                        <a:rPr sz="2000" spc="0" dirty="0">
                          <a:latin typeface="Courier New"/>
                          <a:cs typeface="Courier New"/>
                        </a:rPr>
                        <a:t>ipv6 nd prefix </a:t>
                      </a:r>
                      <a:r>
                        <a:rPr sz="2000" spc="0" dirty="0">
                          <a:latin typeface="Arial MT"/>
                          <a:cs typeface="Arial MT"/>
                        </a:rPr>
                        <a:t>--	передавать	указанный	префикс	подсети	как	ND-</a:t>
                      </a:r>
                    </a:p>
                    <a:p>
                      <a:pPr marL="92075">
                        <a:lnSpc>
                          <a:spcPts val="2325"/>
                        </a:lnSpc>
                        <a:spcBef>
                          <a:spcPts val="150"/>
                        </a:spcBef>
                      </a:pPr>
                      <a:r>
                        <a:rPr sz="2000" spc="0" dirty="0">
                          <a:latin typeface="Arial MT"/>
                          <a:cs typeface="Arial MT"/>
                        </a:rPr>
                        <a:t>опцию Prefix Information в RAs;</a:t>
                      </a:r>
                    </a:p>
                    <a:p>
                      <a:pPr marL="539750">
                        <a:lnSpc>
                          <a:spcPts val="2325"/>
                        </a:lnSpc>
                      </a:pPr>
                      <a:r>
                        <a:rPr sz="2000" spc="0" dirty="0">
                          <a:latin typeface="Courier New"/>
                          <a:cs typeface="Courier New"/>
                        </a:rPr>
                        <a:t>ipv6 nd ra hop-limit </a:t>
                      </a:r>
                      <a:r>
                        <a:rPr sz="2000" spc="0" dirty="0">
                          <a:latin typeface="Arial MT"/>
                          <a:cs typeface="Arial MT"/>
                        </a:rPr>
                        <a:t>-- установить указанное значение Cur Hop Limit</a:t>
                      </a:r>
                    </a:p>
                    <a:p>
                      <a:pPr marL="92075">
                        <a:lnSpc>
                          <a:spcPct val="100000"/>
                        </a:lnSpc>
                        <a:spcBef>
                          <a:spcPts val="150"/>
                        </a:spcBef>
                      </a:pPr>
                      <a:r>
                        <a:rPr sz="2000" spc="0" dirty="0">
                          <a:latin typeface="Arial MT"/>
                          <a:cs typeface="Arial MT"/>
                        </a:rPr>
                        <a:t>в RAs (по умолчанию 64);</a:t>
                      </a:r>
                    </a:p>
                  </a:txBody>
                  <a:tcPr marL="0" marR="0" marT="635"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803353685"/>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4.0.26.6c</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2550" indent="447675">
                        <a:lnSpc>
                          <a:spcPct val="106300"/>
                        </a:lnSpc>
                        <a:spcBef>
                          <a:spcPts val="5"/>
                        </a:spcBef>
                      </a:pPr>
                      <a:r>
                        <a:rPr sz="2000" spc="0" dirty="0">
                          <a:latin typeface="Courier New"/>
                          <a:cs typeface="Courier New"/>
                        </a:rPr>
                        <a:t>ipv6 nd ra interval </a:t>
                      </a:r>
                      <a:r>
                        <a:rPr sz="2000" spc="0" dirty="0">
                          <a:latin typeface="Arial MT"/>
                          <a:cs typeface="Arial MT"/>
                        </a:rPr>
                        <a:t>-- установить указанный интервал между RAs (по  умолчанию 200 s);</a:t>
                      </a:r>
                    </a:p>
                    <a:p>
                      <a:pPr marL="539750">
                        <a:lnSpc>
                          <a:spcPts val="2250"/>
                        </a:lnSpc>
                      </a:pPr>
                      <a:r>
                        <a:rPr sz="2000" spc="0" dirty="0">
                          <a:latin typeface="Courier New"/>
                          <a:cs typeface="Courier New"/>
                        </a:rPr>
                        <a:t>ipv6 nd ra lifetime </a:t>
                      </a:r>
                      <a:r>
                        <a:rPr sz="2000" spc="0" dirty="0">
                          <a:latin typeface="Arial MT"/>
                          <a:cs typeface="Arial MT"/>
                        </a:rPr>
                        <a:t>-- установить указанное значение Router Lifetime</a:t>
                      </a:r>
                    </a:p>
                    <a:p>
                      <a:pPr marL="92075">
                        <a:lnSpc>
                          <a:spcPts val="2325"/>
                        </a:lnSpc>
                        <a:spcBef>
                          <a:spcPts val="150"/>
                        </a:spcBef>
                      </a:pPr>
                      <a:r>
                        <a:rPr sz="2000" spc="0" dirty="0">
                          <a:latin typeface="Arial MT"/>
                          <a:cs typeface="Arial MT"/>
                        </a:rPr>
                        <a:t>в RAs (по умолчанию 1800 s);</a:t>
                      </a:r>
                    </a:p>
                    <a:p>
                      <a:pPr marL="539750">
                        <a:lnSpc>
                          <a:spcPts val="2325"/>
                        </a:lnSpc>
                      </a:pPr>
                      <a:r>
                        <a:rPr sz="2000" spc="0" dirty="0">
                          <a:latin typeface="Courier New"/>
                          <a:cs typeface="Courier New"/>
                        </a:rPr>
                        <a:t>ipv6 nd ra mtu </a:t>
                      </a:r>
                      <a:r>
                        <a:rPr sz="2000" spc="0" dirty="0">
                          <a:latin typeface="Arial MT"/>
                          <a:cs typeface="Arial MT"/>
                        </a:rPr>
                        <a:t>-- передавать указанное значение как ND-опцию MTU в</a:t>
                      </a:r>
                    </a:p>
                    <a:p>
                      <a:pPr marL="92075">
                        <a:lnSpc>
                          <a:spcPts val="2325"/>
                        </a:lnSpc>
                        <a:spcBef>
                          <a:spcPts val="150"/>
                        </a:spcBef>
                      </a:pPr>
                      <a:r>
                        <a:rPr sz="2000" spc="0" dirty="0">
                          <a:latin typeface="Arial MT"/>
                          <a:cs typeface="Arial MT"/>
                        </a:rPr>
                        <a:t>RAs (применительно к сетевым интерфейсам Ethernet по умолчанию 1500);</a:t>
                      </a:r>
                    </a:p>
                    <a:p>
                      <a:pPr marL="539750">
                        <a:lnSpc>
                          <a:spcPts val="2325"/>
                        </a:lnSpc>
                      </a:pPr>
                      <a:r>
                        <a:rPr sz="2000" spc="0" dirty="0">
                          <a:latin typeface="Courier New"/>
                          <a:cs typeface="Courier New"/>
                        </a:rPr>
                        <a:t>ipv6 nd ra suppress </a:t>
                      </a:r>
                      <a:r>
                        <a:rPr sz="2000" spc="0" dirty="0">
                          <a:latin typeface="Arial MT"/>
                          <a:cs typeface="Arial MT"/>
                        </a:rPr>
                        <a:t>-- не передавать RAs (по умолчанию передаются</a:t>
                      </a:r>
                    </a:p>
                    <a:p>
                      <a:pPr marL="92075">
                        <a:lnSpc>
                          <a:spcPts val="2325"/>
                        </a:lnSpc>
                        <a:spcBef>
                          <a:spcPts val="150"/>
                        </a:spcBef>
                      </a:pPr>
                      <a:r>
                        <a:rPr sz="2000" spc="0" dirty="0">
                          <a:latin typeface="Arial MT"/>
                          <a:cs typeface="Arial MT"/>
                        </a:rPr>
                        <a:t>сетевыми интерфейсами Ethernet и FDDI -- если включен IPv6 forwarding);</a:t>
                      </a:r>
                    </a:p>
                    <a:p>
                      <a:pPr marL="539750">
                        <a:lnSpc>
                          <a:spcPts val="2325"/>
                        </a:lnSpc>
                      </a:pPr>
                      <a:r>
                        <a:rPr sz="2000" spc="0" dirty="0">
                          <a:latin typeface="Courier New"/>
                          <a:cs typeface="Courier New"/>
                        </a:rPr>
                        <a:t>ipv6 nd reachable-time </a:t>
                      </a:r>
                      <a:r>
                        <a:rPr sz="2000" spc="0" dirty="0">
                          <a:latin typeface="Arial MT"/>
                          <a:cs typeface="Arial MT"/>
                        </a:rPr>
                        <a:t>-- установить указанное значение Reachable</a:t>
                      </a:r>
                    </a:p>
                    <a:p>
                      <a:pPr marL="92075">
                        <a:lnSpc>
                          <a:spcPts val="2325"/>
                        </a:lnSpc>
                        <a:spcBef>
                          <a:spcPts val="150"/>
                        </a:spcBef>
                      </a:pPr>
                      <a:r>
                        <a:rPr sz="2000" spc="0" dirty="0">
                          <a:latin typeface="Arial MT"/>
                          <a:cs typeface="Arial MT"/>
                        </a:rPr>
                        <a:t>Time (по умолчанию 0 -- RAs, по умолчанию 30 s -- сам сетевой интерфейс);</a:t>
                      </a:r>
                    </a:p>
                    <a:p>
                      <a:pPr marL="92075" marR="83185" indent="447675">
                        <a:lnSpc>
                          <a:spcPts val="2400"/>
                        </a:lnSpc>
                        <a:spcBef>
                          <a:spcPts val="5"/>
                        </a:spcBef>
                      </a:pPr>
                      <a:r>
                        <a:rPr sz="2000" spc="0" dirty="0">
                          <a:latin typeface="Courier New"/>
                          <a:cs typeface="Courier New"/>
                        </a:rPr>
                        <a:t>ipv6 nd router-preference </a:t>
                      </a:r>
                      <a:r>
                        <a:rPr sz="2000" spc="0" dirty="0">
                          <a:latin typeface="Arial MT"/>
                          <a:cs typeface="Arial MT"/>
                        </a:rPr>
                        <a:t>-- установить указанное значение Default  Router Preference в RAs (по умолчанию </a:t>
                      </a:r>
                      <a:r>
                        <a:rPr sz="2000" spc="0" dirty="0">
                          <a:latin typeface="Courier New"/>
                          <a:cs typeface="Courier New"/>
                        </a:rPr>
                        <a:t>Medium</a:t>
                      </a:r>
                      <a:r>
                        <a:rPr sz="2000" spc="0" dirty="0">
                          <a:latin typeface="Arial MT"/>
                          <a:cs typeface="Arial MT"/>
                        </a:rPr>
                        <a:t>).</a:t>
                      </a:r>
                    </a:p>
                  </a:txBody>
                  <a:tcPr marL="0" marR="0" marT="635"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908895935"/>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4.0.26.7</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pPr>
                      <a:endParaRPr sz="1400" spc="0" dirty="0">
                        <a:latin typeface="Times New Roman"/>
                        <a:cs typeface="Times New Roman"/>
                      </a:endParaRPr>
                    </a:p>
                    <a:p>
                      <a:pPr marL="539750" marR="4923790">
                        <a:lnSpc>
                          <a:spcPct val="100000"/>
                        </a:lnSpc>
                        <a:spcBef>
                          <a:spcPts val="1000"/>
                        </a:spcBef>
                      </a:pPr>
                      <a:r>
                        <a:rPr sz="1300" spc="0" dirty="0">
                          <a:latin typeface="Courier New"/>
                          <a:cs typeface="Courier New"/>
                        </a:rPr>
                        <a:t>Router(config)#interface fa0/0  Router(config-if)#ipv6 address autoconfig  Router(config-if)#exit</a:t>
                      </a:r>
                    </a:p>
                    <a:p>
                      <a:pPr>
                        <a:lnSpc>
                          <a:spcPct val="100000"/>
                        </a:lnSpc>
                      </a:pPr>
                      <a:endParaRPr sz="1400" spc="0" dirty="0">
                        <a:latin typeface="Times New Roman"/>
                        <a:cs typeface="Times New Roman"/>
                      </a:endParaRPr>
                    </a:p>
                    <a:p>
                      <a:pPr>
                        <a:lnSpc>
                          <a:spcPct val="100000"/>
                        </a:lnSpc>
                      </a:pPr>
                      <a:endParaRPr sz="1400" spc="0" dirty="0">
                        <a:latin typeface="Times New Roman"/>
                        <a:cs typeface="Times New Roman"/>
                      </a:endParaRPr>
                    </a:p>
                    <a:p>
                      <a:pPr>
                        <a:lnSpc>
                          <a:spcPct val="100000"/>
                        </a:lnSpc>
                        <a:spcBef>
                          <a:spcPts val="35"/>
                        </a:spcBef>
                      </a:pPr>
                      <a:endParaRPr sz="1250" spc="0" dirty="0">
                        <a:latin typeface="Times New Roman"/>
                        <a:cs typeface="Times New Roman"/>
                      </a:endParaRPr>
                    </a:p>
                    <a:p>
                      <a:pPr marL="539750" marR="4825365">
                        <a:lnSpc>
                          <a:spcPct val="100000"/>
                        </a:lnSpc>
                      </a:pPr>
                      <a:r>
                        <a:rPr sz="1300" spc="0" dirty="0">
                          <a:latin typeface="Courier New"/>
                          <a:cs typeface="Courier New"/>
                        </a:rPr>
                        <a:t>Router#show ipv6 interface fa0/0  FastEthernet0/0 is up, line protocol is up</a:t>
                      </a:r>
                    </a:p>
                    <a:p>
                      <a:pPr marL="737235" marR="2562225">
                        <a:lnSpc>
                          <a:spcPct val="100000"/>
                        </a:lnSpc>
                        <a:spcBef>
                          <a:spcPts val="5"/>
                        </a:spcBef>
                      </a:pPr>
                      <a:r>
                        <a:rPr sz="1300" spc="0" dirty="0">
                          <a:latin typeface="Courier New"/>
                          <a:cs typeface="Courier New"/>
                        </a:rPr>
                        <a:t>IPv6 is enabled, link-local address is FE80::6FE:7FFF:FEEB:4BB0  No Virtual link-local address(es):</a:t>
                      </a:r>
                    </a:p>
                    <a:p>
                      <a:pPr marL="737235" marR="5218430" indent="-635">
                        <a:lnSpc>
                          <a:spcPct val="100000"/>
                        </a:lnSpc>
                        <a:spcBef>
                          <a:spcPts val="10"/>
                        </a:spcBef>
                      </a:pPr>
                      <a:r>
                        <a:rPr sz="1300" u="sng" spc="0" dirty="0">
                          <a:solidFill>
                            <a:srgbClr val="FF0000"/>
                          </a:solidFill>
                          <a:uFill>
                            <a:solidFill>
                              <a:srgbClr val="FF0000"/>
                            </a:solidFill>
                          </a:uFill>
                          <a:latin typeface="Courier New"/>
                          <a:cs typeface="Courier New"/>
                        </a:rPr>
                        <a:t>Stateless address autoconfig enabled </a:t>
                      </a:r>
                      <a:r>
                        <a:rPr sz="1300" spc="0" dirty="0">
                          <a:solidFill>
                            <a:srgbClr val="FF0000"/>
                          </a:solidFill>
                          <a:latin typeface="Courier New"/>
                          <a:cs typeface="Courier New"/>
                        </a:rPr>
                        <a:t> </a:t>
                      </a:r>
                      <a:r>
                        <a:rPr sz="1300" spc="0" dirty="0">
                          <a:latin typeface="Courier New"/>
                          <a:cs typeface="Courier New"/>
                        </a:rPr>
                        <a:t>Global unicast address(es):</a:t>
                      </a:r>
                    </a:p>
                    <a:p>
                      <a:pPr marL="934085">
                        <a:lnSpc>
                          <a:spcPct val="100000"/>
                        </a:lnSpc>
                        <a:spcBef>
                          <a:spcPts val="5"/>
                        </a:spcBef>
                      </a:pPr>
                      <a:r>
                        <a:rPr sz="1300" spc="0" dirty="0">
                          <a:latin typeface="Courier New"/>
                          <a:cs typeface="Courier New"/>
                        </a:rPr>
                        <a:t>2001:7F8:8B:6:6FE:7FFF:FEEB:4BB0, subnet is 2001:7F8:8B:6::/64 [EUI/CAL/PRE]</a:t>
                      </a:r>
                    </a:p>
                    <a:p>
                      <a:pPr marL="934085" marR="1971675" indent="196215">
                        <a:lnSpc>
                          <a:spcPct val="100000"/>
                        </a:lnSpc>
                      </a:pPr>
                      <a:r>
                        <a:rPr sz="1300" u="sng" spc="0" dirty="0">
                          <a:solidFill>
                            <a:srgbClr val="FF0000"/>
                          </a:solidFill>
                          <a:uFill>
                            <a:solidFill>
                              <a:srgbClr val="FF0000"/>
                            </a:solidFill>
                          </a:uFill>
                          <a:latin typeface="Courier New"/>
                          <a:cs typeface="Courier New"/>
                        </a:rPr>
                        <a:t>valid lifetime 2591989 preferred lifetime 604789 </a:t>
                      </a:r>
                      <a:r>
                        <a:rPr sz="1300" spc="0" dirty="0">
                          <a:solidFill>
                            <a:srgbClr val="FF0000"/>
                          </a:solidFill>
                          <a:latin typeface="Courier New"/>
                          <a:cs typeface="Courier New"/>
                        </a:rPr>
                        <a:t> </a:t>
                      </a:r>
                      <a:r>
                        <a:rPr sz="1300" spc="0" dirty="0">
                          <a:latin typeface="Courier New"/>
                          <a:cs typeface="Courier New"/>
                        </a:rPr>
                        <a:t>FD00::6:6FE:7FFF:FEEB:4BB0, subnet is FD00:0:0:6::/64 [EUI/CAL/PRE]</a:t>
                      </a:r>
                    </a:p>
                    <a:p>
                      <a:pPr marL="737235" marR="3643629" indent="393065">
                        <a:lnSpc>
                          <a:spcPct val="100000"/>
                        </a:lnSpc>
                        <a:spcBef>
                          <a:spcPts val="5"/>
                        </a:spcBef>
                      </a:pPr>
                      <a:r>
                        <a:rPr sz="1300" spc="0" dirty="0">
                          <a:latin typeface="Courier New"/>
                          <a:cs typeface="Courier New"/>
                        </a:rPr>
                        <a:t>valid lifetime 2591989 preferred lifetime 604789  Joined group address(es):</a:t>
                      </a:r>
                    </a:p>
                    <a:p>
                      <a:pPr marL="934085" marR="6891655">
                        <a:lnSpc>
                          <a:spcPct val="100000"/>
                        </a:lnSpc>
                        <a:spcBef>
                          <a:spcPts val="5"/>
                        </a:spcBef>
                      </a:pPr>
                      <a:r>
                        <a:rPr sz="1300" spc="0" dirty="0">
                          <a:latin typeface="Courier New"/>
                          <a:cs typeface="Courier New"/>
                        </a:rPr>
                        <a:t>FF02::1  </a:t>
                      </a:r>
                      <a:r>
                        <a:rPr sz="1300" u="sng" spc="0" dirty="0">
                          <a:solidFill>
                            <a:srgbClr val="FF0000"/>
                          </a:solidFill>
                          <a:uFill>
                            <a:solidFill>
                              <a:srgbClr val="FF0000"/>
                            </a:solidFill>
                          </a:uFill>
                          <a:latin typeface="Courier New"/>
                          <a:cs typeface="Courier New"/>
                        </a:rPr>
                        <a:t>FF02::1:FFEB:4BB0</a:t>
                      </a:r>
                      <a:endParaRPr sz="1300" spc="0" dirty="0">
                        <a:latin typeface="Courier New"/>
                        <a:cs typeface="Courier New"/>
                      </a:endParaRPr>
                    </a:p>
                    <a:p>
                      <a:pPr marL="737235">
                        <a:lnSpc>
                          <a:spcPct val="100000"/>
                        </a:lnSpc>
                      </a:pPr>
                      <a:r>
                        <a:rPr sz="1300" spc="0" dirty="0">
                          <a:latin typeface="Courier New"/>
                          <a:cs typeface="Courier New"/>
                        </a:rPr>
                        <a:t>MTU is 1500 bytes</a:t>
                      </a:r>
                    </a:p>
                    <a:p>
                      <a:pPr marL="737235" marR="3152140">
                        <a:lnSpc>
                          <a:spcPct val="100000"/>
                        </a:lnSpc>
                        <a:spcBef>
                          <a:spcPts val="5"/>
                        </a:spcBef>
                      </a:pPr>
                      <a:r>
                        <a:rPr sz="1300" spc="0" dirty="0">
                          <a:latin typeface="Courier New"/>
                          <a:cs typeface="Courier New"/>
                        </a:rPr>
                        <a:t>ICMP error messages limited to one every 100 milliseconds  ICMP redirects are enabled</a:t>
                      </a:r>
                    </a:p>
                    <a:p>
                      <a:pPr marL="737235">
                        <a:lnSpc>
                          <a:spcPct val="100000"/>
                        </a:lnSpc>
                        <a:spcBef>
                          <a:spcPts val="10"/>
                        </a:spcBef>
                      </a:pPr>
                      <a:r>
                        <a:rPr sz="1300" spc="0" dirty="0">
                          <a:latin typeface="Courier New"/>
                          <a:cs typeface="Courier New"/>
                        </a:rPr>
                        <a:t>ICMP unreachables are sent</a:t>
                      </a:r>
                    </a:p>
                    <a:p>
                      <a:pPr marL="737235">
                        <a:lnSpc>
                          <a:spcPct val="100000"/>
                        </a:lnSpc>
                      </a:pPr>
                      <a:r>
                        <a:rPr sz="1300" spc="0" dirty="0">
                          <a:latin typeface="Courier New"/>
                          <a:cs typeface="Courier New"/>
                        </a:rPr>
                        <a:t>ND DAD is enabled, number of DAD attempts: 1</a:t>
                      </a:r>
                    </a:p>
                    <a:p>
                      <a:pPr marL="737235" marR="2758440">
                        <a:lnSpc>
                          <a:spcPct val="100000"/>
                        </a:lnSpc>
                        <a:spcBef>
                          <a:spcPts val="5"/>
                        </a:spcBef>
                      </a:pPr>
                      <a:r>
                        <a:rPr sz="1300" spc="0" dirty="0">
                          <a:latin typeface="Courier New"/>
                          <a:cs typeface="Courier New"/>
                        </a:rPr>
                        <a:t>ND reachable time is 30000 milliseconds (using 44711)  </a:t>
                      </a:r>
                      <a:r>
                        <a:rPr sz="1300" u="sng" spc="0" dirty="0">
                          <a:solidFill>
                            <a:srgbClr val="FF0000"/>
                          </a:solidFill>
                          <a:uFill>
                            <a:solidFill>
                              <a:srgbClr val="FF0000"/>
                            </a:solidFill>
                          </a:uFill>
                          <a:latin typeface="Courier New"/>
                          <a:cs typeface="Courier New"/>
                        </a:rPr>
                        <a:t>Default router is FE80::6FE:7FFF:FE37:A448 on FastEthernet0/0</a:t>
                      </a:r>
                      <a:endParaRPr sz="1300" spc="0" dirty="0">
                        <a:latin typeface="Courier New"/>
                        <a:cs typeface="Courier New"/>
                      </a:endParaRPr>
                    </a:p>
                  </a:txBody>
                  <a:tcPr marL="0" marR="0" marT="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Команды IOS</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757990667"/>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4.0.26.8</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210"/>
                        </a:spcBef>
                      </a:pPr>
                      <a:r>
                        <a:rPr sz="1300" spc="0" dirty="0">
                          <a:latin typeface="Courier New"/>
                          <a:cs typeface="Courier New"/>
                        </a:rPr>
                        <a:t>Router(config)#ipv6 unicast-routing</a:t>
                      </a:r>
                    </a:p>
                    <a:p>
                      <a:pPr>
                        <a:lnSpc>
                          <a:spcPct val="100000"/>
                        </a:lnSpc>
                      </a:pPr>
                      <a:endParaRPr sz="1400" spc="0" dirty="0">
                        <a:latin typeface="Times New Roman"/>
                        <a:cs typeface="Times New Roman"/>
                      </a:endParaRPr>
                    </a:p>
                    <a:p>
                      <a:pPr>
                        <a:lnSpc>
                          <a:spcPct val="100000"/>
                        </a:lnSpc>
                      </a:pPr>
                      <a:endParaRPr sz="1400" spc="0" dirty="0">
                        <a:latin typeface="Times New Roman"/>
                        <a:cs typeface="Times New Roman"/>
                      </a:endParaRPr>
                    </a:p>
                    <a:p>
                      <a:pPr>
                        <a:lnSpc>
                          <a:spcPct val="100000"/>
                        </a:lnSpc>
                        <a:spcBef>
                          <a:spcPts val="30"/>
                        </a:spcBef>
                      </a:pPr>
                      <a:endParaRPr sz="1250" spc="0" dirty="0">
                        <a:latin typeface="Times New Roman"/>
                        <a:cs typeface="Times New Roman"/>
                      </a:endParaRPr>
                    </a:p>
                    <a:p>
                      <a:pPr marL="539750" marR="4825365">
                        <a:lnSpc>
                          <a:spcPct val="100000"/>
                        </a:lnSpc>
                      </a:pPr>
                      <a:r>
                        <a:rPr sz="1300" spc="0" dirty="0">
                          <a:latin typeface="Courier New"/>
                          <a:cs typeface="Courier New"/>
                        </a:rPr>
                        <a:t>Router#show ipv6 interface fa0/0  FastEthernet0/0 is up, line protocol is up</a:t>
                      </a:r>
                    </a:p>
                    <a:p>
                      <a:pPr marL="737235" marR="2562225">
                        <a:lnSpc>
                          <a:spcPct val="100000"/>
                        </a:lnSpc>
                        <a:spcBef>
                          <a:spcPts val="5"/>
                        </a:spcBef>
                      </a:pPr>
                      <a:r>
                        <a:rPr sz="1300" spc="0" dirty="0">
                          <a:latin typeface="Courier New"/>
                          <a:cs typeface="Courier New"/>
                        </a:rPr>
                        <a:t>IPv6 is enabled, link-local address is FE80::6FE:7FFF:FEEB:4BB0  No Virtual link-local address(es):</a:t>
                      </a:r>
                    </a:p>
                    <a:p>
                      <a:pPr marL="737235">
                        <a:lnSpc>
                          <a:spcPct val="100000"/>
                        </a:lnSpc>
                        <a:spcBef>
                          <a:spcPts val="5"/>
                        </a:spcBef>
                      </a:pPr>
                      <a:r>
                        <a:rPr sz="1300" spc="0" dirty="0">
                          <a:latin typeface="Courier New"/>
                          <a:cs typeface="Courier New"/>
                        </a:rPr>
                        <a:t>Global unicast address(es):</a:t>
                      </a:r>
                    </a:p>
                    <a:p>
                      <a:pPr marL="934085" marR="4037965">
                        <a:lnSpc>
                          <a:spcPct val="100000"/>
                        </a:lnSpc>
                      </a:pPr>
                      <a:r>
                        <a:rPr sz="1300" spc="0" dirty="0">
                          <a:latin typeface="Courier New"/>
                          <a:cs typeface="Courier New"/>
                        </a:rPr>
                        <a:t>2001:7F8:8B:6::1, subnet is 2001:7F8:8B:6::/64  FD00:0:0:6::1, subnet is FD00:0:0:6::/64</a:t>
                      </a:r>
                    </a:p>
                    <a:p>
                      <a:pPr marL="934085" marR="6301105" indent="-196850">
                        <a:lnSpc>
                          <a:spcPct val="100000"/>
                        </a:lnSpc>
                        <a:spcBef>
                          <a:spcPts val="10"/>
                        </a:spcBef>
                      </a:pPr>
                      <a:r>
                        <a:rPr sz="1300" spc="0" dirty="0">
                          <a:latin typeface="Courier New"/>
                          <a:cs typeface="Courier New"/>
                        </a:rPr>
                        <a:t>Joined group address(es):  FF02::1</a:t>
                      </a:r>
                    </a:p>
                    <a:p>
                      <a:pPr marL="934085" marR="6891655" indent="-635">
                        <a:lnSpc>
                          <a:spcPct val="100000"/>
                        </a:lnSpc>
                        <a:spcBef>
                          <a:spcPts val="5"/>
                        </a:spcBef>
                      </a:pPr>
                      <a:r>
                        <a:rPr sz="1300" u="sng" spc="0" dirty="0">
                          <a:solidFill>
                            <a:srgbClr val="FF0000"/>
                          </a:solidFill>
                          <a:uFill>
                            <a:solidFill>
                              <a:srgbClr val="FF0000"/>
                            </a:solidFill>
                          </a:uFill>
                          <a:latin typeface="Courier New"/>
                          <a:cs typeface="Courier New"/>
                        </a:rPr>
                        <a:t>FF02::2 </a:t>
                      </a:r>
                      <a:r>
                        <a:rPr sz="1300" spc="0" dirty="0">
                          <a:solidFill>
                            <a:srgbClr val="FF0000"/>
                          </a:solidFill>
                          <a:latin typeface="Courier New"/>
                          <a:cs typeface="Courier New"/>
                        </a:rPr>
                        <a:t> </a:t>
                      </a:r>
                      <a:r>
                        <a:rPr sz="1300" u="sng" spc="0" dirty="0">
                          <a:solidFill>
                            <a:srgbClr val="FF0000"/>
                          </a:solidFill>
                          <a:uFill>
                            <a:solidFill>
                              <a:srgbClr val="FF0000"/>
                            </a:solidFill>
                          </a:uFill>
                          <a:latin typeface="Courier New"/>
                          <a:cs typeface="Courier New"/>
                        </a:rPr>
                        <a:t>FF02::1:FF00:1 </a:t>
                      </a:r>
                      <a:r>
                        <a:rPr sz="1300" spc="0" dirty="0">
                          <a:solidFill>
                            <a:srgbClr val="FF0000"/>
                          </a:solidFill>
                          <a:latin typeface="Courier New"/>
                          <a:cs typeface="Courier New"/>
                        </a:rPr>
                        <a:t> </a:t>
                      </a:r>
                      <a:r>
                        <a:rPr sz="1300" spc="0" dirty="0">
                          <a:latin typeface="Courier New"/>
                          <a:cs typeface="Courier New"/>
                        </a:rPr>
                        <a:t>FF02::1:FFEB:4BB0</a:t>
                      </a:r>
                    </a:p>
                    <a:p>
                      <a:pPr marL="737235">
                        <a:lnSpc>
                          <a:spcPct val="100000"/>
                        </a:lnSpc>
                        <a:spcBef>
                          <a:spcPts val="5"/>
                        </a:spcBef>
                      </a:pPr>
                      <a:r>
                        <a:rPr sz="1300" spc="0" dirty="0">
                          <a:latin typeface="Courier New"/>
                          <a:cs typeface="Courier New"/>
                        </a:rPr>
                        <a:t>MTU is 1500 bytes</a:t>
                      </a:r>
                    </a:p>
                    <a:p>
                      <a:pPr marL="737235" marR="3152140">
                        <a:lnSpc>
                          <a:spcPct val="100000"/>
                        </a:lnSpc>
                        <a:spcBef>
                          <a:spcPts val="5"/>
                        </a:spcBef>
                      </a:pPr>
                      <a:r>
                        <a:rPr sz="1300" spc="0" dirty="0">
                          <a:latin typeface="Courier New"/>
                          <a:cs typeface="Courier New"/>
                        </a:rPr>
                        <a:t>ICMP error messages limited to one every 100 milliseconds  ICMP redirects are enabled</a:t>
                      </a:r>
                    </a:p>
                    <a:p>
                      <a:pPr marL="737235">
                        <a:lnSpc>
                          <a:spcPct val="100000"/>
                        </a:lnSpc>
                      </a:pPr>
                      <a:r>
                        <a:rPr sz="1300" spc="0" dirty="0">
                          <a:latin typeface="Courier New"/>
                          <a:cs typeface="Courier New"/>
                        </a:rPr>
                        <a:t>ICMP unreachables are sent</a:t>
                      </a:r>
                    </a:p>
                    <a:p>
                      <a:pPr marL="737235">
                        <a:lnSpc>
                          <a:spcPct val="100000"/>
                        </a:lnSpc>
                        <a:spcBef>
                          <a:spcPts val="5"/>
                        </a:spcBef>
                      </a:pPr>
                      <a:r>
                        <a:rPr sz="1300" spc="0" dirty="0">
                          <a:latin typeface="Courier New"/>
                          <a:cs typeface="Courier New"/>
                        </a:rPr>
                        <a:t>ND DAD is enabled, number of DAD attempts: 1</a:t>
                      </a:r>
                    </a:p>
                    <a:p>
                      <a:pPr marL="737235" marR="3545840">
                        <a:lnSpc>
                          <a:spcPct val="100000"/>
                        </a:lnSpc>
                      </a:pPr>
                      <a:r>
                        <a:rPr sz="1300" spc="0" dirty="0">
                          <a:latin typeface="Courier New"/>
                          <a:cs typeface="Courier New"/>
                        </a:rPr>
                        <a:t>ND reachable time is 30000 milliseconds (using 28220)  </a:t>
                      </a:r>
                      <a:r>
                        <a:rPr sz="1300" u="sng" spc="0" dirty="0">
                          <a:solidFill>
                            <a:srgbClr val="FF0000"/>
                          </a:solidFill>
                          <a:uFill>
                            <a:solidFill>
                              <a:srgbClr val="FF0000"/>
                            </a:solidFill>
                          </a:uFill>
                          <a:latin typeface="Courier New"/>
                          <a:cs typeface="Courier New"/>
                        </a:rPr>
                        <a:t>ND advertised reachable time is 0 (unspecified)</a:t>
                      </a:r>
                      <a:endParaRPr sz="1300" spc="0" dirty="0">
                        <a:latin typeface="Courier New"/>
                        <a:cs typeface="Courier New"/>
                      </a:endParaRPr>
                    </a:p>
                    <a:p>
                      <a:pPr marL="737235" marR="3643629">
                        <a:lnSpc>
                          <a:spcPct val="100000"/>
                        </a:lnSpc>
                        <a:spcBef>
                          <a:spcPts val="5"/>
                        </a:spcBef>
                      </a:pPr>
                      <a:r>
                        <a:rPr sz="1300" u="sng" spc="0" dirty="0">
                          <a:solidFill>
                            <a:srgbClr val="FF0000"/>
                          </a:solidFill>
                          <a:uFill>
                            <a:solidFill>
                              <a:srgbClr val="FF0000"/>
                            </a:solidFill>
                          </a:uFill>
                          <a:latin typeface="Courier New"/>
                          <a:cs typeface="Courier New"/>
                        </a:rPr>
                        <a:t>ND advertised retransmit interval is 0 (unspecified) </a:t>
                      </a:r>
                      <a:r>
                        <a:rPr sz="1300" spc="0" dirty="0">
                          <a:solidFill>
                            <a:srgbClr val="FF0000"/>
                          </a:solidFill>
                          <a:latin typeface="Courier New"/>
                          <a:cs typeface="Courier New"/>
                        </a:rPr>
                        <a:t> </a:t>
                      </a:r>
                      <a:r>
                        <a:rPr sz="1300" u="sng" spc="0" dirty="0">
                          <a:solidFill>
                            <a:srgbClr val="FF0000"/>
                          </a:solidFill>
                          <a:uFill>
                            <a:solidFill>
                              <a:srgbClr val="FF0000"/>
                            </a:solidFill>
                          </a:uFill>
                          <a:latin typeface="Courier New"/>
                          <a:cs typeface="Courier New"/>
                        </a:rPr>
                        <a:t>ND router advertisements are sent every 200 seconds </a:t>
                      </a:r>
                      <a:r>
                        <a:rPr sz="1300" spc="0" dirty="0">
                          <a:solidFill>
                            <a:srgbClr val="FF0000"/>
                          </a:solidFill>
                          <a:latin typeface="Courier New"/>
                          <a:cs typeface="Courier New"/>
                        </a:rPr>
                        <a:t> </a:t>
                      </a:r>
                      <a:r>
                        <a:rPr sz="1300" u="sng" spc="0" dirty="0">
                          <a:solidFill>
                            <a:srgbClr val="FF0000"/>
                          </a:solidFill>
                          <a:uFill>
                            <a:solidFill>
                              <a:srgbClr val="FF0000"/>
                            </a:solidFill>
                          </a:uFill>
                          <a:latin typeface="Courier New"/>
                          <a:cs typeface="Courier New"/>
                        </a:rPr>
                        <a:t>ND router advertisements live for 1800 seconds</a:t>
                      </a:r>
                      <a:endParaRPr sz="1300" spc="0" dirty="0">
                        <a:latin typeface="Courier New"/>
                        <a:cs typeface="Courier New"/>
                      </a:endParaRPr>
                    </a:p>
                    <a:p>
                      <a:pPr marL="737235" marR="3940175">
                        <a:lnSpc>
                          <a:spcPct val="100000"/>
                        </a:lnSpc>
                        <a:spcBef>
                          <a:spcPts val="10"/>
                        </a:spcBef>
                      </a:pPr>
                      <a:r>
                        <a:rPr sz="1300" u="sng" spc="0" dirty="0">
                          <a:solidFill>
                            <a:srgbClr val="FF0000"/>
                          </a:solidFill>
                          <a:uFill>
                            <a:solidFill>
                              <a:srgbClr val="FF0000"/>
                            </a:solidFill>
                          </a:uFill>
                          <a:latin typeface="Courier New"/>
                          <a:cs typeface="Courier New"/>
                        </a:rPr>
                        <a:t>ND advertised default router preference is Medium </a:t>
                      </a:r>
                      <a:r>
                        <a:rPr sz="1300" spc="0" dirty="0">
                          <a:solidFill>
                            <a:srgbClr val="FF0000"/>
                          </a:solidFill>
                          <a:latin typeface="Courier New"/>
                          <a:cs typeface="Courier New"/>
                        </a:rPr>
                        <a:t> </a:t>
                      </a:r>
                      <a:r>
                        <a:rPr sz="1300" u="sng" spc="0" dirty="0">
                          <a:solidFill>
                            <a:srgbClr val="FF0000"/>
                          </a:solidFill>
                          <a:uFill>
                            <a:solidFill>
                              <a:srgbClr val="FF0000"/>
                            </a:solidFill>
                          </a:uFill>
                          <a:latin typeface="Courier New"/>
                          <a:cs typeface="Courier New"/>
                        </a:rPr>
                        <a:t>Hosts use stateless autoconfig for addresses.</a:t>
                      </a:r>
                      <a:endParaRPr sz="1300" spc="0" dirty="0">
                        <a:latin typeface="Courier New"/>
                        <a:cs typeface="Courier New"/>
                      </a:endParaRPr>
                    </a:p>
                  </a:txBody>
                  <a:tcPr marL="0" marR="0" marT="266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Команды IOS</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06206529"/>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4.0.26.9</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2550" indent="447675">
                        <a:lnSpc>
                          <a:spcPct val="100000"/>
                        </a:lnSpc>
                        <a:spcBef>
                          <a:spcPts val="160"/>
                        </a:spcBef>
                        <a:tabLst>
                          <a:tab pos="1483360" algn="l"/>
                          <a:tab pos="3642360" algn="l"/>
                          <a:tab pos="5148580" algn="l"/>
                          <a:tab pos="6430645" algn="l"/>
                        </a:tabLst>
                      </a:pPr>
                      <a:r>
                        <a:rPr sz="2000" spc="0" dirty="0">
                          <a:latin typeface="Arial MT"/>
                          <a:cs typeface="Arial MT"/>
                        </a:rPr>
                        <a:t>Запуск	DHCPv6-клиента	происходит	командой	</a:t>
                      </a:r>
                      <a:r>
                        <a:rPr sz="2000" spc="0" dirty="0">
                          <a:latin typeface="Courier New"/>
                          <a:cs typeface="Courier New"/>
                        </a:rPr>
                        <a:t>ipv6 address dhcp </a:t>
                      </a:r>
                      <a:r>
                        <a:rPr sz="2000" spc="0" dirty="0">
                          <a:latin typeface="Arial MT"/>
                          <a:cs typeface="Arial MT"/>
                        </a:rPr>
                        <a:t>(в  связке с </a:t>
                      </a:r>
                      <a:r>
                        <a:rPr sz="2000" spc="0" dirty="0">
                          <a:latin typeface="Courier New"/>
                          <a:cs typeface="Courier New"/>
                        </a:rPr>
                        <a:t>ipv6 enable</a:t>
                      </a:r>
                      <a:r>
                        <a:rPr sz="2000" spc="0" dirty="0">
                          <a:latin typeface="Arial MT"/>
                          <a:cs typeface="Arial MT"/>
                        </a:rPr>
                        <a:t>).</a:t>
                      </a:r>
                    </a:p>
                    <a:p>
                      <a:pPr>
                        <a:lnSpc>
                          <a:spcPct val="100000"/>
                        </a:lnSpc>
                        <a:spcBef>
                          <a:spcPts val="20"/>
                        </a:spcBef>
                      </a:pPr>
                      <a:endParaRPr sz="2200" spc="0" dirty="0">
                        <a:latin typeface="Times New Roman"/>
                        <a:cs typeface="Times New Roman"/>
                      </a:endParaRPr>
                    </a:p>
                    <a:p>
                      <a:pPr marL="539750">
                        <a:lnSpc>
                          <a:spcPct val="100000"/>
                        </a:lnSpc>
                      </a:pPr>
                      <a:r>
                        <a:rPr sz="2000" spc="0" dirty="0">
                          <a:latin typeface="Arial MT"/>
                          <a:cs typeface="Arial MT"/>
                        </a:rPr>
                        <a:t>Поддерживается и сервис DHCPv6.</a:t>
                      </a:r>
                    </a:p>
                    <a:p>
                      <a:pPr>
                        <a:lnSpc>
                          <a:spcPct val="100000"/>
                        </a:lnSpc>
                        <a:spcBef>
                          <a:spcPts val="40"/>
                        </a:spcBef>
                      </a:pPr>
                      <a:endParaRPr sz="2050" spc="0" dirty="0">
                        <a:latin typeface="Times New Roman"/>
                        <a:cs typeface="Times New Roman"/>
                      </a:endParaRPr>
                    </a:p>
                    <a:p>
                      <a:pPr marL="539750">
                        <a:lnSpc>
                          <a:spcPct val="100000"/>
                        </a:lnSpc>
                      </a:pPr>
                      <a:r>
                        <a:rPr sz="2000" spc="0" dirty="0">
                          <a:latin typeface="Arial MT"/>
                          <a:cs typeface="Arial MT"/>
                        </a:rPr>
                        <a:t>В общем случае сетевой интерфейс может быть DHCPv6-клиентом, либо</a:t>
                      </a:r>
                    </a:p>
                    <a:p>
                      <a:pPr marL="92075">
                        <a:lnSpc>
                          <a:spcPct val="100000"/>
                        </a:lnSpc>
                      </a:pPr>
                      <a:r>
                        <a:rPr sz="2000" spc="0" dirty="0">
                          <a:latin typeface="Arial MT"/>
                          <a:cs typeface="Arial MT"/>
                        </a:rPr>
                        <a:t>DHCPv6-сервером, либо DHCPv6 relay.</a:t>
                      </a:r>
                    </a:p>
                  </a:txBody>
                  <a:tcPr marL="0" marR="0" marT="2032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951469106"/>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4.0.26.10</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pPr>
                      <a:endParaRPr sz="1400" spc="0" dirty="0">
                        <a:latin typeface="Times New Roman"/>
                        <a:cs typeface="Times New Roman"/>
                      </a:endParaRPr>
                    </a:p>
                    <a:p>
                      <a:pPr marL="539750" marR="5514975">
                        <a:lnSpc>
                          <a:spcPct val="100000"/>
                        </a:lnSpc>
                        <a:spcBef>
                          <a:spcPts val="1000"/>
                        </a:spcBef>
                      </a:pPr>
                      <a:r>
                        <a:rPr sz="1300" spc="0" dirty="0">
                          <a:latin typeface="Courier New"/>
                          <a:cs typeface="Courier New"/>
                        </a:rPr>
                        <a:t>Router(config)#interface fa0/0  Router(config-if)#ipv6 address dhcp  Router(config-if)#ipv6 enable  Router(config-if)#exit</a:t>
                      </a:r>
                    </a:p>
                    <a:p>
                      <a:pPr>
                        <a:lnSpc>
                          <a:spcPct val="100000"/>
                        </a:lnSpc>
                      </a:pPr>
                      <a:endParaRPr sz="1400" spc="0" dirty="0">
                        <a:latin typeface="Times New Roman"/>
                        <a:cs typeface="Times New Roman"/>
                      </a:endParaRPr>
                    </a:p>
                    <a:p>
                      <a:pPr>
                        <a:lnSpc>
                          <a:spcPct val="100000"/>
                        </a:lnSpc>
                      </a:pPr>
                      <a:endParaRPr sz="1400" spc="0" dirty="0">
                        <a:latin typeface="Times New Roman"/>
                        <a:cs typeface="Times New Roman"/>
                      </a:endParaRPr>
                    </a:p>
                    <a:p>
                      <a:pPr>
                        <a:lnSpc>
                          <a:spcPct val="100000"/>
                        </a:lnSpc>
                        <a:spcBef>
                          <a:spcPts val="35"/>
                        </a:spcBef>
                      </a:pPr>
                      <a:endParaRPr sz="1250" spc="0" dirty="0">
                        <a:latin typeface="Times New Roman"/>
                        <a:cs typeface="Times New Roman"/>
                      </a:endParaRPr>
                    </a:p>
                    <a:p>
                      <a:pPr marL="539750" marR="4826000">
                        <a:lnSpc>
                          <a:spcPct val="100000"/>
                        </a:lnSpc>
                      </a:pPr>
                      <a:r>
                        <a:rPr sz="1300" spc="0" dirty="0">
                          <a:latin typeface="Courier New"/>
                          <a:cs typeface="Courier New"/>
                        </a:rPr>
                        <a:t>Router#show ipv6 interface fa0/0  FastEthernet0/0 is up, line protocol is up</a:t>
                      </a:r>
                    </a:p>
                    <a:p>
                      <a:pPr marL="737235" marR="2562225">
                        <a:lnSpc>
                          <a:spcPct val="100000"/>
                        </a:lnSpc>
                        <a:spcBef>
                          <a:spcPts val="5"/>
                        </a:spcBef>
                      </a:pPr>
                      <a:r>
                        <a:rPr sz="1300" spc="0" dirty="0">
                          <a:latin typeface="Courier New"/>
                          <a:cs typeface="Courier New"/>
                        </a:rPr>
                        <a:t>IPv6 is enabled, link-local address is FE80::6FE:7FFF:FEEB:4BB0  No Virtual link-local address(es):</a:t>
                      </a:r>
                    </a:p>
                    <a:p>
                      <a:pPr marL="737235">
                        <a:lnSpc>
                          <a:spcPct val="100000"/>
                        </a:lnSpc>
                        <a:spcBef>
                          <a:spcPts val="10"/>
                        </a:spcBef>
                      </a:pPr>
                      <a:r>
                        <a:rPr sz="1300" spc="0" dirty="0">
                          <a:latin typeface="Courier New"/>
                          <a:cs typeface="Courier New"/>
                        </a:rPr>
                        <a:t>Global unicast address(es):</a:t>
                      </a:r>
                    </a:p>
                    <a:p>
                      <a:pPr marL="934085">
                        <a:lnSpc>
                          <a:spcPct val="100000"/>
                        </a:lnSpc>
                        <a:spcBef>
                          <a:spcPts val="5"/>
                        </a:spcBef>
                      </a:pPr>
                      <a:r>
                        <a:rPr sz="1300" u="sng" spc="0" dirty="0">
                          <a:solidFill>
                            <a:srgbClr val="FF0000"/>
                          </a:solidFill>
                          <a:uFill>
                            <a:solidFill>
                              <a:srgbClr val="FF0000"/>
                            </a:solidFill>
                          </a:uFill>
                          <a:latin typeface="Courier New"/>
                          <a:cs typeface="Courier New"/>
                        </a:rPr>
                        <a:t>2001:7F8:8B:6:85EB:5537:D7F5:A61D, subnet is 2001:7F8:8B:6:85EB:5537:D7F5:A61D/128</a:t>
                      </a:r>
                      <a:endParaRPr sz="1300" spc="0" dirty="0">
                        <a:latin typeface="Courier New"/>
                        <a:cs typeface="Courier New"/>
                      </a:endParaRPr>
                    </a:p>
                    <a:p>
                      <a:pPr marL="934085" marR="6300470" indent="-196850">
                        <a:lnSpc>
                          <a:spcPct val="100000"/>
                        </a:lnSpc>
                      </a:pPr>
                      <a:r>
                        <a:rPr sz="1300" spc="0" dirty="0">
                          <a:latin typeface="Courier New"/>
                          <a:cs typeface="Courier New"/>
                        </a:rPr>
                        <a:t>Joined group address(es):  FF02::1  FF02::1:FFEB:4BB0  </a:t>
                      </a:r>
                      <a:r>
                        <a:rPr sz="1300" u="sng" spc="0" dirty="0">
                          <a:solidFill>
                            <a:srgbClr val="FF0000"/>
                          </a:solidFill>
                          <a:uFill>
                            <a:solidFill>
                              <a:srgbClr val="FF0000"/>
                            </a:solidFill>
                          </a:uFill>
                          <a:latin typeface="Courier New"/>
                          <a:cs typeface="Courier New"/>
                        </a:rPr>
                        <a:t>FF02::1:FFF5:A61D</a:t>
                      </a:r>
                      <a:endParaRPr sz="1300" spc="0" dirty="0">
                        <a:latin typeface="Courier New"/>
                        <a:cs typeface="Courier New"/>
                      </a:endParaRPr>
                    </a:p>
                    <a:p>
                      <a:pPr marL="737235">
                        <a:lnSpc>
                          <a:spcPct val="100000"/>
                        </a:lnSpc>
                        <a:spcBef>
                          <a:spcPts val="10"/>
                        </a:spcBef>
                      </a:pPr>
                      <a:r>
                        <a:rPr sz="1300" spc="0" dirty="0">
                          <a:latin typeface="Courier New"/>
                          <a:cs typeface="Courier New"/>
                        </a:rPr>
                        <a:t>MTU is 1500 bytes</a:t>
                      </a:r>
                    </a:p>
                    <a:p>
                      <a:pPr marL="737235" marR="3151505">
                        <a:lnSpc>
                          <a:spcPct val="100000"/>
                        </a:lnSpc>
                      </a:pPr>
                      <a:r>
                        <a:rPr sz="1300" spc="0" dirty="0">
                          <a:latin typeface="Courier New"/>
                          <a:cs typeface="Courier New"/>
                        </a:rPr>
                        <a:t>ICMP error messages limited to one every 100 milliseconds  ICMP redirects are enabled</a:t>
                      </a:r>
                    </a:p>
                    <a:p>
                      <a:pPr marL="737235">
                        <a:lnSpc>
                          <a:spcPct val="100000"/>
                        </a:lnSpc>
                        <a:spcBef>
                          <a:spcPts val="5"/>
                        </a:spcBef>
                      </a:pPr>
                      <a:r>
                        <a:rPr sz="1300" spc="0" dirty="0">
                          <a:latin typeface="Courier New"/>
                          <a:cs typeface="Courier New"/>
                        </a:rPr>
                        <a:t>ICMP unreachables are sent</a:t>
                      </a:r>
                    </a:p>
                    <a:p>
                      <a:pPr marL="737235">
                        <a:lnSpc>
                          <a:spcPct val="100000"/>
                        </a:lnSpc>
                      </a:pPr>
                      <a:r>
                        <a:rPr sz="1300" spc="0" dirty="0">
                          <a:latin typeface="Courier New"/>
                          <a:cs typeface="Courier New"/>
                        </a:rPr>
                        <a:t>ND DAD is enabled, number of DAD attempts: 1</a:t>
                      </a:r>
                    </a:p>
                    <a:p>
                      <a:pPr marL="737235">
                        <a:lnSpc>
                          <a:spcPct val="100000"/>
                        </a:lnSpc>
                        <a:spcBef>
                          <a:spcPts val="10"/>
                        </a:spcBef>
                      </a:pPr>
                      <a:r>
                        <a:rPr sz="1300" spc="0" dirty="0">
                          <a:latin typeface="Courier New"/>
                          <a:cs typeface="Courier New"/>
                        </a:rPr>
                        <a:t>ND reachable time is 30000 milliseconds (using 22851)</a:t>
                      </a:r>
                    </a:p>
                    <a:p>
                      <a:pPr marL="737235">
                        <a:lnSpc>
                          <a:spcPct val="100000"/>
                        </a:lnSpc>
                      </a:pPr>
                      <a:r>
                        <a:rPr sz="1300" spc="0" dirty="0">
                          <a:latin typeface="Courier New"/>
                          <a:cs typeface="Courier New"/>
                        </a:rPr>
                        <a:t>Default router is FE80::6FE:7FFF:FEEB:4B68 on FastEthernet0/0</a:t>
                      </a:r>
                    </a:p>
                  </a:txBody>
                  <a:tcPr marL="0" marR="0" marT="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Команды IOS</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4248321085"/>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4.0.26.11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pPr>
                      <a:endParaRPr sz="1000" spc="0" dirty="0">
                        <a:latin typeface="Times New Roman"/>
                        <a:cs typeface="Times New Roman"/>
                      </a:endParaRPr>
                    </a:p>
                    <a:p>
                      <a:pPr>
                        <a:lnSpc>
                          <a:spcPct val="100000"/>
                        </a:lnSpc>
                      </a:pPr>
                      <a:endParaRPr sz="1300" spc="0" dirty="0">
                        <a:latin typeface="Times New Roman"/>
                        <a:cs typeface="Times New Roman"/>
                      </a:endParaRPr>
                    </a:p>
                    <a:p>
                      <a:pPr marL="539750">
                        <a:lnSpc>
                          <a:spcPct val="100000"/>
                        </a:lnSpc>
                      </a:pPr>
                      <a:r>
                        <a:rPr sz="900" spc="0" dirty="0">
                          <a:latin typeface="Courier New"/>
                          <a:cs typeface="Courier New"/>
                        </a:rPr>
                        <a:t>Router(config)#ipv6 unicast-routing</a:t>
                      </a:r>
                    </a:p>
                    <a:p>
                      <a:pPr>
                        <a:lnSpc>
                          <a:spcPct val="100000"/>
                        </a:lnSpc>
                        <a:spcBef>
                          <a:spcPts val="40"/>
                        </a:spcBef>
                      </a:pPr>
                      <a:endParaRPr sz="900" spc="0" dirty="0">
                        <a:latin typeface="Times New Roman"/>
                        <a:cs typeface="Times New Roman"/>
                      </a:endParaRPr>
                    </a:p>
                    <a:p>
                      <a:pPr marL="539750" marR="5272405">
                        <a:lnSpc>
                          <a:spcPct val="100000"/>
                        </a:lnSpc>
                      </a:pPr>
                      <a:r>
                        <a:rPr sz="900" spc="0" dirty="0">
                          <a:latin typeface="Courier New"/>
                          <a:cs typeface="Courier New"/>
                        </a:rPr>
                        <a:t>Router(config)#ipv6 dhcp pool EXAMPLE-DHCPV6-POOL  Router(config-dhcpv6)#address prefix 2001:7f8:8b:6:/64  Router(config-dhcpv6)#domain-name evm.bsuir.by  Router(config-dhcpv6)#dns-server fd00:0:0:1::53</a:t>
                      </a:r>
                    </a:p>
                    <a:p>
                      <a:pPr marL="539750" marR="3567429">
                        <a:lnSpc>
                          <a:spcPts val="1070"/>
                        </a:lnSpc>
                        <a:spcBef>
                          <a:spcPts val="20"/>
                        </a:spcBef>
                      </a:pPr>
                      <a:r>
                        <a:rPr sz="900" spc="0" dirty="0">
                          <a:latin typeface="Courier New"/>
                          <a:cs typeface="Courier New"/>
                        </a:rPr>
                        <a:t>Router(config-dhcpv6)#prefix-delegation 2001:7f8:8b:6::/64 0003000104fe7feb4bb0  Router(config-dhcpv6)#exit</a:t>
                      </a:r>
                    </a:p>
                    <a:p>
                      <a:pPr>
                        <a:lnSpc>
                          <a:spcPct val="100000"/>
                        </a:lnSpc>
                        <a:spcBef>
                          <a:spcPts val="5"/>
                        </a:spcBef>
                      </a:pPr>
                      <a:endParaRPr sz="900" spc="0" dirty="0">
                        <a:latin typeface="Times New Roman"/>
                        <a:cs typeface="Times New Roman"/>
                      </a:endParaRPr>
                    </a:p>
                    <a:p>
                      <a:pPr marL="539750">
                        <a:lnSpc>
                          <a:spcPts val="1075"/>
                        </a:lnSpc>
                        <a:spcBef>
                          <a:spcPts val="5"/>
                        </a:spcBef>
                      </a:pPr>
                      <a:r>
                        <a:rPr sz="900" spc="0" dirty="0">
                          <a:latin typeface="Courier New"/>
                          <a:cs typeface="Courier New"/>
                        </a:rPr>
                        <a:t>Router(config)#interface fa0/0</a:t>
                      </a:r>
                    </a:p>
                    <a:p>
                      <a:pPr marL="539750" marR="5272405">
                        <a:lnSpc>
                          <a:spcPct val="99600"/>
                        </a:lnSpc>
                      </a:pPr>
                      <a:r>
                        <a:rPr sz="900" spc="0" dirty="0">
                          <a:latin typeface="Courier New"/>
                          <a:cs typeface="Courier New"/>
                        </a:rPr>
                        <a:t>Router(config-if)#ipv6 address 2001:7F8:8B:6::1/64  Router(config-if)#ipv6 nd managed-config-flag  Router(config-if)#ipv6 nd other-config-flag  Router(config-if)#ipv6 dhcp server EXAMPLE-DHCPV6-POOL  Router(config-if)#exit</a:t>
                      </a:r>
                    </a:p>
                    <a:p>
                      <a:pPr>
                        <a:lnSpc>
                          <a:spcPct val="100000"/>
                        </a:lnSpc>
                      </a:pPr>
                      <a:endParaRPr sz="1000" spc="0" dirty="0">
                        <a:latin typeface="Times New Roman"/>
                        <a:cs typeface="Times New Roman"/>
                      </a:endParaRPr>
                    </a:p>
                    <a:p>
                      <a:pPr>
                        <a:lnSpc>
                          <a:spcPct val="100000"/>
                        </a:lnSpc>
                      </a:pPr>
                      <a:endParaRPr sz="1000" spc="0" dirty="0">
                        <a:latin typeface="Times New Roman"/>
                        <a:cs typeface="Times New Roman"/>
                      </a:endParaRPr>
                    </a:p>
                    <a:p>
                      <a:pPr>
                        <a:lnSpc>
                          <a:spcPct val="100000"/>
                        </a:lnSpc>
                        <a:spcBef>
                          <a:spcPts val="50"/>
                        </a:spcBef>
                      </a:pPr>
                      <a:endParaRPr sz="750" spc="0" dirty="0">
                        <a:latin typeface="Times New Roman"/>
                        <a:cs typeface="Times New Roman"/>
                      </a:endParaRPr>
                    </a:p>
                    <a:p>
                      <a:pPr marL="539750" marR="6773545">
                        <a:lnSpc>
                          <a:spcPct val="100000"/>
                        </a:lnSpc>
                        <a:spcBef>
                          <a:spcPts val="5"/>
                        </a:spcBef>
                      </a:pPr>
                      <a:r>
                        <a:rPr sz="900" spc="0" dirty="0">
                          <a:latin typeface="Courier New"/>
                          <a:cs typeface="Courier New"/>
                        </a:rPr>
                        <a:t>Router#show ipv6 dhcp pool  DHCPv6 pool: EXAMPLE-DHCPV6-POOL</a:t>
                      </a:r>
                    </a:p>
                    <a:p>
                      <a:pPr marL="676910">
                        <a:lnSpc>
                          <a:spcPts val="1070"/>
                        </a:lnSpc>
                      </a:pPr>
                      <a:r>
                        <a:rPr sz="900" spc="0" dirty="0">
                          <a:latin typeface="Courier New"/>
                          <a:cs typeface="Courier New"/>
                        </a:rPr>
                        <a:t>Static bindings:</a:t>
                      </a:r>
                    </a:p>
                    <a:p>
                      <a:pPr marL="949960" marR="6022975" indent="-136525">
                        <a:lnSpc>
                          <a:spcPts val="1070"/>
                        </a:lnSpc>
                        <a:spcBef>
                          <a:spcPts val="40"/>
                        </a:spcBef>
                      </a:pPr>
                      <a:r>
                        <a:rPr sz="900" u="sng" spc="0" dirty="0">
                          <a:solidFill>
                            <a:srgbClr val="FF0000"/>
                          </a:solidFill>
                          <a:uFill>
                            <a:solidFill>
                              <a:srgbClr val="FF0000"/>
                            </a:solidFill>
                          </a:uFill>
                          <a:latin typeface="Courier New"/>
                          <a:cs typeface="Courier New"/>
                        </a:rPr>
                        <a:t>Binding for client 0003000104FE7FEB4BB0 </a:t>
                      </a:r>
                      <a:r>
                        <a:rPr sz="900" spc="0" dirty="0">
                          <a:solidFill>
                            <a:srgbClr val="FF0000"/>
                          </a:solidFill>
                          <a:latin typeface="Courier New"/>
                          <a:cs typeface="Courier New"/>
                        </a:rPr>
                        <a:t> </a:t>
                      </a:r>
                      <a:r>
                        <a:rPr sz="900" spc="0" dirty="0">
                          <a:latin typeface="Courier New"/>
                          <a:cs typeface="Courier New"/>
                        </a:rPr>
                        <a:t>IA PD: IA ID not specified</a:t>
                      </a:r>
                    </a:p>
                    <a:p>
                      <a:pPr marL="1086485">
                        <a:lnSpc>
                          <a:spcPts val="1040"/>
                        </a:lnSpc>
                      </a:pPr>
                      <a:r>
                        <a:rPr sz="900" spc="0" dirty="0">
                          <a:latin typeface="Courier New"/>
                          <a:cs typeface="Courier New"/>
                        </a:rPr>
                        <a:t>Prefix: 2001:7F8:8B::/48</a:t>
                      </a:r>
                    </a:p>
                    <a:p>
                      <a:pPr marL="1632585">
                        <a:lnSpc>
                          <a:spcPts val="1075"/>
                        </a:lnSpc>
                      </a:pPr>
                      <a:r>
                        <a:rPr sz="900" spc="0" dirty="0">
                          <a:latin typeface="Courier New"/>
                          <a:cs typeface="Courier New"/>
                        </a:rPr>
                        <a:t>preferred lifetime 604800, valid lifetime 2592000</a:t>
                      </a:r>
                    </a:p>
                    <a:p>
                      <a:pPr marL="676910" marR="2135505">
                        <a:lnSpc>
                          <a:spcPts val="1080"/>
                        </a:lnSpc>
                        <a:spcBef>
                          <a:spcPts val="30"/>
                        </a:spcBef>
                      </a:pPr>
                      <a:r>
                        <a:rPr sz="900" spc="0" dirty="0">
                          <a:latin typeface="Courier New"/>
                          <a:cs typeface="Courier New"/>
                        </a:rPr>
                        <a:t>Address allocation prefix: 2001:7F8:8B:6::/64 valid 172800 preferred 86400 (1 in use, 0 conflicts)  DNS server: FD00:0:0:1::53</a:t>
                      </a:r>
                    </a:p>
                    <a:p>
                      <a:pPr marL="676910" marR="7114540">
                        <a:lnSpc>
                          <a:spcPts val="1070"/>
                        </a:lnSpc>
                        <a:spcBef>
                          <a:spcPts val="5"/>
                        </a:spcBef>
                      </a:pPr>
                      <a:r>
                        <a:rPr sz="900" spc="0" dirty="0">
                          <a:latin typeface="Courier New"/>
                          <a:cs typeface="Courier New"/>
                        </a:rPr>
                        <a:t>Domain name: evm.bsuir.by  </a:t>
                      </a:r>
                      <a:r>
                        <a:rPr sz="900" u="sng" spc="0" dirty="0">
                          <a:solidFill>
                            <a:srgbClr val="FF0000"/>
                          </a:solidFill>
                          <a:uFill>
                            <a:solidFill>
                              <a:srgbClr val="FF0000"/>
                            </a:solidFill>
                          </a:uFill>
                          <a:latin typeface="Courier New"/>
                          <a:cs typeface="Courier New"/>
                        </a:rPr>
                        <a:t>Active clients: 1</a:t>
                      </a:r>
                      <a:endParaRPr sz="900" spc="0" dirty="0">
                        <a:latin typeface="Courier New"/>
                        <a:cs typeface="Courier New"/>
                      </a:endParaRPr>
                    </a:p>
                    <a:p>
                      <a:pPr>
                        <a:lnSpc>
                          <a:spcPct val="100000"/>
                        </a:lnSpc>
                      </a:pPr>
                      <a:endParaRPr sz="900" spc="0" dirty="0">
                        <a:latin typeface="Times New Roman"/>
                        <a:cs typeface="Times New Roman"/>
                      </a:endParaRPr>
                    </a:p>
                    <a:p>
                      <a:pPr marL="539750" marR="6773545">
                        <a:lnSpc>
                          <a:spcPct val="100000"/>
                        </a:lnSpc>
                      </a:pPr>
                      <a:r>
                        <a:rPr sz="900" spc="0" dirty="0">
                          <a:latin typeface="Courier New"/>
                          <a:cs typeface="Courier New"/>
                        </a:rPr>
                        <a:t>Router#show ipv6 dhcp binding  Client: FE80::6FE:7FFF:FEEB:4BB0</a:t>
                      </a:r>
                    </a:p>
                    <a:p>
                      <a:pPr marL="676910">
                        <a:lnSpc>
                          <a:spcPts val="1070"/>
                        </a:lnSpc>
                      </a:pPr>
                      <a:r>
                        <a:rPr sz="900" spc="0" dirty="0">
                          <a:latin typeface="Courier New"/>
                          <a:cs typeface="Courier New"/>
                        </a:rPr>
                        <a:t>DUID: 0003000104FE7FEB4BB0</a:t>
                      </a:r>
                    </a:p>
                    <a:p>
                      <a:pPr marL="676910">
                        <a:lnSpc>
                          <a:spcPts val="1075"/>
                        </a:lnSpc>
                      </a:pPr>
                      <a:r>
                        <a:rPr sz="900" spc="0" dirty="0">
                          <a:latin typeface="Courier New"/>
                          <a:cs typeface="Courier New"/>
                        </a:rPr>
                        <a:t>Username : unassigned</a:t>
                      </a:r>
                    </a:p>
                    <a:p>
                      <a:pPr marL="813435" marR="5819140" indent="-136525">
                        <a:lnSpc>
                          <a:spcPts val="1070"/>
                        </a:lnSpc>
                        <a:spcBef>
                          <a:spcPts val="45"/>
                        </a:spcBef>
                      </a:pPr>
                      <a:r>
                        <a:rPr sz="900" spc="0" dirty="0">
                          <a:latin typeface="Courier New"/>
                          <a:cs typeface="Courier New"/>
                        </a:rPr>
                        <a:t>IA NA: IA ID 0x00040001, T1 43200, T2 69120  </a:t>
                      </a:r>
                      <a:r>
                        <a:rPr sz="900" u="sng" spc="0" dirty="0">
                          <a:solidFill>
                            <a:srgbClr val="FF0000"/>
                          </a:solidFill>
                          <a:uFill>
                            <a:solidFill>
                              <a:srgbClr val="FF0000"/>
                            </a:solidFill>
                          </a:uFill>
                          <a:latin typeface="Courier New"/>
                          <a:cs typeface="Courier New"/>
                        </a:rPr>
                        <a:t>Address: 2001:7F8:8B:6:85EB:5537:D7F5:A61D</a:t>
                      </a:r>
                      <a:endParaRPr sz="900" spc="0" dirty="0">
                        <a:latin typeface="Courier New"/>
                        <a:cs typeface="Courier New"/>
                      </a:endParaRPr>
                    </a:p>
                    <a:p>
                      <a:pPr marL="1358900">
                        <a:lnSpc>
                          <a:spcPts val="1040"/>
                        </a:lnSpc>
                      </a:pPr>
                      <a:r>
                        <a:rPr sz="900" spc="0" dirty="0">
                          <a:latin typeface="Courier New"/>
                          <a:cs typeface="Courier New"/>
                        </a:rPr>
                        <a:t>preferred lifetime 86400, valid lifetime 172800</a:t>
                      </a:r>
                    </a:p>
                    <a:p>
                      <a:pPr marL="1358900">
                        <a:lnSpc>
                          <a:spcPts val="1075"/>
                        </a:lnSpc>
                      </a:pPr>
                      <a:r>
                        <a:rPr sz="900" spc="0" dirty="0">
                          <a:latin typeface="Courier New"/>
                          <a:cs typeface="Courier New"/>
                        </a:rPr>
                        <a:t>expires at Apr 15 2019 05:55 PM (172355 seconds)</a:t>
                      </a:r>
                    </a:p>
                  </a:txBody>
                  <a:tcPr marL="0" marR="0" marT="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Команды IOS</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95857579"/>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4.0.26.12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pPr>
                      <a:endParaRPr sz="1200" spc="0" dirty="0">
                        <a:latin typeface="Times New Roman"/>
                        <a:cs typeface="Times New Roman"/>
                      </a:endParaRPr>
                    </a:p>
                    <a:p>
                      <a:pPr>
                        <a:lnSpc>
                          <a:spcPct val="100000"/>
                        </a:lnSpc>
                        <a:spcBef>
                          <a:spcPts val="50"/>
                        </a:spcBef>
                      </a:pPr>
                      <a:endParaRPr sz="1050" spc="0" dirty="0">
                        <a:latin typeface="Times New Roman"/>
                        <a:cs typeface="Times New Roman"/>
                      </a:endParaRPr>
                    </a:p>
                    <a:p>
                      <a:pPr marL="539750">
                        <a:lnSpc>
                          <a:spcPct val="100000"/>
                        </a:lnSpc>
                      </a:pPr>
                      <a:r>
                        <a:rPr sz="1100" spc="0" dirty="0">
                          <a:latin typeface="Courier New"/>
                          <a:cs typeface="Courier New"/>
                        </a:rPr>
                        <a:t>Router(config)#interface fa0/0</a:t>
                      </a:r>
                    </a:p>
                    <a:p>
                      <a:pPr marL="539750" marR="4077970">
                        <a:lnSpc>
                          <a:spcPct val="100000"/>
                        </a:lnSpc>
                        <a:spcBef>
                          <a:spcPts val="5"/>
                        </a:spcBef>
                      </a:pPr>
                      <a:r>
                        <a:rPr sz="1100" spc="0" dirty="0">
                          <a:latin typeface="Courier New"/>
                          <a:cs typeface="Courier New"/>
                        </a:rPr>
                        <a:t>Router(config-if)#ipv6 dhcp client pd DHCPV6-PREFIX  Router(config-if)#ipv6 address DHCPV6-PREFIX 0:0:0:6::4/64  Router(config-if)#exit</a:t>
                      </a:r>
                    </a:p>
                    <a:p>
                      <a:pPr>
                        <a:lnSpc>
                          <a:spcPct val="100000"/>
                        </a:lnSpc>
                      </a:pPr>
                      <a:endParaRPr sz="1200" spc="0" dirty="0">
                        <a:latin typeface="Times New Roman"/>
                        <a:cs typeface="Times New Roman"/>
                      </a:endParaRPr>
                    </a:p>
                    <a:p>
                      <a:pPr>
                        <a:lnSpc>
                          <a:spcPct val="100000"/>
                        </a:lnSpc>
                      </a:pPr>
                      <a:endParaRPr sz="1200" spc="0" dirty="0">
                        <a:latin typeface="Times New Roman"/>
                        <a:cs typeface="Times New Roman"/>
                      </a:endParaRPr>
                    </a:p>
                    <a:p>
                      <a:pPr>
                        <a:lnSpc>
                          <a:spcPct val="100000"/>
                        </a:lnSpc>
                        <a:spcBef>
                          <a:spcPts val="20"/>
                        </a:spcBef>
                      </a:pPr>
                      <a:endParaRPr sz="1050" spc="0" dirty="0">
                        <a:latin typeface="Times New Roman"/>
                        <a:cs typeface="Times New Roman"/>
                      </a:endParaRPr>
                    </a:p>
                    <a:p>
                      <a:pPr marL="539750">
                        <a:lnSpc>
                          <a:spcPct val="100000"/>
                        </a:lnSpc>
                        <a:spcBef>
                          <a:spcPts val="5"/>
                        </a:spcBef>
                      </a:pPr>
                      <a:r>
                        <a:rPr sz="1100" spc="0" dirty="0">
                          <a:latin typeface="Courier New"/>
                          <a:cs typeface="Courier New"/>
                        </a:rPr>
                        <a:t>Router#show ipv6 dhcp</a:t>
                      </a:r>
                    </a:p>
                    <a:p>
                      <a:pPr marL="539750">
                        <a:lnSpc>
                          <a:spcPct val="100000"/>
                        </a:lnSpc>
                        <a:spcBef>
                          <a:spcPts val="5"/>
                        </a:spcBef>
                      </a:pPr>
                      <a:r>
                        <a:rPr sz="1100" spc="0" dirty="0">
                          <a:latin typeface="Courier New"/>
                          <a:cs typeface="Courier New"/>
                        </a:rPr>
                        <a:t>This device's DHCPv6 unique identifier(DUID): 0003000104FE7FEB4BB0</a:t>
                      </a:r>
                    </a:p>
                    <a:p>
                      <a:pPr>
                        <a:lnSpc>
                          <a:spcPct val="100000"/>
                        </a:lnSpc>
                      </a:pPr>
                      <a:endParaRPr sz="1150" spc="0" dirty="0">
                        <a:latin typeface="Times New Roman"/>
                        <a:cs typeface="Times New Roman"/>
                      </a:endParaRPr>
                    </a:p>
                    <a:p>
                      <a:pPr marL="539750" marR="5844540">
                        <a:lnSpc>
                          <a:spcPct val="100000"/>
                        </a:lnSpc>
                        <a:spcBef>
                          <a:spcPts val="5"/>
                        </a:spcBef>
                      </a:pPr>
                      <a:r>
                        <a:rPr sz="1100" spc="0" dirty="0">
                          <a:latin typeface="Courier New"/>
                          <a:cs typeface="Courier New"/>
                        </a:rPr>
                        <a:t>Router#show ipv6 dhcp interface fa0/0  FastEthernet0/0 is in client mode</a:t>
                      </a:r>
                    </a:p>
                    <a:p>
                      <a:pPr marL="707390">
                        <a:lnSpc>
                          <a:spcPct val="100000"/>
                        </a:lnSpc>
                        <a:spcBef>
                          <a:spcPts val="10"/>
                        </a:spcBef>
                      </a:pPr>
                      <a:r>
                        <a:rPr sz="1100" spc="0" dirty="0">
                          <a:latin typeface="Courier New"/>
                          <a:cs typeface="Courier New"/>
                        </a:rPr>
                        <a:t>Prefix State is OPEN</a:t>
                      </a:r>
                    </a:p>
                    <a:p>
                      <a:pPr marL="707390" marR="6518275">
                        <a:lnSpc>
                          <a:spcPct val="100000"/>
                        </a:lnSpc>
                        <a:spcBef>
                          <a:spcPts val="5"/>
                        </a:spcBef>
                      </a:pPr>
                      <a:r>
                        <a:rPr sz="1100" spc="0" dirty="0">
                          <a:latin typeface="Courier New"/>
                          <a:cs typeface="Courier New"/>
                        </a:rPr>
                        <a:t>Renew will be sent in 3d11h  Address State is IDLE</a:t>
                      </a:r>
                    </a:p>
                    <a:p>
                      <a:pPr marL="707390">
                        <a:lnSpc>
                          <a:spcPct val="100000"/>
                        </a:lnSpc>
                        <a:spcBef>
                          <a:spcPts val="5"/>
                        </a:spcBef>
                      </a:pPr>
                      <a:r>
                        <a:rPr sz="1100" spc="0" dirty="0">
                          <a:latin typeface="Courier New"/>
                          <a:cs typeface="Courier New"/>
                        </a:rPr>
                        <a:t>List of known servers:</a:t>
                      </a:r>
                    </a:p>
                    <a:p>
                      <a:pPr marL="875665" marR="4666615">
                        <a:lnSpc>
                          <a:spcPct val="100000"/>
                        </a:lnSpc>
                        <a:spcBef>
                          <a:spcPts val="10"/>
                        </a:spcBef>
                      </a:pPr>
                      <a:r>
                        <a:rPr sz="1100" spc="0" dirty="0">
                          <a:latin typeface="Courier New"/>
                          <a:cs typeface="Courier New"/>
                        </a:rPr>
                        <a:t>Reachable via address: FE80::6FE:7FFF:FEEB:4B68  DUID: 0003000104FE7FEB4B68</a:t>
                      </a:r>
                    </a:p>
                    <a:p>
                      <a:pPr marL="875665" marR="6518275">
                        <a:lnSpc>
                          <a:spcPct val="100000"/>
                        </a:lnSpc>
                        <a:spcBef>
                          <a:spcPts val="10"/>
                        </a:spcBef>
                      </a:pPr>
                      <a:r>
                        <a:rPr sz="1100" spc="0" dirty="0">
                          <a:latin typeface="Courier New"/>
                          <a:cs typeface="Courier New"/>
                        </a:rPr>
                        <a:t>Preference: 0  Configuration parameters:</a:t>
                      </a:r>
                    </a:p>
                    <a:p>
                      <a:pPr marL="1212850" marR="4666615" indent="-168910">
                        <a:lnSpc>
                          <a:spcPct val="100000"/>
                        </a:lnSpc>
                        <a:spcBef>
                          <a:spcPts val="10"/>
                        </a:spcBef>
                      </a:pPr>
                      <a:r>
                        <a:rPr sz="1100" spc="0" dirty="0">
                          <a:latin typeface="Courier New"/>
                          <a:cs typeface="Courier New"/>
                        </a:rPr>
                        <a:t>IA PD: IA ID 0x00040001, T1 302400, T2 483840  Prefix: 2001:7F8:8B:6::/64</a:t>
                      </a:r>
                    </a:p>
                    <a:p>
                      <a:pPr marL="1885314">
                        <a:lnSpc>
                          <a:spcPct val="100000"/>
                        </a:lnSpc>
                        <a:spcBef>
                          <a:spcPts val="10"/>
                        </a:spcBef>
                      </a:pPr>
                      <a:r>
                        <a:rPr sz="1100" spc="0" dirty="0">
                          <a:latin typeface="Courier New"/>
                          <a:cs typeface="Courier New"/>
                        </a:rPr>
                        <a:t>preferred lifetime 604800, valid lifetime 2592000</a:t>
                      </a:r>
                    </a:p>
                    <a:p>
                      <a:pPr marL="1044575" marR="3488690" indent="840740">
                        <a:lnSpc>
                          <a:spcPct val="100000"/>
                        </a:lnSpc>
                        <a:spcBef>
                          <a:spcPts val="5"/>
                        </a:spcBef>
                      </a:pPr>
                      <a:r>
                        <a:rPr sz="1100" spc="0" dirty="0">
                          <a:latin typeface="Courier New"/>
                          <a:cs typeface="Courier New"/>
                        </a:rPr>
                        <a:t>expires at May 14 2019 09:44 AM (2591906 seconds)  DNS server: FD00:0:0:1::53</a:t>
                      </a:r>
                    </a:p>
                    <a:p>
                      <a:pPr marL="1044575" marR="6181725">
                        <a:lnSpc>
                          <a:spcPct val="100000"/>
                        </a:lnSpc>
                        <a:spcBef>
                          <a:spcPts val="10"/>
                        </a:spcBef>
                      </a:pPr>
                      <a:r>
                        <a:rPr sz="1100" spc="0" dirty="0">
                          <a:latin typeface="Courier New"/>
                          <a:cs typeface="Courier New"/>
                        </a:rPr>
                        <a:t>Domain name: evm.bsuir.by  Information refresh time: 0</a:t>
                      </a:r>
                    </a:p>
                    <a:p>
                      <a:pPr marL="707390" marR="6266180">
                        <a:lnSpc>
                          <a:spcPct val="100000"/>
                        </a:lnSpc>
                        <a:spcBef>
                          <a:spcPts val="5"/>
                        </a:spcBef>
                      </a:pPr>
                      <a:r>
                        <a:rPr sz="1100" spc="0" dirty="0">
                          <a:latin typeface="Courier New"/>
                          <a:cs typeface="Courier New"/>
                        </a:rPr>
                        <a:t>Prefix name: DHCPV6-PREFIX  Prefix Rapid-Commit: disabled  Address Rapid-Commit: disabled</a:t>
                      </a:r>
                    </a:p>
                  </a:txBody>
                  <a:tcPr marL="0" marR="0" marT="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Команды IOS</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29749025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4.0.26.13</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4455" indent="447675">
                        <a:lnSpc>
                          <a:spcPct val="100000"/>
                        </a:lnSpc>
                        <a:spcBef>
                          <a:spcPts val="310"/>
                        </a:spcBef>
                        <a:tabLst>
                          <a:tab pos="2764790" algn="l"/>
                          <a:tab pos="4302760" algn="l"/>
                          <a:tab pos="5613400" algn="l"/>
                          <a:tab pos="6726555" algn="l"/>
                          <a:tab pos="8821420" algn="l"/>
                        </a:tabLst>
                      </a:pPr>
                      <a:r>
                        <a:rPr sz="2000" spc="0" dirty="0">
                          <a:latin typeface="Arial MT"/>
                          <a:cs typeface="Arial MT"/>
                        </a:rPr>
                        <a:t>Поддерживаются	следующие	основные	режимы	туннелирования	IPv6-  over-IPv4:</a:t>
                      </a:r>
                    </a:p>
                    <a:p>
                      <a:pPr marL="539750">
                        <a:lnSpc>
                          <a:spcPts val="2250"/>
                        </a:lnSpc>
                      </a:pPr>
                      <a:r>
                        <a:rPr sz="2000" spc="0" dirty="0">
                          <a:latin typeface="Courier New"/>
                          <a:cs typeface="Courier New"/>
                        </a:rPr>
                        <a:t>ipv6ip </a:t>
                      </a:r>
                      <a:r>
                        <a:rPr sz="2000" spc="0" dirty="0">
                          <a:latin typeface="Arial MT"/>
                          <a:cs typeface="Arial MT"/>
                        </a:rPr>
                        <a:t>-- manual;</a:t>
                      </a:r>
                    </a:p>
                    <a:p>
                      <a:pPr marL="539750">
                        <a:lnSpc>
                          <a:spcPct val="100000"/>
                        </a:lnSpc>
                      </a:pPr>
                      <a:r>
                        <a:rPr sz="2000" spc="0" dirty="0">
                          <a:latin typeface="Courier New"/>
                          <a:cs typeface="Courier New"/>
                        </a:rPr>
                        <a:t>ipv6ip 6to4 </a:t>
                      </a:r>
                      <a:r>
                        <a:rPr sz="2000" spc="0" dirty="0">
                          <a:latin typeface="Arial MT"/>
                          <a:cs typeface="Arial MT"/>
                        </a:rPr>
                        <a:t>-- 6to4;</a:t>
                      </a:r>
                    </a:p>
                    <a:p>
                      <a:pPr marL="539750">
                        <a:lnSpc>
                          <a:spcPct val="100000"/>
                        </a:lnSpc>
                      </a:pPr>
                      <a:r>
                        <a:rPr sz="2000" spc="0" dirty="0">
                          <a:latin typeface="Courier New"/>
                          <a:cs typeface="Courier New"/>
                        </a:rPr>
                        <a:t>ipv6ip isatap </a:t>
                      </a:r>
                      <a:r>
                        <a:rPr sz="2000" spc="0" dirty="0">
                          <a:latin typeface="Arial MT"/>
                          <a:cs typeface="Arial MT"/>
                        </a:rPr>
                        <a:t>-- ISATAP;</a:t>
                      </a:r>
                    </a:p>
                    <a:p>
                      <a:pPr marL="539750">
                        <a:lnSpc>
                          <a:spcPct val="100000"/>
                        </a:lnSpc>
                      </a:pPr>
                      <a:r>
                        <a:rPr sz="2000" spc="0" dirty="0">
                          <a:latin typeface="Arial MT"/>
                          <a:cs typeface="Arial MT"/>
                        </a:rPr>
                        <a:t>плюс </a:t>
                      </a:r>
                      <a:r>
                        <a:rPr sz="2000" spc="0" dirty="0">
                          <a:latin typeface="Courier New"/>
                          <a:cs typeface="Courier New"/>
                        </a:rPr>
                        <a:t>gre ipv6 </a:t>
                      </a:r>
                      <a:r>
                        <a:rPr sz="2000" spc="0" dirty="0">
                          <a:latin typeface="Arial MT"/>
                          <a:cs typeface="Arial MT"/>
                        </a:rPr>
                        <a:t>-- GRE (Generic Routing Encapsulation).</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537983"/>
            <a:ext cx="9505950" cy="6483350"/>
          </a:xfrm>
          <a:custGeom>
            <a:avLst/>
            <a:gdLst/>
            <a:ahLst/>
            <a:cxnLst/>
            <a:rect l="l" t="t" r="r" b="b"/>
            <a:pathLst>
              <a:path w="9505950" h="6483350">
                <a:moveTo>
                  <a:pt x="9505937" y="0"/>
                </a:moveTo>
                <a:lnTo>
                  <a:pt x="0" y="0"/>
                </a:lnTo>
                <a:lnTo>
                  <a:pt x="0" y="395478"/>
                </a:lnTo>
                <a:lnTo>
                  <a:pt x="0" y="6088380"/>
                </a:lnTo>
                <a:lnTo>
                  <a:pt x="0" y="6483096"/>
                </a:lnTo>
                <a:lnTo>
                  <a:pt x="9505937" y="6483096"/>
                </a:lnTo>
                <a:lnTo>
                  <a:pt x="9505937" y="6088380"/>
                </a:lnTo>
                <a:lnTo>
                  <a:pt x="9505937" y="395478"/>
                </a:lnTo>
                <a:lnTo>
                  <a:pt x="9505937" y="0"/>
                </a:lnTo>
                <a:close/>
              </a:path>
            </a:pathLst>
          </a:custGeom>
          <a:solidFill>
            <a:srgbClr val="FFFFFF"/>
          </a:solidFill>
        </p:spPr>
        <p:txBody>
          <a:bodyPr wrap="square" lIns="0" tIns="0" rIns="0" bIns="0" rtlCol="0"/>
          <a:lstStyle/>
          <a:p>
            <a:endParaRPr/>
          </a:p>
        </p:txBody>
      </p:sp>
      <p:sp>
        <p:nvSpPr>
          <p:cNvPr id="3" name="object 3"/>
          <p:cNvSpPr txBox="1"/>
          <p:nvPr/>
        </p:nvSpPr>
        <p:spPr>
          <a:xfrm>
            <a:off x="672979" y="492963"/>
            <a:ext cx="9347200" cy="1083310"/>
          </a:xfrm>
          <a:prstGeom prst="rect">
            <a:avLst/>
          </a:prstGeom>
        </p:spPr>
        <p:txBody>
          <a:bodyPr vert="horz" wrap="square" lIns="0" tIns="84455" rIns="0" bIns="0" rtlCol="0">
            <a:spAutoFit/>
          </a:bodyPr>
          <a:lstStyle/>
          <a:p>
            <a:pPr marL="12700">
              <a:lnSpc>
                <a:spcPct val="100000"/>
              </a:lnSpc>
              <a:spcBef>
                <a:spcPts val="665"/>
              </a:spcBef>
            </a:pPr>
            <a:r>
              <a:rPr sz="2000" dirty="0">
                <a:latin typeface="Arial MT"/>
                <a:cs typeface="Arial MT"/>
              </a:rPr>
              <a:t>4.0.26.14</a:t>
            </a:r>
            <a:endParaRPr sz="2000">
              <a:latin typeface="Arial MT"/>
              <a:cs typeface="Arial MT"/>
            </a:endParaRPr>
          </a:p>
          <a:p>
            <a:pPr marL="12700" marR="5080" indent="447675">
              <a:lnSpc>
                <a:spcPct val="100000"/>
              </a:lnSpc>
              <a:spcBef>
                <a:spcPts val="560"/>
              </a:spcBef>
            </a:pPr>
            <a:r>
              <a:rPr sz="2000" dirty="0">
                <a:latin typeface="Arial MT"/>
                <a:cs typeface="Arial MT"/>
              </a:rPr>
              <a:t>Для просмотра информации о соседях используют команду </a:t>
            </a:r>
            <a:r>
              <a:rPr sz="2000" dirty="0">
                <a:latin typeface="Courier New"/>
                <a:cs typeface="Courier New"/>
              </a:rPr>
              <a:t>show ipv6  neighbors</a:t>
            </a:r>
            <a:r>
              <a:rPr sz="2000" dirty="0">
                <a:latin typeface="Arial MT"/>
                <a:cs typeface="Arial MT"/>
              </a:rPr>
              <a:t>.</a:t>
            </a:r>
            <a:endParaRPr sz="2000">
              <a:latin typeface="Arial MT"/>
              <a:cs typeface="Arial MT"/>
            </a:endParaRP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126847190"/>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4.0.8.2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4455" indent="447675" algn="just">
                        <a:lnSpc>
                          <a:spcPct val="100000"/>
                        </a:lnSpc>
                        <a:spcBef>
                          <a:spcPts val="310"/>
                        </a:spcBef>
                      </a:pPr>
                      <a:r>
                        <a:rPr sz="2000" spc="0" dirty="0">
                          <a:latin typeface="Arial MT"/>
                          <a:cs typeface="Arial MT"/>
                        </a:rPr>
                        <a:t>Как и раньше, размер подсети либо определяется автоматически, либо  его задают принудительно.</a:t>
                      </a:r>
                    </a:p>
                    <a:p>
                      <a:pPr marL="92075" marR="84455" indent="447675" algn="just">
                        <a:lnSpc>
                          <a:spcPct val="100000"/>
                        </a:lnSpc>
                      </a:pPr>
                      <a:r>
                        <a:rPr sz="2000" spc="0" dirty="0">
                          <a:latin typeface="Arial MT"/>
                          <a:cs typeface="Arial MT"/>
                        </a:rPr>
                        <a:t>Автоматическое определение осуществляется согласно полям  соответствующего формата вида адреса.</a:t>
                      </a:r>
                    </a:p>
                    <a:p>
                      <a:pPr marL="92075" marR="83820" indent="447675" algn="just">
                        <a:lnSpc>
                          <a:spcPct val="100000"/>
                        </a:lnSpc>
                      </a:pPr>
                      <a:r>
                        <a:rPr sz="2000" spc="0" dirty="0">
                          <a:latin typeface="Arial MT"/>
                          <a:cs typeface="Arial MT"/>
                        </a:rPr>
                        <a:t>В ряде случаев, когда поля допускают «разбежку» (например, при  проектировании  собственной  инфраструктуры),  задание  префикса  подсети  обязательно.</a:t>
                      </a:r>
                    </a:p>
                    <a:p>
                      <a:pPr marL="92075" marR="83185" indent="447675" algn="just">
                        <a:lnSpc>
                          <a:spcPct val="100000"/>
                        </a:lnSpc>
                      </a:pPr>
                      <a:r>
                        <a:rPr sz="2000" spc="0" dirty="0">
                          <a:latin typeface="Arial MT"/>
                          <a:cs typeface="Arial MT"/>
                        </a:rPr>
                        <a:t>При выборе размера подсетей настоятельно рекомендуется не отходить  от стандартных правил.</a:t>
                      </a:r>
                    </a:p>
                    <a:p>
                      <a:pPr marL="92075" marR="85090" indent="447675" algn="just">
                        <a:lnSpc>
                          <a:spcPct val="100000"/>
                        </a:lnSpc>
                      </a:pPr>
                      <a:r>
                        <a:rPr sz="2000" spc="0" dirty="0">
                          <a:latin typeface="Arial MT"/>
                          <a:cs typeface="Arial MT"/>
                        </a:rPr>
                        <a:t>Например, минимальная физическая подсеть -- линк стандартизирована  только с префиксом подсети равным 64.</a:t>
                      </a:r>
                    </a:p>
                    <a:p>
                      <a:pPr marL="92075" marR="85090" indent="447675" algn="just">
                        <a:lnSpc>
                          <a:spcPct val="100000"/>
                        </a:lnSpc>
                      </a:pPr>
                      <a:r>
                        <a:rPr sz="2000" spc="0" dirty="0">
                          <a:latin typeface="Arial MT"/>
                          <a:cs typeface="Arial MT"/>
                        </a:rPr>
                        <a:t>Но, например, Cisco в исключительных случаях допускает еще меньшие  подсети (nibble boundary).</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512098728"/>
              </p:ext>
            </p:extLst>
          </p:nvPr>
        </p:nvGraphicFramePr>
        <p:xfrm>
          <a:off x="579196" y="523684"/>
          <a:ext cx="9506585" cy="6483092"/>
        </p:xfrm>
        <a:graphic>
          <a:graphicData uri="http://schemas.openxmlformats.org/drawingml/2006/table">
            <a:tbl>
              <a:tblPr firstRow="1" bandRow="1">
                <a:tableStyleId>{2D5ABB26-0587-4C30-8999-92F81FD0307C}</a:tableStyleId>
              </a:tblPr>
              <a:tblGrid>
                <a:gridCol w="4529455">
                  <a:extLst>
                    <a:ext uri="{9D8B030D-6E8A-4147-A177-3AD203B41FA5}">
                      <a16:colId xmlns:a16="http://schemas.microsoft.com/office/drawing/2014/main" val="20000"/>
                    </a:ext>
                  </a:extLst>
                </a:gridCol>
                <a:gridCol w="4977130">
                  <a:extLst>
                    <a:ext uri="{9D8B030D-6E8A-4147-A177-3AD203B41FA5}">
                      <a16:colId xmlns:a16="http://schemas.microsoft.com/office/drawing/2014/main" val="20001"/>
                    </a:ext>
                  </a:extLst>
                </a:gridCol>
              </a:tblGrid>
              <a:tr h="395477">
                <a:tc gridSpan="2">
                  <a:txBody>
                    <a:bodyPr/>
                    <a:lstStyle/>
                    <a:p>
                      <a:pPr marL="92075">
                        <a:lnSpc>
                          <a:spcPct val="100000"/>
                        </a:lnSpc>
                        <a:spcBef>
                          <a:spcPts val="310"/>
                        </a:spcBef>
                      </a:pPr>
                      <a:r>
                        <a:rPr sz="2000" spc="0" dirty="0">
                          <a:latin typeface="Arial MT"/>
                          <a:cs typeface="Arial MT"/>
                        </a:rPr>
                        <a:t>4.0.26.15</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0"/>
                  </a:ext>
                </a:extLst>
              </a:tr>
              <a:tr h="565017">
                <a:tc>
                  <a:txBody>
                    <a:bodyPr/>
                    <a:lstStyle/>
                    <a:p>
                      <a:pPr>
                        <a:lnSpc>
                          <a:spcPct val="100000"/>
                        </a:lnSpc>
                        <a:spcBef>
                          <a:spcPts val="50"/>
                        </a:spcBef>
                      </a:pPr>
                      <a:endParaRPr sz="2200" spc="0">
                        <a:latin typeface="Times New Roman"/>
                        <a:cs typeface="Times New Roman"/>
                      </a:endParaRPr>
                    </a:p>
                    <a:p>
                      <a:pPr marL="539750">
                        <a:lnSpc>
                          <a:spcPct val="100000"/>
                        </a:lnSpc>
                        <a:spcBef>
                          <a:spcPts val="5"/>
                        </a:spcBef>
                      </a:pPr>
                      <a:r>
                        <a:rPr sz="1400" spc="0" dirty="0">
                          <a:latin typeface="Courier New"/>
                          <a:cs typeface="Courier New"/>
                        </a:rPr>
                        <a:t>Router#show ipv6 neighbors</a:t>
                      </a:r>
                      <a:endParaRPr sz="1400" spc="0">
                        <a:latin typeface="Courier New"/>
                        <a:cs typeface="Courier New"/>
                      </a:endParaRPr>
                    </a:p>
                  </a:txBody>
                  <a:tcPr marL="0" marR="0" marT="6350" marB="0">
                    <a:lnL w="38100">
                      <a:solidFill>
                        <a:srgbClr val="000000"/>
                      </a:solidFill>
                      <a:prstDash val="solid"/>
                    </a:lnL>
                    <a:lnT w="12700">
                      <a:solidFill>
                        <a:srgbClr val="000000"/>
                      </a:solidFill>
                      <a:prstDash val="solid"/>
                    </a:lnT>
                    <a:solidFill>
                      <a:srgbClr val="FFFFFF"/>
                    </a:solidFill>
                  </a:tcPr>
                </a:tc>
                <a:tc>
                  <a:txBody>
                    <a:bodyPr/>
                    <a:lstStyle/>
                    <a:p>
                      <a:pPr>
                        <a:lnSpc>
                          <a:spcPct val="100000"/>
                        </a:lnSpc>
                      </a:pPr>
                      <a:endParaRPr sz="1400" spc="0">
                        <a:latin typeface="Times New Roman"/>
                        <a:cs typeface="Times New Roman"/>
                      </a:endParaRPr>
                    </a:p>
                  </a:txBody>
                  <a:tcPr marL="0" marR="0" marT="0" marB="0">
                    <a:lnR w="28575">
                      <a:solidFill>
                        <a:srgbClr val="000000"/>
                      </a:solidFill>
                      <a:prstDash val="solid"/>
                    </a:lnR>
                    <a:lnT w="12700">
                      <a:solidFill>
                        <a:srgbClr val="000000"/>
                      </a:solidFill>
                      <a:prstDash val="solid"/>
                    </a:lnT>
                    <a:solidFill>
                      <a:srgbClr val="FFFFFF"/>
                    </a:solidFill>
                  </a:tcPr>
                </a:tc>
                <a:extLst>
                  <a:ext uri="{0D108BD9-81ED-4DB2-BD59-A6C34878D82A}">
                    <a16:rowId xmlns:a16="http://schemas.microsoft.com/office/drawing/2014/main" val="10001"/>
                  </a:ext>
                </a:extLst>
              </a:tr>
              <a:tr h="212979">
                <a:tc>
                  <a:txBody>
                    <a:bodyPr/>
                    <a:lstStyle/>
                    <a:p>
                      <a:pPr marL="539750">
                        <a:lnSpc>
                          <a:spcPts val="1490"/>
                        </a:lnSpc>
                      </a:pPr>
                      <a:r>
                        <a:rPr sz="1400" spc="0" dirty="0">
                          <a:latin typeface="Courier New"/>
                          <a:cs typeface="Courier New"/>
                        </a:rPr>
                        <a:t>IPv6 Address</a:t>
                      </a:r>
                      <a:endParaRPr sz="14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478155">
                        <a:lnSpc>
                          <a:spcPts val="1490"/>
                        </a:lnSpc>
                      </a:pPr>
                      <a:r>
                        <a:rPr sz="1400" spc="0" dirty="0">
                          <a:latin typeface="Courier New"/>
                          <a:cs typeface="Courier New"/>
                        </a:rPr>
                        <a:t>Age Link-layer Addr </a:t>
                      </a:r>
                      <a:r>
                        <a:rPr sz="1400" u="sng" spc="0" dirty="0">
                          <a:solidFill>
                            <a:srgbClr val="FF0000"/>
                          </a:solidFill>
                          <a:uFill>
                            <a:solidFill>
                              <a:srgbClr val="FF0000"/>
                            </a:solidFill>
                          </a:uFill>
                          <a:latin typeface="Courier New"/>
                          <a:cs typeface="Courier New"/>
                        </a:rPr>
                        <a:t>State</a:t>
                      </a:r>
                      <a:r>
                        <a:rPr sz="1400" spc="0" dirty="0">
                          <a:solidFill>
                            <a:srgbClr val="FF0000"/>
                          </a:solidFill>
                          <a:latin typeface="Courier New"/>
                          <a:cs typeface="Courier New"/>
                        </a:rPr>
                        <a:t> </a:t>
                      </a:r>
                      <a:r>
                        <a:rPr sz="1400" spc="0" dirty="0">
                          <a:latin typeface="Courier New"/>
                          <a:cs typeface="Courier New"/>
                        </a:rPr>
                        <a:t>Interface</a:t>
                      </a:r>
                      <a:endParaRPr sz="14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02"/>
                  </a:ext>
                </a:extLst>
              </a:tr>
              <a:tr h="212978">
                <a:tc>
                  <a:txBody>
                    <a:bodyPr/>
                    <a:lstStyle/>
                    <a:p>
                      <a:pPr marL="539750">
                        <a:lnSpc>
                          <a:spcPts val="1490"/>
                        </a:lnSpc>
                      </a:pPr>
                      <a:r>
                        <a:rPr sz="1400" spc="0" dirty="0">
                          <a:latin typeface="Courier New"/>
                          <a:cs typeface="Courier New"/>
                        </a:rPr>
                        <a:t>FE80::50B1:D597:7C33:4442</a:t>
                      </a:r>
                      <a:endParaRPr sz="1400" spc="0">
                        <a:latin typeface="Courier New"/>
                        <a:cs typeface="Courier New"/>
                      </a:endParaRPr>
                    </a:p>
                  </a:txBody>
                  <a:tcPr marL="0" marR="0" marT="0" marB="0">
                    <a:lnL w="38100">
                      <a:solidFill>
                        <a:srgbClr val="000000"/>
                      </a:solidFill>
                      <a:prstDash val="solid"/>
                    </a:lnL>
                    <a:solidFill>
                      <a:srgbClr val="FFFFFF"/>
                    </a:solidFill>
                  </a:tcPr>
                </a:tc>
                <a:tc>
                  <a:txBody>
                    <a:bodyPr/>
                    <a:lstStyle/>
                    <a:p>
                      <a:pPr marL="691515">
                        <a:lnSpc>
                          <a:spcPts val="1490"/>
                        </a:lnSpc>
                        <a:tabLst>
                          <a:tab pos="2604770" algn="l"/>
                        </a:tabLst>
                      </a:pPr>
                      <a:r>
                        <a:rPr sz="1400" spc="0" dirty="0">
                          <a:latin typeface="Courier New"/>
                          <a:cs typeface="Courier New"/>
                        </a:rPr>
                        <a:t>4 00c0.0c72.6846	</a:t>
                      </a:r>
                      <a:r>
                        <a:rPr sz="1400" u="sng" spc="0" dirty="0">
                          <a:solidFill>
                            <a:srgbClr val="FF0000"/>
                          </a:solidFill>
                          <a:uFill>
                            <a:solidFill>
                              <a:srgbClr val="FF0000"/>
                            </a:solidFill>
                          </a:uFill>
                          <a:latin typeface="Courier New"/>
                          <a:cs typeface="Courier New"/>
                        </a:rPr>
                        <a:t>STALE</a:t>
                      </a:r>
                      <a:r>
                        <a:rPr sz="1400" spc="0" dirty="0">
                          <a:solidFill>
                            <a:srgbClr val="FF0000"/>
                          </a:solidFill>
                          <a:latin typeface="Courier New"/>
                          <a:cs typeface="Courier New"/>
                        </a:rPr>
                        <a:t> </a:t>
                      </a:r>
                      <a:r>
                        <a:rPr sz="1400" spc="0" dirty="0">
                          <a:latin typeface="Courier New"/>
                          <a:cs typeface="Courier New"/>
                        </a:rPr>
                        <a:t>Fa0/0</a:t>
                      </a:r>
                      <a:endParaRPr sz="1400" spc="0">
                        <a:latin typeface="Courier New"/>
                        <a:cs typeface="Courier New"/>
                      </a:endParaRPr>
                    </a:p>
                  </a:txBody>
                  <a:tcPr marL="0" marR="0" marT="0" marB="0">
                    <a:lnR w="28575">
                      <a:solidFill>
                        <a:srgbClr val="000000"/>
                      </a:solidFill>
                      <a:prstDash val="solid"/>
                    </a:lnR>
                    <a:solidFill>
                      <a:srgbClr val="FFFFFF"/>
                    </a:solidFill>
                  </a:tcPr>
                </a:tc>
                <a:extLst>
                  <a:ext uri="{0D108BD9-81ED-4DB2-BD59-A6C34878D82A}">
                    <a16:rowId xmlns:a16="http://schemas.microsoft.com/office/drawing/2014/main" val="10003"/>
                  </a:ext>
                </a:extLst>
              </a:tr>
              <a:tr h="4701164">
                <a:tc>
                  <a:txBody>
                    <a:bodyPr/>
                    <a:lstStyle/>
                    <a:p>
                      <a:pPr marL="539750">
                        <a:lnSpc>
                          <a:spcPts val="1490"/>
                        </a:lnSpc>
                      </a:pPr>
                      <a:r>
                        <a:rPr sz="1400" spc="0" dirty="0">
                          <a:latin typeface="Courier New"/>
                          <a:cs typeface="Courier New"/>
                        </a:rPr>
                        <a:t>2001:7FC:8B:6:6C70:AE09:B5AC:A84F</a:t>
                      </a:r>
                    </a:p>
                  </a:txBody>
                  <a:tcPr marL="0" marR="0" marT="0" marB="0">
                    <a:lnL w="38100">
                      <a:solidFill>
                        <a:srgbClr val="000000"/>
                      </a:solidFill>
                      <a:prstDash val="solid"/>
                    </a:lnL>
                    <a:lnB w="19050">
                      <a:solidFill>
                        <a:srgbClr val="000000"/>
                      </a:solidFill>
                      <a:prstDash val="solid"/>
                    </a:lnB>
                    <a:solidFill>
                      <a:srgbClr val="FFFFFF"/>
                    </a:solidFill>
                  </a:tcPr>
                </a:tc>
                <a:tc>
                  <a:txBody>
                    <a:bodyPr/>
                    <a:lstStyle/>
                    <a:p>
                      <a:pPr marL="584200">
                        <a:lnSpc>
                          <a:spcPts val="1490"/>
                        </a:lnSpc>
                        <a:tabLst>
                          <a:tab pos="2604770" algn="l"/>
                        </a:tabLst>
                      </a:pPr>
                      <a:r>
                        <a:rPr sz="1400" spc="0" dirty="0">
                          <a:latin typeface="Courier New"/>
                          <a:cs typeface="Courier New"/>
                        </a:rPr>
                        <a:t>12 00c0.0c72.6846	STALE Fa0/0</a:t>
                      </a:r>
                      <a:endParaRPr sz="1400" spc="0">
                        <a:latin typeface="Courier New"/>
                        <a:cs typeface="Courier New"/>
                      </a:endParaRPr>
                    </a:p>
                  </a:txBody>
                  <a:tcPr marL="0" marR="0" marT="0" marB="0">
                    <a:lnR w="28575">
                      <a:solidFill>
                        <a:srgbClr val="000000"/>
                      </a:solidFill>
                      <a:prstDash val="solid"/>
                    </a:lnR>
                    <a:lnB w="19050">
                      <a:solidFill>
                        <a:srgbClr val="000000"/>
                      </a:solidFill>
                      <a:prstDash val="solid"/>
                    </a:lnB>
                    <a:solidFill>
                      <a:srgbClr val="FFFFFF"/>
                    </a:solidFill>
                  </a:tcPr>
                </a:tc>
                <a:extLst>
                  <a:ext uri="{0D108BD9-81ED-4DB2-BD59-A6C34878D82A}">
                    <a16:rowId xmlns:a16="http://schemas.microsoft.com/office/drawing/2014/main" val="10004"/>
                  </a:ext>
                </a:extLst>
              </a:tr>
              <a:tr h="395477">
                <a:tc gridSpan="2">
                  <a:txBody>
                    <a:bodyPr/>
                    <a:lstStyle/>
                    <a:p>
                      <a:pPr algn="ctr">
                        <a:lnSpc>
                          <a:spcPct val="100000"/>
                        </a:lnSpc>
                        <a:spcBef>
                          <a:spcPts val="315"/>
                        </a:spcBef>
                      </a:pPr>
                      <a:r>
                        <a:rPr sz="2000" spc="0" dirty="0">
                          <a:latin typeface="Arial MT"/>
                          <a:cs typeface="Arial MT"/>
                        </a:rPr>
                        <a:t>Команды IOS</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537983"/>
            <a:ext cx="9505950" cy="6483350"/>
          </a:xfrm>
          <a:custGeom>
            <a:avLst/>
            <a:gdLst/>
            <a:ahLst/>
            <a:cxnLst/>
            <a:rect l="l" t="t" r="r" b="b"/>
            <a:pathLst>
              <a:path w="9505950" h="6483350">
                <a:moveTo>
                  <a:pt x="9505937" y="0"/>
                </a:moveTo>
                <a:lnTo>
                  <a:pt x="0" y="0"/>
                </a:lnTo>
                <a:lnTo>
                  <a:pt x="0" y="395478"/>
                </a:lnTo>
                <a:lnTo>
                  <a:pt x="0" y="6088380"/>
                </a:lnTo>
                <a:lnTo>
                  <a:pt x="0" y="6483096"/>
                </a:lnTo>
                <a:lnTo>
                  <a:pt x="9505937" y="6483096"/>
                </a:lnTo>
                <a:lnTo>
                  <a:pt x="9505937" y="6088380"/>
                </a:lnTo>
                <a:lnTo>
                  <a:pt x="9505937" y="395478"/>
                </a:lnTo>
                <a:lnTo>
                  <a:pt x="9505937" y="0"/>
                </a:lnTo>
                <a:close/>
              </a:path>
            </a:pathLst>
          </a:custGeom>
          <a:solidFill>
            <a:srgbClr val="FFFFFF"/>
          </a:solidFill>
        </p:spPr>
        <p:txBody>
          <a:bodyPr wrap="square" lIns="0" tIns="0" rIns="0" bIns="0" rtlCol="0"/>
          <a:lstStyle/>
          <a:p>
            <a:endParaRPr/>
          </a:p>
        </p:txBody>
      </p:sp>
      <p:sp>
        <p:nvSpPr>
          <p:cNvPr id="3" name="object 3"/>
          <p:cNvSpPr txBox="1"/>
          <p:nvPr/>
        </p:nvSpPr>
        <p:spPr>
          <a:xfrm>
            <a:off x="672979" y="492963"/>
            <a:ext cx="6409690" cy="1085554"/>
          </a:xfrm>
          <a:prstGeom prst="rect">
            <a:avLst/>
          </a:prstGeom>
        </p:spPr>
        <p:txBody>
          <a:bodyPr vert="horz" wrap="square" lIns="0" tIns="84455" rIns="0" bIns="0" rtlCol="0">
            <a:spAutoFit/>
          </a:bodyPr>
          <a:lstStyle/>
          <a:p>
            <a:pPr marL="12700">
              <a:lnSpc>
                <a:spcPct val="100000"/>
              </a:lnSpc>
              <a:spcBef>
                <a:spcPts val="665"/>
              </a:spcBef>
            </a:pPr>
            <a:r>
              <a:rPr sz="2000" dirty="0">
                <a:latin typeface="Arial MT"/>
                <a:cs typeface="Arial MT"/>
              </a:rPr>
              <a:t>4.0.26.16</a:t>
            </a:r>
            <a:endParaRPr sz="2000">
              <a:latin typeface="Arial MT"/>
              <a:cs typeface="Arial MT"/>
            </a:endParaRPr>
          </a:p>
          <a:p>
            <a:pPr marL="460375">
              <a:lnSpc>
                <a:spcPct val="100000"/>
              </a:lnSpc>
              <a:spcBef>
                <a:spcPts val="560"/>
              </a:spcBef>
            </a:pPr>
            <a:r>
              <a:rPr sz="2000" dirty="0">
                <a:latin typeface="Arial MT"/>
                <a:cs typeface="Arial MT"/>
              </a:rPr>
              <a:t>Команды </a:t>
            </a:r>
            <a:r>
              <a:rPr sz="2000" dirty="0">
                <a:latin typeface="Courier New"/>
                <a:cs typeface="Courier New"/>
              </a:rPr>
              <a:t>ping </a:t>
            </a:r>
            <a:r>
              <a:rPr sz="2000" dirty="0">
                <a:latin typeface="Arial MT"/>
                <a:cs typeface="Arial MT"/>
              </a:rPr>
              <a:t>и </a:t>
            </a:r>
            <a:r>
              <a:rPr sz="2000" dirty="0">
                <a:latin typeface="Courier New"/>
                <a:cs typeface="Courier New"/>
              </a:rPr>
              <a:t>traceroute </a:t>
            </a:r>
            <a:r>
              <a:rPr sz="2000" dirty="0">
                <a:latin typeface="Arial MT"/>
                <a:cs typeface="Arial MT"/>
              </a:rPr>
              <a:t>совместимы с IPv6.</a:t>
            </a:r>
            <a:endParaRPr sz="2000">
              <a:latin typeface="Arial MT"/>
              <a:cs typeface="Arial MT"/>
            </a:endParaRP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537983"/>
            <a:ext cx="9505950" cy="6483350"/>
          </a:xfrm>
          <a:custGeom>
            <a:avLst/>
            <a:gdLst/>
            <a:ahLst/>
            <a:cxnLst/>
            <a:rect l="l" t="t" r="r" b="b"/>
            <a:pathLst>
              <a:path w="9505950" h="6483350">
                <a:moveTo>
                  <a:pt x="9505937" y="0"/>
                </a:moveTo>
                <a:lnTo>
                  <a:pt x="0" y="0"/>
                </a:lnTo>
                <a:lnTo>
                  <a:pt x="0" y="395478"/>
                </a:lnTo>
                <a:lnTo>
                  <a:pt x="0" y="6088380"/>
                </a:lnTo>
                <a:lnTo>
                  <a:pt x="0" y="6483096"/>
                </a:lnTo>
                <a:lnTo>
                  <a:pt x="9505937" y="6483096"/>
                </a:lnTo>
                <a:lnTo>
                  <a:pt x="9505937" y="6088380"/>
                </a:lnTo>
                <a:lnTo>
                  <a:pt x="9505937" y="395478"/>
                </a:lnTo>
                <a:lnTo>
                  <a:pt x="9505937" y="0"/>
                </a:lnTo>
                <a:close/>
              </a:path>
            </a:pathLst>
          </a:custGeom>
          <a:solidFill>
            <a:srgbClr val="FFFFFF"/>
          </a:solidFill>
        </p:spPr>
        <p:txBody>
          <a:bodyPr wrap="square" lIns="0" tIns="0" rIns="0" bIns="0" rtlCol="0"/>
          <a:lstStyle/>
          <a:p>
            <a:endParaRPr/>
          </a:p>
        </p:txBody>
      </p:sp>
      <p:sp>
        <p:nvSpPr>
          <p:cNvPr id="3" name="object 3"/>
          <p:cNvSpPr txBox="1"/>
          <p:nvPr/>
        </p:nvSpPr>
        <p:spPr>
          <a:xfrm>
            <a:off x="672979" y="492963"/>
            <a:ext cx="9347200" cy="1083310"/>
          </a:xfrm>
          <a:prstGeom prst="rect">
            <a:avLst/>
          </a:prstGeom>
        </p:spPr>
        <p:txBody>
          <a:bodyPr vert="horz" wrap="square" lIns="0" tIns="84455" rIns="0" bIns="0" rtlCol="0">
            <a:spAutoFit/>
          </a:bodyPr>
          <a:lstStyle/>
          <a:p>
            <a:pPr marL="12700">
              <a:lnSpc>
                <a:spcPct val="100000"/>
              </a:lnSpc>
              <a:spcBef>
                <a:spcPts val="665"/>
              </a:spcBef>
            </a:pPr>
            <a:r>
              <a:rPr sz="2000" dirty="0">
                <a:latin typeface="Arial MT"/>
                <a:cs typeface="Arial MT"/>
              </a:rPr>
              <a:t>4.0.26.17</a:t>
            </a:r>
            <a:endParaRPr sz="2000">
              <a:latin typeface="Arial MT"/>
              <a:cs typeface="Arial MT"/>
            </a:endParaRPr>
          </a:p>
          <a:p>
            <a:pPr marL="12700" marR="5080" indent="447675">
              <a:lnSpc>
                <a:spcPct val="100000"/>
              </a:lnSpc>
              <a:spcBef>
                <a:spcPts val="560"/>
              </a:spcBef>
            </a:pPr>
            <a:r>
              <a:rPr sz="2000" dirty="0">
                <a:solidFill>
                  <a:srgbClr val="FF0000"/>
                </a:solidFill>
                <a:latin typeface="Arial MT"/>
                <a:cs typeface="Arial MT"/>
              </a:rPr>
              <a:t>Д</a:t>
            </a:r>
            <a:r>
              <a:rPr sz="2000" dirty="0">
                <a:latin typeface="Arial MT"/>
                <a:cs typeface="Arial MT"/>
              </a:rPr>
              <a:t>ля просмотра таблицы IPv6-маршрутизации используют команду </a:t>
            </a:r>
            <a:r>
              <a:rPr sz="2000" dirty="0">
                <a:latin typeface="Courier New"/>
                <a:cs typeface="Courier New"/>
              </a:rPr>
              <a:t>show  ipv6 route</a:t>
            </a:r>
            <a:r>
              <a:rPr sz="2000" dirty="0">
                <a:latin typeface="Arial MT"/>
                <a:cs typeface="Arial MT"/>
              </a:rPr>
              <a:t>.</a:t>
            </a:r>
            <a:endParaRPr sz="2000">
              <a:latin typeface="Arial MT"/>
              <a:cs typeface="Arial MT"/>
            </a:endParaRP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56192249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4.0.26.18</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pPr>
                      <a:endParaRPr sz="1100" spc="0" dirty="0">
                        <a:latin typeface="Times New Roman"/>
                        <a:cs typeface="Times New Roman"/>
                      </a:endParaRPr>
                    </a:p>
                    <a:p>
                      <a:pPr>
                        <a:lnSpc>
                          <a:spcPct val="100000"/>
                        </a:lnSpc>
                      </a:pPr>
                      <a:endParaRPr sz="1200" spc="0" dirty="0">
                        <a:latin typeface="Times New Roman"/>
                        <a:cs typeface="Times New Roman"/>
                      </a:endParaRPr>
                    </a:p>
                    <a:p>
                      <a:pPr marL="539750">
                        <a:lnSpc>
                          <a:spcPct val="100000"/>
                        </a:lnSpc>
                      </a:pPr>
                      <a:r>
                        <a:rPr sz="1000" spc="0" dirty="0">
                          <a:latin typeface="Courier New"/>
                          <a:cs typeface="Courier New"/>
                        </a:rPr>
                        <a:t>Router#show ipv6 route</a:t>
                      </a:r>
                    </a:p>
                    <a:p>
                      <a:pPr marL="539750">
                        <a:lnSpc>
                          <a:spcPct val="100000"/>
                        </a:lnSpc>
                      </a:pPr>
                      <a:r>
                        <a:rPr sz="1000" spc="0" dirty="0">
                          <a:latin typeface="Courier New"/>
                          <a:cs typeface="Courier New"/>
                        </a:rPr>
                        <a:t>IPv6 Routing Table - Default - 10 entries</a:t>
                      </a:r>
                    </a:p>
                    <a:p>
                      <a:pPr marL="1073150" marR="3625215" indent="-533400">
                        <a:lnSpc>
                          <a:spcPct val="100000"/>
                        </a:lnSpc>
                      </a:pPr>
                      <a:r>
                        <a:rPr sz="1000" spc="0" dirty="0">
                          <a:latin typeface="Courier New"/>
                          <a:cs typeface="Courier New"/>
                        </a:rPr>
                        <a:t>Codes: C - Connected, L - Local, S - Static, U - Per-user Static route  B - BGP, HA - Home Agent, MR - Mobile Router, R - RIP</a:t>
                      </a:r>
                    </a:p>
                    <a:p>
                      <a:pPr marL="1073150" marR="3396615">
                        <a:lnSpc>
                          <a:spcPct val="100000"/>
                        </a:lnSpc>
                      </a:pPr>
                      <a:r>
                        <a:rPr sz="1000" spc="0" dirty="0">
                          <a:latin typeface="Courier New"/>
                          <a:cs typeface="Courier New"/>
                        </a:rPr>
                        <a:t>I1 - ISIS L1, I2 - ISIS L2, IA - ISIS interarea, IS - ISIS summary  D - EIGRP, EX - EIGRP external</a:t>
                      </a:r>
                    </a:p>
                    <a:p>
                      <a:pPr marL="1073150" marR="3319779">
                        <a:lnSpc>
                          <a:spcPct val="100000"/>
                        </a:lnSpc>
                      </a:pPr>
                      <a:r>
                        <a:rPr sz="1000" spc="0" dirty="0">
                          <a:latin typeface="Courier New"/>
                          <a:cs typeface="Courier New"/>
                        </a:rPr>
                        <a:t>O - OSPF Intra, OI - OSPF Inter, OE1 - OSPF ext 1, OE2 - OSPF ext 2  ON1 - OSPF NSSA ext 1, ON2 - OSPF NSSA ext 2</a:t>
                      </a:r>
                    </a:p>
                    <a:p>
                      <a:pPr marL="539750">
                        <a:lnSpc>
                          <a:spcPct val="100000"/>
                        </a:lnSpc>
                        <a:tabLst>
                          <a:tab pos="844550" algn="l"/>
                        </a:tabLst>
                      </a:pPr>
                      <a:r>
                        <a:rPr sz="1000" spc="0" dirty="0">
                          <a:latin typeface="Courier New"/>
                          <a:cs typeface="Courier New"/>
                        </a:rPr>
                        <a:t>S	::/0 [1/0]</a:t>
                      </a:r>
                    </a:p>
                    <a:p>
                      <a:pPr marL="539750" marR="6443345" indent="381000">
                        <a:lnSpc>
                          <a:spcPct val="100000"/>
                        </a:lnSpc>
                        <a:tabLst>
                          <a:tab pos="844550" algn="l"/>
                        </a:tabLst>
                      </a:pPr>
                      <a:r>
                        <a:rPr sz="1000" spc="0" dirty="0">
                          <a:latin typeface="Courier New"/>
                          <a:cs typeface="Courier New"/>
                        </a:rPr>
                        <a:t>via FE80::1, FastEthernet0/1  C	2001:7F8:8B:1::/64 [0/0]</a:t>
                      </a:r>
                    </a:p>
                    <a:p>
                      <a:pPr marL="539750" marR="5605780" indent="381000">
                        <a:lnSpc>
                          <a:spcPct val="100000"/>
                        </a:lnSpc>
                        <a:tabLst>
                          <a:tab pos="844550" algn="l"/>
                        </a:tabLst>
                      </a:pPr>
                      <a:r>
                        <a:rPr sz="1000" spc="0" dirty="0">
                          <a:latin typeface="Courier New"/>
                          <a:cs typeface="Courier New"/>
                        </a:rPr>
                        <a:t>via FastEthernet0/1, directly connected  L	2001:7F8:8B:1::11/128 [0/0]</a:t>
                      </a:r>
                    </a:p>
                    <a:p>
                      <a:pPr marL="539750" marR="6443980" indent="381000">
                        <a:lnSpc>
                          <a:spcPct val="100000"/>
                        </a:lnSpc>
                        <a:tabLst>
                          <a:tab pos="844550" algn="l"/>
                        </a:tabLst>
                      </a:pPr>
                      <a:r>
                        <a:rPr sz="1000" spc="0" dirty="0">
                          <a:latin typeface="Courier New"/>
                          <a:cs typeface="Courier New"/>
                        </a:rPr>
                        <a:t>via FastEthernet0/1, receive  C	2001:7F8:8B:6::/64 [0/0]</a:t>
                      </a:r>
                    </a:p>
                    <a:p>
                      <a:pPr marL="539750" marR="5605780" indent="381000">
                        <a:lnSpc>
                          <a:spcPct val="100000"/>
                        </a:lnSpc>
                        <a:tabLst>
                          <a:tab pos="844550" algn="l"/>
                        </a:tabLst>
                      </a:pPr>
                      <a:r>
                        <a:rPr sz="1000" spc="0" dirty="0">
                          <a:latin typeface="Courier New"/>
                          <a:cs typeface="Courier New"/>
                        </a:rPr>
                        <a:t>via FastEthernet0/0, directly connected  L	2001:7F8:8B:6::1/128 [0/0]</a:t>
                      </a:r>
                    </a:p>
                    <a:p>
                      <a:pPr marL="539750" marR="6443980" indent="381000">
                        <a:lnSpc>
                          <a:spcPct val="100000"/>
                        </a:lnSpc>
                        <a:tabLst>
                          <a:tab pos="844550" algn="l"/>
                        </a:tabLst>
                      </a:pPr>
                      <a:r>
                        <a:rPr sz="1000" spc="0" dirty="0">
                          <a:latin typeface="Courier New"/>
                          <a:cs typeface="Courier New"/>
                        </a:rPr>
                        <a:t>via FastEthernet0/0, receive  B	2001:ACAD:ACAD:A::/64 [20/0]</a:t>
                      </a:r>
                    </a:p>
                    <a:p>
                      <a:pPr marL="539750" marR="5148580" indent="381000">
                        <a:lnSpc>
                          <a:spcPct val="100000"/>
                        </a:lnSpc>
                        <a:tabLst>
                          <a:tab pos="844550" algn="l"/>
                        </a:tabLst>
                      </a:pPr>
                      <a:r>
                        <a:rPr sz="1000" spc="0" dirty="0">
                          <a:latin typeface="Courier New"/>
                          <a:cs typeface="Courier New"/>
                        </a:rPr>
                        <a:t>via FE80::6FE:7FFF:FEEB:4B68, FastEthernet0/1  C	FD00:0:0:1::/64 [0/0]</a:t>
                      </a:r>
                    </a:p>
                    <a:p>
                      <a:pPr marL="539750" marR="5605780" indent="381000">
                        <a:lnSpc>
                          <a:spcPct val="100000"/>
                        </a:lnSpc>
                        <a:tabLst>
                          <a:tab pos="844550" algn="l"/>
                        </a:tabLst>
                      </a:pPr>
                      <a:r>
                        <a:rPr sz="1000" spc="0" dirty="0">
                          <a:latin typeface="Courier New"/>
                          <a:cs typeface="Courier New"/>
                        </a:rPr>
                        <a:t>via FastEthernet0/1, directly connected  L	FD00:0:0:1::11/128 [0/0]</a:t>
                      </a:r>
                    </a:p>
                    <a:p>
                      <a:pPr marL="539750" marR="6443980" indent="381000">
                        <a:lnSpc>
                          <a:spcPct val="100000"/>
                        </a:lnSpc>
                        <a:tabLst>
                          <a:tab pos="844550" algn="l"/>
                        </a:tabLst>
                      </a:pPr>
                      <a:r>
                        <a:rPr sz="1000" spc="0" dirty="0">
                          <a:latin typeface="Courier New"/>
                          <a:cs typeface="Courier New"/>
                        </a:rPr>
                        <a:t>via FastEthernet0/1, receive  C	FD00:0:0:6::/64 [0/0]</a:t>
                      </a:r>
                    </a:p>
                    <a:p>
                      <a:pPr marL="539750" marR="5605780" indent="381000">
                        <a:lnSpc>
                          <a:spcPct val="100000"/>
                        </a:lnSpc>
                        <a:tabLst>
                          <a:tab pos="844550" algn="l"/>
                        </a:tabLst>
                      </a:pPr>
                      <a:r>
                        <a:rPr sz="1000" spc="0" dirty="0">
                          <a:latin typeface="Courier New"/>
                          <a:cs typeface="Courier New"/>
                        </a:rPr>
                        <a:t>via FastEthernet0/0, directly connected  L	FD00:0:0:6::1/128 [0/0]</a:t>
                      </a:r>
                    </a:p>
                    <a:p>
                      <a:pPr marL="539750" marR="6443980" indent="381000">
                        <a:lnSpc>
                          <a:spcPct val="100000"/>
                        </a:lnSpc>
                        <a:tabLst>
                          <a:tab pos="844550" algn="l"/>
                        </a:tabLst>
                      </a:pPr>
                      <a:r>
                        <a:rPr sz="1000" spc="0" dirty="0">
                          <a:latin typeface="Courier New"/>
                          <a:cs typeface="Courier New"/>
                        </a:rPr>
                        <a:t>via FastEthernet0/0, receive  L	FF00::/8 [0/0]</a:t>
                      </a:r>
                    </a:p>
                    <a:p>
                      <a:pPr marL="920750">
                        <a:lnSpc>
                          <a:spcPct val="100000"/>
                        </a:lnSpc>
                      </a:pPr>
                      <a:r>
                        <a:rPr sz="1000" spc="0" dirty="0">
                          <a:latin typeface="Courier New"/>
                          <a:cs typeface="Courier New"/>
                        </a:rPr>
                        <a:t>via Null0, receive</a:t>
                      </a:r>
                    </a:p>
                  </a:txBody>
                  <a:tcPr marL="0" marR="0" marT="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solidFill>
                            <a:srgbClr val="FF0000"/>
                          </a:solidFill>
                          <a:latin typeface="Arial MT"/>
                          <a:cs typeface="Arial MT"/>
                        </a:rPr>
                        <a:t>Команды IOS</a:t>
                      </a:r>
                      <a:endParaRPr sz="2000" spc="0" dirty="0">
                        <a:latin typeface="Arial MT"/>
                        <a:cs typeface="Arial MT"/>
                      </a:endParaRP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81345196"/>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4.0.26.19</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1915" indent="447675">
                        <a:lnSpc>
                          <a:spcPts val="2250"/>
                        </a:lnSpc>
                        <a:spcBef>
                          <a:spcPts val="509"/>
                        </a:spcBef>
                        <a:tabLst>
                          <a:tab pos="1268095" algn="l"/>
                          <a:tab pos="2641600" algn="l"/>
                          <a:tab pos="4441825" algn="l"/>
                          <a:tab pos="5897880" algn="l"/>
                          <a:tab pos="6304280" algn="l"/>
                          <a:tab pos="7541895" algn="l"/>
                        </a:tabLst>
                      </a:pPr>
                      <a:r>
                        <a:rPr sz="2000" spc="0" dirty="0">
                          <a:latin typeface="Arial MT"/>
                          <a:cs typeface="Arial MT"/>
                        </a:rPr>
                        <a:t>Для	внесения	статического	маршрута	в	таблицу	маршрутизации  используют команду </a:t>
                      </a:r>
                      <a:r>
                        <a:rPr sz="2000" spc="0" dirty="0">
                          <a:latin typeface="Courier New"/>
                          <a:cs typeface="Courier New"/>
                        </a:rPr>
                        <a:t>ipv6 route</a:t>
                      </a:r>
                      <a:r>
                        <a:rPr sz="2000" spc="0" dirty="0">
                          <a:latin typeface="Arial MT"/>
                          <a:cs typeface="Arial MT"/>
                        </a:rPr>
                        <a:t>.</a:t>
                      </a:r>
                    </a:p>
                    <a:p>
                      <a:pPr marL="92075" marR="83820" indent="447675">
                        <a:lnSpc>
                          <a:spcPts val="2250"/>
                        </a:lnSpc>
                        <a:spcBef>
                          <a:spcPts val="300"/>
                        </a:spcBef>
                        <a:tabLst>
                          <a:tab pos="4685665" algn="l"/>
                        </a:tabLst>
                      </a:pPr>
                      <a:r>
                        <a:rPr sz="2000" spc="0" dirty="0">
                          <a:latin typeface="Arial MT"/>
                          <a:cs typeface="Arial MT"/>
                        </a:rPr>
                        <a:t>Для включения IPv6 forwarding (в отличие от IPv4 forwarding по умолчанию  выключен) </a:t>
                      </a:r>
                      <a:r>
                        <a:rPr sz="2000" spc="0" dirty="0" err="1">
                          <a:latin typeface="Arial MT"/>
                          <a:cs typeface="Arial MT"/>
                        </a:rPr>
                        <a:t>используют</a:t>
                      </a:r>
                      <a:r>
                        <a:rPr sz="2000" spc="0" dirty="0">
                          <a:latin typeface="Arial MT"/>
                          <a:cs typeface="Arial MT"/>
                        </a:rPr>
                        <a:t> </a:t>
                      </a:r>
                      <a:r>
                        <a:rPr sz="2000" spc="0" dirty="0" err="1" smtClean="0">
                          <a:latin typeface="Arial MT"/>
                          <a:cs typeface="Arial MT"/>
                        </a:rPr>
                        <a:t>ком</a:t>
                      </a:r>
                      <a:r>
                        <a:rPr lang="ru-RU" sz="2000" spc="0" dirty="0" smtClean="0">
                          <a:latin typeface="Arial MT"/>
                          <a:cs typeface="Arial MT"/>
                        </a:rPr>
                        <a:t>ф</a:t>
                      </a:r>
                      <a:r>
                        <a:rPr sz="2000" spc="0" dirty="0" err="1" smtClean="0">
                          <a:latin typeface="Arial MT"/>
                          <a:cs typeface="Arial MT"/>
                        </a:rPr>
                        <a:t>анду</a:t>
                      </a:r>
                      <a:r>
                        <a:rPr sz="2000" spc="0" dirty="0" smtClean="0">
                          <a:latin typeface="Arial MT"/>
                          <a:cs typeface="Arial MT"/>
                        </a:rPr>
                        <a:t> </a:t>
                      </a:r>
                      <a:r>
                        <a:rPr sz="2000" spc="0" dirty="0">
                          <a:latin typeface="Courier New"/>
                          <a:cs typeface="Courier New"/>
                        </a:rPr>
                        <a:t>ipv6	unicast-routing</a:t>
                      </a:r>
                      <a:r>
                        <a:rPr sz="2000" spc="0" dirty="0">
                          <a:latin typeface="Arial MT"/>
                          <a:cs typeface="Arial MT"/>
                        </a:rPr>
                        <a:t>.</a:t>
                      </a:r>
                    </a:p>
                  </a:txBody>
                  <a:tcPr marL="0" marR="0" marT="64769"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4136019000"/>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4.0.26.20</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marR="492125">
                        <a:lnSpc>
                          <a:spcPct val="200000"/>
                        </a:lnSpc>
                        <a:spcBef>
                          <a:spcPts val="390"/>
                        </a:spcBef>
                      </a:pPr>
                      <a:r>
                        <a:rPr sz="1800" spc="0" dirty="0">
                          <a:latin typeface="Courier New"/>
                          <a:cs typeface="Courier New"/>
                        </a:rPr>
                        <a:t>Router(config)#ipv6 route </a:t>
                      </a:r>
                      <a:r>
                        <a:rPr sz="1800" u="sng" spc="0" dirty="0">
                          <a:solidFill>
                            <a:srgbClr val="FF0000"/>
                          </a:solidFill>
                          <a:uFill>
                            <a:solidFill>
                              <a:srgbClr val="FF0000"/>
                            </a:solidFill>
                          </a:uFill>
                          <a:latin typeface="Courier New"/>
                          <a:cs typeface="Courier New"/>
                        </a:rPr>
                        <a:t>2001</a:t>
                      </a:r>
                      <a:r>
                        <a:rPr sz="1800" spc="0" dirty="0">
                          <a:latin typeface="Courier New"/>
                          <a:cs typeface="Courier New"/>
                        </a:rPr>
                        <a:t>:7f8:8b:10::/64 </a:t>
                      </a:r>
                      <a:r>
                        <a:rPr sz="1800" u="sng" spc="0" dirty="0">
                          <a:solidFill>
                            <a:srgbClr val="FF0000"/>
                          </a:solidFill>
                          <a:uFill>
                            <a:solidFill>
                              <a:srgbClr val="FF0000"/>
                            </a:solidFill>
                          </a:uFill>
                          <a:latin typeface="Courier New"/>
                          <a:cs typeface="Courier New"/>
                        </a:rPr>
                        <a:t>2001</a:t>
                      </a:r>
                      <a:r>
                        <a:rPr sz="1800" spc="0" dirty="0">
                          <a:latin typeface="Courier New"/>
                          <a:cs typeface="Courier New"/>
                        </a:rPr>
                        <a:t>:7f8:8b:8::2  Router(config)#ipv6 route ::/0 </a:t>
                      </a:r>
                      <a:r>
                        <a:rPr sz="1800" u="sng" spc="0" dirty="0">
                          <a:solidFill>
                            <a:srgbClr val="FF0000"/>
                          </a:solidFill>
                          <a:uFill>
                            <a:solidFill>
                              <a:srgbClr val="FF0000"/>
                            </a:solidFill>
                          </a:uFill>
                          <a:latin typeface="Courier New"/>
                          <a:cs typeface="Courier New"/>
                        </a:rPr>
                        <a:t>fa0/1</a:t>
                      </a:r>
                      <a:r>
                        <a:rPr sz="1800" spc="0" dirty="0">
                          <a:solidFill>
                            <a:srgbClr val="FF0000"/>
                          </a:solidFill>
                          <a:latin typeface="Courier New"/>
                          <a:cs typeface="Courier New"/>
                        </a:rPr>
                        <a:t> </a:t>
                      </a:r>
                      <a:r>
                        <a:rPr sz="1800" u="sng" spc="0" dirty="0">
                          <a:solidFill>
                            <a:srgbClr val="FF0000"/>
                          </a:solidFill>
                          <a:uFill>
                            <a:solidFill>
                              <a:srgbClr val="FF0000"/>
                            </a:solidFill>
                          </a:uFill>
                          <a:latin typeface="Courier New"/>
                          <a:cs typeface="Courier New"/>
                        </a:rPr>
                        <a:t>fe80::1</a:t>
                      </a:r>
                      <a:endParaRPr sz="1800" spc="0" dirty="0">
                        <a:latin typeface="Courier New"/>
                        <a:cs typeface="Courier New"/>
                      </a:endParaRPr>
                    </a:p>
                  </a:txBody>
                  <a:tcPr marL="0" marR="0" marT="4953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solidFill>
                            <a:srgbClr val="FF0000"/>
                          </a:solidFill>
                          <a:latin typeface="Arial MT"/>
                          <a:cs typeface="Arial MT"/>
                        </a:rPr>
                        <a:t>Команды IOS</a:t>
                      </a:r>
                      <a:endParaRPr sz="2000" spc="0" dirty="0">
                        <a:latin typeface="Arial MT"/>
                        <a:cs typeface="Arial MT"/>
                      </a:endParaRP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sp>
          <p:nvSpPr>
            <p:cNvPr id="4" name="object 4"/>
            <p:cNvSpPr/>
            <p:nvPr/>
          </p:nvSpPr>
          <p:spPr>
            <a:xfrm>
              <a:off x="594245" y="933450"/>
              <a:ext cx="9505950" cy="5693410"/>
            </a:xfrm>
            <a:custGeom>
              <a:avLst/>
              <a:gdLst/>
              <a:ahLst/>
              <a:cxnLst/>
              <a:rect l="l" t="t" r="r" b="b"/>
              <a:pathLst>
                <a:path w="9505950" h="5693409">
                  <a:moveTo>
                    <a:pt x="9505949" y="5692902"/>
                  </a:moveTo>
                  <a:lnTo>
                    <a:pt x="9505949" y="0"/>
                  </a:lnTo>
                  <a:lnTo>
                    <a:pt x="0" y="0"/>
                  </a:lnTo>
                  <a:lnTo>
                    <a:pt x="0" y="5692902"/>
                  </a:lnTo>
                  <a:lnTo>
                    <a:pt x="9505949" y="5692902"/>
                  </a:lnTo>
                  <a:close/>
                </a:path>
              </a:pathLst>
            </a:custGeom>
            <a:solidFill>
              <a:srgbClr val="FFFFFF"/>
            </a:solidFill>
          </p:spPr>
          <p:txBody>
            <a:bodyPr wrap="square" lIns="0" tIns="0" rIns="0" bIns="0" rtlCol="0"/>
            <a:lstStyle/>
            <a:p>
              <a:endParaRPr/>
            </a:p>
          </p:txBody>
        </p:sp>
      </p:grpSp>
      <p:sp>
        <p:nvSpPr>
          <p:cNvPr id="5" name="object 5"/>
          <p:cNvSpPr txBox="1"/>
          <p:nvPr/>
        </p:nvSpPr>
        <p:spPr>
          <a:xfrm>
            <a:off x="1121035" y="3336290"/>
            <a:ext cx="5551170" cy="3114040"/>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192.0.0.1 -&gt; c000:1</a:t>
            </a:r>
            <a:endParaRPr sz="1200">
              <a:latin typeface="Arial MT"/>
              <a:cs typeface="Arial MT"/>
            </a:endParaRPr>
          </a:p>
          <a:p>
            <a:pPr>
              <a:lnSpc>
                <a:spcPct val="100000"/>
              </a:lnSpc>
              <a:spcBef>
                <a:spcPts val="40"/>
              </a:spcBef>
            </a:pPr>
            <a:endParaRPr sz="1100">
              <a:latin typeface="Arial MT"/>
              <a:cs typeface="Arial MT"/>
            </a:endParaRPr>
          </a:p>
          <a:p>
            <a:pPr marL="12700">
              <a:lnSpc>
                <a:spcPct val="100000"/>
              </a:lnSpc>
            </a:pPr>
            <a:r>
              <a:rPr sz="1200" dirty="0">
                <a:latin typeface="Courier New"/>
                <a:cs typeface="Courier New"/>
              </a:rPr>
              <a:t>R1(config)#interface tunnel 0</a:t>
            </a:r>
            <a:endParaRPr sz="1200">
              <a:latin typeface="Courier New"/>
              <a:cs typeface="Courier New"/>
            </a:endParaRPr>
          </a:p>
          <a:p>
            <a:pPr marL="12700" marR="1294130">
              <a:lnSpc>
                <a:spcPct val="100000"/>
              </a:lnSpc>
            </a:pPr>
            <a:r>
              <a:rPr sz="1200" dirty="0">
                <a:latin typeface="Courier New"/>
                <a:cs typeface="Courier New"/>
              </a:rPr>
              <a:t>R1(config-if)#ipv6 address 2002:c000:1:1::1/16  R1(config-if)#tunnel source 192.0.0.1  R1(config-if)#tunnel mode ipv6ip 6to4  R1(config-if)#exit</a:t>
            </a:r>
            <a:endParaRPr sz="1200">
              <a:latin typeface="Courier New"/>
              <a:cs typeface="Courier New"/>
            </a:endParaRPr>
          </a:p>
          <a:p>
            <a:pPr marL="12700">
              <a:lnSpc>
                <a:spcPts val="1430"/>
              </a:lnSpc>
            </a:pPr>
            <a:r>
              <a:rPr sz="1200" dirty="0">
                <a:latin typeface="Courier New"/>
                <a:cs typeface="Courier New"/>
              </a:rPr>
              <a:t>R1(config)#ipv6 route 2a00:1760:0:2::/64 2002:aaab:acad:1::1</a:t>
            </a:r>
            <a:endParaRPr sz="1200">
              <a:latin typeface="Courier New"/>
              <a:cs typeface="Courier New"/>
            </a:endParaRPr>
          </a:p>
          <a:p>
            <a:pPr>
              <a:lnSpc>
                <a:spcPct val="100000"/>
              </a:lnSpc>
              <a:spcBef>
                <a:spcPts val="35"/>
              </a:spcBef>
            </a:pPr>
            <a:endParaRPr sz="1350">
              <a:latin typeface="Courier New"/>
              <a:cs typeface="Courier New"/>
            </a:endParaRPr>
          </a:p>
          <a:p>
            <a:pPr marL="12700">
              <a:lnSpc>
                <a:spcPct val="100000"/>
              </a:lnSpc>
              <a:spcBef>
                <a:spcPts val="5"/>
              </a:spcBef>
            </a:pPr>
            <a:r>
              <a:rPr sz="1200" dirty="0">
                <a:latin typeface="Arial MT"/>
                <a:cs typeface="Arial MT"/>
              </a:rPr>
              <a:t>170.171.172.173 -&gt; aaab:acad</a:t>
            </a:r>
            <a:endParaRPr sz="1200">
              <a:latin typeface="Arial MT"/>
              <a:cs typeface="Arial MT"/>
            </a:endParaRPr>
          </a:p>
          <a:p>
            <a:pPr>
              <a:lnSpc>
                <a:spcPct val="100000"/>
              </a:lnSpc>
              <a:spcBef>
                <a:spcPts val="40"/>
              </a:spcBef>
            </a:pPr>
            <a:endParaRPr sz="1100">
              <a:latin typeface="Arial MT"/>
              <a:cs typeface="Arial MT"/>
            </a:endParaRPr>
          </a:p>
          <a:p>
            <a:pPr marL="12700">
              <a:lnSpc>
                <a:spcPts val="1435"/>
              </a:lnSpc>
            </a:pPr>
            <a:r>
              <a:rPr sz="1200" dirty="0">
                <a:latin typeface="Courier New"/>
                <a:cs typeface="Courier New"/>
              </a:rPr>
              <a:t>R2(config)#interface tunnel 0</a:t>
            </a:r>
            <a:endParaRPr sz="1200">
              <a:latin typeface="Courier New"/>
              <a:cs typeface="Courier New"/>
            </a:endParaRPr>
          </a:p>
          <a:p>
            <a:pPr marL="12700" marR="1017905">
              <a:lnSpc>
                <a:spcPts val="1440"/>
              </a:lnSpc>
              <a:spcBef>
                <a:spcPts val="45"/>
              </a:spcBef>
            </a:pPr>
            <a:r>
              <a:rPr sz="1200" dirty="0">
                <a:latin typeface="Courier New"/>
                <a:cs typeface="Courier New"/>
              </a:rPr>
              <a:t>R2(config-if)#ipv6 address 2002:aaab:acad:1::1/16  R2(config-if)#tunnel source fa0/0</a:t>
            </a:r>
            <a:endParaRPr sz="1200">
              <a:latin typeface="Courier New"/>
              <a:cs typeface="Courier New"/>
            </a:endParaRPr>
          </a:p>
          <a:p>
            <a:pPr marL="12700">
              <a:lnSpc>
                <a:spcPts val="1385"/>
              </a:lnSpc>
            </a:pPr>
            <a:r>
              <a:rPr sz="1200" dirty="0">
                <a:latin typeface="Courier New"/>
                <a:cs typeface="Courier New"/>
              </a:rPr>
              <a:t>R2(config-if)#tunnel mode ipv6ip 6to4</a:t>
            </a:r>
            <a:endParaRPr sz="1200">
              <a:latin typeface="Courier New"/>
              <a:cs typeface="Courier New"/>
            </a:endParaRPr>
          </a:p>
          <a:p>
            <a:pPr marL="12700">
              <a:lnSpc>
                <a:spcPct val="100000"/>
              </a:lnSpc>
            </a:pPr>
            <a:r>
              <a:rPr sz="1200" dirty="0">
                <a:latin typeface="Courier New"/>
                <a:cs typeface="Courier New"/>
              </a:rPr>
              <a:t>R2(config-if)#exit</a:t>
            </a:r>
            <a:endParaRPr sz="1200">
              <a:latin typeface="Courier New"/>
              <a:cs typeface="Courier New"/>
            </a:endParaRPr>
          </a:p>
          <a:p>
            <a:pPr marL="12700">
              <a:lnSpc>
                <a:spcPct val="100000"/>
              </a:lnSpc>
            </a:pPr>
            <a:r>
              <a:rPr sz="1200" dirty="0">
                <a:latin typeface="Courier New"/>
                <a:cs typeface="Courier New"/>
              </a:rPr>
              <a:t>R2(config)#ipv6 route 2a00:1760:0:1::/64 2002:c000:1:1::1</a:t>
            </a:r>
            <a:endParaRPr sz="1200">
              <a:latin typeface="Courier New"/>
              <a:cs typeface="Courier New"/>
            </a:endParaRPr>
          </a:p>
        </p:txBody>
      </p:sp>
      <p:sp>
        <p:nvSpPr>
          <p:cNvPr id="6" name="object 6"/>
          <p:cNvSpPr/>
          <p:nvPr/>
        </p:nvSpPr>
        <p:spPr>
          <a:xfrm>
            <a:off x="594245" y="6626352"/>
            <a:ext cx="9505950" cy="394970"/>
          </a:xfrm>
          <a:custGeom>
            <a:avLst/>
            <a:gdLst/>
            <a:ahLst/>
            <a:cxnLst/>
            <a:rect l="l" t="t" r="r" b="b"/>
            <a:pathLst>
              <a:path w="9505950" h="394970">
                <a:moveTo>
                  <a:pt x="9505949" y="394716"/>
                </a:moveTo>
                <a:lnTo>
                  <a:pt x="9505949" y="0"/>
                </a:lnTo>
                <a:lnTo>
                  <a:pt x="0" y="0"/>
                </a:lnTo>
                <a:lnTo>
                  <a:pt x="0" y="394716"/>
                </a:lnTo>
                <a:lnTo>
                  <a:pt x="9505949" y="394716"/>
                </a:lnTo>
                <a:close/>
              </a:path>
            </a:pathLst>
          </a:custGeom>
          <a:solidFill>
            <a:srgbClr val="FFFFFF"/>
          </a:solidFill>
        </p:spPr>
        <p:txBody>
          <a:bodyPr wrap="square" lIns="0" tIns="0" rIns="0" bIns="0" rtlCol="0"/>
          <a:lstStyle/>
          <a:p>
            <a:endParaRPr/>
          </a:p>
        </p:txBody>
      </p:sp>
      <p:sp>
        <p:nvSpPr>
          <p:cNvPr id="7" name="object 7"/>
          <p:cNvSpPr txBox="1"/>
          <p:nvPr/>
        </p:nvSpPr>
        <p:spPr>
          <a:xfrm>
            <a:off x="4080643" y="6653276"/>
            <a:ext cx="253174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Пример туннеля 6to4</a:t>
            </a:r>
            <a:endParaRPr sz="2000">
              <a:latin typeface="Arial MT"/>
              <a:cs typeface="Arial MT"/>
            </a:endParaRPr>
          </a:p>
        </p:txBody>
      </p:sp>
      <p:sp>
        <p:nvSpPr>
          <p:cNvPr id="8" name="object 8"/>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9" name="object 9"/>
          <p:cNvSpPr txBox="1">
            <a:spLocks noGrp="1"/>
          </p:cNvSpPr>
          <p:nvPr>
            <p:ph type="title"/>
          </p:nvPr>
        </p:nvSpPr>
        <p:spPr>
          <a:xfrm>
            <a:off x="672979" y="564896"/>
            <a:ext cx="1223010" cy="330200"/>
          </a:xfrm>
          <a:prstGeom prst="rect">
            <a:avLst/>
          </a:prstGeom>
        </p:spPr>
        <p:txBody>
          <a:bodyPr vert="horz" wrap="square" lIns="0" tIns="12065" rIns="0" bIns="0" rtlCol="0">
            <a:spAutoFit/>
          </a:bodyPr>
          <a:lstStyle/>
          <a:p>
            <a:pPr marL="12700">
              <a:lnSpc>
                <a:spcPct val="100000"/>
              </a:lnSpc>
              <a:spcBef>
                <a:spcPts val="95"/>
              </a:spcBef>
            </a:pPr>
            <a:r>
              <a:rPr dirty="0"/>
              <a:t>4.0.26.21a</a:t>
            </a:r>
          </a:p>
        </p:txBody>
      </p:sp>
      <p:grpSp>
        <p:nvGrpSpPr>
          <p:cNvPr id="10" name="object 10"/>
          <p:cNvGrpSpPr/>
          <p:nvPr/>
        </p:nvGrpSpPr>
        <p:grpSpPr>
          <a:xfrm>
            <a:off x="579196" y="523684"/>
            <a:ext cx="9534525" cy="6511925"/>
            <a:chOff x="579196" y="523684"/>
            <a:chExt cx="9534525" cy="6511925"/>
          </a:xfrm>
        </p:grpSpPr>
        <p:sp>
          <p:nvSpPr>
            <p:cNvPr id="11" name="object 11"/>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13" name="object 13"/>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5" name="object 15"/>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6" name="object 16"/>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2253119" y="1110996"/>
              <a:ext cx="6118097" cy="2162555"/>
            </a:xfrm>
            <a:prstGeom prst="rect">
              <a:avLst/>
            </a:prstGeom>
          </p:spPr>
        </p:pic>
      </p:gr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213655074"/>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4.0.26.21b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Последовательность действий при передаче через туннель пакета</a:t>
                      </a:r>
                    </a:p>
                    <a:p>
                      <a:pPr marL="92075" algn="just">
                        <a:lnSpc>
                          <a:spcPct val="100000"/>
                        </a:lnSpc>
                      </a:pPr>
                      <a:r>
                        <a:rPr sz="2000" spc="0" dirty="0">
                          <a:latin typeface="Arial MT"/>
                          <a:cs typeface="Arial MT"/>
                        </a:rPr>
                        <a:t>(сформированного либо транзитного), предназначенного соседу по туннелю.</a:t>
                      </a:r>
                    </a:p>
                    <a:p>
                      <a:pPr marL="92075" marR="81280" indent="447675" algn="just">
                        <a:lnSpc>
                          <a:spcPct val="100000"/>
                        </a:lnSpc>
                      </a:pPr>
                      <a:r>
                        <a:rPr sz="2000" spc="0" dirty="0">
                          <a:latin typeface="Arial MT"/>
                          <a:cs typeface="Arial MT"/>
                        </a:rPr>
                        <a:t>После обращения к таблице IPv6-маршрутизации будет установлено что  следующий в звене маршрутизатор не требуется. Будет определен выходной  интерфейс -- в данном случае туннельный интерфейс 6to4 (router-to-router,  топологически point-to-multipoint).</a:t>
                      </a:r>
                    </a:p>
                    <a:p>
                      <a:pPr marL="539750" algn="just">
                        <a:lnSpc>
                          <a:spcPct val="100000"/>
                        </a:lnSpc>
                      </a:pPr>
                      <a:r>
                        <a:rPr sz="2000" spc="0" dirty="0">
                          <a:latin typeface="Arial MT"/>
                          <a:cs typeface="Arial MT"/>
                        </a:rPr>
                        <a:t>При туннелировании для выполнения инкапсуляции вместо привлечения</a:t>
                      </a:r>
                    </a:p>
                    <a:p>
                      <a:pPr marL="92075" algn="just">
                        <a:lnSpc>
                          <a:spcPct val="100000"/>
                        </a:lnSpc>
                      </a:pPr>
                      <a:r>
                        <a:rPr sz="2000" spc="0" dirty="0">
                          <a:latin typeface="Arial MT"/>
                          <a:cs typeface="Arial MT"/>
                        </a:rPr>
                        <a:t>ARP считываются параметры туннеля.</a:t>
                      </a:r>
                    </a:p>
                    <a:p>
                      <a:pPr marL="92075" marR="83185" indent="447675" algn="just">
                        <a:lnSpc>
                          <a:spcPct val="100000"/>
                        </a:lnSpc>
                      </a:pPr>
                      <a:r>
                        <a:rPr sz="2000" spc="0" dirty="0">
                          <a:latin typeface="Arial MT"/>
                          <a:cs typeface="Arial MT"/>
                        </a:rPr>
                        <a:t>Если пакет не транзитный, то в качестве IPv6-адреса источника будет  подставлен IPv6-адрес туннельного интерфейса.</a:t>
                      </a:r>
                    </a:p>
                    <a:p>
                      <a:pPr marL="92075" marR="83185" indent="447675" algn="just">
                        <a:lnSpc>
                          <a:spcPct val="100000"/>
                        </a:lnSpc>
                      </a:pPr>
                      <a:r>
                        <a:rPr sz="2000" spc="0" dirty="0">
                          <a:latin typeface="Arial MT"/>
                          <a:cs typeface="Arial MT"/>
                        </a:rPr>
                        <a:t>IPv6-адрес назначения задан прикладным процессом либо, если пакет  транзитный, уже имеется в пакете.</a:t>
                      </a:r>
                    </a:p>
                    <a:p>
                      <a:pPr marL="91440" marR="84455" indent="447675" algn="just">
                        <a:lnSpc>
                          <a:spcPct val="100000"/>
                        </a:lnSpc>
                      </a:pPr>
                      <a:r>
                        <a:rPr sz="2000" spc="0" dirty="0">
                          <a:latin typeface="Arial MT"/>
                          <a:cs typeface="Arial MT"/>
                        </a:rPr>
                        <a:t>В качестве IPv4-адреса источника будет подставлен IPv4-адрес  граничной точки источника туннельного интерфейса.</a:t>
                      </a:r>
                    </a:p>
                    <a:p>
                      <a:pPr marL="91440" marR="83820" indent="447675" algn="just">
                        <a:lnSpc>
                          <a:spcPct val="100000"/>
                        </a:lnSpc>
                      </a:pPr>
                      <a:r>
                        <a:rPr sz="2000" spc="0" dirty="0">
                          <a:latin typeface="Arial MT"/>
                          <a:cs typeface="Arial MT"/>
                        </a:rPr>
                        <a:t>IPv4-адрес   назначения   будет   выделен  автоматически  из  IPv6-адреса  назначения, так как IPv6-адрес назначения является 6to4-адресом (граничная  точка назначения не задана и вычисляется автоматически).</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Пример туннеля 6to4</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sp>
          <p:nvSpPr>
            <p:cNvPr id="4" name="object 4"/>
            <p:cNvSpPr/>
            <p:nvPr/>
          </p:nvSpPr>
          <p:spPr>
            <a:xfrm>
              <a:off x="594245" y="933462"/>
              <a:ext cx="9505950" cy="6087745"/>
            </a:xfrm>
            <a:custGeom>
              <a:avLst/>
              <a:gdLst/>
              <a:ahLst/>
              <a:cxnLst/>
              <a:rect l="l" t="t" r="r" b="b"/>
              <a:pathLst>
                <a:path w="9505950" h="6087745">
                  <a:moveTo>
                    <a:pt x="9505937" y="0"/>
                  </a:moveTo>
                  <a:lnTo>
                    <a:pt x="0" y="0"/>
                  </a:lnTo>
                  <a:lnTo>
                    <a:pt x="0" y="5692902"/>
                  </a:lnTo>
                  <a:lnTo>
                    <a:pt x="0" y="6087618"/>
                  </a:lnTo>
                  <a:lnTo>
                    <a:pt x="9505937" y="6087618"/>
                  </a:lnTo>
                  <a:lnTo>
                    <a:pt x="9505937" y="5692902"/>
                  </a:lnTo>
                  <a:lnTo>
                    <a:pt x="9505937" y="0"/>
                  </a:lnTo>
                  <a:close/>
                </a:path>
              </a:pathLst>
            </a:custGeom>
            <a:solidFill>
              <a:srgbClr val="FFFFFF"/>
            </a:solidFill>
          </p:spPr>
          <p:txBody>
            <a:bodyPr wrap="square" lIns="0" tIns="0" rIns="0" bIns="0" rtlCol="0"/>
            <a:lstStyle/>
            <a:p>
              <a:endParaRPr/>
            </a:p>
          </p:txBody>
        </p:sp>
      </p:grpSp>
      <p:sp>
        <p:nvSpPr>
          <p:cNvPr id="5" name="object 5"/>
          <p:cNvSpPr txBox="1"/>
          <p:nvPr/>
        </p:nvSpPr>
        <p:spPr>
          <a:xfrm>
            <a:off x="672970" y="5532373"/>
            <a:ext cx="9349740" cy="1450975"/>
          </a:xfrm>
          <a:prstGeom prst="rect">
            <a:avLst/>
          </a:prstGeom>
        </p:spPr>
        <p:txBody>
          <a:bodyPr vert="horz" wrap="square" lIns="0" tIns="12065" rIns="0" bIns="0" rtlCol="0">
            <a:spAutoFit/>
          </a:bodyPr>
          <a:lstStyle/>
          <a:p>
            <a:pPr marL="12700" marR="5080" indent="447675" algn="just">
              <a:lnSpc>
                <a:spcPct val="100000"/>
              </a:lnSpc>
              <a:spcBef>
                <a:spcPts val="95"/>
              </a:spcBef>
            </a:pPr>
            <a:r>
              <a:rPr sz="2000" dirty="0">
                <a:latin typeface="Arial MT"/>
                <a:cs typeface="Arial MT"/>
              </a:rPr>
              <a:t>Дальнейшая пересылка сформированного IPv4-пакета по СПД будет  основываться на IPv4-маршрутизации (сначала будет задействована текущая  таблица IPv4-маршрутизации).</a:t>
            </a:r>
            <a:endParaRPr sz="2000">
              <a:latin typeface="Arial MT"/>
              <a:cs typeface="Arial MT"/>
            </a:endParaRPr>
          </a:p>
          <a:p>
            <a:pPr algn="ctr">
              <a:lnSpc>
                <a:spcPct val="100000"/>
              </a:lnSpc>
              <a:spcBef>
                <a:spcPts val="1625"/>
              </a:spcBef>
            </a:pPr>
            <a:r>
              <a:rPr sz="2000" dirty="0">
                <a:latin typeface="Arial MT"/>
                <a:cs typeface="Arial MT"/>
              </a:rPr>
              <a:t>Пример туннеля 6to4</a:t>
            </a:r>
            <a:endParaRPr sz="2000">
              <a:latin typeface="Arial MT"/>
              <a:cs typeface="Arial MT"/>
            </a:endParaRPr>
          </a:p>
        </p:txBody>
      </p:sp>
      <p:sp>
        <p:nvSpPr>
          <p:cNvPr id="6" name="object 6"/>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672979" y="564896"/>
            <a:ext cx="1209040" cy="330200"/>
          </a:xfrm>
          <a:prstGeom prst="rect">
            <a:avLst/>
          </a:prstGeom>
        </p:spPr>
        <p:txBody>
          <a:bodyPr vert="horz" wrap="square" lIns="0" tIns="12065" rIns="0" bIns="0" rtlCol="0">
            <a:spAutoFit/>
          </a:bodyPr>
          <a:lstStyle/>
          <a:p>
            <a:pPr marL="12700">
              <a:lnSpc>
                <a:spcPct val="100000"/>
              </a:lnSpc>
              <a:spcBef>
                <a:spcPts val="95"/>
              </a:spcBef>
            </a:pPr>
            <a:r>
              <a:rPr dirty="0"/>
              <a:t>4.0.26.21c</a:t>
            </a:r>
          </a:p>
        </p:txBody>
      </p:sp>
      <p:grpSp>
        <p:nvGrpSpPr>
          <p:cNvPr id="8" name="object 8"/>
          <p:cNvGrpSpPr/>
          <p:nvPr/>
        </p:nvGrpSpPr>
        <p:grpSpPr>
          <a:xfrm>
            <a:off x="579196" y="523684"/>
            <a:ext cx="9534525" cy="6511925"/>
            <a:chOff x="579196" y="523684"/>
            <a:chExt cx="9534525" cy="6511925"/>
          </a:xfrm>
        </p:grpSpPr>
        <p:sp>
          <p:nvSpPr>
            <p:cNvPr id="9" name="object 9"/>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3" name="object 13"/>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4" name="object 14"/>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1681619" y="1393698"/>
              <a:ext cx="7337297" cy="3897629"/>
            </a:xfrm>
            <a:prstGeom prst="rect">
              <a:avLst/>
            </a:prstGeom>
          </p:spPr>
        </p:pic>
      </p:gr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611226583"/>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4.0.26.21d</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3820" indent="447675" algn="just">
                        <a:lnSpc>
                          <a:spcPct val="100000"/>
                        </a:lnSpc>
                        <a:spcBef>
                          <a:spcPts val="310"/>
                        </a:spcBef>
                      </a:pPr>
                      <a:r>
                        <a:rPr sz="2000" spc="0" dirty="0">
                          <a:latin typeface="Arial MT"/>
                          <a:cs typeface="Arial MT"/>
                        </a:rPr>
                        <a:t>Отличия при передаче через туннель пакета в случае, когда сосед по  туннелю выступает в роли маршрутизатора следующего звена.</a:t>
                      </a:r>
                    </a:p>
                    <a:p>
                      <a:pPr marL="92075" marR="81280" indent="447675" algn="just">
                        <a:lnSpc>
                          <a:spcPct val="100000"/>
                        </a:lnSpc>
                      </a:pPr>
                      <a:r>
                        <a:rPr sz="2000" spc="0" dirty="0">
                          <a:latin typeface="Arial MT"/>
                          <a:cs typeface="Arial MT"/>
                        </a:rPr>
                        <a:t>После обращения к таблице IPv6-маршрутизации будет установлено что  маршрутизатор следующего звена требуется.</a:t>
                      </a:r>
                    </a:p>
                    <a:p>
                      <a:pPr marL="92075" marR="83820" indent="447675" algn="just">
                        <a:lnSpc>
                          <a:spcPct val="100000"/>
                        </a:lnSpc>
                      </a:pPr>
                      <a:r>
                        <a:rPr sz="2000" spc="0" dirty="0">
                          <a:latin typeface="Arial MT"/>
                          <a:cs typeface="Arial MT"/>
                        </a:rPr>
                        <a:t>IPv4-адрес назначения будет выделен из указанного в маршруте 6to4-  адреса маршрутизатора следующего звена (если в маршруте указать  выходной интерфейс, то для вычисления граничной точки назначения</a:t>
                      </a:r>
                    </a:p>
                    <a:p>
                      <a:pPr marL="92075" algn="just">
                        <a:lnSpc>
                          <a:spcPct val="100000"/>
                        </a:lnSpc>
                      </a:pPr>
                      <a:r>
                        <a:rPr sz="2000" spc="0" dirty="0">
                          <a:latin typeface="Arial MT"/>
                          <a:cs typeface="Arial MT"/>
                        </a:rPr>
                        <a:t>«зацепиться» будет не за что).</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Пример туннеля 6to4</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933450"/>
            <a:ext cx="9505950" cy="5693410"/>
          </a:xfrm>
          <a:custGeom>
            <a:avLst/>
            <a:gdLst/>
            <a:ahLst/>
            <a:cxnLst/>
            <a:rect l="l" t="t" r="r" b="b"/>
            <a:pathLst>
              <a:path w="9505950" h="5693409">
                <a:moveTo>
                  <a:pt x="9505949" y="5692902"/>
                </a:moveTo>
                <a:lnTo>
                  <a:pt x="9505949" y="0"/>
                </a:lnTo>
                <a:lnTo>
                  <a:pt x="0" y="0"/>
                </a:lnTo>
                <a:lnTo>
                  <a:pt x="0" y="5692902"/>
                </a:lnTo>
                <a:lnTo>
                  <a:pt x="9505949" y="5692902"/>
                </a:lnTo>
                <a:close/>
              </a:path>
            </a:pathLst>
          </a:custGeom>
          <a:solidFill>
            <a:srgbClr val="FFFFFF"/>
          </a:solidFill>
        </p:spPr>
        <p:txBody>
          <a:bodyPr wrap="square" lIns="0" tIns="0" rIns="0" bIns="0" rtlCol="0"/>
          <a:lstStyle/>
          <a:p>
            <a:endParaRPr/>
          </a:p>
        </p:txBody>
      </p:sp>
      <p:sp>
        <p:nvSpPr>
          <p:cNvPr id="3" name="object 3"/>
          <p:cNvSpPr txBox="1"/>
          <p:nvPr/>
        </p:nvSpPr>
        <p:spPr>
          <a:xfrm>
            <a:off x="7005164" y="1569973"/>
            <a:ext cx="3016250" cy="330200"/>
          </a:xfrm>
          <a:prstGeom prst="rect">
            <a:avLst/>
          </a:prstGeom>
        </p:spPr>
        <p:txBody>
          <a:bodyPr vert="horz" wrap="square" lIns="0" tIns="12065" rIns="0" bIns="0" rtlCol="0">
            <a:spAutoFit/>
          </a:bodyPr>
          <a:lstStyle/>
          <a:p>
            <a:pPr marL="12700">
              <a:lnSpc>
                <a:spcPct val="100000"/>
              </a:lnSpc>
              <a:spcBef>
                <a:spcPts val="95"/>
              </a:spcBef>
              <a:tabLst>
                <a:tab pos="1251585" algn="l"/>
                <a:tab pos="1734185" algn="l"/>
              </a:tabLst>
            </a:pPr>
            <a:r>
              <a:rPr sz="2000" dirty="0">
                <a:latin typeface="Arial MT"/>
                <a:cs typeface="Arial MT"/>
              </a:rPr>
              <a:t>таковые,	не	выделяют.</a:t>
            </a:r>
            <a:endParaRPr sz="2000">
              <a:latin typeface="Arial MT"/>
              <a:cs typeface="Arial MT"/>
            </a:endParaRPr>
          </a:p>
        </p:txBody>
      </p:sp>
      <p:sp>
        <p:nvSpPr>
          <p:cNvPr id="4" name="object 4"/>
          <p:cNvSpPr txBox="1"/>
          <p:nvPr/>
        </p:nvSpPr>
        <p:spPr>
          <a:xfrm>
            <a:off x="672945" y="960374"/>
            <a:ext cx="6156325" cy="1244600"/>
          </a:xfrm>
          <a:prstGeom prst="rect">
            <a:avLst/>
          </a:prstGeom>
        </p:spPr>
        <p:txBody>
          <a:bodyPr vert="horz" wrap="square" lIns="0" tIns="12065" rIns="0" bIns="0" rtlCol="0">
            <a:spAutoFit/>
          </a:bodyPr>
          <a:lstStyle/>
          <a:p>
            <a:pPr marL="460375">
              <a:lnSpc>
                <a:spcPct val="100000"/>
              </a:lnSpc>
              <a:spcBef>
                <a:spcPts val="95"/>
              </a:spcBef>
            </a:pPr>
            <a:r>
              <a:rPr sz="2000" dirty="0">
                <a:latin typeface="Arial MT"/>
                <a:cs typeface="Arial MT"/>
              </a:rPr>
              <a:t>Локальное адресное пространство.</a:t>
            </a:r>
            <a:endParaRPr sz="2000">
              <a:latin typeface="Arial MT"/>
              <a:cs typeface="Arial MT"/>
            </a:endParaRPr>
          </a:p>
          <a:p>
            <a:pPr>
              <a:lnSpc>
                <a:spcPct val="100000"/>
              </a:lnSpc>
              <a:spcBef>
                <a:spcPts val="45"/>
              </a:spcBef>
            </a:pPr>
            <a:endParaRPr sz="2050">
              <a:latin typeface="Arial MT"/>
              <a:cs typeface="Arial MT"/>
            </a:endParaRPr>
          </a:p>
          <a:p>
            <a:pPr marL="12700" marR="5080" indent="447675">
              <a:lnSpc>
                <a:spcPct val="100000"/>
              </a:lnSpc>
              <a:tabLst>
                <a:tab pos="1127125" algn="l"/>
                <a:tab pos="3188970" algn="l"/>
                <a:tab pos="4667885" algn="l"/>
                <a:tab pos="5779770" algn="l"/>
              </a:tabLst>
            </a:pPr>
            <a:r>
              <a:rPr sz="2000" dirty="0">
                <a:latin typeface="Arial MT"/>
                <a:cs typeface="Arial MT"/>
              </a:rPr>
              <a:t>При	IPv6-адресации	приватные	адреса,	как  Обобщенно их заменяют локальные (local) адреса.</a:t>
            </a:r>
            <a:endParaRPr sz="2000">
              <a:latin typeface="Arial MT"/>
              <a:cs typeface="Arial MT"/>
            </a:endParaRPr>
          </a:p>
        </p:txBody>
      </p:sp>
      <p:sp>
        <p:nvSpPr>
          <p:cNvPr id="5" name="object 5"/>
          <p:cNvSpPr txBox="1"/>
          <p:nvPr/>
        </p:nvSpPr>
        <p:spPr>
          <a:xfrm>
            <a:off x="672919" y="2445955"/>
            <a:ext cx="9349105" cy="1283335"/>
          </a:xfrm>
          <a:prstGeom prst="rect">
            <a:avLst/>
          </a:prstGeom>
        </p:spPr>
        <p:txBody>
          <a:bodyPr vert="horz" wrap="square" lIns="0" tIns="12700" rIns="0" bIns="0" rtlCol="0">
            <a:spAutoFit/>
          </a:bodyPr>
          <a:lstStyle/>
          <a:p>
            <a:pPr marL="12700" marR="5080" indent="447675">
              <a:lnSpc>
                <a:spcPct val="106300"/>
              </a:lnSpc>
              <a:spcBef>
                <a:spcPts val="100"/>
              </a:spcBef>
            </a:pPr>
            <a:r>
              <a:rPr sz="2000" dirty="0">
                <a:latin typeface="Arial MT"/>
                <a:cs typeface="Arial MT"/>
              </a:rPr>
              <a:t>Адрес вида Lin</a:t>
            </a:r>
            <a:r>
              <a:rPr sz="2000" dirty="0">
                <a:solidFill>
                  <a:srgbClr val="FF0000"/>
                </a:solidFill>
                <a:latin typeface="Arial MT"/>
                <a:cs typeface="Arial MT"/>
              </a:rPr>
              <a:t>k-l</a:t>
            </a:r>
            <a:r>
              <a:rPr sz="2000" dirty="0">
                <a:latin typeface="Arial MT"/>
                <a:cs typeface="Arial MT"/>
              </a:rPr>
              <a:t>ocal Unicast (</a:t>
            </a:r>
            <a:r>
              <a:rPr sz="2000" dirty="0">
                <a:latin typeface="Courier New"/>
                <a:cs typeface="Courier New"/>
              </a:rPr>
              <a:t>FE80::/10</a:t>
            </a:r>
            <a:r>
              <a:rPr sz="2000" dirty="0">
                <a:latin typeface="Arial MT"/>
                <a:cs typeface="Arial MT"/>
              </a:rPr>
              <a:t>) (RFC 4291) предназначен для  использования в пределах линка.</a:t>
            </a:r>
            <a:endParaRPr sz="2000">
              <a:latin typeface="Arial MT"/>
              <a:cs typeface="Arial MT"/>
            </a:endParaRPr>
          </a:p>
          <a:p>
            <a:pPr marL="12700" marR="5080" indent="447675">
              <a:lnSpc>
                <a:spcPct val="100000"/>
              </a:lnSpc>
            </a:pPr>
            <a:r>
              <a:rPr sz="2000" dirty="0">
                <a:latin typeface="Arial MT"/>
                <a:cs typeface="Arial MT"/>
              </a:rPr>
              <a:t>Выход пакетов с адресами Link-local Unicast (хотя бы в одном из полей) за  пределы линков должен подавляться маршрутизаторами.</a:t>
            </a:r>
            <a:endParaRPr sz="2000">
              <a:latin typeface="Arial MT"/>
              <a:cs typeface="Arial MT"/>
            </a:endParaRPr>
          </a:p>
        </p:txBody>
      </p:sp>
      <p:sp>
        <p:nvSpPr>
          <p:cNvPr id="6" name="object 6"/>
          <p:cNvSpPr txBox="1"/>
          <p:nvPr/>
        </p:nvSpPr>
        <p:spPr>
          <a:xfrm>
            <a:off x="672919" y="5837169"/>
            <a:ext cx="9349740" cy="635000"/>
          </a:xfrm>
          <a:prstGeom prst="rect">
            <a:avLst/>
          </a:prstGeom>
        </p:spPr>
        <p:txBody>
          <a:bodyPr vert="horz" wrap="square" lIns="0" tIns="12065" rIns="0" bIns="0" rtlCol="0">
            <a:spAutoFit/>
          </a:bodyPr>
          <a:lstStyle/>
          <a:p>
            <a:pPr marL="12700" marR="5080" indent="447675">
              <a:lnSpc>
                <a:spcPct val="100000"/>
              </a:lnSpc>
              <a:spcBef>
                <a:spcPts val="95"/>
              </a:spcBef>
              <a:tabLst>
                <a:tab pos="1097915" algn="l"/>
                <a:tab pos="1476375" algn="l"/>
                <a:tab pos="1847850" algn="l"/>
                <a:tab pos="2860040" algn="l"/>
                <a:tab pos="5184140" algn="l"/>
                <a:tab pos="6400800" algn="l"/>
                <a:tab pos="7420609" algn="l"/>
                <a:tab pos="9055735" algn="l"/>
              </a:tabLst>
            </a:pPr>
            <a:r>
              <a:rPr sz="2000" dirty="0">
                <a:latin typeface="Arial MT"/>
                <a:cs typeface="Arial MT"/>
              </a:rPr>
              <a:t>Как	и	в	других	юникаст-адресах,	имеется	четкое	разделение	на  топологическую и интерфейсную части.</a:t>
            </a:r>
            <a:endParaRPr sz="2000">
              <a:latin typeface="Arial MT"/>
              <a:cs typeface="Arial MT"/>
            </a:endParaRPr>
          </a:p>
        </p:txBody>
      </p:sp>
      <p:sp>
        <p:nvSpPr>
          <p:cNvPr id="7" name="object 7"/>
          <p:cNvSpPr/>
          <p:nvPr/>
        </p:nvSpPr>
        <p:spPr>
          <a:xfrm>
            <a:off x="594245" y="537983"/>
            <a:ext cx="9505950" cy="6483350"/>
          </a:xfrm>
          <a:custGeom>
            <a:avLst/>
            <a:gdLst/>
            <a:ahLst/>
            <a:cxnLst/>
            <a:rect l="l" t="t" r="r" b="b"/>
            <a:pathLst>
              <a:path w="9505950" h="6483350">
                <a:moveTo>
                  <a:pt x="9505937" y="6088380"/>
                </a:moveTo>
                <a:lnTo>
                  <a:pt x="0" y="6088380"/>
                </a:lnTo>
                <a:lnTo>
                  <a:pt x="0" y="6483096"/>
                </a:lnTo>
                <a:lnTo>
                  <a:pt x="9505937" y="6483096"/>
                </a:lnTo>
                <a:lnTo>
                  <a:pt x="9505937" y="6088380"/>
                </a:lnTo>
                <a:close/>
              </a:path>
              <a:path w="9505950" h="6483350">
                <a:moveTo>
                  <a:pt x="9505937" y="0"/>
                </a:moveTo>
                <a:lnTo>
                  <a:pt x="0" y="0"/>
                </a:lnTo>
                <a:lnTo>
                  <a:pt x="0" y="395478"/>
                </a:lnTo>
                <a:lnTo>
                  <a:pt x="9505937" y="395478"/>
                </a:lnTo>
                <a:lnTo>
                  <a:pt x="9505937" y="0"/>
                </a:lnTo>
                <a:close/>
              </a:path>
            </a:pathLst>
          </a:custGeom>
          <a:solidFill>
            <a:srgbClr val="FFFFFF"/>
          </a:solidFill>
        </p:spPr>
        <p:txBody>
          <a:bodyPr wrap="square" lIns="0" tIns="0" rIns="0" bIns="0" rtlCol="0"/>
          <a:lstStyle/>
          <a:p>
            <a:endParaRPr/>
          </a:p>
        </p:txBody>
      </p:sp>
      <p:sp>
        <p:nvSpPr>
          <p:cNvPr id="8" name="object 8"/>
          <p:cNvSpPr txBox="1"/>
          <p:nvPr/>
        </p:nvSpPr>
        <p:spPr>
          <a:xfrm>
            <a:off x="672979" y="564896"/>
            <a:ext cx="80010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4.0.9.1</a:t>
            </a:r>
            <a:endParaRPr sz="2000">
              <a:latin typeface="Arial MT"/>
              <a:cs typeface="Arial MT"/>
            </a:endParaRPr>
          </a:p>
        </p:txBody>
      </p:sp>
      <p:grpSp>
        <p:nvGrpSpPr>
          <p:cNvPr id="9" name="object 9"/>
          <p:cNvGrpSpPr/>
          <p:nvPr/>
        </p:nvGrpSpPr>
        <p:grpSpPr>
          <a:xfrm>
            <a:off x="579196" y="523684"/>
            <a:ext cx="9534525" cy="6511925"/>
            <a:chOff x="579196" y="523684"/>
            <a:chExt cx="9534525" cy="6511925"/>
          </a:xfrm>
        </p:grpSpPr>
        <p:sp>
          <p:nvSpPr>
            <p:cNvPr id="10" name="object 10"/>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3" name="object 13"/>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4" name="object 14"/>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5" name="object 15"/>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738263" y="4164330"/>
              <a:ext cx="9169145" cy="1342644"/>
            </a:xfrm>
            <a:prstGeom prst="rect">
              <a:avLst/>
            </a:prstGeom>
          </p:spPr>
        </p:pic>
      </p:gr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FF00"/>
            </a:solidFill>
          </p:spPr>
          <p:txBody>
            <a:bodyPr wrap="square" lIns="0" tIns="0" rIns="0" bIns="0" rtlCol="0"/>
            <a:lstStyle/>
            <a:p>
              <a:endParaRPr/>
            </a:p>
          </p:txBody>
        </p:sp>
        <p:sp>
          <p:nvSpPr>
            <p:cNvPr id="4" name="object 4"/>
            <p:cNvSpPr/>
            <p:nvPr/>
          </p:nvSpPr>
          <p:spPr>
            <a:xfrm>
              <a:off x="594245" y="933450"/>
              <a:ext cx="9505950" cy="6087745"/>
            </a:xfrm>
            <a:custGeom>
              <a:avLst/>
              <a:gdLst/>
              <a:ahLst/>
              <a:cxnLst/>
              <a:rect l="l" t="t" r="r" b="b"/>
              <a:pathLst>
                <a:path w="9505950" h="6087745">
                  <a:moveTo>
                    <a:pt x="9505949" y="6087617"/>
                  </a:moveTo>
                  <a:lnTo>
                    <a:pt x="9505949" y="0"/>
                  </a:lnTo>
                  <a:lnTo>
                    <a:pt x="0" y="0"/>
                  </a:lnTo>
                  <a:lnTo>
                    <a:pt x="0" y="6087617"/>
                  </a:lnTo>
                  <a:lnTo>
                    <a:pt x="9505949" y="6087617"/>
                  </a:lnTo>
                  <a:close/>
                </a:path>
              </a:pathLst>
            </a:custGeom>
            <a:solidFill>
              <a:srgbClr val="FFFFFF"/>
            </a:solidFill>
          </p:spPr>
          <p:txBody>
            <a:bodyPr wrap="square" lIns="0" tIns="0" rIns="0" bIns="0" rtlCol="0"/>
            <a:lstStyle/>
            <a:p>
              <a:endParaRPr/>
            </a:p>
          </p:txBody>
        </p:sp>
      </p:grpSp>
      <p:sp>
        <p:nvSpPr>
          <p:cNvPr id="5" name="object 5"/>
          <p:cNvSpPr txBox="1"/>
          <p:nvPr/>
        </p:nvSpPr>
        <p:spPr>
          <a:xfrm>
            <a:off x="4080643" y="6653276"/>
            <a:ext cx="253174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Пример туннеля 6to4</a:t>
            </a:r>
            <a:endParaRPr sz="2000">
              <a:latin typeface="Arial MT"/>
              <a:cs typeface="Arial MT"/>
            </a:endParaRPr>
          </a:p>
        </p:txBody>
      </p:sp>
      <p:sp>
        <p:nvSpPr>
          <p:cNvPr id="6" name="object 6"/>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672979" y="564896"/>
            <a:ext cx="1223010" cy="330200"/>
          </a:xfrm>
          <a:prstGeom prst="rect">
            <a:avLst/>
          </a:prstGeom>
        </p:spPr>
        <p:txBody>
          <a:bodyPr vert="horz" wrap="square" lIns="0" tIns="12065" rIns="0" bIns="0" rtlCol="0">
            <a:spAutoFit/>
          </a:bodyPr>
          <a:lstStyle/>
          <a:p>
            <a:pPr marL="12700">
              <a:lnSpc>
                <a:spcPct val="100000"/>
              </a:lnSpc>
              <a:spcBef>
                <a:spcPts val="95"/>
              </a:spcBef>
            </a:pPr>
            <a:r>
              <a:rPr dirty="0"/>
              <a:t>4.0.26.21e</a:t>
            </a:r>
          </a:p>
        </p:txBody>
      </p:sp>
      <p:grpSp>
        <p:nvGrpSpPr>
          <p:cNvPr id="8" name="object 8"/>
          <p:cNvGrpSpPr/>
          <p:nvPr/>
        </p:nvGrpSpPr>
        <p:grpSpPr>
          <a:xfrm>
            <a:off x="579196" y="523684"/>
            <a:ext cx="9534525" cy="6511925"/>
            <a:chOff x="579196" y="523684"/>
            <a:chExt cx="9534525" cy="6511925"/>
          </a:xfrm>
        </p:grpSpPr>
        <p:sp>
          <p:nvSpPr>
            <p:cNvPr id="9" name="object 9"/>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3" name="object 13"/>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4" name="object 14"/>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1681619" y="1690877"/>
              <a:ext cx="7337297" cy="4103370"/>
            </a:xfrm>
            <a:prstGeom prst="rect">
              <a:avLst/>
            </a:prstGeom>
          </p:spPr>
        </p:pic>
      </p:gr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3483" y="537972"/>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3" name="object 3"/>
          <p:cNvSpPr/>
          <p:nvPr/>
        </p:nvSpPr>
        <p:spPr>
          <a:xfrm>
            <a:off x="593483" y="933450"/>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grpSp>
        <p:nvGrpSpPr>
          <p:cNvPr id="4" name="object 4"/>
          <p:cNvGrpSpPr/>
          <p:nvPr/>
        </p:nvGrpSpPr>
        <p:grpSpPr>
          <a:xfrm>
            <a:off x="579196" y="537972"/>
            <a:ext cx="9534525" cy="6497955"/>
            <a:chOff x="579196" y="537972"/>
            <a:chExt cx="9534525" cy="6497955"/>
          </a:xfrm>
        </p:grpSpPr>
        <p:sp>
          <p:nvSpPr>
            <p:cNvPr id="5" name="object 5"/>
            <p:cNvSpPr/>
            <p:nvPr/>
          </p:nvSpPr>
          <p:spPr>
            <a:xfrm>
              <a:off x="593483" y="7021068"/>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6" name="object 6"/>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7" name="object 7"/>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8" name="object 8"/>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933450"/>
            <a:ext cx="9505950" cy="5693410"/>
          </a:xfrm>
          <a:custGeom>
            <a:avLst/>
            <a:gdLst/>
            <a:ahLst/>
            <a:cxnLst/>
            <a:rect l="l" t="t" r="r" b="b"/>
            <a:pathLst>
              <a:path w="9505950" h="5693409">
                <a:moveTo>
                  <a:pt x="9505949" y="5692902"/>
                </a:moveTo>
                <a:lnTo>
                  <a:pt x="9505949" y="0"/>
                </a:lnTo>
                <a:lnTo>
                  <a:pt x="0" y="0"/>
                </a:lnTo>
                <a:lnTo>
                  <a:pt x="0" y="5692902"/>
                </a:lnTo>
                <a:lnTo>
                  <a:pt x="9505949" y="5692902"/>
                </a:lnTo>
                <a:close/>
              </a:path>
            </a:pathLst>
          </a:custGeom>
          <a:solidFill>
            <a:srgbClr val="FFFFFF"/>
          </a:solidFill>
        </p:spPr>
        <p:txBody>
          <a:bodyPr wrap="square" lIns="0" tIns="0" rIns="0" bIns="0" rtlCol="0"/>
          <a:lstStyle/>
          <a:p>
            <a:endParaRPr/>
          </a:p>
        </p:txBody>
      </p:sp>
      <p:sp>
        <p:nvSpPr>
          <p:cNvPr id="3" name="object 3"/>
          <p:cNvSpPr txBox="1"/>
          <p:nvPr/>
        </p:nvSpPr>
        <p:spPr>
          <a:xfrm>
            <a:off x="8628481" y="960374"/>
            <a:ext cx="56959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базе</a:t>
            </a:r>
            <a:endParaRPr sz="2000">
              <a:latin typeface="Arial MT"/>
              <a:cs typeface="Arial MT"/>
            </a:endParaRPr>
          </a:p>
        </p:txBody>
      </p:sp>
      <p:sp>
        <p:nvSpPr>
          <p:cNvPr id="4" name="object 4"/>
          <p:cNvSpPr txBox="1"/>
          <p:nvPr/>
        </p:nvSpPr>
        <p:spPr>
          <a:xfrm>
            <a:off x="9346059" y="960374"/>
            <a:ext cx="67246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MAC-</a:t>
            </a:r>
            <a:endParaRPr sz="2000">
              <a:latin typeface="Arial MT"/>
              <a:cs typeface="Arial MT"/>
            </a:endParaRPr>
          </a:p>
        </p:txBody>
      </p:sp>
      <p:sp>
        <p:nvSpPr>
          <p:cNvPr id="5" name="object 5"/>
          <p:cNvSpPr txBox="1"/>
          <p:nvPr/>
        </p:nvSpPr>
        <p:spPr>
          <a:xfrm>
            <a:off x="672996" y="5532369"/>
            <a:ext cx="9348470" cy="939800"/>
          </a:xfrm>
          <a:prstGeom prst="rect">
            <a:avLst/>
          </a:prstGeom>
        </p:spPr>
        <p:txBody>
          <a:bodyPr vert="horz" wrap="square" lIns="0" tIns="12065" rIns="0" bIns="0" rtlCol="0">
            <a:spAutoFit/>
          </a:bodyPr>
          <a:lstStyle/>
          <a:p>
            <a:pPr marL="460375">
              <a:lnSpc>
                <a:spcPct val="100000"/>
              </a:lnSpc>
              <a:spcBef>
                <a:spcPts val="95"/>
              </a:spcBef>
            </a:pPr>
            <a:r>
              <a:rPr sz="2000" dirty="0">
                <a:latin typeface="Arial MT"/>
                <a:cs typeface="Arial MT"/>
              </a:rPr>
              <a:t>В результате, интерфейсная часть соответствует нотации EUI-64 (точнее,</a:t>
            </a:r>
            <a:endParaRPr sz="2000">
              <a:latin typeface="Arial MT"/>
              <a:cs typeface="Arial MT"/>
            </a:endParaRPr>
          </a:p>
          <a:p>
            <a:pPr marL="12700">
              <a:lnSpc>
                <a:spcPct val="100000"/>
              </a:lnSpc>
            </a:pPr>
            <a:r>
              <a:rPr sz="2000" dirty="0">
                <a:latin typeface="Arial MT"/>
                <a:cs typeface="Arial MT"/>
              </a:rPr>
              <a:t>модифицированной нотации EUI-64).</a:t>
            </a:r>
            <a:endParaRPr sz="2000">
              <a:latin typeface="Arial MT"/>
              <a:cs typeface="Arial MT"/>
            </a:endParaRPr>
          </a:p>
          <a:p>
            <a:pPr marL="460375">
              <a:lnSpc>
                <a:spcPct val="100000"/>
              </a:lnSpc>
            </a:pPr>
            <a:r>
              <a:rPr sz="2000" dirty="0">
                <a:latin typeface="Arial MT"/>
                <a:cs typeface="Arial MT"/>
              </a:rPr>
              <a:t>От приведенного правила можно отступать, но это не рекомендуется.</a:t>
            </a:r>
            <a:endParaRPr sz="2000">
              <a:latin typeface="Arial MT"/>
              <a:cs typeface="Arial MT"/>
            </a:endParaRPr>
          </a:p>
        </p:txBody>
      </p:sp>
      <p:sp>
        <p:nvSpPr>
          <p:cNvPr id="6" name="object 6"/>
          <p:cNvSpPr/>
          <p:nvPr/>
        </p:nvSpPr>
        <p:spPr>
          <a:xfrm>
            <a:off x="594245" y="537983"/>
            <a:ext cx="9505950" cy="6483350"/>
          </a:xfrm>
          <a:custGeom>
            <a:avLst/>
            <a:gdLst/>
            <a:ahLst/>
            <a:cxnLst/>
            <a:rect l="l" t="t" r="r" b="b"/>
            <a:pathLst>
              <a:path w="9505950" h="6483350">
                <a:moveTo>
                  <a:pt x="9505937" y="6088380"/>
                </a:moveTo>
                <a:lnTo>
                  <a:pt x="0" y="6088380"/>
                </a:lnTo>
                <a:lnTo>
                  <a:pt x="0" y="6483096"/>
                </a:lnTo>
                <a:lnTo>
                  <a:pt x="9505937" y="6483096"/>
                </a:lnTo>
                <a:lnTo>
                  <a:pt x="9505937" y="6088380"/>
                </a:lnTo>
                <a:close/>
              </a:path>
              <a:path w="9505950" h="6483350">
                <a:moveTo>
                  <a:pt x="9505937" y="0"/>
                </a:moveTo>
                <a:lnTo>
                  <a:pt x="0" y="0"/>
                </a:lnTo>
                <a:lnTo>
                  <a:pt x="0" y="395478"/>
                </a:lnTo>
                <a:lnTo>
                  <a:pt x="9505937" y="395478"/>
                </a:lnTo>
                <a:lnTo>
                  <a:pt x="9505937" y="0"/>
                </a:lnTo>
                <a:close/>
              </a:path>
            </a:pathLst>
          </a:custGeom>
          <a:solidFill>
            <a:srgbClr val="FFFFFF"/>
          </a:solidFill>
        </p:spPr>
        <p:txBody>
          <a:bodyPr wrap="square" lIns="0" tIns="0" rIns="0" bIns="0" rtlCol="0"/>
          <a:lstStyle/>
          <a:p>
            <a:endParaRPr/>
          </a:p>
        </p:txBody>
      </p:sp>
      <p:sp>
        <p:nvSpPr>
          <p:cNvPr id="7" name="object 7"/>
          <p:cNvSpPr txBox="1"/>
          <p:nvPr/>
        </p:nvSpPr>
        <p:spPr>
          <a:xfrm>
            <a:off x="672970" y="473913"/>
            <a:ext cx="7807325" cy="11214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4.0.9.2</a:t>
            </a:r>
            <a:endParaRPr sz="2000">
              <a:latin typeface="Arial MT"/>
              <a:cs typeface="Arial MT"/>
            </a:endParaRPr>
          </a:p>
          <a:p>
            <a:pPr marL="12700" marR="5080" indent="447675">
              <a:lnSpc>
                <a:spcPct val="100000"/>
              </a:lnSpc>
              <a:spcBef>
                <a:spcPts val="710"/>
              </a:spcBef>
              <a:tabLst>
                <a:tab pos="1504315" algn="l"/>
                <a:tab pos="2751455" algn="l"/>
                <a:tab pos="3772535" algn="l"/>
                <a:tab pos="5704840" algn="l"/>
                <a:tab pos="7513320" algn="l"/>
              </a:tabLst>
            </a:pPr>
            <a:r>
              <a:rPr sz="2000" dirty="0">
                <a:latin typeface="Arial MT"/>
                <a:cs typeface="Arial MT"/>
              </a:rPr>
              <a:t>Адреса	Link-local	Unicast	автоматически	генерируются	на  адресов (что гарантирует их уникальность) </a:t>
            </a:r>
            <a:r>
              <a:rPr sz="2000" dirty="0">
                <a:solidFill>
                  <a:srgbClr val="FF0000"/>
                </a:solidFill>
                <a:latin typeface="Arial MT"/>
                <a:cs typeface="Arial MT"/>
              </a:rPr>
              <a:t>следующим образом</a:t>
            </a:r>
            <a:r>
              <a:rPr sz="2000" dirty="0">
                <a:latin typeface="Arial MT"/>
                <a:cs typeface="Arial MT"/>
              </a:rPr>
              <a:t>.</a:t>
            </a:r>
            <a:endParaRPr sz="2000">
              <a:latin typeface="Arial MT"/>
              <a:cs typeface="Arial MT"/>
            </a:endParaRPr>
          </a:p>
        </p:txBody>
      </p:sp>
      <p:grpSp>
        <p:nvGrpSpPr>
          <p:cNvPr id="8" name="object 8"/>
          <p:cNvGrpSpPr/>
          <p:nvPr/>
        </p:nvGrpSpPr>
        <p:grpSpPr>
          <a:xfrm>
            <a:off x="579196" y="523684"/>
            <a:ext cx="9534525" cy="6511925"/>
            <a:chOff x="579196" y="523684"/>
            <a:chExt cx="9534525" cy="6511925"/>
          </a:xfrm>
        </p:grpSpPr>
        <p:sp>
          <p:nvSpPr>
            <p:cNvPr id="9" name="object 9"/>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3" name="object 13"/>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4" name="object 14"/>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2289695" y="2193798"/>
              <a:ext cx="6115050" cy="2695955"/>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CCFF"/>
            </a:solidFill>
          </p:spPr>
          <p:txBody>
            <a:bodyPr wrap="square" lIns="0" tIns="0" rIns="0" bIns="0" rtlCol="0"/>
            <a:lstStyle/>
            <a:p>
              <a:endParaRPr/>
            </a:p>
          </p:txBody>
        </p:sp>
        <p:sp>
          <p:nvSpPr>
            <p:cNvPr id="4" name="object 4"/>
            <p:cNvSpPr/>
            <p:nvPr/>
          </p:nvSpPr>
          <p:spPr>
            <a:xfrm>
              <a:off x="594245" y="537983"/>
              <a:ext cx="9505950" cy="6483350"/>
            </a:xfrm>
            <a:custGeom>
              <a:avLst/>
              <a:gdLst/>
              <a:ahLst/>
              <a:cxnLst/>
              <a:rect l="l" t="t" r="r" b="b"/>
              <a:pathLst>
                <a:path w="9505950" h="6483350">
                  <a:moveTo>
                    <a:pt x="9505937" y="0"/>
                  </a:moveTo>
                  <a:lnTo>
                    <a:pt x="0" y="0"/>
                  </a:lnTo>
                  <a:lnTo>
                    <a:pt x="0" y="395478"/>
                  </a:lnTo>
                  <a:lnTo>
                    <a:pt x="0" y="6088380"/>
                  </a:lnTo>
                  <a:lnTo>
                    <a:pt x="0" y="6483096"/>
                  </a:lnTo>
                  <a:lnTo>
                    <a:pt x="9505937" y="6483096"/>
                  </a:lnTo>
                  <a:lnTo>
                    <a:pt x="9505937" y="6088380"/>
                  </a:lnTo>
                  <a:lnTo>
                    <a:pt x="9505937" y="395478"/>
                  </a:lnTo>
                  <a:lnTo>
                    <a:pt x="9505937" y="0"/>
                  </a:lnTo>
                  <a:close/>
                </a:path>
              </a:pathLst>
            </a:custGeom>
            <a:solidFill>
              <a:srgbClr val="FFFFFF"/>
            </a:solidFill>
          </p:spPr>
          <p:txBody>
            <a:bodyPr wrap="square" lIns="0" tIns="0" rIns="0" bIns="0" rtlCol="0"/>
            <a:lstStyle/>
            <a:p>
              <a:endParaRPr/>
            </a:p>
          </p:txBody>
        </p:sp>
      </p:grpSp>
      <p:sp>
        <p:nvSpPr>
          <p:cNvPr id="5" name="object 5"/>
          <p:cNvSpPr txBox="1"/>
          <p:nvPr/>
        </p:nvSpPr>
        <p:spPr>
          <a:xfrm>
            <a:off x="672979" y="473913"/>
            <a:ext cx="4792980" cy="8166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4.0.9.3</a:t>
            </a:r>
            <a:endParaRPr sz="2000">
              <a:latin typeface="Arial MT"/>
              <a:cs typeface="Arial MT"/>
            </a:endParaRPr>
          </a:p>
          <a:p>
            <a:pPr marL="460375">
              <a:lnSpc>
                <a:spcPct val="100000"/>
              </a:lnSpc>
              <a:spcBef>
                <a:spcPts val="710"/>
              </a:spcBef>
            </a:pPr>
            <a:r>
              <a:rPr sz="2000" dirty="0">
                <a:latin typeface="Arial MT"/>
                <a:cs typeface="Arial MT"/>
              </a:rPr>
              <a:t>А что делать если MAC-адреса нет?</a:t>
            </a:r>
            <a:endParaRPr sz="2000">
              <a:latin typeface="Arial MT"/>
              <a:cs typeface="Arial MT"/>
            </a:endParaRPr>
          </a:p>
        </p:txBody>
      </p:sp>
      <p:grpSp>
        <p:nvGrpSpPr>
          <p:cNvPr id="6" name="object 6"/>
          <p:cNvGrpSpPr/>
          <p:nvPr/>
        </p:nvGrpSpPr>
        <p:grpSpPr>
          <a:xfrm>
            <a:off x="579196" y="523684"/>
            <a:ext cx="9534525" cy="6511925"/>
            <a:chOff x="579196" y="523684"/>
            <a:chExt cx="9534525" cy="6511925"/>
          </a:xfrm>
        </p:grpSpPr>
        <p:sp>
          <p:nvSpPr>
            <p:cNvPr id="7" name="object 7"/>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2" name="object 12"/>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976733486"/>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4.0.9.4</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Если у сетевого интерфейса нет MAC-адреса, то в качестве «затравки»  рекомендуется использовать MAC-адрес другого сетевого интерфейса либо  какой-нибудь уникальный идентификатор станции (по возможности).</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89096536"/>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4455" indent="447675" algn="just">
                        <a:lnSpc>
                          <a:spcPct val="100000"/>
                        </a:lnSpc>
                        <a:spcBef>
                          <a:spcPts val="310"/>
                        </a:spcBef>
                      </a:pPr>
                      <a:r>
                        <a:rPr sz="2000" spc="0" dirty="0">
                          <a:latin typeface="Arial MT"/>
                          <a:cs typeface="Arial MT"/>
                        </a:rPr>
                        <a:t>С февраля 2008 г. начат массированный переход к полномасштабному  использованию адресации и маршрутизации IPv6.</a:t>
                      </a:r>
                    </a:p>
                    <a:p>
                      <a:pPr marL="92075" marR="82550" indent="447675" algn="just">
                        <a:lnSpc>
                          <a:spcPct val="100000"/>
                        </a:lnSpc>
                      </a:pPr>
                      <a:r>
                        <a:rPr sz="2000" spc="0" dirty="0">
                          <a:latin typeface="Arial MT"/>
                          <a:cs typeface="Arial MT"/>
                        </a:rPr>
                        <a:t>Основной причиной этого перехода является резкий рост пропускной  способности  СрПД  и  производительности  сетевого  оборудования.  Следует  упомянуть также:</a:t>
                      </a:r>
                    </a:p>
                    <a:p>
                      <a:pPr marL="821690" indent="-282575">
                        <a:lnSpc>
                          <a:spcPct val="100000"/>
                        </a:lnSpc>
                        <a:buAutoNum type="arabicPeriod"/>
                        <a:tabLst>
                          <a:tab pos="822325" algn="l"/>
                        </a:tabLst>
                      </a:pPr>
                      <a:r>
                        <a:rPr sz="2000" spc="0" dirty="0">
                          <a:latin typeface="Arial MT"/>
                          <a:cs typeface="Arial MT"/>
                        </a:rPr>
                        <a:t>Необходимость учета опыта эксплуатации IPv4.</a:t>
                      </a:r>
                    </a:p>
                    <a:p>
                      <a:pPr marL="821690" indent="-282575">
                        <a:lnSpc>
                          <a:spcPct val="100000"/>
                        </a:lnSpc>
                        <a:buAutoNum type="arabicPeriod"/>
                        <a:tabLst>
                          <a:tab pos="822325" algn="l"/>
                        </a:tabLst>
                      </a:pPr>
                      <a:r>
                        <a:rPr sz="2000" spc="0" dirty="0">
                          <a:latin typeface="Arial MT"/>
                          <a:cs typeface="Arial MT"/>
                        </a:rPr>
                        <a:t>Необходимость поддержки новых применений.</a:t>
                      </a:r>
                    </a:p>
                    <a:p>
                      <a:pPr marL="821690" indent="-282575">
                        <a:lnSpc>
                          <a:spcPct val="100000"/>
                        </a:lnSpc>
                        <a:buAutoNum type="arabicPeriod"/>
                        <a:tabLst>
                          <a:tab pos="822325" algn="l"/>
                        </a:tabLst>
                      </a:pPr>
                      <a:r>
                        <a:rPr sz="2000" spc="0" dirty="0">
                          <a:latin typeface="Arial MT"/>
                          <a:cs typeface="Arial MT"/>
                        </a:rPr>
                        <a:t>Исчерпание публичных адресов IPv4.</a:t>
                      </a:r>
                    </a:p>
                    <a:p>
                      <a:pPr marL="92075" marR="82550" indent="447675">
                        <a:lnSpc>
                          <a:spcPct val="100000"/>
                        </a:lnSpc>
                      </a:pPr>
                      <a:r>
                        <a:rPr sz="2000" spc="0" dirty="0">
                          <a:latin typeface="Arial MT"/>
                          <a:cs typeface="Arial MT"/>
                        </a:rPr>
                        <a:t>Датой исчерпания адресов IPv4 принято считать 3 февраля 2011 г. (хотя в  разных регионах ситуация разная).</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933450"/>
            <a:ext cx="9505950" cy="5693410"/>
          </a:xfrm>
          <a:custGeom>
            <a:avLst/>
            <a:gdLst/>
            <a:ahLst/>
            <a:cxnLst/>
            <a:rect l="l" t="t" r="r" b="b"/>
            <a:pathLst>
              <a:path w="9505950" h="5693409">
                <a:moveTo>
                  <a:pt x="9505949" y="5692902"/>
                </a:moveTo>
                <a:lnTo>
                  <a:pt x="9505949" y="0"/>
                </a:lnTo>
                <a:lnTo>
                  <a:pt x="0" y="0"/>
                </a:lnTo>
                <a:lnTo>
                  <a:pt x="0" y="5692902"/>
                </a:lnTo>
                <a:lnTo>
                  <a:pt x="9505949" y="5692902"/>
                </a:lnTo>
                <a:close/>
              </a:path>
            </a:pathLst>
          </a:custGeom>
          <a:solidFill>
            <a:srgbClr val="FFFFFF"/>
          </a:solidFill>
        </p:spPr>
        <p:txBody>
          <a:bodyPr wrap="square" lIns="0" tIns="0" rIns="0" bIns="0" rtlCol="0"/>
          <a:lstStyle/>
          <a:p>
            <a:endParaRPr/>
          </a:p>
        </p:txBody>
      </p:sp>
      <p:sp>
        <p:nvSpPr>
          <p:cNvPr id="3" name="object 3"/>
          <p:cNvSpPr txBox="1"/>
          <p:nvPr/>
        </p:nvSpPr>
        <p:spPr>
          <a:xfrm>
            <a:off x="672919" y="5837169"/>
            <a:ext cx="9348470" cy="635000"/>
          </a:xfrm>
          <a:prstGeom prst="rect">
            <a:avLst/>
          </a:prstGeom>
        </p:spPr>
        <p:txBody>
          <a:bodyPr vert="horz" wrap="square" lIns="0" tIns="12065" rIns="0" bIns="0" rtlCol="0">
            <a:spAutoFit/>
          </a:bodyPr>
          <a:lstStyle/>
          <a:p>
            <a:pPr marL="460375">
              <a:lnSpc>
                <a:spcPct val="100000"/>
              </a:lnSpc>
              <a:spcBef>
                <a:spcPts val="95"/>
              </a:spcBef>
            </a:pPr>
            <a:r>
              <a:rPr sz="2000" dirty="0">
                <a:latin typeface="Arial MT"/>
                <a:cs typeface="Arial MT"/>
              </a:rPr>
              <a:t>Для всех юникаст-адресов, в том числе Unique Local Unicast, приемлема</a:t>
            </a:r>
            <a:endParaRPr sz="2000">
              <a:latin typeface="Arial MT"/>
              <a:cs typeface="Arial MT"/>
            </a:endParaRPr>
          </a:p>
          <a:p>
            <a:pPr marL="12700">
              <a:lnSpc>
                <a:spcPct val="100000"/>
              </a:lnSpc>
            </a:pPr>
            <a:r>
              <a:rPr sz="2000" dirty="0">
                <a:latin typeface="Arial MT"/>
                <a:cs typeface="Arial MT"/>
              </a:rPr>
              <a:t>(но не всегда удобна) EUI-64-нотация интерфейсной части.</a:t>
            </a:r>
            <a:endParaRPr sz="2000">
              <a:latin typeface="Arial MT"/>
              <a:cs typeface="Arial MT"/>
            </a:endParaRPr>
          </a:p>
        </p:txBody>
      </p:sp>
      <p:sp>
        <p:nvSpPr>
          <p:cNvPr id="4" name="object 4"/>
          <p:cNvSpPr/>
          <p:nvPr/>
        </p:nvSpPr>
        <p:spPr>
          <a:xfrm>
            <a:off x="594245" y="537983"/>
            <a:ext cx="9505950" cy="6483350"/>
          </a:xfrm>
          <a:custGeom>
            <a:avLst/>
            <a:gdLst/>
            <a:ahLst/>
            <a:cxnLst/>
            <a:rect l="l" t="t" r="r" b="b"/>
            <a:pathLst>
              <a:path w="9505950" h="6483350">
                <a:moveTo>
                  <a:pt x="9505937" y="6088380"/>
                </a:moveTo>
                <a:lnTo>
                  <a:pt x="0" y="6088380"/>
                </a:lnTo>
                <a:lnTo>
                  <a:pt x="0" y="6483096"/>
                </a:lnTo>
                <a:lnTo>
                  <a:pt x="9505937" y="6483096"/>
                </a:lnTo>
                <a:lnTo>
                  <a:pt x="9505937" y="6088380"/>
                </a:lnTo>
                <a:close/>
              </a:path>
              <a:path w="9505950" h="6483350">
                <a:moveTo>
                  <a:pt x="9505937" y="0"/>
                </a:moveTo>
                <a:lnTo>
                  <a:pt x="0" y="0"/>
                </a:lnTo>
                <a:lnTo>
                  <a:pt x="0" y="395478"/>
                </a:lnTo>
                <a:lnTo>
                  <a:pt x="9505937" y="395478"/>
                </a:lnTo>
                <a:lnTo>
                  <a:pt x="9505937" y="0"/>
                </a:lnTo>
                <a:close/>
              </a:path>
            </a:pathLst>
          </a:custGeom>
          <a:solidFill>
            <a:srgbClr val="FFFFFF"/>
          </a:solidFill>
        </p:spPr>
        <p:txBody>
          <a:bodyPr wrap="square" lIns="0" tIns="0" rIns="0" bIns="0" rtlCol="0"/>
          <a:lstStyle/>
          <a:p>
            <a:endParaRPr/>
          </a:p>
        </p:txBody>
      </p:sp>
      <p:sp>
        <p:nvSpPr>
          <p:cNvPr id="5" name="object 5"/>
          <p:cNvSpPr txBox="1"/>
          <p:nvPr/>
        </p:nvSpPr>
        <p:spPr>
          <a:xfrm>
            <a:off x="672945" y="473913"/>
            <a:ext cx="9350375" cy="23406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4.0.9.5</a:t>
            </a:r>
            <a:endParaRPr sz="2000">
              <a:latin typeface="Arial MT"/>
              <a:cs typeface="Arial MT"/>
            </a:endParaRPr>
          </a:p>
          <a:p>
            <a:pPr marL="12700" marR="5080" indent="447675" algn="just">
              <a:lnSpc>
                <a:spcPct val="97900"/>
              </a:lnSpc>
              <a:spcBef>
                <a:spcPts val="760"/>
              </a:spcBef>
            </a:pPr>
            <a:r>
              <a:rPr sz="2000" dirty="0">
                <a:latin typeface="Arial MT"/>
                <a:cs typeface="Arial MT"/>
              </a:rPr>
              <a:t>Для всех организаций, имеющих более или менее иерархическую  подсетевую структуру и не испытывающих потребность во внешнем трафике,  в качестве основной замены приватных адресов IPv4 позиционируют адреса  вида Unique Local Unicast (</a:t>
            </a:r>
            <a:r>
              <a:rPr sz="2000" dirty="0">
                <a:latin typeface="Courier New"/>
                <a:cs typeface="Courier New"/>
              </a:rPr>
              <a:t>FC00::/7</a:t>
            </a:r>
            <a:r>
              <a:rPr sz="2000" dirty="0">
                <a:latin typeface="Arial MT"/>
                <a:cs typeface="Arial MT"/>
              </a:rPr>
              <a:t>) (RFC 4193).</a:t>
            </a:r>
            <a:endParaRPr sz="2000">
              <a:latin typeface="Arial MT"/>
              <a:cs typeface="Arial MT"/>
            </a:endParaRPr>
          </a:p>
          <a:p>
            <a:pPr marL="12700" marR="6350" indent="447675" algn="just">
              <a:lnSpc>
                <a:spcPct val="100000"/>
              </a:lnSpc>
              <a:spcBef>
                <a:spcPts val="150"/>
              </a:spcBef>
            </a:pPr>
            <a:r>
              <a:rPr sz="2000" dirty="0">
                <a:latin typeface="Arial MT"/>
                <a:cs typeface="Arial MT"/>
              </a:rPr>
              <a:t>Пакеты с адресами Unique Local Unicast должны подавляться всеми  маршрутизаторами кроме внутренних.</a:t>
            </a:r>
            <a:endParaRPr sz="2000">
              <a:latin typeface="Arial MT"/>
              <a:cs typeface="Arial MT"/>
            </a:endParaRPr>
          </a:p>
        </p:txBody>
      </p:sp>
      <p:grpSp>
        <p:nvGrpSpPr>
          <p:cNvPr id="6" name="object 6"/>
          <p:cNvGrpSpPr/>
          <p:nvPr/>
        </p:nvGrpSpPr>
        <p:grpSpPr>
          <a:xfrm>
            <a:off x="579196" y="523684"/>
            <a:ext cx="9534525" cy="6511925"/>
            <a:chOff x="579196" y="523684"/>
            <a:chExt cx="9534525" cy="6511925"/>
          </a:xfrm>
        </p:grpSpPr>
        <p:sp>
          <p:nvSpPr>
            <p:cNvPr id="7" name="object 7"/>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2" name="object 12"/>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738263" y="3332226"/>
              <a:ext cx="9174480" cy="188595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45149313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4.0.9.6</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1915" indent="447675" algn="just">
                        <a:lnSpc>
                          <a:spcPct val="100000"/>
                        </a:lnSpc>
                        <a:spcBef>
                          <a:spcPts val="310"/>
                        </a:spcBef>
                      </a:pPr>
                      <a:r>
                        <a:rPr sz="2000" spc="0" dirty="0">
                          <a:latin typeface="Arial MT"/>
                          <a:cs typeface="Arial MT"/>
                        </a:rPr>
                        <a:t>Выглядит немного странно, однако предусмотрен глобальный  идентификатор в связке с флагом локальности -- может быть востребовано  для связывания разрозненных частей внутренней сети через публичную.</a:t>
                      </a:r>
                    </a:p>
                    <a:p>
                      <a:pPr marL="92075" marR="83820" indent="447675" algn="just">
                        <a:lnSpc>
                          <a:spcPct val="100000"/>
                        </a:lnSpc>
                      </a:pPr>
                      <a:r>
                        <a:rPr sz="2000" spc="0" dirty="0">
                          <a:latin typeface="Arial MT"/>
                          <a:cs typeface="Arial MT"/>
                        </a:rPr>
                        <a:t>Согласно стандарту глобальный идентификатор должен быть случайным  числом (что с высокой степенью вероятности обеспечивает уникальность  адресов). Но, в цельных внутренних сетях, учитывая, что в настоящее время  разрешено использование адресов Unique Local Unicast только с  установленным флагом локальности, с целью обеспечения удобства  администрирования глобальные идентификаторы часто обнуляют.</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018192543"/>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4.0.9.7</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2550" indent="447675">
                        <a:lnSpc>
                          <a:spcPct val="106300"/>
                        </a:lnSpc>
                        <a:spcBef>
                          <a:spcPts val="5"/>
                        </a:spcBef>
                      </a:pPr>
                      <a:r>
                        <a:rPr sz="2000" spc="0" dirty="0">
                          <a:latin typeface="Arial MT"/>
                          <a:cs typeface="Arial MT"/>
                        </a:rPr>
                        <a:t>Одно время выделялись еще адреса вида Site-local Unicast (</a:t>
                      </a:r>
                      <a:r>
                        <a:rPr sz="2000" spc="0" dirty="0">
                          <a:latin typeface="Courier New"/>
                          <a:cs typeface="Courier New"/>
                        </a:rPr>
                        <a:t>FEC0::/10</a:t>
                      </a:r>
                      <a:r>
                        <a:rPr sz="2000" spc="0" dirty="0">
                          <a:latin typeface="Arial MT"/>
                          <a:cs typeface="Arial MT"/>
                        </a:rPr>
                        <a:t>)  (RFC 4291, RFC 3879), но теперь они отменены и их считают невалидными.</a:t>
                      </a:r>
                    </a:p>
                  </a:txBody>
                  <a:tcPr marL="0" marR="0" marT="635"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933450"/>
            <a:ext cx="9505950" cy="5693410"/>
          </a:xfrm>
          <a:custGeom>
            <a:avLst/>
            <a:gdLst/>
            <a:ahLst/>
            <a:cxnLst/>
            <a:rect l="l" t="t" r="r" b="b"/>
            <a:pathLst>
              <a:path w="9505950" h="5693409">
                <a:moveTo>
                  <a:pt x="9505949" y="5692902"/>
                </a:moveTo>
                <a:lnTo>
                  <a:pt x="9505949" y="0"/>
                </a:lnTo>
                <a:lnTo>
                  <a:pt x="0" y="0"/>
                </a:lnTo>
                <a:lnTo>
                  <a:pt x="0" y="5692902"/>
                </a:lnTo>
                <a:lnTo>
                  <a:pt x="9505949" y="5692902"/>
                </a:lnTo>
                <a:close/>
              </a:path>
            </a:pathLst>
          </a:custGeom>
          <a:solidFill>
            <a:srgbClr val="FFFFFF"/>
          </a:solidFill>
        </p:spPr>
        <p:txBody>
          <a:bodyPr wrap="square" lIns="0" tIns="0" rIns="0" bIns="0" rtlCol="0"/>
          <a:lstStyle/>
          <a:p>
            <a:endParaRPr/>
          </a:p>
        </p:txBody>
      </p:sp>
      <p:sp>
        <p:nvSpPr>
          <p:cNvPr id="3" name="object 3"/>
          <p:cNvSpPr txBox="1"/>
          <p:nvPr/>
        </p:nvSpPr>
        <p:spPr>
          <a:xfrm>
            <a:off x="672970" y="4922770"/>
            <a:ext cx="9349105" cy="1530350"/>
          </a:xfrm>
          <a:prstGeom prst="rect">
            <a:avLst/>
          </a:prstGeom>
        </p:spPr>
        <p:txBody>
          <a:bodyPr vert="horz" wrap="square" lIns="0" tIns="17145" rIns="0" bIns="0" rtlCol="0">
            <a:spAutoFit/>
          </a:bodyPr>
          <a:lstStyle/>
          <a:p>
            <a:pPr marL="12700" marR="5080" indent="447675" algn="just">
              <a:lnSpc>
                <a:spcPct val="98400"/>
              </a:lnSpc>
              <a:spcBef>
                <a:spcPts val="135"/>
              </a:spcBef>
            </a:pPr>
            <a:r>
              <a:rPr sz="2000" dirty="0">
                <a:latin typeface="Arial MT"/>
                <a:cs typeface="Arial MT"/>
              </a:rPr>
              <a:t>Формат адресов Global Unicast претерпел эволюцию. Выше приведена  современная трактовка -- собственно Global Unicast (</a:t>
            </a:r>
            <a:r>
              <a:rPr sz="2000" dirty="0">
                <a:latin typeface="Courier New"/>
                <a:cs typeface="Courier New"/>
              </a:rPr>
              <a:t>2000::/3</a:t>
            </a:r>
            <a:r>
              <a:rPr sz="2000" dirty="0">
                <a:latin typeface="Arial MT"/>
                <a:cs typeface="Arial MT"/>
              </a:rPr>
              <a:t>) (RFC 3587).  Непосредственными предшественниками были адреса Aggregatable Global  Unicast (так же </a:t>
            </a:r>
            <a:r>
              <a:rPr sz="2000" dirty="0">
                <a:latin typeface="Courier New"/>
                <a:cs typeface="Courier New"/>
              </a:rPr>
              <a:t>2000::/3</a:t>
            </a:r>
            <a:r>
              <a:rPr sz="2000" dirty="0">
                <a:latin typeface="Arial MT"/>
                <a:cs typeface="Arial MT"/>
              </a:rPr>
              <a:t>) (RFC 2374), которые еще раньше сменили адреса  Provider-based Unicast (</a:t>
            </a:r>
            <a:r>
              <a:rPr sz="2000" dirty="0">
                <a:latin typeface="Courier New"/>
                <a:cs typeface="Courier New"/>
              </a:rPr>
              <a:t>4000::/3</a:t>
            </a:r>
            <a:r>
              <a:rPr sz="2000" dirty="0">
                <a:latin typeface="Arial MT"/>
                <a:cs typeface="Arial MT"/>
              </a:rPr>
              <a:t>) (RFC 2073).</a:t>
            </a:r>
            <a:endParaRPr sz="2000">
              <a:latin typeface="Arial MT"/>
              <a:cs typeface="Arial MT"/>
            </a:endParaRPr>
          </a:p>
        </p:txBody>
      </p:sp>
      <p:sp>
        <p:nvSpPr>
          <p:cNvPr id="4" name="object 4"/>
          <p:cNvSpPr/>
          <p:nvPr/>
        </p:nvSpPr>
        <p:spPr>
          <a:xfrm>
            <a:off x="594245" y="537983"/>
            <a:ext cx="9505950" cy="6483350"/>
          </a:xfrm>
          <a:custGeom>
            <a:avLst/>
            <a:gdLst/>
            <a:ahLst/>
            <a:cxnLst/>
            <a:rect l="l" t="t" r="r" b="b"/>
            <a:pathLst>
              <a:path w="9505950" h="6483350">
                <a:moveTo>
                  <a:pt x="9505937" y="6088380"/>
                </a:moveTo>
                <a:lnTo>
                  <a:pt x="0" y="6088380"/>
                </a:lnTo>
                <a:lnTo>
                  <a:pt x="0" y="6483096"/>
                </a:lnTo>
                <a:lnTo>
                  <a:pt x="9505937" y="6483096"/>
                </a:lnTo>
                <a:lnTo>
                  <a:pt x="9505937" y="6088380"/>
                </a:lnTo>
                <a:close/>
              </a:path>
              <a:path w="9505950" h="6483350">
                <a:moveTo>
                  <a:pt x="9505937" y="0"/>
                </a:moveTo>
                <a:lnTo>
                  <a:pt x="0" y="0"/>
                </a:lnTo>
                <a:lnTo>
                  <a:pt x="0" y="395478"/>
                </a:lnTo>
                <a:lnTo>
                  <a:pt x="9505937" y="395478"/>
                </a:lnTo>
                <a:lnTo>
                  <a:pt x="9505937" y="0"/>
                </a:lnTo>
                <a:close/>
              </a:path>
            </a:pathLst>
          </a:custGeom>
          <a:solidFill>
            <a:srgbClr val="FFFFFF"/>
          </a:solidFill>
        </p:spPr>
        <p:txBody>
          <a:bodyPr wrap="square" lIns="0" tIns="0" rIns="0" bIns="0" rtlCol="0"/>
          <a:lstStyle/>
          <a:p>
            <a:endParaRPr/>
          </a:p>
        </p:txBody>
      </p:sp>
      <p:sp>
        <p:nvSpPr>
          <p:cNvPr id="5" name="object 5"/>
          <p:cNvSpPr txBox="1"/>
          <p:nvPr/>
        </p:nvSpPr>
        <p:spPr>
          <a:xfrm>
            <a:off x="672970" y="473913"/>
            <a:ext cx="9349740" cy="17310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4.0.10.1</a:t>
            </a:r>
            <a:endParaRPr sz="2000">
              <a:latin typeface="Arial MT"/>
              <a:cs typeface="Arial MT"/>
            </a:endParaRPr>
          </a:p>
          <a:p>
            <a:pPr marL="460375">
              <a:lnSpc>
                <a:spcPct val="100000"/>
              </a:lnSpc>
              <a:spcBef>
                <a:spcPts val="710"/>
              </a:spcBef>
            </a:pPr>
            <a:r>
              <a:rPr sz="2000" dirty="0">
                <a:latin typeface="Arial MT"/>
                <a:cs typeface="Arial MT"/>
              </a:rPr>
              <a:t>Глобальное адресное пространство.</a:t>
            </a:r>
            <a:endParaRPr sz="2000">
              <a:latin typeface="Arial MT"/>
              <a:cs typeface="Arial MT"/>
            </a:endParaRPr>
          </a:p>
          <a:p>
            <a:pPr>
              <a:lnSpc>
                <a:spcPct val="100000"/>
              </a:lnSpc>
              <a:spcBef>
                <a:spcPts val="45"/>
              </a:spcBef>
            </a:pPr>
            <a:endParaRPr sz="2050">
              <a:latin typeface="Arial MT"/>
              <a:cs typeface="Arial MT"/>
            </a:endParaRPr>
          </a:p>
          <a:p>
            <a:pPr marL="12700" marR="5080" indent="447675">
              <a:lnSpc>
                <a:spcPct val="100000"/>
              </a:lnSpc>
            </a:pPr>
            <a:r>
              <a:rPr sz="2000" dirty="0">
                <a:latin typeface="Arial MT"/>
                <a:cs typeface="Arial MT"/>
              </a:rPr>
              <a:t>В качестве основной замены публичных адресов IPv4 предлагают адреса  вида Global Unicast (RFC 4291).</a:t>
            </a:r>
            <a:endParaRPr sz="2000">
              <a:latin typeface="Arial MT"/>
              <a:cs typeface="Arial MT"/>
            </a:endParaRPr>
          </a:p>
        </p:txBody>
      </p:sp>
      <p:grpSp>
        <p:nvGrpSpPr>
          <p:cNvPr id="6" name="object 6"/>
          <p:cNvGrpSpPr/>
          <p:nvPr/>
        </p:nvGrpSpPr>
        <p:grpSpPr>
          <a:xfrm>
            <a:off x="579196" y="523684"/>
            <a:ext cx="9534525" cy="6511925"/>
            <a:chOff x="579196" y="523684"/>
            <a:chExt cx="9534525" cy="6511925"/>
          </a:xfrm>
        </p:grpSpPr>
        <p:sp>
          <p:nvSpPr>
            <p:cNvPr id="7" name="object 7"/>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2" name="object 12"/>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738263" y="2737866"/>
              <a:ext cx="9180576" cy="1616202"/>
            </a:xfrm>
            <a:prstGeom prst="rect">
              <a:avLst/>
            </a:prstGeom>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BFBFBF"/>
            </a:solidFill>
          </p:spPr>
          <p:txBody>
            <a:bodyPr wrap="square" lIns="0" tIns="0" rIns="0" bIns="0" rtlCol="0"/>
            <a:lstStyle/>
            <a:p>
              <a:endParaRPr/>
            </a:p>
          </p:txBody>
        </p:sp>
        <p:sp>
          <p:nvSpPr>
            <p:cNvPr id="4" name="object 4"/>
            <p:cNvSpPr/>
            <p:nvPr/>
          </p:nvSpPr>
          <p:spPr>
            <a:xfrm>
              <a:off x="594245" y="537971"/>
              <a:ext cx="9505950" cy="6483350"/>
            </a:xfrm>
            <a:custGeom>
              <a:avLst/>
              <a:gdLst/>
              <a:ahLst/>
              <a:cxnLst/>
              <a:rect l="l" t="t" r="r" b="b"/>
              <a:pathLst>
                <a:path w="9505950" h="6483350">
                  <a:moveTo>
                    <a:pt x="9505950" y="6483096"/>
                  </a:moveTo>
                  <a:lnTo>
                    <a:pt x="9505950" y="0"/>
                  </a:lnTo>
                  <a:lnTo>
                    <a:pt x="0" y="0"/>
                  </a:lnTo>
                  <a:lnTo>
                    <a:pt x="0" y="6483096"/>
                  </a:lnTo>
                  <a:lnTo>
                    <a:pt x="9505950" y="6483096"/>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672979" y="564896"/>
            <a:ext cx="941069" cy="330200"/>
          </a:xfrm>
          <a:prstGeom prst="rect">
            <a:avLst/>
          </a:prstGeom>
        </p:spPr>
        <p:txBody>
          <a:bodyPr vert="horz" wrap="square" lIns="0" tIns="12065" rIns="0" bIns="0" rtlCol="0">
            <a:spAutoFit/>
          </a:bodyPr>
          <a:lstStyle/>
          <a:p>
            <a:pPr marL="12700">
              <a:lnSpc>
                <a:spcPct val="100000"/>
              </a:lnSpc>
              <a:spcBef>
                <a:spcPts val="95"/>
              </a:spcBef>
            </a:pPr>
            <a:r>
              <a:rPr dirty="0"/>
              <a:t>4.0.10.2</a:t>
            </a:r>
          </a:p>
        </p:txBody>
      </p:sp>
      <p:grpSp>
        <p:nvGrpSpPr>
          <p:cNvPr id="6" name="object 6"/>
          <p:cNvGrpSpPr/>
          <p:nvPr/>
        </p:nvGrpSpPr>
        <p:grpSpPr>
          <a:xfrm>
            <a:off x="579196" y="523684"/>
            <a:ext cx="9534525" cy="6511925"/>
            <a:chOff x="579196" y="523684"/>
            <a:chExt cx="9534525" cy="6511925"/>
          </a:xfrm>
        </p:grpSpPr>
        <p:sp>
          <p:nvSpPr>
            <p:cNvPr id="7" name="object 7"/>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2" name="object 12"/>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2454287" y="1074420"/>
              <a:ext cx="5484876" cy="5295900"/>
            </a:xfrm>
            <a:prstGeom prst="rect">
              <a:avLst/>
            </a:prstGeom>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933450"/>
            <a:ext cx="9505950" cy="5693410"/>
          </a:xfrm>
          <a:custGeom>
            <a:avLst/>
            <a:gdLst/>
            <a:ahLst/>
            <a:cxnLst/>
            <a:rect l="l" t="t" r="r" b="b"/>
            <a:pathLst>
              <a:path w="9505950" h="5693409">
                <a:moveTo>
                  <a:pt x="9505949" y="5692902"/>
                </a:moveTo>
                <a:lnTo>
                  <a:pt x="9505949" y="0"/>
                </a:lnTo>
                <a:lnTo>
                  <a:pt x="0" y="0"/>
                </a:lnTo>
                <a:lnTo>
                  <a:pt x="0" y="5692902"/>
                </a:lnTo>
                <a:lnTo>
                  <a:pt x="9505949" y="5692902"/>
                </a:lnTo>
                <a:close/>
              </a:path>
            </a:pathLst>
          </a:custGeom>
          <a:solidFill>
            <a:srgbClr val="FFFFFF"/>
          </a:solidFill>
        </p:spPr>
        <p:txBody>
          <a:bodyPr wrap="square" lIns="0" tIns="0" rIns="0" bIns="0" rtlCol="0"/>
          <a:lstStyle/>
          <a:p>
            <a:endParaRPr/>
          </a:p>
        </p:txBody>
      </p:sp>
      <p:sp>
        <p:nvSpPr>
          <p:cNvPr id="3" name="object 3"/>
          <p:cNvSpPr txBox="1"/>
          <p:nvPr/>
        </p:nvSpPr>
        <p:spPr>
          <a:xfrm>
            <a:off x="2921642" y="1550917"/>
            <a:ext cx="7100570" cy="330200"/>
          </a:xfrm>
          <a:prstGeom prst="rect">
            <a:avLst/>
          </a:prstGeom>
        </p:spPr>
        <p:txBody>
          <a:bodyPr vert="horz" wrap="square" lIns="0" tIns="12065" rIns="0" bIns="0" rtlCol="0">
            <a:spAutoFit/>
          </a:bodyPr>
          <a:lstStyle/>
          <a:p>
            <a:pPr marL="12700">
              <a:lnSpc>
                <a:spcPct val="100000"/>
              </a:lnSpc>
              <a:spcBef>
                <a:spcPts val="95"/>
              </a:spcBef>
              <a:tabLst>
                <a:tab pos="1282700" algn="l"/>
                <a:tab pos="2937510" algn="l"/>
                <a:tab pos="3810635" algn="l"/>
                <a:tab pos="4727575" algn="l"/>
                <a:tab pos="6654800" algn="l"/>
              </a:tabLst>
            </a:pPr>
            <a:r>
              <a:rPr sz="2000" dirty="0">
                <a:latin typeface="Arial MT"/>
                <a:cs typeface="Arial MT"/>
              </a:rPr>
              <a:t>Multicast	(</a:t>
            </a:r>
            <a:r>
              <a:rPr sz="2000" dirty="0">
                <a:latin typeface="Courier New"/>
                <a:cs typeface="Courier New"/>
              </a:rPr>
              <a:t>FF00::/8</a:t>
            </a:r>
            <a:r>
              <a:rPr sz="2000" dirty="0">
                <a:latin typeface="Arial MT"/>
                <a:cs typeface="Arial MT"/>
              </a:rPr>
              <a:t>)	(RFC	4291)	предназначен	для</a:t>
            </a:r>
            <a:endParaRPr sz="2000">
              <a:latin typeface="Arial MT"/>
              <a:cs typeface="Arial MT"/>
            </a:endParaRPr>
          </a:p>
        </p:txBody>
      </p:sp>
      <p:sp>
        <p:nvSpPr>
          <p:cNvPr id="4" name="object 4"/>
          <p:cNvSpPr txBox="1"/>
          <p:nvPr/>
        </p:nvSpPr>
        <p:spPr>
          <a:xfrm>
            <a:off x="672970" y="960374"/>
            <a:ext cx="2113280" cy="1244600"/>
          </a:xfrm>
          <a:prstGeom prst="rect">
            <a:avLst/>
          </a:prstGeom>
        </p:spPr>
        <p:txBody>
          <a:bodyPr vert="horz" wrap="square" lIns="0" tIns="12065" rIns="0" bIns="0" rtlCol="0">
            <a:spAutoFit/>
          </a:bodyPr>
          <a:lstStyle/>
          <a:p>
            <a:pPr marL="460375">
              <a:lnSpc>
                <a:spcPct val="100000"/>
              </a:lnSpc>
              <a:spcBef>
                <a:spcPts val="95"/>
              </a:spcBef>
            </a:pPr>
            <a:r>
              <a:rPr sz="2000" dirty="0">
                <a:latin typeface="Arial MT"/>
                <a:cs typeface="Arial MT"/>
              </a:rPr>
              <a:t>Мультикасты.</a:t>
            </a:r>
            <a:endParaRPr sz="2000">
              <a:latin typeface="Arial MT"/>
              <a:cs typeface="Arial MT"/>
            </a:endParaRPr>
          </a:p>
          <a:p>
            <a:pPr>
              <a:lnSpc>
                <a:spcPct val="100000"/>
              </a:lnSpc>
              <a:spcBef>
                <a:spcPts val="30"/>
              </a:spcBef>
            </a:pPr>
            <a:endParaRPr sz="1800">
              <a:latin typeface="Arial MT"/>
              <a:cs typeface="Arial MT"/>
            </a:endParaRPr>
          </a:p>
          <a:p>
            <a:pPr marL="12700" marR="5080" indent="447675">
              <a:lnSpc>
                <a:spcPct val="106300"/>
              </a:lnSpc>
              <a:tabLst>
                <a:tab pos="1455420" algn="l"/>
                <a:tab pos="1965325" algn="l"/>
              </a:tabLst>
            </a:pPr>
            <a:r>
              <a:rPr sz="2000" dirty="0">
                <a:latin typeface="Arial MT"/>
                <a:cs typeface="Arial MT"/>
              </a:rPr>
              <a:t>Адрес	типа  использования	в</a:t>
            </a:r>
            <a:endParaRPr sz="2000">
              <a:latin typeface="Arial MT"/>
              <a:cs typeface="Arial MT"/>
            </a:endParaRPr>
          </a:p>
        </p:txBody>
      </p:sp>
      <p:sp>
        <p:nvSpPr>
          <p:cNvPr id="5" name="object 5"/>
          <p:cNvSpPr txBox="1"/>
          <p:nvPr/>
        </p:nvSpPr>
        <p:spPr>
          <a:xfrm>
            <a:off x="2931999" y="1874772"/>
            <a:ext cx="7092315" cy="330200"/>
          </a:xfrm>
          <a:prstGeom prst="rect">
            <a:avLst/>
          </a:prstGeom>
        </p:spPr>
        <p:txBody>
          <a:bodyPr vert="horz" wrap="square" lIns="0" tIns="12065" rIns="0" bIns="0" rtlCol="0">
            <a:spAutoFit/>
          </a:bodyPr>
          <a:lstStyle/>
          <a:p>
            <a:pPr marL="12700">
              <a:lnSpc>
                <a:spcPct val="100000"/>
              </a:lnSpc>
              <a:spcBef>
                <a:spcPts val="95"/>
              </a:spcBef>
              <a:tabLst>
                <a:tab pos="1310005" algn="l"/>
                <a:tab pos="2433955" algn="l"/>
                <a:tab pos="4401185" algn="l"/>
                <a:tab pos="5138420" algn="l"/>
                <a:tab pos="5450205" algn="l"/>
              </a:tabLst>
            </a:pPr>
            <a:r>
              <a:rPr sz="2000" dirty="0">
                <a:latin typeface="Arial MT"/>
                <a:cs typeface="Arial MT"/>
              </a:rPr>
              <a:t>пределах	подсети	определенного	вида	и	представляет</a:t>
            </a:r>
            <a:endParaRPr sz="2000">
              <a:latin typeface="Arial MT"/>
              <a:cs typeface="Arial MT"/>
            </a:endParaRPr>
          </a:p>
        </p:txBody>
      </p:sp>
      <p:sp>
        <p:nvSpPr>
          <p:cNvPr id="6" name="object 6"/>
          <p:cNvSpPr txBox="1"/>
          <p:nvPr/>
        </p:nvSpPr>
        <p:spPr>
          <a:xfrm>
            <a:off x="672970" y="2179572"/>
            <a:ext cx="9350375" cy="9398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собой уникальный в пределах таковой подсети групповой идентификатор.</a:t>
            </a:r>
            <a:endParaRPr sz="2000">
              <a:latin typeface="Arial MT"/>
              <a:cs typeface="Arial MT"/>
            </a:endParaRPr>
          </a:p>
          <a:p>
            <a:pPr marL="460375">
              <a:lnSpc>
                <a:spcPct val="100000"/>
              </a:lnSpc>
              <a:tabLst>
                <a:tab pos="2978150" algn="l"/>
                <a:tab pos="3851910" algn="l"/>
                <a:tab pos="5909310" algn="l"/>
                <a:tab pos="6264910" algn="l"/>
                <a:tab pos="7402830" algn="l"/>
                <a:tab pos="8413115" algn="l"/>
                <a:tab pos="8769350" algn="l"/>
              </a:tabLst>
            </a:pPr>
            <a:r>
              <a:rPr sz="2000" dirty="0">
                <a:latin typeface="Arial MT"/>
                <a:cs typeface="Arial MT"/>
              </a:rPr>
              <a:t>Мультикаст-адреса	могут	присутствовать	в	пакетах	только	в	поле</a:t>
            </a:r>
            <a:endParaRPr sz="2000">
              <a:latin typeface="Arial MT"/>
              <a:cs typeface="Arial MT"/>
            </a:endParaRPr>
          </a:p>
          <a:p>
            <a:pPr marL="12700">
              <a:lnSpc>
                <a:spcPct val="100000"/>
              </a:lnSpc>
            </a:pPr>
            <a:r>
              <a:rPr sz="2000" dirty="0">
                <a:latin typeface="Arial MT"/>
                <a:cs typeface="Arial MT"/>
              </a:rPr>
              <a:t>Destination Address.</a:t>
            </a:r>
            <a:endParaRPr sz="2000">
              <a:latin typeface="Arial MT"/>
              <a:cs typeface="Arial MT"/>
            </a:endParaRPr>
          </a:p>
        </p:txBody>
      </p:sp>
      <p:sp>
        <p:nvSpPr>
          <p:cNvPr id="7" name="object 7"/>
          <p:cNvSpPr txBox="1"/>
          <p:nvPr/>
        </p:nvSpPr>
        <p:spPr>
          <a:xfrm>
            <a:off x="672945" y="5532369"/>
            <a:ext cx="9347835" cy="920750"/>
          </a:xfrm>
          <a:prstGeom prst="rect">
            <a:avLst/>
          </a:prstGeom>
        </p:spPr>
        <p:txBody>
          <a:bodyPr vert="horz" wrap="square" lIns="0" tIns="21590" rIns="0" bIns="0" rtlCol="0">
            <a:spAutoFit/>
          </a:bodyPr>
          <a:lstStyle/>
          <a:p>
            <a:pPr marL="12700" marR="5080" indent="447675" algn="just">
              <a:lnSpc>
                <a:spcPct val="96900"/>
              </a:lnSpc>
              <a:spcBef>
                <a:spcPts val="170"/>
              </a:spcBef>
            </a:pPr>
            <a:r>
              <a:rPr sz="2000" dirty="0">
                <a:latin typeface="Arial MT"/>
                <a:cs typeface="Arial MT"/>
              </a:rPr>
              <a:t>Примеры стандартных видов: Link-local All Nodes Multicast  (</a:t>
            </a:r>
            <a:r>
              <a:rPr sz="2000" dirty="0">
                <a:latin typeface="Courier New"/>
                <a:cs typeface="Courier New"/>
              </a:rPr>
              <a:t>FF02::1/128</a:t>
            </a:r>
            <a:r>
              <a:rPr sz="2000" dirty="0">
                <a:latin typeface="Arial MT"/>
                <a:cs typeface="Arial MT"/>
              </a:rPr>
              <a:t>), Link-local All Routers Multicast (</a:t>
            </a:r>
            <a:r>
              <a:rPr sz="2000" dirty="0">
                <a:latin typeface="Courier New"/>
                <a:cs typeface="Courier New"/>
              </a:rPr>
              <a:t>FF02::2/128</a:t>
            </a:r>
            <a:r>
              <a:rPr sz="2000" dirty="0">
                <a:latin typeface="Arial MT"/>
                <a:cs typeface="Arial MT"/>
              </a:rPr>
              <a:t>), Site-local All  Routers Multicast (</a:t>
            </a:r>
            <a:r>
              <a:rPr sz="2000" dirty="0">
                <a:latin typeface="Courier New"/>
                <a:cs typeface="Courier New"/>
              </a:rPr>
              <a:t>FF05::2/128</a:t>
            </a:r>
            <a:r>
              <a:rPr sz="2000" dirty="0">
                <a:latin typeface="Arial MT"/>
                <a:cs typeface="Arial MT"/>
              </a:rPr>
              <a:t>) и так далее.</a:t>
            </a:r>
            <a:endParaRPr sz="2000">
              <a:latin typeface="Arial MT"/>
              <a:cs typeface="Arial MT"/>
            </a:endParaRPr>
          </a:p>
        </p:txBody>
      </p:sp>
      <p:sp>
        <p:nvSpPr>
          <p:cNvPr id="8" name="object 8"/>
          <p:cNvSpPr/>
          <p:nvPr/>
        </p:nvSpPr>
        <p:spPr>
          <a:xfrm>
            <a:off x="594245" y="537983"/>
            <a:ext cx="9505950" cy="6483350"/>
          </a:xfrm>
          <a:custGeom>
            <a:avLst/>
            <a:gdLst/>
            <a:ahLst/>
            <a:cxnLst/>
            <a:rect l="l" t="t" r="r" b="b"/>
            <a:pathLst>
              <a:path w="9505950" h="6483350">
                <a:moveTo>
                  <a:pt x="9505937" y="6088380"/>
                </a:moveTo>
                <a:lnTo>
                  <a:pt x="0" y="6088380"/>
                </a:lnTo>
                <a:lnTo>
                  <a:pt x="0" y="6483096"/>
                </a:lnTo>
                <a:lnTo>
                  <a:pt x="9505937" y="6483096"/>
                </a:lnTo>
                <a:lnTo>
                  <a:pt x="9505937" y="6088380"/>
                </a:lnTo>
                <a:close/>
              </a:path>
              <a:path w="9505950" h="6483350">
                <a:moveTo>
                  <a:pt x="9505937" y="0"/>
                </a:moveTo>
                <a:lnTo>
                  <a:pt x="0" y="0"/>
                </a:lnTo>
                <a:lnTo>
                  <a:pt x="0" y="395478"/>
                </a:lnTo>
                <a:lnTo>
                  <a:pt x="9505937" y="395478"/>
                </a:lnTo>
                <a:lnTo>
                  <a:pt x="9505937" y="0"/>
                </a:lnTo>
                <a:close/>
              </a:path>
            </a:pathLst>
          </a:custGeom>
          <a:solidFill>
            <a:srgbClr val="FFFFFF"/>
          </a:solidFill>
        </p:spPr>
        <p:txBody>
          <a:bodyPr wrap="square" lIns="0" tIns="0" rIns="0" bIns="0" rtlCol="0"/>
          <a:lstStyle/>
          <a:p>
            <a:endParaRPr/>
          </a:p>
        </p:txBody>
      </p:sp>
      <p:sp>
        <p:nvSpPr>
          <p:cNvPr id="9" name="object 9"/>
          <p:cNvSpPr txBox="1"/>
          <p:nvPr/>
        </p:nvSpPr>
        <p:spPr>
          <a:xfrm>
            <a:off x="672979" y="564896"/>
            <a:ext cx="941069"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4.0.11.1</a:t>
            </a:r>
            <a:endParaRPr sz="2000">
              <a:latin typeface="Arial MT"/>
              <a:cs typeface="Arial MT"/>
            </a:endParaRPr>
          </a:p>
        </p:txBody>
      </p:sp>
      <p:grpSp>
        <p:nvGrpSpPr>
          <p:cNvPr id="10" name="object 10"/>
          <p:cNvGrpSpPr/>
          <p:nvPr/>
        </p:nvGrpSpPr>
        <p:grpSpPr>
          <a:xfrm>
            <a:off x="579196" y="523684"/>
            <a:ext cx="9534525" cy="6511925"/>
            <a:chOff x="579196" y="523684"/>
            <a:chExt cx="9534525" cy="6511925"/>
          </a:xfrm>
        </p:grpSpPr>
        <p:sp>
          <p:nvSpPr>
            <p:cNvPr id="11" name="object 11"/>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13" name="object 13"/>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5" name="object 15"/>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6" name="object 16"/>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738263" y="3730751"/>
              <a:ext cx="9169145" cy="1342644"/>
            </a:xfrm>
            <a:prstGeom prst="rect">
              <a:avLst/>
            </a:prstGeom>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785270858"/>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4.0.11.2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Применительно к линку, в качестве замены широковещательных адресов</a:t>
                      </a:r>
                    </a:p>
                    <a:p>
                      <a:pPr marL="92075">
                        <a:lnSpc>
                          <a:spcPct val="100000"/>
                        </a:lnSpc>
                      </a:pPr>
                      <a:r>
                        <a:rPr sz="2000" spc="0" dirty="0">
                          <a:latin typeface="Arial MT"/>
                          <a:cs typeface="Arial MT"/>
                        </a:rPr>
                        <a:t>IPv4 позиционируют адреса вида Link-local All Nodes Multicast.</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537983"/>
            <a:ext cx="9505950" cy="6483350"/>
          </a:xfrm>
          <a:custGeom>
            <a:avLst/>
            <a:gdLst/>
            <a:ahLst/>
            <a:cxnLst/>
            <a:rect l="l" t="t" r="r" b="b"/>
            <a:pathLst>
              <a:path w="9505950" h="6483350">
                <a:moveTo>
                  <a:pt x="9505937" y="0"/>
                </a:moveTo>
                <a:lnTo>
                  <a:pt x="0" y="0"/>
                </a:lnTo>
                <a:lnTo>
                  <a:pt x="0" y="395478"/>
                </a:lnTo>
                <a:lnTo>
                  <a:pt x="0" y="6088380"/>
                </a:lnTo>
                <a:lnTo>
                  <a:pt x="0" y="6483096"/>
                </a:lnTo>
                <a:lnTo>
                  <a:pt x="9505937" y="6483096"/>
                </a:lnTo>
                <a:lnTo>
                  <a:pt x="9505937" y="6088380"/>
                </a:lnTo>
                <a:lnTo>
                  <a:pt x="9505937" y="395478"/>
                </a:lnTo>
                <a:lnTo>
                  <a:pt x="9505937" y="0"/>
                </a:lnTo>
                <a:close/>
              </a:path>
            </a:pathLst>
          </a:custGeom>
          <a:solidFill>
            <a:srgbClr val="FFFFFF"/>
          </a:solidFill>
        </p:spPr>
        <p:txBody>
          <a:bodyPr wrap="square" lIns="0" tIns="0" rIns="0" bIns="0" rtlCol="0"/>
          <a:lstStyle/>
          <a:p>
            <a:endParaRPr/>
          </a:p>
        </p:txBody>
      </p:sp>
      <p:sp>
        <p:nvSpPr>
          <p:cNvPr id="3" name="object 3"/>
          <p:cNvSpPr txBox="1"/>
          <p:nvPr/>
        </p:nvSpPr>
        <p:spPr>
          <a:xfrm>
            <a:off x="672970" y="473913"/>
            <a:ext cx="9349740" cy="17310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4.0.11.3</a:t>
            </a:r>
            <a:endParaRPr sz="2000">
              <a:latin typeface="Arial MT"/>
              <a:cs typeface="Arial MT"/>
            </a:endParaRPr>
          </a:p>
          <a:p>
            <a:pPr marL="12700" marR="5080" indent="447675" algn="just">
              <a:lnSpc>
                <a:spcPct val="100000"/>
              </a:lnSpc>
              <a:spcBef>
                <a:spcPts val="710"/>
              </a:spcBef>
            </a:pPr>
            <a:r>
              <a:rPr sz="2000" dirty="0">
                <a:latin typeface="Arial MT"/>
                <a:cs typeface="Arial MT"/>
              </a:rPr>
              <a:t>Кроме того, при автоконфигурировании в пределах линка используются  специальные адреса вида Solicited-node Multicast (</a:t>
            </a:r>
            <a:r>
              <a:rPr sz="2000" dirty="0">
                <a:latin typeface="Courier New"/>
                <a:cs typeface="Courier New"/>
              </a:rPr>
              <a:t>FF02::1:FF00/104</a:t>
            </a:r>
            <a:r>
              <a:rPr sz="2000" dirty="0">
                <a:latin typeface="Arial MT"/>
                <a:cs typeface="Arial MT"/>
              </a:rPr>
              <a:t>) (RFC  4291), строящиеся на основе адресов Link-local Unicast и других юникаст-  адресов, из которых переносятся последние 24 бита.</a:t>
            </a:r>
            <a:endParaRPr sz="2000">
              <a:latin typeface="Arial MT"/>
              <a:cs typeface="Arial MT"/>
            </a:endParaRP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954671" y="2444495"/>
              <a:ext cx="8734043" cy="3781044"/>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78000683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4.0.12.1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Эникасты.</a:t>
                      </a:r>
                    </a:p>
                    <a:p>
                      <a:pPr>
                        <a:lnSpc>
                          <a:spcPct val="100000"/>
                        </a:lnSpc>
                        <a:spcBef>
                          <a:spcPts val="40"/>
                        </a:spcBef>
                      </a:pPr>
                      <a:endParaRPr sz="2050" spc="0" dirty="0">
                        <a:latin typeface="Times New Roman"/>
                        <a:cs typeface="Times New Roman"/>
                      </a:endParaRPr>
                    </a:p>
                    <a:p>
                      <a:pPr marL="92075" marR="83820" indent="447675">
                        <a:lnSpc>
                          <a:spcPct val="100000"/>
                        </a:lnSpc>
                      </a:pPr>
                      <a:r>
                        <a:rPr sz="2000" spc="0" dirty="0">
                          <a:latin typeface="Arial MT"/>
                          <a:cs typeface="Arial MT"/>
                        </a:rPr>
                        <a:t>Применительно к IPv6 эникаст-адреса обладают двумя специфическими  свойствами (так задумывалось):</a:t>
                      </a:r>
                    </a:p>
                    <a:p>
                      <a:pPr marL="92075" marR="85090" indent="447675">
                        <a:lnSpc>
                          <a:spcPct val="100000"/>
                        </a:lnSpc>
                        <a:tabLst>
                          <a:tab pos="6737984" algn="l"/>
                          <a:tab pos="7313930" algn="l"/>
                        </a:tabLst>
                      </a:pPr>
                      <a:r>
                        <a:rPr sz="2000" spc="0" dirty="0">
                          <a:latin typeface="Arial MT"/>
                          <a:cs typeface="Arial MT"/>
                        </a:rPr>
                        <a:t>Во-первых,  если  юникаст-адрес  присвоить  более	чем	одному  сетевому  интерфейсу в подсети, то он превращается в эникаст-адрес.</a:t>
                      </a:r>
                    </a:p>
                    <a:p>
                      <a:pPr marL="92075" marR="83820" indent="447675">
                        <a:lnSpc>
                          <a:spcPct val="100000"/>
                        </a:lnSpc>
                        <a:tabLst>
                          <a:tab pos="2025014" algn="l"/>
                          <a:tab pos="3451225" algn="l"/>
                          <a:tab pos="4511675" algn="l"/>
                          <a:tab pos="6517005" algn="l"/>
                          <a:tab pos="7770495" algn="l"/>
                        </a:tabLst>
                      </a:pPr>
                      <a:r>
                        <a:rPr sz="2000" spc="0" dirty="0">
                          <a:latin typeface="Arial MT"/>
                          <a:cs typeface="Arial MT"/>
                        </a:rPr>
                        <a:t>Во-вторых,	критерием	выбора	эникаст-адреса	является	кратчайшесть  расстояния при маршрутизации.</a:t>
                      </a:r>
                    </a:p>
                    <a:p>
                      <a:pPr marL="92075" marR="81280" indent="447675">
                        <a:lnSpc>
                          <a:spcPct val="100000"/>
                        </a:lnSpc>
                        <a:tabLst>
                          <a:tab pos="1447800" algn="l"/>
                          <a:tab pos="2166620" algn="l"/>
                          <a:tab pos="3250565" algn="l"/>
                          <a:tab pos="4038600" algn="l"/>
                          <a:tab pos="4870450" algn="l"/>
                          <a:tab pos="6710045" algn="l"/>
                          <a:tab pos="7322820" algn="l"/>
                          <a:tab pos="9281160" algn="l"/>
                        </a:tabLst>
                      </a:pPr>
                      <a:r>
                        <a:rPr sz="2000" spc="0" dirty="0">
                          <a:latin typeface="Arial MT"/>
                          <a:cs typeface="Arial MT"/>
                        </a:rPr>
                        <a:t>Адрес	типа	Anycast	(RFC	2526)	предназначен	для	использования	в  пределах подсети и получается на основе префикса подсети.</a:t>
                      </a: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marL="92075" marR="84455" indent="447675">
                        <a:lnSpc>
                          <a:spcPct val="100000"/>
                        </a:lnSpc>
                        <a:spcBef>
                          <a:spcPts val="1750"/>
                        </a:spcBef>
                        <a:tabLst>
                          <a:tab pos="2962275" algn="l"/>
                          <a:tab pos="4931410" algn="l"/>
                          <a:tab pos="5852160" algn="l"/>
                          <a:tab pos="7232015" algn="l"/>
                          <a:tab pos="8361680" algn="l"/>
                          <a:tab pos="8877935" algn="l"/>
                        </a:tabLst>
                      </a:pPr>
                      <a:r>
                        <a:rPr sz="2000" spc="0" dirty="0">
                          <a:latin typeface="Arial MT"/>
                          <a:cs typeface="Arial MT"/>
                        </a:rPr>
                        <a:t>Соответствующие	приведенному	выше	формату,	одному	из	двух  форматов Reserved Subnet Anycast, виды пока применения не нашли.</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pic>
        <p:nvPicPr>
          <p:cNvPr id="3" name="object 3"/>
          <p:cNvPicPr/>
          <p:nvPr/>
        </p:nvPicPr>
        <p:blipFill>
          <a:blip r:embed="rId2" cstate="print"/>
          <a:stretch>
            <a:fillRect/>
          </a:stretch>
        </p:blipFill>
        <p:spPr>
          <a:xfrm>
            <a:off x="1009624" y="4554587"/>
            <a:ext cx="8640705" cy="82843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120798365"/>
              </p:ext>
            </p:extLst>
          </p:nvPr>
        </p:nvGraphicFramePr>
        <p:xfrm>
          <a:off x="579196" y="523684"/>
          <a:ext cx="9505950" cy="648436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4.0.12.2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820" indent="447675" algn="just">
                        <a:lnSpc>
                          <a:spcPct val="100000"/>
                        </a:lnSpc>
                        <a:spcBef>
                          <a:spcPts val="310"/>
                        </a:spcBef>
                      </a:pPr>
                      <a:r>
                        <a:rPr sz="2000" spc="0" dirty="0">
                          <a:latin typeface="Arial MT"/>
                          <a:cs typeface="Arial MT"/>
                        </a:rPr>
                        <a:t>Единственным используемым на практике видом является Subnet-router  Anycast (RFC 4291).</a:t>
                      </a: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spcBef>
                          <a:spcPts val="35"/>
                        </a:spcBef>
                      </a:pPr>
                      <a:endParaRPr sz="2900" spc="0" dirty="0">
                        <a:latin typeface="Times New Roman"/>
                        <a:cs typeface="Times New Roman"/>
                      </a:endParaRPr>
                    </a:p>
                    <a:p>
                      <a:pPr marL="92075" marR="78105" indent="447675" algn="just">
                        <a:lnSpc>
                          <a:spcPct val="100000"/>
                        </a:lnSpc>
                      </a:pPr>
                      <a:r>
                        <a:rPr sz="2000" spc="0" dirty="0">
                          <a:latin typeface="Arial MT"/>
                          <a:cs typeface="Arial MT"/>
                        </a:rPr>
                        <a:t>Такие адреса разрешено назначать только сетевым интерфейсам  маршрутизаторов и они могут присутствовать только в соответствующих  служебных пакетах, причем только в поле Destination Address.</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pic>
        <p:nvPicPr>
          <p:cNvPr id="3" name="object 3"/>
          <p:cNvPicPr/>
          <p:nvPr/>
        </p:nvPicPr>
        <p:blipFill>
          <a:blip r:embed="rId2" cstate="print"/>
          <a:stretch>
            <a:fillRect/>
          </a:stretch>
        </p:blipFill>
        <p:spPr>
          <a:xfrm>
            <a:off x="1009624" y="3067163"/>
            <a:ext cx="8640705" cy="8284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90627" y="6653276"/>
            <a:ext cx="431228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Распределение адресов IPv4 [IANA]</a:t>
            </a:r>
          </a:p>
        </p:txBody>
      </p:sp>
      <p:sp>
        <p:nvSpPr>
          <p:cNvPr id="3" name="object 3"/>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672979" y="564896"/>
            <a:ext cx="800100" cy="330200"/>
          </a:xfrm>
          <a:prstGeom prst="rect">
            <a:avLst/>
          </a:prstGeom>
        </p:spPr>
        <p:txBody>
          <a:bodyPr vert="horz" wrap="square" lIns="0" tIns="12065" rIns="0" bIns="0" rtlCol="0">
            <a:spAutoFit/>
          </a:bodyPr>
          <a:lstStyle/>
          <a:p>
            <a:pPr marL="12700">
              <a:lnSpc>
                <a:spcPct val="100000"/>
              </a:lnSpc>
              <a:spcBef>
                <a:spcPts val="95"/>
              </a:spcBef>
            </a:pPr>
            <a:r>
              <a:rPr dirty="0"/>
              <a:t>4.0.1.2</a:t>
            </a:r>
          </a:p>
        </p:txBody>
      </p:sp>
      <p:grpSp>
        <p:nvGrpSpPr>
          <p:cNvPr id="5" name="object 5"/>
          <p:cNvGrpSpPr/>
          <p:nvPr/>
        </p:nvGrpSpPr>
        <p:grpSpPr>
          <a:xfrm>
            <a:off x="579196" y="523684"/>
            <a:ext cx="9534525" cy="6511925"/>
            <a:chOff x="579196" y="523684"/>
            <a:chExt cx="9534525" cy="6511925"/>
          </a:xfrm>
        </p:grpSpPr>
        <p:sp>
          <p:nvSpPr>
            <p:cNvPr id="6" name="object 6"/>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1536839" y="1491996"/>
              <a:ext cx="7618476" cy="4572000"/>
            </a:xfrm>
            <a:prstGeom prst="rect">
              <a:avLst/>
            </a:prstGeom>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01488780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4.0.13.1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Специальные адреса.</a:t>
                      </a:r>
                    </a:p>
                    <a:p>
                      <a:pPr>
                        <a:lnSpc>
                          <a:spcPct val="100000"/>
                        </a:lnSpc>
                        <a:spcBef>
                          <a:spcPts val="40"/>
                        </a:spcBef>
                      </a:pPr>
                      <a:endParaRPr sz="2050" spc="0" dirty="0">
                        <a:latin typeface="Times New Roman"/>
                        <a:cs typeface="Times New Roman"/>
                      </a:endParaRPr>
                    </a:p>
                    <a:p>
                      <a:pPr marL="539750">
                        <a:lnSpc>
                          <a:spcPts val="2325"/>
                        </a:lnSpc>
                      </a:pPr>
                      <a:r>
                        <a:rPr sz="2000" spc="0" dirty="0">
                          <a:latin typeface="Arial MT"/>
                          <a:cs typeface="Arial MT"/>
                        </a:rPr>
                        <a:t>Соглашения в области IPv6-адресации:</a:t>
                      </a:r>
                    </a:p>
                    <a:p>
                      <a:pPr marL="822325" indent="-283210">
                        <a:lnSpc>
                          <a:spcPts val="2325"/>
                        </a:lnSpc>
                        <a:buAutoNum type="arabicPeriod"/>
                        <a:tabLst>
                          <a:tab pos="822960" algn="l"/>
                        </a:tabLst>
                      </a:pPr>
                      <a:r>
                        <a:rPr sz="2000" spc="0" dirty="0">
                          <a:latin typeface="Arial MT"/>
                          <a:cs typeface="Arial MT"/>
                        </a:rPr>
                        <a:t>Unspecified (</a:t>
                      </a:r>
                      <a:r>
                        <a:rPr sz="2000" spc="0" dirty="0">
                          <a:latin typeface="Courier New"/>
                          <a:cs typeface="Courier New"/>
                        </a:rPr>
                        <a:t>::/128</a:t>
                      </a:r>
                      <a:r>
                        <a:rPr sz="2000" spc="0" dirty="0">
                          <a:latin typeface="Arial MT"/>
                          <a:cs typeface="Arial MT"/>
                        </a:rPr>
                        <a:t>) (RFC 4291) -- адрес всех глобальных сетей.</a:t>
                      </a:r>
                    </a:p>
                    <a:p>
                      <a:pPr marL="927100" indent="-387985">
                        <a:lnSpc>
                          <a:spcPct val="100000"/>
                        </a:lnSpc>
                        <a:buAutoNum type="arabicPeriod"/>
                        <a:tabLst>
                          <a:tab pos="927100" algn="l"/>
                          <a:tab pos="927735" algn="l"/>
                          <a:tab pos="2199640" algn="l"/>
                          <a:tab pos="3608704" algn="l"/>
                          <a:tab pos="4388485" algn="l"/>
                          <a:tab pos="5210810" algn="l"/>
                          <a:tab pos="5553710" algn="l"/>
                          <a:tab pos="6424930" algn="l"/>
                          <a:tab pos="7633334" algn="l"/>
                          <a:tab pos="9245600" algn="l"/>
                        </a:tabLst>
                      </a:pPr>
                      <a:r>
                        <a:rPr sz="2000" spc="0" dirty="0">
                          <a:latin typeface="Arial MT"/>
                          <a:cs typeface="Arial MT"/>
                        </a:rPr>
                        <a:t>Loopback	(</a:t>
                      </a:r>
                      <a:r>
                        <a:rPr sz="2000" spc="0" dirty="0">
                          <a:latin typeface="Courier New"/>
                          <a:cs typeface="Courier New"/>
                        </a:rPr>
                        <a:t>::1/128</a:t>
                      </a:r>
                      <a:r>
                        <a:rPr sz="2000" spc="0" dirty="0">
                          <a:latin typeface="Arial MT"/>
                          <a:cs typeface="Arial MT"/>
                        </a:rPr>
                        <a:t>)	(RFC	4291)	--	адрес	сетевого	интерфейса	--</a:t>
                      </a:r>
                    </a:p>
                    <a:p>
                      <a:pPr marL="92075">
                        <a:lnSpc>
                          <a:spcPct val="100000"/>
                        </a:lnSpc>
                        <a:spcBef>
                          <a:spcPts val="150"/>
                        </a:spcBef>
                      </a:pPr>
                      <a:r>
                        <a:rPr sz="2000" spc="0" dirty="0">
                          <a:latin typeface="Arial MT"/>
                          <a:cs typeface="Arial MT"/>
                        </a:rPr>
                        <a:t>заглушки.</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68724557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4.0.14.1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Cледует учитывать факт наличия и специальных сетей IPv6.</a:t>
                      </a:r>
                    </a:p>
                    <a:p>
                      <a:pPr>
                        <a:lnSpc>
                          <a:spcPct val="100000"/>
                        </a:lnSpc>
                        <a:spcBef>
                          <a:spcPts val="40"/>
                        </a:spcBef>
                      </a:pPr>
                      <a:endParaRPr sz="2050" spc="0" dirty="0">
                        <a:latin typeface="Times New Roman"/>
                        <a:cs typeface="Times New Roman"/>
                      </a:endParaRPr>
                    </a:p>
                    <a:p>
                      <a:pPr marL="539750">
                        <a:lnSpc>
                          <a:spcPts val="2325"/>
                        </a:lnSpc>
                      </a:pPr>
                      <a:r>
                        <a:rPr sz="2000" spc="0" dirty="0">
                          <a:latin typeface="Arial MT"/>
                          <a:cs typeface="Arial MT"/>
                        </a:rPr>
                        <a:t>Протокол IPv6 прошел две основные фазы тестирования.</a:t>
                      </a:r>
                    </a:p>
                    <a:p>
                      <a:pPr marL="539750">
                        <a:lnSpc>
                          <a:spcPts val="2325"/>
                        </a:lnSpc>
                        <a:tabLst>
                          <a:tab pos="1608455" algn="l"/>
                          <a:tab pos="1927225" algn="l"/>
                          <a:tab pos="3431540" algn="l"/>
                          <a:tab pos="4090035" algn="l"/>
                          <a:tab pos="4733925" algn="l"/>
                          <a:tab pos="5814060" algn="l"/>
                          <a:tab pos="7350759" algn="l"/>
                          <a:tab pos="8107045" algn="l"/>
                          <a:tab pos="8891270" algn="l"/>
                        </a:tabLst>
                      </a:pPr>
                      <a:r>
                        <a:rPr sz="2000" spc="0" dirty="0">
                          <a:latin typeface="Arial MT"/>
                          <a:cs typeface="Arial MT"/>
                        </a:rPr>
                        <a:t>Первую	--	собственно	IPv6	Test	Network	(</a:t>
                      </a:r>
                      <a:r>
                        <a:rPr sz="2000" spc="0" dirty="0">
                          <a:latin typeface="Courier New"/>
                          <a:cs typeface="Courier New"/>
                        </a:rPr>
                        <a:t>5F00::/8</a:t>
                      </a:r>
                      <a:r>
                        <a:rPr sz="2000" spc="0" dirty="0">
                          <a:latin typeface="Arial MT"/>
                          <a:cs typeface="Arial MT"/>
                        </a:rPr>
                        <a:t>)	(RFC	1897,	RFC</a:t>
                      </a:r>
                    </a:p>
                    <a:p>
                      <a:pPr marL="92075">
                        <a:lnSpc>
                          <a:spcPct val="100000"/>
                        </a:lnSpc>
                        <a:spcBef>
                          <a:spcPts val="150"/>
                        </a:spcBef>
                      </a:pPr>
                      <a:r>
                        <a:rPr sz="2000" spc="0" dirty="0">
                          <a:latin typeface="Arial MT"/>
                          <a:cs typeface="Arial MT"/>
                        </a:rPr>
                        <a:t>2471).</a:t>
                      </a:r>
                    </a:p>
                    <a:p>
                      <a:pPr marL="92075" marR="83185" indent="447675" algn="just">
                        <a:lnSpc>
                          <a:spcPct val="100000"/>
                        </a:lnSpc>
                      </a:pPr>
                      <a:r>
                        <a:rPr sz="2000" spc="0" dirty="0">
                          <a:latin typeface="Arial MT"/>
                          <a:cs typeface="Arial MT"/>
                        </a:rPr>
                        <a:t>И вторую -- очень известную в свое время экспериментальную сеть 6Bone  (</a:t>
                      </a:r>
                      <a:r>
                        <a:rPr sz="2000" spc="0" dirty="0">
                          <a:latin typeface="Courier New"/>
                          <a:cs typeface="Courier New"/>
                        </a:rPr>
                        <a:t>3FFE::/16</a:t>
                      </a:r>
                      <a:r>
                        <a:rPr sz="2000" spc="0" dirty="0">
                          <a:latin typeface="Arial MT"/>
                          <a:cs typeface="Arial MT"/>
                        </a:rPr>
                        <a:t>) (RFC 2471, RFC 3701), интенсивно развивавшуюся в 2003 --  2004 годах и свернутую 6 июня 2006 г.</a:t>
                      </a: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marL="539750">
                        <a:lnSpc>
                          <a:spcPts val="2325"/>
                        </a:lnSpc>
                        <a:spcBef>
                          <a:spcPts val="1880"/>
                        </a:spcBef>
                      </a:pPr>
                      <a:r>
                        <a:rPr sz="2000" spc="0" dirty="0">
                          <a:latin typeface="Arial MT"/>
                          <a:cs typeface="Arial MT"/>
                        </a:rPr>
                        <a:t>Другие примеры.</a:t>
                      </a:r>
                    </a:p>
                    <a:p>
                      <a:pPr marL="539750" marR="2917190">
                        <a:lnSpc>
                          <a:spcPts val="2400"/>
                        </a:lnSpc>
                        <a:spcBef>
                          <a:spcPts val="5"/>
                        </a:spcBef>
                      </a:pPr>
                      <a:r>
                        <a:rPr sz="2000" spc="0" dirty="0">
                          <a:latin typeface="Arial MT"/>
                          <a:cs typeface="Arial MT"/>
                        </a:rPr>
                        <a:t>IPv6 Benchmarking (</a:t>
                      </a:r>
                      <a:r>
                        <a:rPr sz="2000" spc="0" dirty="0">
                          <a:latin typeface="Courier New"/>
                          <a:cs typeface="Courier New"/>
                        </a:rPr>
                        <a:t>2001:0200::/48</a:t>
                      </a:r>
                      <a:r>
                        <a:rPr sz="2000" spc="0" dirty="0">
                          <a:latin typeface="Arial MT"/>
                          <a:cs typeface="Arial MT"/>
                        </a:rPr>
                        <a:t>) (RFC 5180).  IPv6 Documentation (</a:t>
                      </a:r>
                      <a:r>
                        <a:rPr sz="2000" spc="0" dirty="0">
                          <a:latin typeface="Courier New"/>
                          <a:cs typeface="Courier New"/>
                        </a:rPr>
                        <a:t>2001:DB8::/32</a:t>
                      </a:r>
                      <a:r>
                        <a:rPr sz="2000" spc="0" dirty="0">
                          <a:latin typeface="Arial MT"/>
                          <a:cs typeface="Arial MT"/>
                        </a:rPr>
                        <a:t>) (RFC 3849).</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pic>
        <p:nvPicPr>
          <p:cNvPr id="3" name="object 3"/>
          <p:cNvPicPr/>
          <p:nvPr/>
        </p:nvPicPr>
        <p:blipFill>
          <a:blip r:embed="rId2" cstate="print"/>
          <a:stretch>
            <a:fillRect/>
          </a:stretch>
        </p:blipFill>
        <p:spPr>
          <a:xfrm>
            <a:off x="1265567" y="3686175"/>
            <a:ext cx="1409699" cy="10382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BFBFBF"/>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1964505067"/>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4.0.15.1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marR="4923790">
                        <a:lnSpc>
                          <a:spcPct val="200000"/>
                        </a:lnSpc>
                        <a:spcBef>
                          <a:spcPts val="1050"/>
                        </a:spcBef>
                      </a:pPr>
                      <a:r>
                        <a:rPr sz="1300" spc="0" dirty="0">
                          <a:latin typeface="Courier New"/>
                          <a:cs typeface="Courier New"/>
                        </a:rPr>
                        <a:t>Internet Protocol Version 6 Address Space  (last updated 2008-05-13)</a:t>
                      </a:r>
                    </a:p>
                    <a:p>
                      <a:pPr>
                        <a:lnSpc>
                          <a:spcPct val="100000"/>
                        </a:lnSpc>
                        <a:spcBef>
                          <a:spcPts val="15"/>
                        </a:spcBef>
                      </a:pPr>
                      <a:endParaRPr sz="1350" spc="0" dirty="0">
                        <a:latin typeface="Times New Roman"/>
                        <a:cs typeface="Times New Roman"/>
                      </a:endParaRPr>
                    </a:p>
                    <a:p>
                      <a:pPr marL="539750">
                        <a:lnSpc>
                          <a:spcPct val="100000"/>
                        </a:lnSpc>
                        <a:tabLst>
                          <a:tab pos="2704465" algn="l"/>
                          <a:tab pos="5066030" algn="l"/>
                          <a:tab pos="6542405" algn="l"/>
                        </a:tabLst>
                      </a:pPr>
                      <a:r>
                        <a:rPr sz="1300" spc="0" dirty="0">
                          <a:latin typeface="Courier New"/>
                          <a:cs typeface="Courier New"/>
                        </a:rPr>
                        <a:t>IPv6 Prefix	Allocation	Reference	Note</a:t>
                      </a:r>
                    </a:p>
                    <a:p>
                      <a:pPr marL="539750">
                        <a:lnSpc>
                          <a:spcPct val="100000"/>
                        </a:lnSpc>
                        <a:spcBef>
                          <a:spcPts val="5"/>
                        </a:spcBef>
                        <a:tabLst>
                          <a:tab pos="2704465" algn="l"/>
                          <a:tab pos="5066030" algn="l"/>
                          <a:tab pos="6542405" algn="l"/>
                        </a:tabLst>
                      </a:pPr>
                      <a:r>
                        <a:rPr sz="1300" spc="0" dirty="0">
                          <a:latin typeface="Courier New"/>
                          <a:cs typeface="Courier New"/>
                        </a:rPr>
                        <a:t>-----------	----------	---------	----</a:t>
                      </a:r>
                    </a:p>
                    <a:p>
                      <a:pPr marL="539750">
                        <a:lnSpc>
                          <a:spcPct val="100000"/>
                        </a:lnSpc>
                        <a:tabLst>
                          <a:tab pos="2704465" algn="l"/>
                          <a:tab pos="5066665" algn="l"/>
                        </a:tabLst>
                      </a:pPr>
                      <a:r>
                        <a:rPr sz="1300" spc="0" dirty="0">
                          <a:latin typeface="Courier New"/>
                          <a:cs typeface="Courier New"/>
                        </a:rPr>
                        <a:t>0000::/8	Reserved by IETF	[RFC4291]</a:t>
                      </a:r>
                    </a:p>
                    <a:p>
                      <a:pPr marL="539750">
                        <a:lnSpc>
                          <a:spcPct val="100000"/>
                        </a:lnSpc>
                        <a:tabLst>
                          <a:tab pos="2704465" algn="l"/>
                          <a:tab pos="5066030" algn="l"/>
                        </a:tabLst>
                      </a:pPr>
                      <a:r>
                        <a:rPr sz="1300" spc="0" dirty="0">
                          <a:latin typeface="Courier New"/>
                          <a:cs typeface="Courier New"/>
                        </a:rPr>
                        <a:t>0100::/8	Reserved by IETF	[RFC4291]</a:t>
                      </a:r>
                    </a:p>
                    <a:p>
                      <a:pPr marL="539750">
                        <a:lnSpc>
                          <a:spcPct val="100000"/>
                        </a:lnSpc>
                        <a:spcBef>
                          <a:spcPts val="5"/>
                        </a:spcBef>
                        <a:tabLst>
                          <a:tab pos="2704465" algn="l"/>
                          <a:tab pos="5066665" algn="l"/>
                        </a:tabLst>
                      </a:pPr>
                      <a:r>
                        <a:rPr sz="1300" spc="0" dirty="0">
                          <a:latin typeface="Courier New"/>
                          <a:cs typeface="Courier New"/>
                        </a:rPr>
                        <a:t>0200::/7	Reserved by IETF	[RFC4048]</a:t>
                      </a:r>
                    </a:p>
                    <a:p>
                      <a:pPr marL="539750">
                        <a:lnSpc>
                          <a:spcPct val="100000"/>
                        </a:lnSpc>
                        <a:tabLst>
                          <a:tab pos="2704465" algn="l"/>
                          <a:tab pos="5066030" algn="l"/>
                        </a:tabLst>
                      </a:pPr>
                      <a:r>
                        <a:rPr sz="1300" spc="0" dirty="0">
                          <a:latin typeface="Courier New"/>
                          <a:cs typeface="Courier New"/>
                        </a:rPr>
                        <a:t>0400::/6	Reserved by IETF	[RFC4291]</a:t>
                      </a:r>
                    </a:p>
                    <a:p>
                      <a:pPr marL="539750">
                        <a:lnSpc>
                          <a:spcPct val="100000"/>
                        </a:lnSpc>
                        <a:spcBef>
                          <a:spcPts val="5"/>
                        </a:spcBef>
                        <a:tabLst>
                          <a:tab pos="2704465" algn="l"/>
                          <a:tab pos="5066030" algn="l"/>
                        </a:tabLst>
                      </a:pPr>
                      <a:r>
                        <a:rPr sz="1300" spc="0" dirty="0">
                          <a:latin typeface="Courier New"/>
                          <a:cs typeface="Courier New"/>
                        </a:rPr>
                        <a:t>0800::/5	Reserved by IETF	[RFC4291]</a:t>
                      </a:r>
                    </a:p>
                    <a:p>
                      <a:pPr marL="539750">
                        <a:lnSpc>
                          <a:spcPct val="100000"/>
                        </a:lnSpc>
                        <a:tabLst>
                          <a:tab pos="2704465" algn="l"/>
                          <a:tab pos="5066030" algn="l"/>
                        </a:tabLst>
                      </a:pPr>
                      <a:r>
                        <a:rPr sz="1300" spc="0" dirty="0">
                          <a:latin typeface="Courier New"/>
                          <a:cs typeface="Courier New"/>
                        </a:rPr>
                        <a:t>1000::/4	Reserved by IETF	[RFC4291]</a:t>
                      </a:r>
                    </a:p>
                    <a:p>
                      <a:pPr marL="539750">
                        <a:lnSpc>
                          <a:spcPct val="100000"/>
                        </a:lnSpc>
                        <a:spcBef>
                          <a:spcPts val="10"/>
                        </a:spcBef>
                        <a:tabLst>
                          <a:tab pos="2705100" algn="l"/>
                          <a:tab pos="5066665" algn="l"/>
                        </a:tabLst>
                      </a:pPr>
                      <a:r>
                        <a:rPr sz="1300" spc="0" dirty="0">
                          <a:latin typeface="Courier New"/>
                          <a:cs typeface="Courier New"/>
                        </a:rPr>
                        <a:t>2000::/3	Global Unicast	[RFC4291]</a:t>
                      </a:r>
                    </a:p>
                    <a:p>
                      <a:pPr marL="539750">
                        <a:lnSpc>
                          <a:spcPct val="100000"/>
                        </a:lnSpc>
                        <a:tabLst>
                          <a:tab pos="2704465" algn="l"/>
                          <a:tab pos="5066030" algn="l"/>
                        </a:tabLst>
                      </a:pPr>
                      <a:r>
                        <a:rPr sz="1300" spc="0" dirty="0">
                          <a:latin typeface="Courier New"/>
                          <a:cs typeface="Courier New"/>
                        </a:rPr>
                        <a:t>4000::/3	Reserved by IETF	[RFC4291]</a:t>
                      </a:r>
                    </a:p>
                    <a:p>
                      <a:pPr marL="539750">
                        <a:lnSpc>
                          <a:spcPct val="100000"/>
                        </a:lnSpc>
                        <a:tabLst>
                          <a:tab pos="2704465" algn="l"/>
                          <a:tab pos="5066030" algn="l"/>
                        </a:tabLst>
                      </a:pPr>
                      <a:r>
                        <a:rPr sz="1300" spc="0" dirty="0">
                          <a:latin typeface="Courier New"/>
                          <a:cs typeface="Courier New"/>
                        </a:rPr>
                        <a:t>6000::/3	Reserved by IETF	[RFC4291]</a:t>
                      </a:r>
                    </a:p>
                    <a:p>
                      <a:pPr marL="539750">
                        <a:lnSpc>
                          <a:spcPct val="100000"/>
                        </a:lnSpc>
                        <a:spcBef>
                          <a:spcPts val="5"/>
                        </a:spcBef>
                        <a:tabLst>
                          <a:tab pos="2704465" algn="l"/>
                          <a:tab pos="5066030" algn="l"/>
                        </a:tabLst>
                      </a:pPr>
                      <a:r>
                        <a:rPr sz="1300" spc="0" dirty="0">
                          <a:latin typeface="Courier New"/>
                          <a:cs typeface="Courier New"/>
                        </a:rPr>
                        <a:t>8000::/3	Reserved by IETF	[RFC4291]</a:t>
                      </a:r>
                    </a:p>
                    <a:p>
                      <a:pPr marL="539750">
                        <a:lnSpc>
                          <a:spcPct val="100000"/>
                        </a:lnSpc>
                        <a:tabLst>
                          <a:tab pos="2704465" algn="l"/>
                          <a:tab pos="5066030" algn="l"/>
                        </a:tabLst>
                      </a:pPr>
                      <a:r>
                        <a:rPr sz="1300" spc="0" dirty="0">
                          <a:latin typeface="Courier New"/>
                          <a:cs typeface="Courier New"/>
                        </a:rPr>
                        <a:t>A000::/3	Reserved by IETF	[RFC4291]</a:t>
                      </a:r>
                    </a:p>
                    <a:p>
                      <a:pPr marL="539750">
                        <a:lnSpc>
                          <a:spcPct val="100000"/>
                        </a:lnSpc>
                        <a:spcBef>
                          <a:spcPts val="5"/>
                        </a:spcBef>
                        <a:tabLst>
                          <a:tab pos="2704465" algn="l"/>
                          <a:tab pos="5066030" algn="l"/>
                        </a:tabLst>
                      </a:pPr>
                      <a:r>
                        <a:rPr sz="1300" spc="0" dirty="0">
                          <a:latin typeface="Courier New"/>
                          <a:cs typeface="Courier New"/>
                        </a:rPr>
                        <a:t>C000::/3	Reserved by IETF	[RFC4291]</a:t>
                      </a:r>
                    </a:p>
                    <a:p>
                      <a:pPr marL="539750">
                        <a:lnSpc>
                          <a:spcPct val="100000"/>
                        </a:lnSpc>
                        <a:tabLst>
                          <a:tab pos="2704465" algn="l"/>
                          <a:tab pos="5066030" algn="l"/>
                        </a:tabLst>
                      </a:pPr>
                      <a:r>
                        <a:rPr sz="1300" spc="0" dirty="0">
                          <a:latin typeface="Courier New"/>
                          <a:cs typeface="Courier New"/>
                        </a:rPr>
                        <a:t>E000::/4	Reserved by IETF	[RFC4291]</a:t>
                      </a:r>
                    </a:p>
                    <a:p>
                      <a:pPr marL="539750">
                        <a:lnSpc>
                          <a:spcPct val="100000"/>
                        </a:lnSpc>
                        <a:tabLst>
                          <a:tab pos="2704465" algn="l"/>
                          <a:tab pos="5066030" algn="l"/>
                        </a:tabLst>
                      </a:pPr>
                      <a:r>
                        <a:rPr sz="1300" spc="0" dirty="0">
                          <a:latin typeface="Courier New"/>
                          <a:cs typeface="Courier New"/>
                        </a:rPr>
                        <a:t>F000::/5	Reserved by IETF	[RFC4291]</a:t>
                      </a:r>
                    </a:p>
                    <a:p>
                      <a:pPr marL="539750">
                        <a:lnSpc>
                          <a:spcPct val="100000"/>
                        </a:lnSpc>
                        <a:spcBef>
                          <a:spcPts val="5"/>
                        </a:spcBef>
                        <a:tabLst>
                          <a:tab pos="2704465" algn="l"/>
                          <a:tab pos="5066030" algn="l"/>
                        </a:tabLst>
                      </a:pPr>
                      <a:r>
                        <a:rPr sz="1300" spc="0" dirty="0">
                          <a:latin typeface="Courier New"/>
                          <a:cs typeface="Courier New"/>
                        </a:rPr>
                        <a:t>F800::/6	Reserved by IETF	[RFC4291]</a:t>
                      </a:r>
                    </a:p>
                    <a:p>
                      <a:pPr marL="539750">
                        <a:lnSpc>
                          <a:spcPct val="100000"/>
                        </a:lnSpc>
                        <a:tabLst>
                          <a:tab pos="2704465" algn="l"/>
                          <a:tab pos="5066030" algn="l"/>
                        </a:tabLst>
                      </a:pPr>
                      <a:r>
                        <a:rPr sz="1300" spc="0" dirty="0">
                          <a:latin typeface="Courier New"/>
                          <a:cs typeface="Courier New"/>
                        </a:rPr>
                        <a:t>FC00::/7	Unique Local Unicast	[RFC4193]</a:t>
                      </a:r>
                    </a:p>
                    <a:p>
                      <a:pPr marL="539750">
                        <a:lnSpc>
                          <a:spcPct val="100000"/>
                        </a:lnSpc>
                        <a:spcBef>
                          <a:spcPts val="10"/>
                        </a:spcBef>
                        <a:tabLst>
                          <a:tab pos="2704465" algn="l"/>
                          <a:tab pos="5066030" algn="l"/>
                        </a:tabLst>
                      </a:pPr>
                      <a:r>
                        <a:rPr sz="1300" spc="0" dirty="0">
                          <a:latin typeface="Courier New"/>
                          <a:cs typeface="Courier New"/>
                        </a:rPr>
                        <a:t>FE00::/9	Reserved by IETF	[RFC4291]</a:t>
                      </a:r>
                    </a:p>
                    <a:p>
                      <a:pPr marL="539750">
                        <a:lnSpc>
                          <a:spcPct val="100000"/>
                        </a:lnSpc>
                        <a:tabLst>
                          <a:tab pos="2704465" algn="l"/>
                          <a:tab pos="5065395" algn="l"/>
                        </a:tabLst>
                      </a:pPr>
                      <a:r>
                        <a:rPr sz="1300" spc="0" dirty="0">
                          <a:latin typeface="Courier New"/>
                          <a:cs typeface="Courier New"/>
                        </a:rPr>
                        <a:t>FE80::/10	Link Local Unicast	[RFC4291]</a:t>
                      </a:r>
                    </a:p>
                    <a:p>
                      <a:pPr marL="539750">
                        <a:lnSpc>
                          <a:spcPct val="100000"/>
                        </a:lnSpc>
                        <a:spcBef>
                          <a:spcPts val="5"/>
                        </a:spcBef>
                        <a:tabLst>
                          <a:tab pos="2703830" algn="l"/>
                          <a:tab pos="5066665" algn="l"/>
                        </a:tabLst>
                      </a:pPr>
                      <a:r>
                        <a:rPr sz="1300" spc="0" dirty="0">
                          <a:latin typeface="Courier New"/>
                          <a:cs typeface="Courier New"/>
                        </a:rPr>
                        <a:t>FEC0::/10	Reserved by IETF	[RFC3879]</a:t>
                      </a:r>
                    </a:p>
                    <a:p>
                      <a:pPr marL="539750">
                        <a:lnSpc>
                          <a:spcPct val="100000"/>
                        </a:lnSpc>
                        <a:tabLst>
                          <a:tab pos="2704465" algn="l"/>
                          <a:tab pos="5066030" algn="l"/>
                        </a:tabLst>
                      </a:pPr>
                      <a:r>
                        <a:rPr sz="1300" spc="0" dirty="0">
                          <a:latin typeface="Courier New"/>
                          <a:cs typeface="Courier New"/>
                        </a:rPr>
                        <a:t>FF00::/8	Multicast	[RFC4291]</a:t>
                      </a:r>
                    </a:p>
                  </a:txBody>
                  <a:tcPr marL="0" marR="0" marT="13335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[IANA]</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6054706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4.0.16.1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Введено понятие зоны.</a:t>
                      </a:r>
                    </a:p>
                    <a:p>
                      <a:pPr>
                        <a:lnSpc>
                          <a:spcPct val="100000"/>
                        </a:lnSpc>
                        <a:spcBef>
                          <a:spcPts val="40"/>
                        </a:spcBef>
                      </a:pPr>
                      <a:endParaRPr sz="2050" spc="0" dirty="0">
                        <a:latin typeface="Times New Roman"/>
                        <a:cs typeface="Times New Roman"/>
                      </a:endParaRPr>
                    </a:p>
                    <a:p>
                      <a:pPr marL="92075" marR="82550" indent="447675" algn="just">
                        <a:lnSpc>
                          <a:spcPct val="100000"/>
                        </a:lnSpc>
                      </a:pPr>
                      <a:r>
                        <a:rPr sz="2000" spc="0" dirty="0">
                          <a:latin typeface="Arial MT"/>
                          <a:cs typeface="Arial MT"/>
                        </a:rPr>
                        <a:t>Под </a:t>
                      </a:r>
                      <a:r>
                        <a:rPr sz="2000" i="1" spc="0" dirty="0">
                          <a:latin typeface="Arial"/>
                          <a:cs typeface="Arial"/>
                        </a:rPr>
                        <a:t>зоной </a:t>
                      </a:r>
                      <a:r>
                        <a:rPr sz="2000" spc="0" dirty="0">
                          <a:latin typeface="Arial MT"/>
                          <a:cs typeface="Arial MT"/>
                        </a:rPr>
                        <a:t>(zone) (RFC 4007) понимают некоторую условно выделенную, с  целью обеспечения удобства администрирования, виртуальную подобласть в  пределах области, очерченной подсетью определенного вида. Зоны не могут  пересекаться.</a:t>
                      </a:r>
                    </a:p>
                    <a:p>
                      <a:pPr marL="539750" algn="just">
                        <a:lnSpc>
                          <a:spcPct val="100000"/>
                        </a:lnSpc>
                      </a:pPr>
                      <a:r>
                        <a:rPr sz="2000" spc="0" dirty="0">
                          <a:latin typeface="Arial MT"/>
                          <a:cs typeface="Arial MT"/>
                        </a:rPr>
                        <a:t>Пример указания зоны IPv6:</a:t>
                      </a:r>
                    </a:p>
                    <a:p>
                      <a:pPr>
                        <a:lnSpc>
                          <a:spcPct val="100000"/>
                        </a:lnSpc>
                        <a:spcBef>
                          <a:spcPts val="10"/>
                        </a:spcBef>
                      </a:pPr>
                      <a:endParaRPr sz="1950" spc="0" dirty="0">
                        <a:latin typeface="Times New Roman"/>
                        <a:cs typeface="Times New Roman"/>
                      </a:endParaRPr>
                    </a:p>
                    <a:p>
                      <a:pPr marL="539750">
                        <a:lnSpc>
                          <a:spcPct val="100000"/>
                        </a:lnSpc>
                      </a:pPr>
                      <a:r>
                        <a:rPr sz="2000" spc="0" dirty="0">
                          <a:latin typeface="Courier New"/>
                          <a:cs typeface="Courier New"/>
                        </a:rPr>
                        <a:t>fd00:0:0:1::11%5 </a:t>
                      </a:r>
                      <a:r>
                        <a:rPr sz="2000" spc="0" dirty="0">
                          <a:latin typeface="Arial MT"/>
                          <a:cs typeface="Arial MT"/>
                        </a:rPr>
                        <a:t>-- число либо строка -- идентификатор зоны</a:t>
                      </a:r>
                    </a:p>
                    <a:p>
                      <a:pPr>
                        <a:lnSpc>
                          <a:spcPct val="100000"/>
                        </a:lnSpc>
                        <a:spcBef>
                          <a:spcPts val="20"/>
                        </a:spcBef>
                      </a:pPr>
                      <a:endParaRPr sz="2200" spc="0" dirty="0">
                        <a:latin typeface="Times New Roman"/>
                        <a:cs typeface="Times New Roman"/>
                      </a:endParaRPr>
                    </a:p>
                    <a:p>
                      <a:pPr marL="92075" marR="83185" indent="447675" algn="just">
                        <a:lnSpc>
                          <a:spcPct val="100000"/>
                        </a:lnSpc>
                      </a:pPr>
                      <a:r>
                        <a:rPr sz="2000" spc="0" dirty="0">
                          <a:latin typeface="Arial MT"/>
                          <a:cs typeface="Arial MT"/>
                        </a:rPr>
                        <a:t>В реализациях идентификаторы зон (zone, scope identifiers) обычно  совпадают с внутренними идентификаторами либо названиями  соответствующих сетевых интерфейсов.</a:t>
                      </a:r>
                    </a:p>
                    <a:p>
                      <a:pPr marL="92075" marR="82550" indent="447675" algn="just">
                        <a:lnSpc>
                          <a:spcPct val="100000"/>
                        </a:lnSpc>
                      </a:pPr>
                      <a:r>
                        <a:rPr sz="2000" spc="0" dirty="0">
                          <a:latin typeface="Arial MT"/>
                          <a:cs typeface="Arial MT"/>
                        </a:rPr>
                        <a:t>Например, с помощью идентификатора зоны можно сослаться на нужный  локальный адрес, если во внутренней сети локальные адреса повторяются.</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9191515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4.0.17.1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Вопросы совместимости версий.</a:t>
                      </a:r>
                    </a:p>
                    <a:p>
                      <a:pPr>
                        <a:lnSpc>
                          <a:spcPct val="100000"/>
                        </a:lnSpc>
                        <a:spcBef>
                          <a:spcPts val="40"/>
                        </a:spcBef>
                      </a:pPr>
                      <a:endParaRPr sz="2050" spc="0" dirty="0">
                        <a:latin typeface="Times New Roman"/>
                        <a:cs typeface="Times New Roman"/>
                      </a:endParaRPr>
                    </a:p>
                    <a:p>
                      <a:pPr marL="539750" marR="898525">
                        <a:lnSpc>
                          <a:spcPct val="100000"/>
                        </a:lnSpc>
                      </a:pPr>
                      <a:r>
                        <a:rPr sz="2000" spc="0" dirty="0">
                          <a:latin typeface="Arial MT"/>
                          <a:cs typeface="Arial MT"/>
                        </a:rPr>
                        <a:t>Все IP-станции делят на следующие стандартные типы (RFC 4213):  IPv4-only.</a:t>
                      </a:r>
                    </a:p>
                    <a:p>
                      <a:pPr marL="539750" marR="7801609">
                        <a:lnSpc>
                          <a:spcPct val="100000"/>
                        </a:lnSpc>
                      </a:pPr>
                      <a:r>
                        <a:rPr sz="2000" spc="0" dirty="0">
                          <a:latin typeface="Arial MT"/>
                          <a:cs typeface="Arial MT"/>
                        </a:rPr>
                        <a:t>IPv6-only.</a:t>
                      </a:r>
                    </a:p>
                    <a:p>
                      <a:pPr marL="539750" marR="7801609">
                        <a:lnSpc>
                          <a:spcPct val="100000"/>
                        </a:lnSpc>
                      </a:pPr>
                      <a:r>
                        <a:rPr sz="2000" spc="0" dirty="0">
                          <a:latin typeface="Arial MT"/>
                          <a:cs typeface="Arial MT"/>
                        </a:rPr>
                        <a:t>IPv6/IPv4.</a:t>
                      </a:r>
                    </a:p>
                    <a:p>
                      <a:pPr marL="539750" marR="5280025">
                        <a:lnSpc>
                          <a:spcPct val="100000"/>
                        </a:lnSpc>
                      </a:pPr>
                      <a:r>
                        <a:rPr sz="2000" spc="0" dirty="0">
                          <a:latin typeface="Arial MT"/>
                          <a:cs typeface="Arial MT"/>
                        </a:rPr>
                        <a:t>IPv4 (IPv4-only либо IPv6/IPv4).  IPv6 (IPv6-only либо IPv6/IPv4).</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431372355"/>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4.0.17.2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Широко применяют туннелирование.</a:t>
                      </a:r>
                    </a:p>
                    <a:p>
                      <a:pPr marL="92075" marR="83185" indent="447675">
                        <a:lnSpc>
                          <a:spcPct val="100000"/>
                        </a:lnSpc>
                      </a:pPr>
                      <a:r>
                        <a:rPr sz="2000" spc="0" dirty="0">
                          <a:latin typeface="Arial MT"/>
                          <a:cs typeface="Arial MT"/>
                        </a:rPr>
                        <a:t>Фактически туннели выражаются в виде отдельных специализированных  сетевых интерфейсов на взаимодействующих станциях.</a:t>
                      </a:r>
                    </a:p>
                    <a:p>
                      <a:pPr marL="539750">
                        <a:lnSpc>
                          <a:spcPct val="100000"/>
                        </a:lnSpc>
                      </a:pPr>
                      <a:r>
                        <a:rPr sz="2000" spc="0" dirty="0">
                          <a:latin typeface="Arial MT"/>
                          <a:cs typeface="Arial MT"/>
                        </a:rPr>
                        <a:t>Туннельный интерфейс должен быть привязан к физическому.</a:t>
                      </a:r>
                    </a:p>
                    <a:p>
                      <a:pPr marL="92075" marR="85090" indent="447675">
                        <a:lnSpc>
                          <a:spcPct val="100000"/>
                        </a:lnSpc>
                        <a:tabLst>
                          <a:tab pos="1713864" algn="l"/>
                          <a:tab pos="2546350" algn="l"/>
                          <a:tab pos="5041900" algn="l"/>
                          <a:tab pos="5587365" algn="l"/>
                          <a:tab pos="7041515" algn="l"/>
                          <a:tab pos="8495665" algn="l"/>
                        </a:tabLst>
                      </a:pPr>
                      <a:r>
                        <a:rPr sz="2000" spc="0" dirty="0">
                          <a:latin typeface="Arial MT"/>
                          <a:cs typeface="Arial MT"/>
                        </a:rPr>
                        <a:t>Туннели	могут	конфигурироваться	как	полностью	«вручную»	(manual  tunnels), так и частично автоматически (automatic tunnels).</a:t>
                      </a:r>
                    </a:p>
                    <a:p>
                      <a:pPr marL="539750">
                        <a:lnSpc>
                          <a:spcPct val="100000"/>
                        </a:lnSpc>
                      </a:pPr>
                      <a:r>
                        <a:rPr sz="2000" spc="0" dirty="0">
                          <a:latin typeface="Arial MT"/>
                          <a:cs typeface="Arial MT"/>
                        </a:rPr>
                        <a:t>Сама природа туннеля подразумевает наличие у него граничных точек</a:t>
                      </a:r>
                    </a:p>
                    <a:p>
                      <a:pPr marL="92075">
                        <a:lnSpc>
                          <a:spcPct val="100000"/>
                        </a:lnSpc>
                        <a:tabLst>
                          <a:tab pos="1610995" algn="l"/>
                          <a:tab pos="2248535" algn="l"/>
                          <a:tab pos="4312920" algn="l"/>
                          <a:tab pos="5586095" algn="l"/>
                          <a:tab pos="7017384" algn="l"/>
                          <a:tab pos="7838440" algn="l"/>
                          <a:tab pos="9131935" algn="l"/>
                        </a:tabLst>
                      </a:pPr>
                      <a:r>
                        <a:rPr sz="2000" spc="0" dirty="0">
                          <a:latin typeface="Arial MT"/>
                          <a:cs typeface="Arial MT"/>
                        </a:rPr>
                        <a:t>(endpoints).	Для	автоматических	туннелей	граничные	точки	задаются	не</a:t>
                      </a:r>
                    </a:p>
                    <a:p>
                      <a:pPr marL="92075">
                        <a:lnSpc>
                          <a:spcPct val="100000"/>
                        </a:lnSpc>
                      </a:pPr>
                      <a:r>
                        <a:rPr sz="2000" spc="0" dirty="0">
                          <a:latin typeface="Arial MT"/>
                          <a:cs typeface="Arial MT"/>
                        </a:rPr>
                        <a:t>«вручную», а определяются автоматически с помощью скрытых механизмов</a:t>
                      </a:r>
                    </a:p>
                    <a:p>
                      <a:pPr marL="92075">
                        <a:lnSpc>
                          <a:spcPct val="100000"/>
                        </a:lnSpc>
                      </a:pPr>
                      <a:r>
                        <a:rPr sz="2000" spc="0" dirty="0">
                          <a:latin typeface="Arial MT"/>
                          <a:cs typeface="Arial MT"/>
                        </a:rPr>
                        <a:t>(но это не отменяет «ручное» конфигурирование других параметров).</a:t>
                      </a:r>
                    </a:p>
                    <a:p>
                      <a:pPr marL="92075" marR="83185" indent="518795" algn="just">
                        <a:lnSpc>
                          <a:spcPct val="100000"/>
                        </a:lnSpc>
                      </a:pPr>
                      <a:r>
                        <a:rPr sz="2000" spc="0" dirty="0">
                          <a:latin typeface="Arial MT"/>
                          <a:cs typeface="Arial MT"/>
                        </a:rPr>
                        <a:t>Использование туннеля предполагает определенность всех  необходимых параметров на всех задействованных станциях. Таким  образом, туннельный интерфейс, в добавок к собственному адресу, имеет  еще адрес граничной точки источника и, если туннель типа point-to-point,  адрес граничной точки назначения.</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933450"/>
            <a:ext cx="9505950" cy="5693410"/>
          </a:xfrm>
          <a:custGeom>
            <a:avLst/>
            <a:gdLst/>
            <a:ahLst/>
            <a:cxnLst/>
            <a:rect l="l" t="t" r="r" b="b"/>
            <a:pathLst>
              <a:path w="9505950" h="5693409">
                <a:moveTo>
                  <a:pt x="9505949" y="5692902"/>
                </a:moveTo>
                <a:lnTo>
                  <a:pt x="9505949" y="0"/>
                </a:lnTo>
                <a:lnTo>
                  <a:pt x="0" y="0"/>
                </a:lnTo>
                <a:lnTo>
                  <a:pt x="0" y="5692902"/>
                </a:lnTo>
                <a:lnTo>
                  <a:pt x="9505949" y="5692902"/>
                </a:lnTo>
                <a:close/>
              </a:path>
            </a:pathLst>
          </a:custGeom>
          <a:solidFill>
            <a:srgbClr val="FFFFFF"/>
          </a:solidFill>
        </p:spPr>
        <p:txBody>
          <a:bodyPr wrap="square" lIns="0" tIns="0" rIns="0" bIns="0" rtlCol="0"/>
          <a:lstStyle/>
          <a:p>
            <a:endParaRPr/>
          </a:p>
        </p:txBody>
      </p:sp>
      <p:sp>
        <p:nvSpPr>
          <p:cNvPr id="3" name="object 3"/>
          <p:cNvSpPr txBox="1"/>
          <p:nvPr/>
        </p:nvSpPr>
        <p:spPr>
          <a:xfrm>
            <a:off x="3007408" y="960374"/>
            <a:ext cx="7015480" cy="330200"/>
          </a:xfrm>
          <a:prstGeom prst="rect">
            <a:avLst/>
          </a:prstGeom>
        </p:spPr>
        <p:txBody>
          <a:bodyPr vert="horz" wrap="square" lIns="0" tIns="12065" rIns="0" bIns="0" rtlCol="0">
            <a:spAutoFit/>
          </a:bodyPr>
          <a:lstStyle/>
          <a:p>
            <a:pPr marL="12700">
              <a:lnSpc>
                <a:spcPct val="100000"/>
              </a:lnSpc>
              <a:spcBef>
                <a:spcPts val="95"/>
              </a:spcBef>
              <a:tabLst>
                <a:tab pos="2100580" algn="l"/>
                <a:tab pos="2895600" algn="l"/>
                <a:tab pos="3322320" algn="l"/>
                <a:tab pos="4185920" algn="l"/>
                <a:tab pos="6053455" algn="l"/>
              </a:tabLst>
            </a:pPr>
            <a:r>
              <a:rPr sz="2000" dirty="0">
                <a:latin typeface="Arial MT"/>
                <a:cs typeface="Arial MT"/>
              </a:rPr>
              <a:t>совместимости	IPv4	и	IPv6,	практический	интерес</a:t>
            </a:r>
            <a:endParaRPr sz="2000">
              <a:latin typeface="Arial MT"/>
              <a:cs typeface="Arial MT"/>
            </a:endParaRPr>
          </a:p>
        </p:txBody>
      </p:sp>
      <p:sp>
        <p:nvSpPr>
          <p:cNvPr id="4" name="object 4"/>
          <p:cNvSpPr txBox="1"/>
          <p:nvPr/>
        </p:nvSpPr>
        <p:spPr>
          <a:xfrm>
            <a:off x="672996" y="1265173"/>
            <a:ext cx="9349105" cy="1854200"/>
          </a:xfrm>
          <a:prstGeom prst="rect">
            <a:avLst/>
          </a:prstGeom>
        </p:spPr>
        <p:txBody>
          <a:bodyPr vert="horz" wrap="square" lIns="0" tIns="12065" rIns="0" bIns="0" rtlCol="0">
            <a:spAutoFit/>
          </a:bodyPr>
          <a:lstStyle/>
          <a:p>
            <a:pPr marL="12700" marR="5080" algn="just">
              <a:lnSpc>
                <a:spcPct val="100000"/>
              </a:lnSpc>
              <a:spcBef>
                <a:spcPts val="95"/>
              </a:spcBef>
            </a:pPr>
            <a:r>
              <a:rPr sz="2000" dirty="0">
                <a:latin typeface="Arial MT"/>
                <a:cs typeface="Arial MT"/>
              </a:rPr>
              <a:t>представляет лишь возможность передавать трафик IPv6 посредством  трафика IPv4 (RFC 4213), то есть организовывать туннели IPv6-over-IPv4.  Таковые туннели делят на три типа:</a:t>
            </a:r>
            <a:endParaRPr sz="2000">
              <a:latin typeface="Arial MT"/>
              <a:cs typeface="Arial MT"/>
            </a:endParaRPr>
          </a:p>
          <a:p>
            <a:pPr marL="742315" indent="-282575" algn="just">
              <a:lnSpc>
                <a:spcPct val="100000"/>
              </a:lnSpc>
              <a:buAutoNum type="arabicPeriod"/>
              <a:tabLst>
                <a:tab pos="742950" algn="l"/>
              </a:tabLst>
            </a:pPr>
            <a:r>
              <a:rPr sz="2000" dirty="0">
                <a:latin typeface="Arial MT"/>
                <a:cs typeface="Arial MT"/>
              </a:rPr>
              <a:t>Host-to-host.</a:t>
            </a:r>
            <a:endParaRPr sz="2000">
              <a:latin typeface="Arial MT"/>
              <a:cs typeface="Arial MT"/>
            </a:endParaRPr>
          </a:p>
          <a:p>
            <a:pPr>
              <a:lnSpc>
                <a:spcPct val="100000"/>
              </a:lnSpc>
              <a:spcBef>
                <a:spcPts val="45"/>
              </a:spcBef>
              <a:buFont typeface="Arial MT"/>
              <a:buAutoNum type="arabicPeriod"/>
            </a:pPr>
            <a:endParaRPr sz="2050">
              <a:latin typeface="Arial MT"/>
              <a:cs typeface="Arial MT"/>
            </a:endParaRPr>
          </a:p>
          <a:p>
            <a:pPr marL="742315" indent="-282575" algn="just">
              <a:lnSpc>
                <a:spcPct val="100000"/>
              </a:lnSpc>
              <a:buAutoNum type="arabicPeriod"/>
              <a:tabLst>
                <a:tab pos="742950" algn="l"/>
              </a:tabLst>
            </a:pPr>
            <a:r>
              <a:rPr sz="2000" dirty="0">
                <a:latin typeface="Arial MT"/>
                <a:cs typeface="Arial MT"/>
              </a:rPr>
              <a:t>Host-to-router (слева направо) и router-to-host (справа налево).</a:t>
            </a:r>
            <a:endParaRPr sz="2000">
              <a:latin typeface="Arial MT"/>
              <a:cs typeface="Arial MT"/>
            </a:endParaRPr>
          </a:p>
        </p:txBody>
      </p:sp>
      <p:sp>
        <p:nvSpPr>
          <p:cNvPr id="5" name="object 5"/>
          <p:cNvSpPr txBox="1"/>
          <p:nvPr/>
        </p:nvSpPr>
        <p:spPr>
          <a:xfrm>
            <a:off x="1121111" y="4617970"/>
            <a:ext cx="217932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3. Router-to-router.</a:t>
            </a:r>
            <a:endParaRPr sz="2000">
              <a:latin typeface="Arial MT"/>
              <a:cs typeface="Arial MT"/>
            </a:endParaRPr>
          </a:p>
        </p:txBody>
      </p:sp>
      <p:sp>
        <p:nvSpPr>
          <p:cNvPr id="6" name="object 6"/>
          <p:cNvSpPr/>
          <p:nvPr/>
        </p:nvSpPr>
        <p:spPr>
          <a:xfrm>
            <a:off x="594245" y="537983"/>
            <a:ext cx="9505950" cy="6483350"/>
          </a:xfrm>
          <a:custGeom>
            <a:avLst/>
            <a:gdLst/>
            <a:ahLst/>
            <a:cxnLst/>
            <a:rect l="l" t="t" r="r" b="b"/>
            <a:pathLst>
              <a:path w="9505950" h="6483350">
                <a:moveTo>
                  <a:pt x="9505937" y="6088380"/>
                </a:moveTo>
                <a:lnTo>
                  <a:pt x="0" y="6088380"/>
                </a:lnTo>
                <a:lnTo>
                  <a:pt x="0" y="6483096"/>
                </a:lnTo>
                <a:lnTo>
                  <a:pt x="9505937" y="6483096"/>
                </a:lnTo>
                <a:lnTo>
                  <a:pt x="9505937" y="6088380"/>
                </a:lnTo>
                <a:close/>
              </a:path>
              <a:path w="9505950" h="6483350">
                <a:moveTo>
                  <a:pt x="9505937" y="0"/>
                </a:moveTo>
                <a:lnTo>
                  <a:pt x="0" y="0"/>
                </a:lnTo>
                <a:lnTo>
                  <a:pt x="0" y="395478"/>
                </a:lnTo>
                <a:lnTo>
                  <a:pt x="9505937" y="395478"/>
                </a:lnTo>
                <a:lnTo>
                  <a:pt x="9505937" y="0"/>
                </a:lnTo>
                <a:close/>
              </a:path>
            </a:pathLst>
          </a:custGeom>
          <a:solidFill>
            <a:srgbClr val="FFFFFF"/>
          </a:solidFill>
        </p:spPr>
        <p:txBody>
          <a:bodyPr wrap="square" lIns="0" tIns="0" rIns="0" bIns="0" rtlCol="0"/>
          <a:lstStyle/>
          <a:p>
            <a:endParaRPr/>
          </a:p>
        </p:txBody>
      </p:sp>
      <p:sp>
        <p:nvSpPr>
          <p:cNvPr id="7" name="object 7"/>
          <p:cNvSpPr txBox="1"/>
          <p:nvPr/>
        </p:nvSpPr>
        <p:spPr>
          <a:xfrm>
            <a:off x="672979" y="473913"/>
            <a:ext cx="2073910" cy="8166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4.0.17.3</a:t>
            </a:r>
            <a:endParaRPr sz="2000">
              <a:latin typeface="Arial MT"/>
              <a:cs typeface="Arial MT"/>
            </a:endParaRPr>
          </a:p>
          <a:p>
            <a:pPr marL="460375">
              <a:lnSpc>
                <a:spcPct val="100000"/>
              </a:lnSpc>
              <a:spcBef>
                <a:spcPts val="710"/>
              </a:spcBef>
              <a:tabLst>
                <a:tab pos="916305" algn="l"/>
              </a:tabLst>
            </a:pPr>
            <a:r>
              <a:rPr sz="2000" dirty="0">
                <a:latin typeface="Arial MT"/>
                <a:cs typeface="Arial MT"/>
              </a:rPr>
              <a:t>В	контексте</a:t>
            </a:r>
            <a:endParaRPr sz="2000">
              <a:latin typeface="Arial MT"/>
              <a:cs typeface="Arial MT"/>
            </a:endParaRPr>
          </a:p>
        </p:txBody>
      </p:sp>
      <p:grpSp>
        <p:nvGrpSpPr>
          <p:cNvPr id="8" name="object 8"/>
          <p:cNvGrpSpPr/>
          <p:nvPr/>
        </p:nvGrpSpPr>
        <p:grpSpPr>
          <a:xfrm>
            <a:off x="579196" y="523684"/>
            <a:ext cx="9534525" cy="6511925"/>
            <a:chOff x="579196" y="523684"/>
            <a:chExt cx="9534525" cy="6511925"/>
          </a:xfrm>
        </p:grpSpPr>
        <p:sp>
          <p:nvSpPr>
            <p:cNvPr id="9" name="object 9"/>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3" name="object 13"/>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4" name="object 14"/>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1818017" y="3203448"/>
              <a:ext cx="6115050" cy="1438655"/>
            </a:xfrm>
            <a:prstGeom prst="rect">
              <a:avLst/>
            </a:prstGeom>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51880569"/>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4.0.17.4</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185" indent="447675">
                        <a:lnSpc>
                          <a:spcPct val="100000"/>
                        </a:lnSpc>
                        <a:spcBef>
                          <a:spcPts val="310"/>
                        </a:spcBef>
                      </a:pPr>
                      <a:r>
                        <a:rPr sz="2000" spc="0" dirty="0">
                          <a:latin typeface="Arial MT"/>
                          <a:cs typeface="Arial MT"/>
                        </a:rPr>
                        <a:t>Для обеспечения совместимости с IPv4 стандартизированы следующие  виды адресов IPv6.</a:t>
                      </a:r>
                    </a:p>
                    <a:p>
                      <a:pPr>
                        <a:lnSpc>
                          <a:spcPct val="100000"/>
                        </a:lnSpc>
                        <a:spcBef>
                          <a:spcPts val="5"/>
                        </a:spcBef>
                      </a:pPr>
                      <a:endParaRPr sz="1950" spc="0" dirty="0">
                        <a:latin typeface="Times New Roman"/>
                        <a:cs typeface="Times New Roman"/>
                      </a:endParaRPr>
                    </a:p>
                    <a:p>
                      <a:pPr marL="539750">
                        <a:lnSpc>
                          <a:spcPct val="100000"/>
                        </a:lnSpc>
                      </a:pPr>
                      <a:r>
                        <a:rPr sz="2000" spc="0" dirty="0">
                          <a:latin typeface="Arial MT"/>
                          <a:cs typeface="Arial MT"/>
                        </a:rPr>
                        <a:t>Адрес вида IPv4-compatible (</a:t>
                      </a:r>
                      <a:r>
                        <a:rPr sz="2000" spc="0" dirty="0">
                          <a:latin typeface="Courier New"/>
                          <a:cs typeface="Courier New"/>
                        </a:rPr>
                        <a:t>::D.D.D.D/128</a:t>
                      </a:r>
                      <a:r>
                        <a:rPr sz="2000" spc="0" dirty="0">
                          <a:latin typeface="Arial MT"/>
                          <a:cs typeface="Arial MT"/>
                        </a:rPr>
                        <a:t>) (RFC 4291).</a:t>
                      </a:r>
                    </a:p>
                    <a:p>
                      <a:pPr marL="539750">
                        <a:lnSpc>
                          <a:spcPct val="100000"/>
                        </a:lnSpc>
                        <a:spcBef>
                          <a:spcPts val="150"/>
                        </a:spcBef>
                      </a:pPr>
                      <a:r>
                        <a:rPr sz="2000" spc="0" dirty="0">
                          <a:latin typeface="Arial MT"/>
                          <a:cs typeface="Arial MT"/>
                        </a:rPr>
                        <a:t>Включает публичный адрес IPv4.</a:t>
                      </a:r>
                    </a:p>
                    <a:p>
                      <a:pPr marL="539750">
                        <a:lnSpc>
                          <a:spcPct val="100000"/>
                        </a:lnSpc>
                      </a:pPr>
                      <a:r>
                        <a:rPr sz="2000" spc="0" dirty="0">
                          <a:latin typeface="Arial MT"/>
                          <a:cs typeface="Arial MT"/>
                        </a:rPr>
                        <a:t>В настоящее время использование этих адресов не рекомендуется.</a:t>
                      </a:r>
                    </a:p>
                    <a:p>
                      <a:pPr>
                        <a:lnSpc>
                          <a:spcPct val="100000"/>
                        </a:lnSpc>
                        <a:spcBef>
                          <a:spcPts val="10"/>
                        </a:spcBef>
                      </a:pPr>
                      <a:endParaRPr sz="1950" spc="0" dirty="0">
                        <a:latin typeface="Times New Roman"/>
                        <a:cs typeface="Times New Roman"/>
                      </a:endParaRPr>
                    </a:p>
                    <a:p>
                      <a:pPr marL="539750">
                        <a:lnSpc>
                          <a:spcPct val="100000"/>
                        </a:lnSpc>
                      </a:pPr>
                      <a:r>
                        <a:rPr sz="2000" spc="0" dirty="0">
                          <a:latin typeface="Arial MT"/>
                          <a:cs typeface="Arial MT"/>
                        </a:rPr>
                        <a:t>Адрес вида IPv4-mapped (</a:t>
                      </a:r>
                      <a:r>
                        <a:rPr sz="2000" spc="0" dirty="0">
                          <a:latin typeface="Courier New"/>
                          <a:cs typeface="Courier New"/>
                        </a:rPr>
                        <a:t>::FFFF:D.D.D.D/128</a:t>
                      </a:r>
                      <a:r>
                        <a:rPr sz="2000" spc="0" dirty="0">
                          <a:latin typeface="Arial MT"/>
                          <a:cs typeface="Arial MT"/>
                        </a:rPr>
                        <a:t>) (RFC 4291, RFC 4038).</a:t>
                      </a:r>
                    </a:p>
                    <a:p>
                      <a:pPr marL="539750">
                        <a:lnSpc>
                          <a:spcPct val="100000"/>
                        </a:lnSpc>
                        <a:spcBef>
                          <a:spcPts val="150"/>
                        </a:spcBef>
                        <a:tabLst>
                          <a:tab pos="2386330" algn="l"/>
                          <a:tab pos="2961005" algn="l"/>
                          <a:tab pos="4883150" algn="l"/>
                          <a:tab pos="5444490" algn="l"/>
                          <a:tab pos="6411595" algn="l"/>
                          <a:tab pos="6678295" algn="l"/>
                          <a:tab pos="8321040" algn="l"/>
                        </a:tabLst>
                      </a:pPr>
                      <a:r>
                        <a:rPr sz="2000" spc="0" dirty="0">
                          <a:latin typeface="Arial MT"/>
                          <a:cs typeface="Arial MT"/>
                        </a:rPr>
                        <a:t>Предназначен	для	использования	при	работе	с	виртуальной	станцией</a:t>
                      </a:r>
                    </a:p>
                    <a:p>
                      <a:pPr marL="92075">
                        <a:lnSpc>
                          <a:spcPct val="100000"/>
                        </a:lnSpc>
                      </a:pPr>
                      <a:r>
                        <a:rPr sz="2000" spc="0" dirty="0">
                          <a:latin typeface="Arial MT"/>
                          <a:cs typeface="Arial MT"/>
                        </a:rPr>
                        <a:t>IPv4 внутри станции IPv6.</a:t>
                      </a:r>
                    </a:p>
                    <a:p>
                      <a:pPr marL="92075" marR="85090" indent="447675">
                        <a:lnSpc>
                          <a:spcPct val="100000"/>
                        </a:lnSpc>
                      </a:pPr>
                      <a:r>
                        <a:rPr sz="2000" spc="0" dirty="0">
                          <a:latin typeface="Arial MT"/>
                          <a:cs typeface="Arial MT"/>
                        </a:rPr>
                        <a:t>В физических пакетах эти адреса недопустимы и в основных реализациях  не поддерживаются.</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933450"/>
            <a:ext cx="9505950" cy="5693410"/>
          </a:xfrm>
          <a:custGeom>
            <a:avLst/>
            <a:gdLst/>
            <a:ahLst/>
            <a:cxnLst/>
            <a:rect l="l" t="t" r="r" b="b"/>
            <a:pathLst>
              <a:path w="9505950" h="5693409">
                <a:moveTo>
                  <a:pt x="9505949" y="5692902"/>
                </a:moveTo>
                <a:lnTo>
                  <a:pt x="9505949" y="0"/>
                </a:lnTo>
                <a:lnTo>
                  <a:pt x="0" y="0"/>
                </a:lnTo>
                <a:lnTo>
                  <a:pt x="0" y="5692902"/>
                </a:lnTo>
                <a:lnTo>
                  <a:pt x="9505949" y="5692902"/>
                </a:lnTo>
                <a:close/>
              </a:path>
            </a:pathLst>
          </a:custGeom>
          <a:solidFill>
            <a:srgbClr val="FFFFFF"/>
          </a:solidFill>
        </p:spPr>
        <p:txBody>
          <a:bodyPr wrap="square" lIns="0" tIns="0" rIns="0" bIns="0" rtlCol="0"/>
          <a:lstStyle/>
          <a:p>
            <a:endParaRPr/>
          </a:p>
        </p:txBody>
      </p:sp>
      <p:sp>
        <p:nvSpPr>
          <p:cNvPr id="3" name="object 3"/>
          <p:cNvSpPr txBox="1"/>
          <p:nvPr/>
        </p:nvSpPr>
        <p:spPr>
          <a:xfrm>
            <a:off x="672970" y="4617970"/>
            <a:ext cx="9349740" cy="1244600"/>
          </a:xfrm>
          <a:prstGeom prst="rect">
            <a:avLst/>
          </a:prstGeom>
        </p:spPr>
        <p:txBody>
          <a:bodyPr vert="horz" wrap="square" lIns="0" tIns="12065" rIns="0" bIns="0" rtlCol="0">
            <a:spAutoFit/>
          </a:bodyPr>
          <a:lstStyle/>
          <a:p>
            <a:pPr marL="12700" marR="5715" indent="447675">
              <a:lnSpc>
                <a:spcPct val="100000"/>
              </a:lnSpc>
              <a:spcBef>
                <a:spcPts val="95"/>
              </a:spcBef>
            </a:pPr>
            <a:r>
              <a:rPr sz="2000" dirty="0">
                <a:latin typeface="Arial MT"/>
                <a:cs typeface="Arial MT"/>
              </a:rPr>
              <a:t>Включает шестнадцатеричное представление публичного адреса IPv4 и  предназначен для формирования автоматических туннелей.</a:t>
            </a:r>
            <a:endParaRPr sz="2000">
              <a:latin typeface="Arial MT"/>
              <a:cs typeface="Arial MT"/>
            </a:endParaRPr>
          </a:p>
          <a:p>
            <a:pPr marL="12700" marR="5080" indent="447675">
              <a:lnSpc>
                <a:spcPct val="100000"/>
              </a:lnSpc>
              <a:tabLst>
                <a:tab pos="1138555" algn="l"/>
                <a:tab pos="1946275" algn="l"/>
                <a:tab pos="2441575" algn="l"/>
                <a:tab pos="3380740" algn="l"/>
                <a:tab pos="5012055" algn="l"/>
                <a:tab pos="6294755" algn="l"/>
                <a:tab pos="8618220" algn="l"/>
              </a:tabLst>
            </a:pPr>
            <a:r>
              <a:rPr sz="2000" dirty="0">
                <a:latin typeface="Arial MT"/>
                <a:cs typeface="Arial MT"/>
              </a:rPr>
              <a:t>Это	один	из	видов	туннельных	адресов,	поддерживаемый	всеми  основными реализациями.</a:t>
            </a:r>
            <a:endParaRPr sz="2000">
              <a:latin typeface="Arial MT"/>
              <a:cs typeface="Arial MT"/>
            </a:endParaRPr>
          </a:p>
        </p:txBody>
      </p:sp>
      <p:sp>
        <p:nvSpPr>
          <p:cNvPr id="4" name="object 4"/>
          <p:cNvSpPr/>
          <p:nvPr/>
        </p:nvSpPr>
        <p:spPr>
          <a:xfrm>
            <a:off x="594245" y="537983"/>
            <a:ext cx="9505950" cy="6483350"/>
          </a:xfrm>
          <a:custGeom>
            <a:avLst/>
            <a:gdLst/>
            <a:ahLst/>
            <a:cxnLst/>
            <a:rect l="l" t="t" r="r" b="b"/>
            <a:pathLst>
              <a:path w="9505950" h="6483350">
                <a:moveTo>
                  <a:pt x="9505937" y="6088380"/>
                </a:moveTo>
                <a:lnTo>
                  <a:pt x="0" y="6088380"/>
                </a:lnTo>
                <a:lnTo>
                  <a:pt x="0" y="6483096"/>
                </a:lnTo>
                <a:lnTo>
                  <a:pt x="9505937" y="6483096"/>
                </a:lnTo>
                <a:lnTo>
                  <a:pt x="9505937" y="6088380"/>
                </a:lnTo>
                <a:close/>
              </a:path>
              <a:path w="9505950" h="6483350">
                <a:moveTo>
                  <a:pt x="9505937" y="0"/>
                </a:moveTo>
                <a:lnTo>
                  <a:pt x="0" y="0"/>
                </a:lnTo>
                <a:lnTo>
                  <a:pt x="0" y="395478"/>
                </a:lnTo>
                <a:lnTo>
                  <a:pt x="9505937" y="395478"/>
                </a:lnTo>
                <a:lnTo>
                  <a:pt x="9505937" y="0"/>
                </a:lnTo>
                <a:close/>
              </a:path>
            </a:pathLst>
          </a:custGeom>
          <a:solidFill>
            <a:srgbClr val="FFFFFF"/>
          </a:solidFill>
        </p:spPr>
        <p:txBody>
          <a:bodyPr wrap="square" lIns="0" tIns="0" rIns="0" bIns="0" rtlCol="0"/>
          <a:lstStyle/>
          <a:p>
            <a:endParaRPr/>
          </a:p>
        </p:txBody>
      </p:sp>
      <p:sp>
        <p:nvSpPr>
          <p:cNvPr id="5" name="object 5"/>
          <p:cNvSpPr txBox="1"/>
          <p:nvPr/>
        </p:nvSpPr>
        <p:spPr>
          <a:xfrm>
            <a:off x="672979" y="473913"/>
            <a:ext cx="4783455" cy="8166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4.0.17.5</a:t>
            </a:r>
            <a:endParaRPr sz="2000">
              <a:latin typeface="Arial MT"/>
              <a:cs typeface="Arial MT"/>
            </a:endParaRPr>
          </a:p>
          <a:p>
            <a:pPr marL="460375">
              <a:lnSpc>
                <a:spcPct val="100000"/>
              </a:lnSpc>
              <a:spcBef>
                <a:spcPts val="710"/>
              </a:spcBef>
            </a:pPr>
            <a:r>
              <a:rPr sz="2000" dirty="0">
                <a:latin typeface="Arial MT"/>
                <a:cs typeface="Arial MT"/>
              </a:rPr>
              <a:t>Адрес вида 6to4 Unicast (RFC 3056).</a:t>
            </a:r>
            <a:endParaRPr sz="2000">
              <a:latin typeface="Arial MT"/>
              <a:cs typeface="Arial MT"/>
            </a:endParaRPr>
          </a:p>
        </p:txBody>
      </p:sp>
      <p:grpSp>
        <p:nvGrpSpPr>
          <p:cNvPr id="6" name="object 6"/>
          <p:cNvGrpSpPr/>
          <p:nvPr/>
        </p:nvGrpSpPr>
        <p:grpSpPr>
          <a:xfrm>
            <a:off x="579196" y="523684"/>
            <a:ext cx="9534525" cy="6511925"/>
            <a:chOff x="579196" y="523684"/>
            <a:chExt cx="9534525" cy="6511925"/>
          </a:xfrm>
        </p:grpSpPr>
        <p:sp>
          <p:nvSpPr>
            <p:cNvPr id="7" name="object 7"/>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2" name="object 12"/>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738263" y="2409444"/>
              <a:ext cx="9180576" cy="1616202"/>
            </a:xfrm>
            <a:prstGeom prst="rect">
              <a:avLst/>
            </a:prstGeom>
          </p:spPr>
        </p:pic>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20203058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4.0.17.6</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Адрес вида ISATAP Unicast (RFC 5214).</a:t>
                      </a:r>
                    </a:p>
                    <a:p>
                      <a:pPr>
                        <a:lnSpc>
                          <a:spcPct val="100000"/>
                        </a:lnSpc>
                        <a:spcBef>
                          <a:spcPts val="5"/>
                        </a:spcBef>
                      </a:pPr>
                      <a:endParaRPr sz="1950" spc="0" dirty="0">
                        <a:latin typeface="Times New Roman"/>
                        <a:cs typeface="Times New Roman"/>
                      </a:endParaRPr>
                    </a:p>
                    <a:p>
                      <a:pPr marL="539750">
                        <a:lnSpc>
                          <a:spcPct val="100000"/>
                        </a:lnSpc>
                      </a:pPr>
                      <a:r>
                        <a:rPr sz="2000" spc="0" dirty="0">
                          <a:latin typeface="Courier New"/>
                          <a:cs typeface="Courier New"/>
                        </a:rPr>
                        <a:t>unicast_prefix::0:5EFE:D.D.D.D/96 </a:t>
                      </a:r>
                      <a:r>
                        <a:rPr sz="2000" spc="0" dirty="0">
                          <a:latin typeface="Arial MT"/>
                          <a:cs typeface="Arial MT"/>
                        </a:rPr>
                        <a:t>-- с приватным адресом IPv4</a:t>
                      </a:r>
                    </a:p>
                    <a:p>
                      <a:pPr marL="539750">
                        <a:lnSpc>
                          <a:spcPct val="100000"/>
                        </a:lnSpc>
                      </a:pPr>
                      <a:r>
                        <a:rPr sz="2000" spc="0" dirty="0">
                          <a:latin typeface="Courier New"/>
                          <a:cs typeface="Courier New"/>
                        </a:rPr>
                        <a:t>unicast_prefix::200:5EFE:D.D.D.D/96 </a:t>
                      </a:r>
                      <a:r>
                        <a:rPr sz="2000" spc="0" dirty="0">
                          <a:latin typeface="Arial MT"/>
                          <a:cs typeface="Arial MT"/>
                        </a:rPr>
                        <a:t>-- с публичным адресом IPv4</a:t>
                      </a:r>
                    </a:p>
                    <a:p>
                      <a:pPr>
                        <a:lnSpc>
                          <a:spcPct val="100000"/>
                        </a:lnSpc>
                        <a:spcBef>
                          <a:spcPts val="20"/>
                        </a:spcBef>
                      </a:pPr>
                      <a:endParaRPr sz="2200" spc="0" dirty="0">
                        <a:latin typeface="Times New Roman"/>
                        <a:cs typeface="Times New Roman"/>
                      </a:endParaRPr>
                    </a:p>
                    <a:p>
                      <a:pPr marL="92075" marR="84455" indent="447675" algn="just">
                        <a:lnSpc>
                          <a:spcPct val="100000"/>
                        </a:lnSpc>
                      </a:pPr>
                      <a:r>
                        <a:rPr sz="2000" spc="0" dirty="0">
                          <a:latin typeface="Arial MT"/>
                          <a:cs typeface="Arial MT"/>
                        </a:rPr>
                        <a:t>Предназначен для использования одноименным протоколом (Intra-Site  Automatic Tunnel Addressing Protocol) при формировании автоматических  туннелей.</a:t>
                      </a:r>
                    </a:p>
                    <a:p>
                      <a:pPr marL="92075" marR="80645" indent="447675" algn="just">
                        <a:lnSpc>
                          <a:spcPct val="100000"/>
                        </a:lnSpc>
                      </a:pPr>
                      <a:r>
                        <a:rPr sz="2000" spc="0" dirty="0">
                          <a:latin typeface="Arial MT"/>
                          <a:cs typeface="Arial MT"/>
                        </a:rPr>
                        <a:t>Это второй вид туннельных адресов, поддерживаемый всеми основными  реализациями.</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640807059"/>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4.0.1.3</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820" indent="447675">
                        <a:lnSpc>
                          <a:spcPct val="100000"/>
                        </a:lnSpc>
                        <a:spcBef>
                          <a:spcPts val="310"/>
                        </a:spcBef>
                        <a:tabLst>
                          <a:tab pos="1183640" algn="l"/>
                          <a:tab pos="2861945" algn="l"/>
                          <a:tab pos="4344035" algn="l"/>
                          <a:tab pos="5038090" algn="l"/>
                          <a:tab pos="6665595" algn="l"/>
                          <a:tab pos="7625080" algn="l"/>
                          <a:tab pos="8794115" algn="l"/>
                        </a:tabLst>
                      </a:pPr>
                      <a:r>
                        <a:rPr sz="2000" spc="0" dirty="0">
                          <a:latin typeface="Arial MT"/>
                          <a:cs typeface="Arial MT"/>
                        </a:rPr>
                        <a:t>Для	правильного	понимания	IPv6	необходимо	учесть	«место»	этого  протокола в КС.</a:t>
                      </a:r>
                    </a:p>
                    <a:p>
                      <a:pPr marL="92075" marR="83185" indent="447675">
                        <a:lnSpc>
                          <a:spcPct val="100000"/>
                        </a:lnSpc>
                      </a:pPr>
                      <a:r>
                        <a:rPr sz="2000" spc="0" dirty="0">
                          <a:latin typeface="Arial MT"/>
                          <a:cs typeface="Arial MT"/>
                        </a:rPr>
                        <a:t>Подготовлен план перехода от IPv4 dominated Internet к IPv6 dominated  Internet, предусматривающий три фазы (RFC 5211):</a:t>
                      </a:r>
                    </a:p>
                    <a:p>
                      <a:pPr marL="822325" indent="-283210">
                        <a:lnSpc>
                          <a:spcPct val="100000"/>
                        </a:lnSpc>
                        <a:buAutoNum type="arabicPeriod"/>
                        <a:tabLst>
                          <a:tab pos="822960" algn="l"/>
                        </a:tabLst>
                      </a:pPr>
                      <a:r>
                        <a:rPr sz="2000" spc="0" dirty="0">
                          <a:latin typeface="Arial MT"/>
                          <a:cs typeface="Arial MT"/>
                        </a:rPr>
                        <a:t>Preparation (подготовительная) -- до декабря 2009 г.</a:t>
                      </a:r>
                    </a:p>
                    <a:p>
                      <a:pPr marL="822325" indent="-283210">
                        <a:lnSpc>
                          <a:spcPct val="100000"/>
                        </a:lnSpc>
                        <a:buAutoNum type="arabicPeriod"/>
                        <a:tabLst>
                          <a:tab pos="822960" algn="l"/>
                        </a:tabLst>
                      </a:pPr>
                      <a:r>
                        <a:rPr sz="2000" spc="0" dirty="0">
                          <a:latin typeface="Arial MT"/>
                          <a:cs typeface="Arial MT"/>
                        </a:rPr>
                        <a:t>Transition (собственно переходная) -- январь 2010 г. -- декабрь 2011 г.</a:t>
                      </a:r>
                    </a:p>
                    <a:p>
                      <a:pPr marL="92075" marR="83185" indent="447675">
                        <a:lnSpc>
                          <a:spcPct val="100000"/>
                        </a:lnSpc>
                        <a:buAutoNum type="arabicPeriod"/>
                        <a:tabLst>
                          <a:tab pos="901700" algn="l"/>
                          <a:tab pos="902335" algn="l"/>
                          <a:tab pos="2757805" algn="l"/>
                          <a:tab pos="5080000" algn="l"/>
                          <a:tab pos="5396230" algn="l"/>
                          <a:tab pos="5671185" algn="l"/>
                          <a:tab pos="6651625" algn="l"/>
                          <a:tab pos="7364095" algn="l"/>
                          <a:tab pos="7673975" algn="l"/>
                          <a:tab pos="9133205" algn="l"/>
                        </a:tabLst>
                      </a:pPr>
                      <a:r>
                        <a:rPr sz="2000" spc="0" dirty="0">
                          <a:latin typeface="Arial MT"/>
                          <a:cs typeface="Arial MT"/>
                        </a:rPr>
                        <a:t>Post-Transition	(пост-переходная)	--	с	января	2012	г.	(окончание	не  оговаривается).</a:t>
                      </a:r>
                    </a:p>
                    <a:p>
                      <a:pPr marL="539750">
                        <a:lnSpc>
                          <a:spcPct val="100000"/>
                        </a:lnSpc>
                      </a:pPr>
                      <a:r>
                        <a:rPr sz="2000" spc="0" dirty="0">
                          <a:latin typeface="Arial MT"/>
                          <a:cs typeface="Arial MT"/>
                        </a:rPr>
                        <a:t>IPv6 продолжают дорабатывать (постоянно публикуют новые RFCs).</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109978833"/>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4.0.17.7</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2550" indent="447675" algn="r">
                        <a:lnSpc>
                          <a:spcPct val="103099"/>
                        </a:lnSpc>
                        <a:spcBef>
                          <a:spcPts val="85"/>
                        </a:spcBef>
                      </a:pPr>
                      <a:r>
                        <a:rPr sz="2000" spc="0" dirty="0">
                          <a:latin typeface="Arial MT"/>
                          <a:cs typeface="Arial MT"/>
                        </a:rPr>
                        <a:t>Адрес вида Teredo Unicast (</a:t>
                      </a:r>
                      <a:r>
                        <a:rPr sz="2000" spc="0" dirty="0">
                          <a:latin typeface="Courier New"/>
                          <a:cs typeface="Courier New"/>
                        </a:rPr>
                        <a:t>2001::/32</a:t>
                      </a:r>
                      <a:r>
                        <a:rPr sz="2000" spc="0" dirty="0">
                          <a:latin typeface="Arial MT"/>
                          <a:cs typeface="Arial MT"/>
                        </a:rPr>
                        <a:t>) (RFC 4380, RFC 5991, RFC 6081).  Предназначен для реализации одноименной сложной клиент-серверной  модели при формировании автоматических туннелей с учетом возможности</a:t>
                      </a:r>
                    </a:p>
                    <a:p>
                      <a:pPr marL="92075">
                        <a:lnSpc>
                          <a:spcPct val="100000"/>
                        </a:lnSpc>
                      </a:pPr>
                      <a:r>
                        <a:rPr sz="2000" spc="0" dirty="0">
                          <a:latin typeface="Arial MT"/>
                          <a:cs typeface="Arial MT"/>
                        </a:rPr>
                        <a:t>многократной подмены самих адресов IPv4.</a:t>
                      </a:r>
                    </a:p>
                  </a:txBody>
                  <a:tcPr marL="0" marR="0" marT="10795"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544190909"/>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4.0.17.8</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820" indent="447675">
                        <a:lnSpc>
                          <a:spcPct val="100000"/>
                        </a:lnSpc>
                        <a:spcBef>
                          <a:spcPts val="310"/>
                        </a:spcBef>
                        <a:tabLst>
                          <a:tab pos="909955" algn="l"/>
                          <a:tab pos="1654810" algn="l"/>
                          <a:tab pos="2583815" algn="l"/>
                          <a:tab pos="3401695" algn="l"/>
                          <a:tab pos="5949950" algn="l"/>
                          <a:tab pos="6292215" algn="l"/>
                          <a:tab pos="7099300" algn="l"/>
                          <a:tab pos="8274684" algn="l"/>
                          <a:tab pos="8981440" algn="l"/>
                        </a:tabLst>
                      </a:pPr>
                      <a:r>
                        <a:rPr sz="2000" spc="0" dirty="0">
                          <a:latin typeface="Arial MT"/>
                          <a:cs typeface="Arial MT"/>
                        </a:rPr>
                        <a:t>В	свое	время	были	стандартизированы	и	виды	адресов	IPv6	для  туннелирования некоторых сторонних протоколов (например, IPX).</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365335104"/>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4.0.18.1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Замечание о стеках протоколов.</a:t>
                      </a:r>
                    </a:p>
                    <a:p>
                      <a:pPr>
                        <a:lnSpc>
                          <a:spcPct val="100000"/>
                        </a:lnSpc>
                        <a:spcBef>
                          <a:spcPts val="40"/>
                        </a:spcBef>
                      </a:pPr>
                      <a:endParaRPr sz="2050" spc="0" dirty="0">
                        <a:latin typeface="Times New Roman"/>
                        <a:cs typeface="Times New Roman"/>
                      </a:endParaRPr>
                    </a:p>
                    <a:p>
                      <a:pPr marL="92075" marR="84455" indent="447675">
                        <a:lnSpc>
                          <a:spcPct val="100000"/>
                        </a:lnSpc>
                      </a:pPr>
                      <a:r>
                        <a:rPr sz="2000" spc="0" dirty="0">
                          <a:latin typeface="Arial MT"/>
                          <a:cs typeface="Arial MT"/>
                        </a:rPr>
                        <a:t>Вопросы совместимости IPv4 и IPv6 затрагивают работу всего семейства  протоколов TCP/IPv6.</a:t>
                      </a:r>
                    </a:p>
                    <a:p>
                      <a:pPr marL="539750">
                        <a:lnSpc>
                          <a:spcPct val="100000"/>
                        </a:lnSpc>
                      </a:pPr>
                      <a:r>
                        <a:rPr sz="2000" spc="0" dirty="0">
                          <a:latin typeface="Arial MT"/>
                          <a:cs typeface="Arial MT"/>
                        </a:rPr>
                        <a:t>Выделяют две архитектуры (RFC 4038):</a:t>
                      </a:r>
                    </a:p>
                    <a:p>
                      <a:pPr marL="866775" indent="-327660">
                        <a:lnSpc>
                          <a:spcPct val="100000"/>
                        </a:lnSpc>
                        <a:buAutoNum type="arabicPeriod"/>
                        <a:tabLst>
                          <a:tab pos="867410" algn="l"/>
                        </a:tabLst>
                      </a:pPr>
                      <a:r>
                        <a:rPr sz="2000" spc="0" dirty="0">
                          <a:latin typeface="Arial MT"/>
                          <a:cs typeface="Arial MT"/>
                        </a:rPr>
                        <a:t>Dual-layer -- IPv4 и IPv6 разделены только на Internet-уровне модели</a:t>
                      </a:r>
                    </a:p>
                    <a:p>
                      <a:pPr marL="92075">
                        <a:lnSpc>
                          <a:spcPct val="100000"/>
                        </a:lnSpc>
                      </a:pPr>
                      <a:r>
                        <a:rPr sz="2000" spc="0" dirty="0">
                          <a:latin typeface="Arial MT"/>
                          <a:cs typeface="Arial MT"/>
                        </a:rPr>
                        <a:t>TCP/IP.</a:t>
                      </a:r>
                    </a:p>
                    <a:p>
                      <a:pPr marL="822325" indent="-283210">
                        <a:lnSpc>
                          <a:spcPct val="100000"/>
                        </a:lnSpc>
                        <a:buAutoNum type="arabicPeriod" startAt="2"/>
                        <a:tabLst>
                          <a:tab pos="822960" algn="l"/>
                        </a:tabLst>
                      </a:pPr>
                      <a:r>
                        <a:rPr sz="2000" spc="0" dirty="0">
                          <a:latin typeface="Arial MT"/>
                          <a:cs typeface="Arial MT"/>
                        </a:rPr>
                        <a:t>Dual-stack -- стеки TCP/IPv4 и TCP/IPv6 полноценны и независимы.</a:t>
                      </a: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a:lnSpc>
                          <a:spcPct val="100000"/>
                        </a:lnSpc>
                      </a:pPr>
                      <a:endParaRPr sz="2200" spc="0" dirty="0">
                        <a:latin typeface="Times New Roman"/>
                        <a:cs typeface="Times New Roman"/>
                      </a:endParaRPr>
                    </a:p>
                    <a:p>
                      <a:pPr marL="539750">
                        <a:lnSpc>
                          <a:spcPct val="100000"/>
                        </a:lnSpc>
                        <a:spcBef>
                          <a:spcPts val="1365"/>
                        </a:spcBef>
                      </a:pPr>
                      <a:r>
                        <a:rPr sz="2000" spc="0" dirty="0">
                          <a:latin typeface="Arial MT"/>
                          <a:cs typeface="Arial MT"/>
                        </a:rPr>
                        <a:t>В оптимальном случае трафик IPv6 полностью отделен от трафика IPv4.</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pic>
        <p:nvPicPr>
          <p:cNvPr id="3" name="object 3"/>
          <p:cNvPicPr/>
          <p:nvPr/>
        </p:nvPicPr>
        <p:blipFill>
          <a:blip r:embed="rId2" cstate="print"/>
          <a:stretch>
            <a:fillRect/>
          </a:stretch>
        </p:blipFill>
        <p:spPr>
          <a:xfrm>
            <a:off x="2576969" y="3471672"/>
            <a:ext cx="5506973" cy="275462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205439906"/>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Автоконфигурирование.</a:t>
                      </a:r>
                    </a:p>
                    <a:p>
                      <a:pPr>
                        <a:lnSpc>
                          <a:spcPct val="100000"/>
                        </a:lnSpc>
                        <a:spcBef>
                          <a:spcPts val="40"/>
                        </a:spcBef>
                      </a:pPr>
                      <a:endParaRPr sz="2050" spc="0" dirty="0">
                        <a:latin typeface="Times New Roman"/>
                        <a:cs typeface="Times New Roman"/>
                      </a:endParaRPr>
                    </a:p>
                    <a:p>
                      <a:pPr marL="92075" marR="81915" indent="447675" algn="just">
                        <a:lnSpc>
                          <a:spcPct val="100000"/>
                        </a:lnSpc>
                      </a:pPr>
                      <a:r>
                        <a:rPr sz="2000" spc="0" dirty="0">
                          <a:latin typeface="Arial MT"/>
                          <a:cs typeface="Arial MT"/>
                        </a:rPr>
                        <a:t>В сравнении с IPv4, возможности динамической IPv6-адресации  значительно расширены и усовершенствованы, вплоть до полного  автоконфигурирования.</a:t>
                      </a:r>
                    </a:p>
                    <a:p>
                      <a:pPr marL="539750" algn="just">
                        <a:lnSpc>
                          <a:spcPct val="100000"/>
                        </a:lnSpc>
                      </a:pPr>
                      <a:r>
                        <a:rPr sz="2000" spc="0" dirty="0">
                          <a:latin typeface="Arial MT"/>
                          <a:cs typeface="Arial MT"/>
                        </a:rPr>
                        <a:t>Предусмотрены две базовых модели:</a:t>
                      </a:r>
                    </a:p>
                    <a:p>
                      <a:pPr marL="92075" marR="81915" indent="447675" algn="just">
                        <a:lnSpc>
                          <a:spcPct val="100000"/>
                        </a:lnSpc>
                        <a:buAutoNum type="arabicPeriod"/>
                        <a:tabLst>
                          <a:tab pos="827405" algn="l"/>
                        </a:tabLst>
                      </a:pPr>
                      <a:r>
                        <a:rPr sz="2000" spc="0" dirty="0">
                          <a:latin typeface="Arial MT"/>
                          <a:cs typeface="Arial MT"/>
                        </a:rPr>
                        <a:t>Stateless (RFC 4862) (часто используют сокращение SLAAC -- StateLess  Address AutoConfiguration) -- распределенное управление, адреса и другие  параметры конфигурируют с помощью служебных сообщений, базируется на  ICMPv6.</a:t>
                      </a:r>
                    </a:p>
                    <a:p>
                      <a:pPr marL="92075" marR="83185" indent="447675" algn="just">
                        <a:lnSpc>
                          <a:spcPct val="100000"/>
                        </a:lnSpc>
                        <a:buAutoNum type="arabicPeriod"/>
                        <a:tabLst>
                          <a:tab pos="860425" algn="l"/>
                        </a:tabLst>
                      </a:pPr>
                      <a:r>
                        <a:rPr sz="2000" spc="0" dirty="0">
                          <a:latin typeface="Arial MT"/>
                          <a:cs typeface="Arial MT"/>
                        </a:rPr>
                        <a:t>Stateful -- централизованное управление, адреса и другие параметры  передаются по специально протоколу, базируется на DHCPv6.</a:t>
                      </a:r>
                    </a:p>
                    <a:p>
                      <a:pPr marL="92075" marR="82550" indent="447675" algn="just">
                        <a:lnSpc>
                          <a:spcPct val="100000"/>
                        </a:lnSpc>
                      </a:pPr>
                      <a:r>
                        <a:rPr sz="2000" spc="0" dirty="0">
                          <a:latin typeface="Arial MT"/>
                          <a:cs typeface="Arial MT"/>
                        </a:rPr>
                        <a:t>Причем, в качестве приоритетной модели рассматривают первую, а не  вторую.</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091294128"/>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4455" indent="447675">
                        <a:lnSpc>
                          <a:spcPct val="100000"/>
                        </a:lnSpc>
                        <a:spcBef>
                          <a:spcPts val="310"/>
                        </a:spcBef>
                      </a:pPr>
                      <a:r>
                        <a:rPr sz="2000" spc="0" dirty="0">
                          <a:latin typeface="Arial MT"/>
                          <a:cs typeface="Arial MT"/>
                        </a:rPr>
                        <a:t>ICMPv6 (RFC 4443), кроме всего прочего, включает в себя два мощных  функционала:</a:t>
                      </a:r>
                    </a:p>
                    <a:p>
                      <a:pPr marL="822325" indent="-283210">
                        <a:lnSpc>
                          <a:spcPct val="100000"/>
                        </a:lnSpc>
                        <a:buAutoNum type="arabicPeriod"/>
                        <a:tabLst>
                          <a:tab pos="822960" algn="l"/>
                        </a:tabLst>
                      </a:pPr>
                      <a:r>
                        <a:rPr sz="2000" spc="0" dirty="0">
                          <a:latin typeface="Arial MT"/>
                          <a:cs typeface="Arial MT"/>
                        </a:rPr>
                        <a:t>Neighbor Discovery (ND) (RFC 4861) -- граничное обнаружение.</a:t>
                      </a:r>
                    </a:p>
                    <a:p>
                      <a:pPr marL="92075" marR="83185" indent="447675">
                        <a:lnSpc>
                          <a:spcPct val="100000"/>
                        </a:lnSpc>
                        <a:buAutoNum type="arabicPeriod"/>
                        <a:tabLst>
                          <a:tab pos="995044" algn="l"/>
                          <a:tab pos="995680" algn="l"/>
                          <a:tab pos="2240280" algn="l"/>
                          <a:tab pos="3385820" algn="l"/>
                          <a:tab pos="4744085" algn="l"/>
                          <a:tab pos="5692140" algn="l"/>
                          <a:tab pos="6541770" algn="l"/>
                          <a:tab pos="7433945" algn="l"/>
                          <a:tab pos="7845425" algn="l"/>
                        </a:tabLst>
                      </a:pPr>
                      <a:r>
                        <a:rPr sz="2000" spc="0" dirty="0">
                          <a:latin typeface="Arial MT"/>
                          <a:cs typeface="Arial MT"/>
                        </a:rPr>
                        <a:t>Multicast	Listener	Discovery	(MLD)	(RFC	2710)	--	обнаружение  мультикаст-станции-потребителя.</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136149783"/>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4.0.19.3</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Для  защиты  от  атак,  связанных  с  перебором  адресов,  предусмотрены</a:t>
                      </a:r>
                    </a:p>
                    <a:p>
                      <a:pPr marL="92075" algn="just">
                        <a:lnSpc>
                          <a:spcPct val="100000"/>
                        </a:lnSpc>
                      </a:pPr>
                      <a:r>
                        <a:rPr sz="2000" i="1" spc="0" dirty="0">
                          <a:latin typeface="Arial"/>
                          <a:cs typeface="Arial"/>
                        </a:rPr>
                        <a:t>вре'менные </a:t>
                      </a:r>
                      <a:r>
                        <a:rPr sz="2000" spc="0" dirty="0">
                          <a:latin typeface="Arial MT"/>
                          <a:cs typeface="Arial MT"/>
                        </a:rPr>
                        <a:t>(temporary) юникаст-адреса (RFC 4861).</a:t>
                      </a:r>
                    </a:p>
                    <a:p>
                      <a:pPr marL="92075" marR="83820" indent="447675" algn="just">
                        <a:lnSpc>
                          <a:spcPct val="100000"/>
                        </a:lnSpc>
                      </a:pPr>
                      <a:r>
                        <a:rPr sz="2000" spc="0" dirty="0">
                          <a:latin typeface="Arial MT"/>
                          <a:cs typeface="Arial MT"/>
                        </a:rPr>
                        <a:t>Интерфейсная часть вре'менных адресов (и, опционально, постоянных)  генерируется случайно для использования в течение ограниченного времени  (privacy extensions).</a:t>
                      </a:r>
                    </a:p>
                    <a:p>
                      <a:pPr marL="539750" algn="just">
                        <a:lnSpc>
                          <a:spcPct val="100000"/>
                        </a:lnSpc>
                      </a:pPr>
                      <a:r>
                        <a:rPr sz="2000" spc="0" dirty="0">
                          <a:latin typeface="Arial MT"/>
                          <a:cs typeface="Arial MT"/>
                        </a:rPr>
                        <a:t>Такие адреса имеют смысл только на стороне клиентов.</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674733185"/>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4.0.19.4</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4455" indent="447675">
                        <a:lnSpc>
                          <a:spcPct val="100000"/>
                        </a:lnSpc>
                        <a:spcBef>
                          <a:spcPts val="310"/>
                        </a:spcBef>
                        <a:tabLst>
                          <a:tab pos="1185545" algn="l"/>
                          <a:tab pos="2701925" algn="l"/>
                          <a:tab pos="3248025" algn="l"/>
                          <a:tab pos="4045585" algn="l"/>
                          <a:tab pos="4867275" algn="l"/>
                          <a:tab pos="7136130" algn="l"/>
                          <a:tab pos="8123555" algn="l"/>
                          <a:tab pos="8980170" algn="l"/>
                        </a:tabLst>
                      </a:pPr>
                      <a:r>
                        <a:rPr sz="2000" spc="0" dirty="0">
                          <a:latin typeface="Arial MT"/>
                          <a:cs typeface="Arial MT"/>
                        </a:rPr>
                        <a:t>При	разработке	ND	были	четко	сформулированы	девять	задач	для  решения в границах линка:</a:t>
                      </a:r>
                    </a:p>
                    <a:p>
                      <a:pPr marL="821055" indent="-281940">
                        <a:lnSpc>
                          <a:spcPct val="100000"/>
                        </a:lnSpc>
                        <a:buAutoNum type="arabicPeriod"/>
                        <a:tabLst>
                          <a:tab pos="821690" algn="l"/>
                        </a:tabLst>
                      </a:pPr>
                      <a:r>
                        <a:rPr sz="2000" spc="0" dirty="0">
                          <a:latin typeface="Arial MT"/>
                          <a:cs typeface="Arial MT"/>
                        </a:rPr>
                        <a:t>Обнаружение соседних маршрутизаторов.</a:t>
                      </a:r>
                    </a:p>
                    <a:p>
                      <a:pPr marL="821690" indent="-282575">
                        <a:lnSpc>
                          <a:spcPct val="100000"/>
                        </a:lnSpc>
                        <a:buAutoNum type="arabicPeriod"/>
                        <a:tabLst>
                          <a:tab pos="822325" algn="l"/>
                        </a:tabLst>
                      </a:pPr>
                      <a:r>
                        <a:rPr sz="2000" spc="0" dirty="0">
                          <a:latin typeface="Arial MT"/>
                          <a:cs typeface="Arial MT"/>
                        </a:rPr>
                        <a:t>Восстановление значений префиксов подсетей.</a:t>
                      </a:r>
                    </a:p>
                    <a:p>
                      <a:pPr marL="92075" marR="83185" indent="447675">
                        <a:lnSpc>
                          <a:spcPct val="100000"/>
                        </a:lnSpc>
                        <a:buAutoNum type="arabicPeriod"/>
                        <a:tabLst>
                          <a:tab pos="899794" algn="l"/>
                          <a:tab pos="900430" algn="l"/>
                          <a:tab pos="2996565" algn="l"/>
                          <a:tab pos="4234815" algn="l"/>
                          <a:tab pos="5621655" algn="l"/>
                          <a:tab pos="6544945" algn="l"/>
                          <a:tab pos="8101965" algn="l"/>
                        </a:tabLst>
                      </a:pPr>
                      <a:r>
                        <a:rPr sz="2000" spc="0" dirty="0">
                          <a:latin typeface="Arial MT"/>
                          <a:cs typeface="Arial MT"/>
                        </a:rPr>
                        <a:t>Восстановление	значений	некоторых	других	параметров	(например,  MTU).</a:t>
                      </a:r>
                    </a:p>
                    <a:p>
                      <a:pPr marL="821690" indent="-282575">
                        <a:lnSpc>
                          <a:spcPct val="100000"/>
                        </a:lnSpc>
                        <a:buAutoNum type="arabicPeriod"/>
                        <a:tabLst>
                          <a:tab pos="822325" algn="l"/>
                        </a:tabLst>
                      </a:pPr>
                      <a:r>
                        <a:rPr sz="2000" spc="0" dirty="0">
                          <a:latin typeface="Arial MT"/>
                          <a:cs typeface="Arial MT"/>
                        </a:rPr>
                        <a:t>Автоконфигурирование адресов.</a:t>
                      </a:r>
                    </a:p>
                    <a:p>
                      <a:pPr marL="821690" indent="-282575">
                        <a:lnSpc>
                          <a:spcPct val="100000"/>
                        </a:lnSpc>
                        <a:buAutoNum type="arabicPeriod"/>
                        <a:tabLst>
                          <a:tab pos="822325" algn="l"/>
                        </a:tabLst>
                      </a:pPr>
                      <a:r>
                        <a:rPr sz="2000" spc="0" dirty="0">
                          <a:latin typeface="Arial MT"/>
                          <a:cs typeface="Arial MT"/>
                        </a:rPr>
                        <a:t>Восстановление MAC-адресов соседних станций (вместо IPv4 ARP).</a:t>
                      </a:r>
                    </a:p>
                    <a:p>
                      <a:pPr marL="92075" marR="83820" indent="447675">
                        <a:lnSpc>
                          <a:spcPct val="100000"/>
                        </a:lnSpc>
                        <a:buAutoNum type="arabicPeriod"/>
                        <a:tabLst>
                          <a:tab pos="1092200" algn="l"/>
                          <a:tab pos="1092835" algn="l"/>
                          <a:tab pos="3060700" algn="l"/>
                          <a:tab pos="5518150" algn="l"/>
                          <a:tab pos="7322820" algn="l"/>
                          <a:tab pos="8335009" algn="l"/>
                        </a:tabLst>
                      </a:pPr>
                      <a:r>
                        <a:rPr sz="2000" spc="0" dirty="0">
                          <a:latin typeface="Arial MT"/>
                          <a:cs typeface="Arial MT"/>
                        </a:rPr>
                        <a:t>Обнаружение	маршрутизаторов	следующего	звена	(включая  маршрутизатор по умолчанию).</a:t>
                      </a:r>
                    </a:p>
                    <a:p>
                      <a:pPr marL="821690" indent="-282575">
                        <a:lnSpc>
                          <a:spcPct val="100000"/>
                        </a:lnSpc>
                        <a:buAutoNum type="arabicPeriod"/>
                        <a:tabLst>
                          <a:tab pos="822325" algn="l"/>
                        </a:tabLst>
                      </a:pPr>
                      <a:r>
                        <a:rPr sz="2000" spc="0" dirty="0">
                          <a:latin typeface="Arial MT"/>
                          <a:cs typeface="Arial MT"/>
                        </a:rPr>
                        <a:t>Проверка достижимости соседних станций.</a:t>
                      </a:r>
                    </a:p>
                    <a:p>
                      <a:pPr marL="821690" indent="-282575">
                        <a:lnSpc>
                          <a:spcPct val="100000"/>
                        </a:lnSpc>
                        <a:buAutoNum type="arabicPeriod"/>
                        <a:tabLst>
                          <a:tab pos="822325" algn="l"/>
                        </a:tabLst>
                      </a:pPr>
                      <a:r>
                        <a:rPr sz="2000" spc="0" dirty="0">
                          <a:latin typeface="Arial MT"/>
                          <a:cs typeface="Arial MT"/>
                        </a:rPr>
                        <a:t>Проверка конфликтов адресов.</a:t>
                      </a:r>
                    </a:p>
                    <a:p>
                      <a:pPr marL="821055" indent="-281940">
                        <a:lnSpc>
                          <a:spcPct val="100000"/>
                        </a:lnSpc>
                        <a:buAutoNum type="arabicPeriod"/>
                        <a:tabLst>
                          <a:tab pos="821690" algn="l"/>
                        </a:tabLst>
                      </a:pPr>
                      <a:r>
                        <a:rPr sz="2000" spc="0" dirty="0">
                          <a:latin typeface="Arial MT"/>
                          <a:cs typeface="Arial MT"/>
                        </a:rPr>
                        <a:t>Оптимизация маршрутов (вместо ICMPv4 redirects).</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65889969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4.0.19.5</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Важно, что задачи ND решают именно в пределах линка.</a:t>
                      </a:r>
                    </a:p>
                    <a:p>
                      <a:pPr marL="539750">
                        <a:lnSpc>
                          <a:spcPct val="100000"/>
                        </a:lnSpc>
                      </a:pPr>
                      <a:r>
                        <a:rPr sz="2000" spc="0" dirty="0">
                          <a:latin typeface="Arial MT"/>
                          <a:cs typeface="Arial MT"/>
                        </a:rPr>
                        <a:t>Для обеспечения ND предусмотрены пять типов ICMPv6-сообщений:</a:t>
                      </a:r>
                    </a:p>
                    <a:p>
                      <a:pPr marL="1104900" indent="-565150">
                        <a:lnSpc>
                          <a:spcPct val="100000"/>
                        </a:lnSpc>
                        <a:buAutoNum type="arabicPeriod" startAt="133"/>
                        <a:tabLst>
                          <a:tab pos="1104900" algn="l"/>
                        </a:tabLst>
                      </a:pPr>
                      <a:r>
                        <a:rPr sz="2000" spc="0" dirty="0">
                          <a:latin typeface="Arial MT"/>
                          <a:cs typeface="Arial MT"/>
                        </a:rPr>
                        <a:t>RS (Router Solicitation).</a:t>
                      </a:r>
                    </a:p>
                    <a:p>
                      <a:pPr marL="1104265" indent="-565150">
                        <a:lnSpc>
                          <a:spcPct val="100000"/>
                        </a:lnSpc>
                        <a:buAutoNum type="arabicPeriod" startAt="133"/>
                        <a:tabLst>
                          <a:tab pos="1104900" algn="l"/>
                        </a:tabLst>
                      </a:pPr>
                      <a:r>
                        <a:rPr sz="2000" spc="0" dirty="0">
                          <a:latin typeface="Arial MT"/>
                          <a:cs typeface="Arial MT"/>
                        </a:rPr>
                        <a:t>RA (Router Advertisement).</a:t>
                      </a:r>
                    </a:p>
                    <a:p>
                      <a:pPr marL="1104900" indent="-565785">
                        <a:lnSpc>
                          <a:spcPct val="100000"/>
                        </a:lnSpc>
                        <a:buAutoNum type="arabicPeriod" startAt="133"/>
                        <a:tabLst>
                          <a:tab pos="1105535" algn="l"/>
                        </a:tabLst>
                      </a:pPr>
                      <a:r>
                        <a:rPr sz="2000" spc="0" dirty="0">
                          <a:latin typeface="Arial MT"/>
                          <a:cs typeface="Arial MT"/>
                        </a:rPr>
                        <a:t>NS (Neighbor Solicitation).</a:t>
                      </a:r>
                    </a:p>
                    <a:p>
                      <a:pPr marL="1104900" indent="-565785">
                        <a:lnSpc>
                          <a:spcPct val="100000"/>
                        </a:lnSpc>
                        <a:buAutoNum type="arabicPeriod" startAt="133"/>
                        <a:tabLst>
                          <a:tab pos="1105535" algn="l"/>
                        </a:tabLst>
                      </a:pPr>
                      <a:r>
                        <a:rPr sz="2000" spc="0" dirty="0">
                          <a:latin typeface="Arial MT"/>
                          <a:cs typeface="Arial MT"/>
                        </a:rPr>
                        <a:t>NA (Neighbor Advertisement).</a:t>
                      </a:r>
                    </a:p>
                    <a:p>
                      <a:pPr marL="1104265" indent="-565150">
                        <a:lnSpc>
                          <a:spcPct val="100000"/>
                        </a:lnSpc>
                        <a:buAutoNum type="arabicPeriod" startAt="133"/>
                        <a:tabLst>
                          <a:tab pos="1104900" algn="l"/>
                        </a:tabLst>
                      </a:pPr>
                      <a:r>
                        <a:rPr sz="2000" spc="0" dirty="0">
                          <a:latin typeface="Arial MT"/>
                          <a:cs typeface="Arial MT"/>
                        </a:rPr>
                        <a:t>Redirect.</a:t>
                      </a:r>
                    </a:p>
                    <a:p>
                      <a:pPr marL="539750">
                        <a:lnSpc>
                          <a:spcPct val="100000"/>
                        </a:lnSpc>
                        <a:tabLst>
                          <a:tab pos="1210945" algn="l"/>
                          <a:tab pos="3442970" algn="l"/>
                          <a:tab pos="5039995" algn="l"/>
                          <a:tab pos="6423025" algn="l"/>
                          <a:tab pos="8103234" algn="l"/>
                          <a:tab pos="9272905" algn="l"/>
                        </a:tabLst>
                      </a:pPr>
                      <a:r>
                        <a:rPr sz="2000" spc="0" dirty="0">
                          <a:latin typeface="Arial MT"/>
                          <a:cs typeface="Arial MT"/>
                        </a:rPr>
                        <a:t>Под	</a:t>
                      </a:r>
                      <a:r>
                        <a:rPr sz="2000" i="1" spc="0" dirty="0">
                          <a:latin typeface="Arial"/>
                          <a:cs typeface="Arial"/>
                        </a:rPr>
                        <a:t>адвертайзингом	</a:t>
                      </a:r>
                      <a:r>
                        <a:rPr sz="2000" spc="0" dirty="0">
                          <a:latin typeface="Arial MT"/>
                          <a:cs typeface="Arial MT"/>
                        </a:rPr>
                        <a:t>(advertising)	понимают	«предлагать	услуги»,	а</a:t>
                      </a:r>
                    </a:p>
                    <a:p>
                      <a:pPr marL="92075">
                        <a:lnSpc>
                          <a:spcPct val="100000"/>
                        </a:lnSpc>
                      </a:pPr>
                      <a:r>
                        <a:rPr sz="2000" i="1" spc="0" dirty="0">
                          <a:latin typeface="Arial"/>
                          <a:cs typeface="Arial"/>
                        </a:rPr>
                        <a:t>солиситингом </a:t>
                      </a:r>
                      <a:r>
                        <a:rPr sz="2000" spc="0" dirty="0">
                          <a:latin typeface="Arial MT"/>
                          <a:cs typeface="Arial MT"/>
                        </a:rPr>
                        <a:t>(soliciting) -- «спрашивать об услугах».</a:t>
                      </a:r>
                    </a:p>
                    <a:p>
                      <a:pPr marL="539750">
                        <a:lnSpc>
                          <a:spcPct val="100000"/>
                        </a:lnSpc>
                        <a:tabLst>
                          <a:tab pos="1243330" algn="l"/>
                          <a:tab pos="1607185" algn="l"/>
                          <a:tab pos="2902585" algn="l"/>
                          <a:tab pos="4548505" algn="l"/>
                          <a:tab pos="5557520" algn="l"/>
                          <a:tab pos="8147684" algn="l"/>
                        </a:tabLst>
                      </a:pPr>
                      <a:r>
                        <a:rPr sz="2000" spc="0" dirty="0">
                          <a:latin typeface="Arial MT"/>
                          <a:cs typeface="Arial MT"/>
                        </a:rPr>
                        <a:t>RAs	и	Redirects	передаются	только	маршрутизаторами,	остальные</a:t>
                      </a:r>
                    </a:p>
                    <a:p>
                      <a:pPr marL="92075">
                        <a:lnSpc>
                          <a:spcPct val="100000"/>
                        </a:lnSpc>
                      </a:pPr>
                      <a:r>
                        <a:rPr sz="2000" spc="0" dirty="0">
                          <a:latin typeface="Arial MT"/>
                          <a:cs typeface="Arial MT"/>
                        </a:rPr>
                        <a:t>ICMPv6-сообщения -- любыми станциями (и хостами, и маршрутизаторами).</a:t>
                      </a:r>
                    </a:p>
                    <a:p>
                      <a:pPr marL="92075" marR="81915" indent="447675" algn="just">
                        <a:lnSpc>
                          <a:spcPct val="100000"/>
                        </a:lnSpc>
                      </a:pPr>
                      <a:r>
                        <a:rPr sz="2000" spc="0" dirty="0">
                          <a:latin typeface="Arial MT"/>
                          <a:cs typeface="Arial MT"/>
                        </a:rPr>
                        <a:t>По сути, протокол ND предназначен для пересылки значений  требующихся ND-параметров и ND-опций. ND-опциивкладываются как  унифицированные структуры (часто называют TLV -- от type, length, value).</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BFBFBF"/>
            </a:solidFill>
          </p:spPr>
          <p:txBody>
            <a:bodyPr wrap="square" lIns="0" tIns="0" rIns="0" bIns="0" rtlCol="0"/>
            <a:lstStyle/>
            <a:p>
              <a:endParaRPr/>
            </a:p>
          </p:txBody>
        </p:sp>
        <p:sp>
          <p:nvSpPr>
            <p:cNvPr id="4" name="object 4"/>
            <p:cNvSpPr/>
            <p:nvPr/>
          </p:nvSpPr>
          <p:spPr>
            <a:xfrm>
              <a:off x="594245" y="933450"/>
              <a:ext cx="9505950" cy="6087745"/>
            </a:xfrm>
            <a:custGeom>
              <a:avLst/>
              <a:gdLst/>
              <a:ahLst/>
              <a:cxnLst/>
              <a:rect l="l" t="t" r="r" b="b"/>
              <a:pathLst>
                <a:path w="9505950" h="6087745">
                  <a:moveTo>
                    <a:pt x="9505949" y="6087617"/>
                  </a:moveTo>
                  <a:lnTo>
                    <a:pt x="9505949" y="0"/>
                  </a:lnTo>
                  <a:lnTo>
                    <a:pt x="0" y="0"/>
                  </a:lnTo>
                  <a:lnTo>
                    <a:pt x="0" y="6087617"/>
                  </a:lnTo>
                  <a:lnTo>
                    <a:pt x="9505949" y="6087617"/>
                  </a:lnTo>
                  <a:close/>
                </a:path>
              </a:pathLst>
            </a:custGeom>
            <a:solidFill>
              <a:srgbClr val="FFFFFF"/>
            </a:solidFill>
          </p:spPr>
          <p:txBody>
            <a:bodyPr wrap="square" lIns="0" tIns="0" rIns="0" bIns="0" rtlCol="0"/>
            <a:lstStyle/>
            <a:p>
              <a:endParaRPr/>
            </a:p>
          </p:txBody>
        </p:sp>
      </p:grpSp>
      <p:sp>
        <p:nvSpPr>
          <p:cNvPr id="5" name="object 5"/>
          <p:cNvSpPr txBox="1"/>
          <p:nvPr/>
        </p:nvSpPr>
        <p:spPr>
          <a:xfrm>
            <a:off x="1127131" y="6653276"/>
            <a:ext cx="843788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ICMPv6 message (ND Neighbor Solicitation) and ICMPv6 ND option [RFC]</a:t>
            </a:r>
            <a:endParaRPr sz="2000">
              <a:latin typeface="Arial MT"/>
              <a:cs typeface="Arial MT"/>
            </a:endParaRPr>
          </a:p>
        </p:txBody>
      </p:sp>
      <p:sp>
        <p:nvSpPr>
          <p:cNvPr id="6" name="object 6"/>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672979" y="564896"/>
            <a:ext cx="941069" cy="330200"/>
          </a:xfrm>
          <a:prstGeom prst="rect">
            <a:avLst/>
          </a:prstGeom>
        </p:spPr>
        <p:txBody>
          <a:bodyPr vert="horz" wrap="square" lIns="0" tIns="12065" rIns="0" bIns="0" rtlCol="0">
            <a:spAutoFit/>
          </a:bodyPr>
          <a:lstStyle/>
          <a:p>
            <a:pPr marL="12700">
              <a:lnSpc>
                <a:spcPct val="100000"/>
              </a:lnSpc>
              <a:spcBef>
                <a:spcPts val="95"/>
              </a:spcBef>
            </a:pPr>
            <a:r>
              <a:rPr dirty="0"/>
              <a:t>4.0.19.6</a:t>
            </a:r>
          </a:p>
        </p:txBody>
      </p:sp>
      <p:grpSp>
        <p:nvGrpSpPr>
          <p:cNvPr id="8" name="object 8"/>
          <p:cNvGrpSpPr/>
          <p:nvPr/>
        </p:nvGrpSpPr>
        <p:grpSpPr>
          <a:xfrm>
            <a:off x="579196" y="523684"/>
            <a:ext cx="9534525" cy="6511925"/>
            <a:chOff x="579196" y="523684"/>
            <a:chExt cx="9534525" cy="6511925"/>
          </a:xfrm>
        </p:grpSpPr>
        <p:sp>
          <p:nvSpPr>
            <p:cNvPr id="9" name="object 9"/>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3" name="object 13"/>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4" name="object 14"/>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2832239" y="1588769"/>
              <a:ext cx="5029199" cy="2476500"/>
            </a:xfrm>
            <a:prstGeom prst="rect">
              <a:avLst/>
            </a:prstGeom>
          </p:spPr>
        </p:pic>
        <p:pic>
          <p:nvPicPr>
            <p:cNvPr id="16" name="object 16"/>
            <p:cNvPicPr/>
            <p:nvPr/>
          </p:nvPicPr>
          <p:blipFill>
            <a:blip r:embed="rId3" cstate="print"/>
            <a:stretch>
              <a:fillRect/>
            </a:stretch>
          </p:blipFill>
          <p:spPr>
            <a:xfrm>
              <a:off x="2846717" y="4786122"/>
              <a:ext cx="5000244" cy="1019555"/>
            </a:xfrm>
            <a:prstGeom prst="rect">
              <a:avLst/>
            </a:prstGeom>
          </p:spPr>
        </p:pic>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029595107"/>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4.0.19.7</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4455" indent="447675">
                        <a:lnSpc>
                          <a:spcPct val="100000"/>
                        </a:lnSpc>
                        <a:spcBef>
                          <a:spcPts val="310"/>
                        </a:spcBef>
                        <a:tabLst>
                          <a:tab pos="1066165" algn="l"/>
                          <a:tab pos="1395730" algn="l"/>
                          <a:tab pos="1939289" algn="l"/>
                          <a:tab pos="3321685" algn="l"/>
                          <a:tab pos="4321810" algn="l"/>
                          <a:tab pos="6093460" algn="l"/>
                          <a:tab pos="8548370" algn="l"/>
                        </a:tabLst>
                      </a:pPr>
                      <a:r>
                        <a:rPr sz="2000" spc="0" dirty="0">
                          <a:latin typeface="Arial MT"/>
                          <a:cs typeface="Arial MT"/>
                        </a:rPr>
                        <a:t>ND	--	это	механизм,	вполне	допускающий	конфигурирование.	Многие  параметры могут быть заданы.</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459796347"/>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Наряду с общим сохранением преемственности, технологии IPv6 все-таки  существенно отличаются от технологий IPv4.</a:t>
                      </a:r>
                    </a:p>
                    <a:p>
                      <a:pPr>
                        <a:lnSpc>
                          <a:spcPct val="100000"/>
                        </a:lnSpc>
                        <a:spcBef>
                          <a:spcPts val="40"/>
                        </a:spcBef>
                      </a:pPr>
                      <a:endParaRPr sz="2050" spc="0" dirty="0">
                        <a:latin typeface="Times New Roman"/>
                        <a:cs typeface="Times New Roman"/>
                      </a:endParaRPr>
                    </a:p>
                    <a:p>
                      <a:pPr marL="539750" algn="just">
                        <a:lnSpc>
                          <a:spcPct val="100000"/>
                        </a:lnSpc>
                      </a:pPr>
                      <a:r>
                        <a:rPr sz="2000" spc="0" dirty="0">
                          <a:latin typeface="Arial MT"/>
                          <a:cs typeface="Arial MT"/>
                        </a:rPr>
                        <a:t>Изменены как длина, так и формат адреса.</a:t>
                      </a:r>
                    </a:p>
                    <a:p>
                      <a:pPr marL="539750" marR="383540" algn="just">
                        <a:lnSpc>
                          <a:spcPct val="200000"/>
                        </a:lnSpc>
                      </a:pPr>
                      <a:r>
                        <a:rPr sz="2000" spc="0" dirty="0">
                          <a:latin typeface="Arial MT"/>
                          <a:cs typeface="Arial MT"/>
                        </a:rPr>
                        <a:t>Формат представления и примеры записи одного и того же адреса IPv6:  X:X:X:X:X:X:X:X</a:t>
                      </a:r>
                    </a:p>
                    <a:p>
                      <a:pPr>
                        <a:lnSpc>
                          <a:spcPct val="100000"/>
                        </a:lnSpc>
                        <a:spcBef>
                          <a:spcPts val="30"/>
                        </a:spcBef>
                      </a:pPr>
                      <a:endParaRPr sz="1900" spc="0" dirty="0">
                        <a:latin typeface="Times New Roman"/>
                        <a:cs typeface="Times New Roman"/>
                      </a:endParaRPr>
                    </a:p>
                    <a:p>
                      <a:pPr marL="539750">
                        <a:lnSpc>
                          <a:spcPct val="100000"/>
                        </a:lnSpc>
                      </a:pPr>
                      <a:r>
                        <a:rPr sz="2000" spc="0" dirty="0">
                          <a:latin typeface="Courier New"/>
                          <a:cs typeface="Courier New"/>
                        </a:rPr>
                        <a:t>1234:abcd:CDEF:0000:abEF:0000:0000:09aF</a:t>
                      </a:r>
                    </a:p>
                    <a:p>
                      <a:pPr marL="539750">
                        <a:lnSpc>
                          <a:spcPct val="100000"/>
                        </a:lnSpc>
                      </a:pPr>
                      <a:r>
                        <a:rPr sz="2000" spc="0" dirty="0">
                          <a:latin typeface="Courier New"/>
                          <a:cs typeface="Courier New"/>
                        </a:rPr>
                        <a:t>1234:abcd:cdef:0:abef::9af</a:t>
                      </a:r>
                    </a:p>
                    <a:p>
                      <a:pPr>
                        <a:lnSpc>
                          <a:spcPct val="100000"/>
                        </a:lnSpc>
                      </a:pPr>
                      <a:endParaRPr sz="2250" spc="0" dirty="0">
                        <a:latin typeface="Times New Roman"/>
                        <a:cs typeface="Times New Roman"/>
                      </a:endParaRPr>
                    </a:p>
                    <a:p>
                      <a:pPr marL="539750" marR="372110" algn="just">
                        <a:lnSpc>
                          <a:spcPct val="100000"/>
                        </a:lnSpc>
                      </a:pPr>
                      <a:r>
                        <a:rPr sz="2000" spc="0" dirty="0">
                          <a:latin typeface="Arial MT"/>
                          <a:cs typeface="Arial MT"/>
                        </a:rPr>
                        <a:t>где Х -- шестнадцатеричное (любой регистр) шестнадцатибитное число.  То есть общая длина адреса составляет 128 битов.</a:t>
                      </a:r>
                    </a:p>
                    <a:p>
                      <a:pPr marL="92075" marR="83185" indent="447675" algn="just">
                        <a:lnSpc>
                          <a:spcPct val="100000"/>
                        </a:lnSpc>
                      </a:pPr>
                      <a:r>
                        <a:rPr sz="2000" spc="0" dirty="0">
                          <a:latin typeface="Arial MT"/>
                          <a:cs typeface="Arial MT"/>
                        </a:rPr>
                        <a:t>Поскольку часто встречаются длинные последовательности нулей, одно  либо более рядом стоящих нулевых чисел можно сокращать как два  двоеточия. Но нужно помнить об однозначности интерпретации адреса.  Также можно не писать лидирующие нули в тетрадах.</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537983"/>
            <a:ext cx="9505950" cy="6483350"/>
          </a:xfrm>
          <a:custGeom>
            <a:avLst/>
            <a:gdLst/>
            <a:ahLst/>
            <a:cxnLst/>
            <a:rect l="l" t="t" r="r" b="b"/>
            <a:pathLst>
              <a:path w="9505950" h="6483350">
                <a:moveTo>
                  <a:pt x="9505937" y="0"/>
                </a:moveTo>
                <a:lnTo>
                  <a:pt x="0" y="0"/>
                </a:lnTo>
                <a:lnTo>
                  <a:pt x="0" y="395478"/>
                </a:lnTo>
                <a:lnTo>
                  <a:pt x="0" y="6088380"/>
                </a:lnTo>
                <a:lnTo>
                  <a:pt x="0" y="6483096"/>
                </a:lnTo>
                <a:lnTo>
                  <a:pt x="9505937" y="6483096"/>
                </a:lnTo>
                <a:lnTo>
                  <a:pt x="9505937" y="6088380"/>
                </a:lnTo>
                <a:lnTo>
                  <a:pt x="9505937" y="395478"/>
                </a:lnTo>
                <a:lnTo>
                  <a:pt x="9505937" y="0"/>
                </a:lnTo>
                <a:close/>
              </a:path>
            </a:pathLst>
          </a:custGeom>
          <a:solidFill>
            <a:srgbClr val="FFFFFF"/>
          </a:solidFill>
        </p:spPr>
        <p:txBody>
          <a:bodyPr wrap="square" lIns="0" tIns="0" rIns="0" bIns="0" rtlCol="0"/>
          <a:lstStyle/>
          <a:p>
            <a:endParaRPr/>
          </a:p>
        </p:txBody>
      </p:sp>
      <p:sp>
        <p:nvSpPr>
          <p:cNvPr id="3" name="object 3"/>
          <p:cNvSpPr txBox="1"/>
          <p:nvPr/>
        </p:nvSpPr>
        <p:spPr>
          <a:xfrm>
            <a:off x="672979" y="473913"/>
            <a:ext cx="7472680" cy="8166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4.0.19.8a</a:t>
            </a:r>
            <a:endParaRPr sz="2000">
              <a:latin typeface="Arial MT"/>
              <a:cs typeface="Arial MT"/>
            </a:endParaRPr>
          </a:p>
          <a:p>
            <a:pPr marL="460375">
              <a:lnSpc>
                <a:spcPct val="100000"/>
              </a:lnSpc>
              <a:spcBef>
                <a:spcPts val="710"/>
              </a:spcBef>
            </a:pPr>
            <a:r>
              <a:rPr sz="2000" dirty="0">
                <a:latin typeface="Arial MT"/>
                <a:cs typeface="Arial MT"/>
              </a:rPr>
              <a:t>Для решения первой задачи используется связка RS и RA.</a:t>
            </a:r>
            <a:endParaRPr sz="2000">
              <a:latin typeface="Arial MT"/>
              <a:cs typeface="Arial MT"/>
            </a:endParaRP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41895" y="1906524"/>
              <a:ext cx="9010650" cy="3971544"/>
            </a:xfrm>
            <a:prstGeom prst="rect">
              <a:avLst/>
            </a:prstGeom>
          </p:spPr>
        </p:pic>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615748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4.0.19.8b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3185" indent="447675" algn="just">
                        <a:lnSpc>
                          <a:spcPct val="100000"/>
                        </a:lnSpc>
                        <a:spcBef>
                          <a:spcPts val="310"/>
                        </a:spcBef>
                      </a:pPr>
                      <a:r>
                        <a:rPr sz="2000" spc="0" dirty="0">
                          <a:latin typeface="Arial MT"/>
                          <a:cs typeface="Arial MT"/>
                        </a:rPr>
                        <a:t>Согласно стандарту ND, маршрутизаторы должны не только отвечать на  RSes, а и периодически передавать RAs «на упреждение», анонсируя свое  присутствие в линке (с IPv6-адресом назначения FF02::1).</a:t>
                      </a:r>
                    </a:p>
                    <a:p>
                      <a:pPr marL="92075" marR="83185" indent="447675" algn="just">
                        <a:lnSpc>
                          <a:spcPct val="100000"/>
                        </a:lnSpc>
                      </a:pPr>
                      <a:r>
                        <a:rPr sz="2000" spc="0" dirty="0">
                          <a:latin typeface="Arial MT"/>
                          <a:cs typeface="Arial MT"/>
                        </a:rPr>
                        <a:t>Интенсивность передачи контролируется двумя таймерами:  MaxRtrAdvInterval (не реже) и MinRtrAdvInterval (не чаще), согласно стандарту  период может быть в диапазоне от 3 до 1800 s (по умолчанию 600 s).</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537983"/>
            <a:ext cx="9505950" cy="6483350"/>
          </a:xfrm>
          <a:custGeom>
            <a:avLst/>
            <a:gdLst/>
            <a:ahLst/>
            <a:cxnLst/>
            <a:rect l="l" t="t" r="r" b="b"/>
            <a:pathLst>
              <a:path w="9505950" h="6483350">
                <a:moveTo>
                  <a:pt x="9505937" y="0"/>
                </a:moveTo>
                <a:lnTo>
                  <a:pt x="0" y="0"/>
                </a:lnTo>
                <a:lnTo>
                  <a:pt x="0" y="395478"/>
                </a:lnTo>
                <a:lnTo>
                  <a:pt x="0" y="6088380"/>
                </a:lnTo>
                <a:lnTo>
                  <a:pt x="0" y="6483096"/>
                </a:lnTo>
                <a:lnTo>
                  <a:pt x="9505937" y="6483096"/>
                </a:lnTo>
                <a:lnTo>
                  <a:pt x="9505937" y="6088380"/>
                </a:lnTo>
                <a:lnTo>
                  <a:pt x="9505937" y="395478"/>
                </a:lnTo>
                <a:lnTo>
                  <a:pt x="9505937" y="0"/>
                </a:lnTo>
                <a:close/>
              </a:path>
            </a:pathLst>
          </a:custGeom>
          <a:solidFill>
            <a:srgbClr val="FFFFFF"/>
          </a:solidFill>
        </p:spPr>
        <p:txBody>
          <a:bodyPr wrap="square" lIns="0" tIns="0" rIns="0" bIns="0" rtlCol="0"/>
          <a:lstStyle/>
          <a:p>
            <a:endParaRPr/>
          </a:p>
        </p:txBody>
      </p:sp>
      <p:sp>
        <p:nvSpPr>
          <p:cNvPr id="3" name="object 3"/>
          <p:cNvSpPr txBox="1"/>
          <p:nvPr/>
        </p:nvSpPr>
        <p:spPr>
          <a:xfrm>
            <a:off x="672970" y="473913"/>
            <a:ext cx="9347835" cy="11214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4.0.19.9a</a:t>
            </a:r>
            <a:endParaRPr sz="2000">
              <a:latin typeface="Arial MT"/>
              <a:cs typeface="Arial MT"/>
            </a:endParaRPr>
          </a:p>
          <a:p>
            <a:pPr marL="12700" marR="5080" indent="447675">
              <a:lnSpc>
                <a:spcPct val="100000"/>
              </a:lnSpc>
              <a:spcBef>
                <a:spcPts val="710"/>
              </a:spcBef>
              <a:tabLst>
                <a:tab pos="1177925" algn="l"/>
                <a:tab pos="3352800" algn="l"/>
                <a:tab pos="5541010" algn="l"/>
                <a:tab pos="6793865" algn="l"/>
                <a:tab pos="8241665" algn="l"/>
              </a:tabLst>
            </a:pPr>
            <a:r>
              <a:rPr sz="2000" dirty="0">
                <a:latin typeface="Arial MT"/>
                <a:cs typeface="Arial MT"/>
              </a:rPr>
              <a:t>Хост	(маршрутизатор)	восстанавливает	значения	префиксов	подсетей  путем анализа RA.</a:t>
            </a:r>
            <a:endParaRPr sz="2000">
              <a:latin typeface="Arial MT"/>
              <a:cs typeface="Arial MT"/>
            </a:endParaRP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2289695" y="1547622"/>
              <a:ext cx="6115050" cy="5038344"/>
            </a:xfrm>
            <a:prstGeom prst="rect">
              <a:avLst/>
            </a:prstGeom>
          </p:spPr>
        </p:pic>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163004489"/>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4.0.19.9b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1280" indent="447675" algn="just">
                        <a:lnSpc>
                          <a:spcPct val="100000"/>
                        </a:lnSpc>
                        <a:spcBef>
                          <a:spcPts val="310"/>
                        </a:spcBef>
                      </a:pPr>
                      <a:r>
                        <a:rPr sz="2000" spc="0" dirty="0">
                          <a:latin typeface="Arial MT"/>
                          <a:cs typeface="Arial MT"/>
                        </a:rPr>
                        <a:t>Отдельный префикс подсети анонсируется маршрутизатором в виде  отдельной ND-опции        Prefix Information со следующими ключевыми полями:  Prefix Length -- длина префикса; Valid Lifetime -- общее время жизни  (FFFFFFFFh -- бесконечность); Preferred Lifetime -- интервал времени, в  течение которого адрес, сгенерированный на основе данного префикса  подсети, будет считаться предпочтительным (FFFFFFFFh -- бесконечность);  Prefix -- собственно префикс подсети; включая флаги: L (On-Link) -- данный  префикс подсети относится к текущему линку; A (Autonomous Address-  configuration) -- данный префикс подсети может быть использован для  генерирования адресов.</a:t>
                      </a:r>
                    </a:p>
                    <a:p>
                      <a:pPr marL="92075" marR="80010" indent="447675" algn="just">
                        <a:lnSpc>
                          <a:spcPct val="100000"/>
                        </a:lnSpc>
                      </a:pPr>
                      <a:r>
                        <a:rPr sz="2000" spc="0" dirty="0">
                          <a:latin typeface="Arial MT"/>
                          <a:cs typeface="Arial MT"/>
                        </a:rPr>
                        <a:t>В RA вкладывается столько ND-опций, сколько нужно. Анонсируются все  префиксы подсетей из привязанного к сетевому интерфейсу списка  AdvPrefixList. Существует настоятельная рекомендация о том, что на  маршрутизаторе в этот список по умолчанию вносятся префиксы всех  подсетей, к которым относится сетевой интерфейс, исключая префиксы  подсетей Lin</a:t>
                      </a:r>
                      <a:r>
                        <a:rPr sz="2000" spc="0" dirty="0">
                          <a:solidFill>
                            <a:srgbClr val="FF0000"/>
                          </a:solidFill>
                          <a:latin typeface="Arial MT"/>
                          <a:cs typeface="Arial MT"/>
                        </a:rPr>
                        <a:t>k-l</a:t>
                      </a:r>
                      <a:r>
                        <a:rPr sz="2000" spc="0" dirty="0">
                          <a:latin typeface="Arial MT"/>
                          <a:cs typeface="Arial MT"/>
                        </a:rPr>
                        <a:t>ocal Unicast. При необходимости, список может быть дополнен</a:t>
                      </a:r>
                    </a:p>
                    <a:p>
                      <a:pPr marL="92075">
                        <a:lnSpc>
                          <a:spcPct val="100000"/>
                        </a:lnSpc>
                      </a:pPr>
                      <a:r>
                        <a:rPr sz="2000" spc="0" dirty="0">
                          <a:latin typeface="Arial MT"/>
                          <a:cs typeface="Arial MT"/>
                        </a:rPr>
                        <a:t>«вручную».</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869702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4.0.19.9c</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Какова же цель. В результате анализа RA, маршруты ко всем  соответствующим подсетям автоматически вносятся в таблицу  маршрутизации -- как маршруты к своим подсетям.</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933450"/>
            <a:ext cx="9505950" cy="5693410"/>
          </a:xfrm>
          <a:custGeom>
            <a:avLst/>
            <a:gdLst/>
            <a:ahLst/>
            <a:cxnLst/>
            <a:rect l="l" t="t" r="r" b="b"/>
            <a:pathLst>
              <a:path w="9505950" h="5693409">
                <a:moveTo>
                  <a:pt x="9505949" y="5692902"/>
                </a:moveTo>
                <a:lnTo>
                  <a:pt x="9505949" y="0"/>
                </a:lnTo>
                <a:lnTo>
                  <a:pt x="0" y="0"/>
                </a:lnTo>
                <a:lnTo>
                  <a:pt x="0" y="5692902"/>
                </a:lnTo>
                <a:lnTo>
                  <a:pt x="9505949" y="5692902"/>
                </a:lnTo>
                <a:close/>
              </a:path>
            </a:pathLst>
          </a:custGeom>
          <a:solidFill>
            <a:srgbClr val="FFFFFF"/>
          </a:solidFill>
        </p:spPr>
        <p:txBody>
          <a:bodyPr wrap="square" lIns="0" tIns="0" rIns="0" bIns="0" rtlCol="0"/>
          <a:lstStyle/>
          <a:p>
            <a:endParaRPr/>
          </a:p>
        </p:txBody>
      </p:sp>
      <p:sp>
        <p:nvSpPr>
          <p:cNvPr id="3" name="object 3"/>
          <p:cNvSpPr txBox="1"/>
          <p:nvPr/>
        </p:nvSpPr>
        <p:spPr>
          <a:xfrm>
            <a:off x="6344044" y="960374"/>
            <a:ext cx="3674110" cy="330200"/>
          </a:xfrm>
          <a:prstGeom prst="rect">
            <a:avLst/>
          </a:prstGeom>
        </p:spPr>
        <p:txBody>
          <a:bodyPr vert="horz" wrap="square" lIns="0" tIns="12065" rIns="0" bIns="0" rtlCol="0">
            <a:spAutoFit/>
          </a:bodyPr>
          <a:lstStyle/>
          <a:p>
            <a:pPr marL="12700">
              <a:lnSpc>
                <a:spcPct val="100000"/>
              </a:lnSpc>
              <a:spcBef>
                <a:spcPts val="95"/>
              </a:spcBef>
              <a:tabLst>
                <a:tab pos="1316355" algn="l"/>
                <a:tab pos="2019300" algn="l"/>
                <a:tab pos="2766695" algn="l"/>
              </a:tabLst>
            </a:pPr>
            <a:r>
              <a:rPr sz="2000" dirty="0">
                <a:latin typeface="Arial MT"/>
                <a:cs typeface="Arial MT"/>
              </a:rPr>
              <a:t>значение	еще	двух	важных</a:t>
            </a:r>
            <a:endParaRPr sz="2000">
              <a:latin typeface="Arial MT"/>
              <a:cs typeface="Arial MT"/>
            </a:endParaRPr>
          </a:p>
        </p:txBody>
      </p:sp>
      <p:sp>
        <p:nvSpPr>
          <p:cNvPr id="4" name="object 4"/>
          <p:cNvSpPr/>
          <p:nvPr/>
        </p:nvSpPr>
        <p:spPr>
          <a:xfrm>
            <a:off x="594245" y="537983"/>
            <a:ext cx="9505950" cy="6483350"/>
          </a:xfrm>
          <a:custGeom>
            <a:avLst/>
            <a:gdLst/>
            <a:ahLst/>
            <a:cxnLst/>
            <a:rect l="l" t="t" r="r" b="b"/>
            <a:pathLst>
              <a:path w="9505950" h="6483350">
                <a:moveTo>
                  <a:pt x="9505937" y="6088380"/>
                </a:moveTo>
                <a:lnTo>
                  <a:pt x="0" y="6088380"/>
                </a:lnTo>
                <a:lnTo>
                  <a:pt x="0" y="6483096"/>
                </a:lnTo>
                <a:lnTo>
                  <a:pt x="9505937" y="6483096"/>
                </a:lnTo>
                <a:lnTo>
                  <a:pt x="9505937" y="6088380"/>
                </a:lnTo>
                <a:close/>
              </a:path>
              <a:path w="9505950" h="6483350">
                <a:moveTo>
                  <a:pt x="9505937" y="0"/>
                </a:moveTo>
                <a:lnTo>
                  <a:pt x="0" y="0"/>
                </a:lnTo>
                <a:lnTo>
                  <a:pt x="0" y="395478"/>
                </a:lnTo>
                <a:lnTo>
                  <a:pt x="9505937" y="395478"/>
                </a:lnTo>
                <a:lnTo>
                  <a:pt x="9505937" y="0"/>
                </a:lnTo>
                <a:close/>
              </a:path>
            </a:pathLst>
          </a:custGeom>
          <a:solidFill>
            <a:srgbClr val="FFFFFF"/>
          </a:solidFill>
        </p:spPr>
        <p:txBody>
          <a:bodyPr wrap="square" lIns="0" tIns="0" rIns="0" bIns="0" rtlCol="0"/>
          <a:lstStyle/>
          <a:p>
            <a:endParaRPr/>
          </a:p>
        </p:txBody>
      </p:sp>
      <p:sp>
        <p:nvSpPr>
          <p:cNvPr id="5" name="object 5"/>
          <p:cNvSpPr txBox="1"/>
          <p:nvPr/>
        </p:nvSpPr>
        <p:spPr>
          <a:xfrm>
            <a:off x="672979" y="473913"/>
            <a:ext cx="5485765" cy="11214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4.0.19.10a</a:t>
            </a:r>
            <a:endParaRPr sz="2000">
              <a:latin typeface="Arial MT"/>
              <a:cs typeface="Arial MT"/>
            </a:endParaRPr>
          </a:p>
          <a:p>
            <a:pPr marL="12700" marR="5080" indent="447675">
              <a:lnSpc>
                <a:spcPct val="100000"/>
              </a:lnSpc>
              <a:spcBef>
                <a:spcPts val="710"/>
              </a:spcBef>
              <a:tabLst>
                <a:tab pos="1226820" algn="l"/>
                <a:tab pos="3448685" algn="l"/>
              </a:tabLst>
            </a:pPr>
            <a:r>
              <a:rPr sz="2000" dirty="0">
                <a:latin typeface="Arial MT"/>
                <a:cs typeface="Arial MT"/>
              </a:rPr>
              <a:t>Хост	(маршрутизатор)	восстанавливает  параметров, опять же, путем анализа RA.</a:t>
            </a:r>
            <a:endParaRPr sz="2000">
              <a:latin typeface="Arial MT"/>
              <a:cs typeface="Arial MT"/>
            </a:endParaRPr>
          </a:p>
        </p:txBody>
      </p:sp>
      <p:grpSp>
        <p:nvGrpSpPr>
          <p:cNvPr id="6" name="object 6"/>
          <p:cNvGrpSpPr/>
          <p:nvPr/>
        </p:nvGrpSpPr>
        <p:grpSpPr>
          <a:xfrm>
            <a:off x="579196" y="523684"/>
            <a:ext cx="9534525" cy="6511925"/>
            <a:chOff x="579196" y="523684"/>
            <a:chExt cx="9534525" cy="6511925"/>
          </a:xfrm>
        </p:grpSpPr>
        <p:sp>
          <p:nvSpPr>
            <p:cNvPr id="7" name="object 7"/>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2" name="object 12"/>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2289695" y="2020824"/>
              <a:ext cx="6115050" cy="4133850"/>
            </a:xfrm>
            <a:prstGeom prst="rect">
              <a:avLst/>
            </a:prstGeom>
          </p:spPr>
        </p:pic>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499539643"/>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4.0.19.10b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Первым таковым параметром является Cur Hop Count. Значение будет  вписываться в поле Hop Limit заголовка IPv6 каждого передаваемого  маршрутизатору пакета (0 -- не определено).</a:t>
                      </a:r>
                    </a:p>
                    <a:p>
                      <a:pPr marL="539750" algn="just">
                        <a:lnSpc>
                          <a:spcPct val="100000"/>
                        </a:lnSpc>
                      </a:pPr>
                      <a:r>
                        <a:rPr sz="2000" spc="0" dirty="0">
                          <a:latin typeface="Arial MT"/>
                          <a:cs typeface="Arial MT"/>
                        </a:rPr>
                        <a:t>Вторым параметром является MTU. В линках с вариативным MTU,</a:t>
                      </a:r>
                    </a:p>
                    <a:p>
                      <a:pPr marL="92075" algn="just">
                        <a:lnSpc>
                          <a:spcPct val="100000"/>
                        </a:lnSpc>
                      </a:pPr>
                      <a:r>
                        <a:rPr sz="2000" spc="0" dirty="0">
                          <a:latin typeface="Arial MT"/>
                          <a:cs typeface="Arial MT"/>
                        </a:rPr>
                        <a:t>например Ethernet, маршрутизатор обязан указывать (ND-опция).</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860135910"/>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trike="noStrike" spc="0" dirty="0">
                          <a:latin typeface="Arial MT"/>
                          <a:cs typeface="Arial MT"/>
                        </a:rPr>
                        <a:t>4.0.19.11a</a:t>
                      </a:r>
                      <a:endParaRPr sz="2000" strike="noStrike"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3185" indent="447675" algn="just">
                        <a:lnSpc>
                          <a:spcPct val="100000"/>
                        </a:lnSpc>
                        <a:spcBef>
                          <a:spcPts val="310"/>
                        </a:spcBef>
                      </a:pPr>
                      <a:r>
                        <a:rPr sz="2000" strike="noStrike" spc="0" dirty="0">
                          <a:latin typeface="Arial MT"/>
                          <a:cs typeface="Arial MT"/>
                        </a:rPr>
                        <a:t>Важно,  что  в  контексте  SLAAC  под  автоконфигурированием  адресов  (в  рамках автоконфигурирования) понимают автоматическое назначение  сетевому интерфейсу юникаст-адресов (например, Global Unicast), не  затрагивая адреса Lin</a:t>
                      </a:r>
                      <a:r>
                        <a:rPr sz="2000" strike="noStrike" spc="0" dirty="0">
                          <a:solidFill>
                            <a:srgbClr val="FF0000"/>
                          </a:solidFill>
                          <a:latin typeface="Arial MT"/>
                          <a:cs typeface="Arial MT"/>
                        </a:rPr>
                        <a:t>k-l</a:t>
                      </a:r>
                      <a:r>
                        <a:rPr sz="2000" strike="noStrike" spc="0" dirty="0">
                          <a:latin typeface="Arial MT"/>
                          <a:cs typeface="Arial MT"/>
                        </a:rPr>
                        <a:t>ocal Unicast. Адреса Lin</a:t>
                      </a:r>
                      <a:r>
                        <a:rPr sz="2000" strike="noStrike" spc="0" dirty="0">
                          <a:solidFill>
                            <a:srgbClr val="FF0000"/>
                          </a:solidFill>
                          <a:latin typeface="Arial MT"/>
                          <a:cs typeface="Arial MT"/>
                        </a:rPr>
                        <a:t>k-l</a:t>
                      </a:r>
                      <a:r>
                        <a:rPr sz="2000" strike="noStrike" spc="0" dirty="0">
                          <a:latin typeface="Arial MT"/>
                          <a:cs typeface="Arial MT"/>
                        </a:rPr>
                        <a:t>ocal Unicast также  назначаются автоматически (на каждом сетевом интерфейсе IPv6), но вне  рамок автоконфигурирования.</a:t>
                      </a:r>
                    </a:p>
                    <a:p>
                      <a:pPr marL="92075" marR="83820" indent="447675" algn="just">
                        <a:lnSpc>
                          <a:spcPct val="100000"/>
                        </a:lnSpc>
                      </a:pPr>
                      <a:r>
                        <a:rPr sz="2000" strike="noStrike" spc="0" dirty="0">
                          <a:latin typeface="Arial MT"/>
                          <a:cs typeface="Arial MT"/>
                        </a:rPr>
                        <a:t>Топологическая часть адреса берется из ND-опции       Prefix Information в RA  от маршрутизатора, а для интерфейсной части используется нотация EUI-64  (гарантируется уникальность). При этом воспринимаются только префиксы  подсети длиной 64 бита. Если маршрутизаторов несколько, то  воспринимаются префиксы (и сопутствующие параметры) от всех  маршрутизаторов.</a:t>
                      </a:r>
                    </a:p>
                    <a:p>
                      <a:pPr marL="92075" marR="79375" indent="447675" algn="just">
                        <a:lnSpc>
                          <a:spcPct val="100000"/>
                        </a:lnSpc>
                      </a:pPr>
                      <a:r>
                        <a:rPr sz="2000" strike="noStrike" spc="0" dirty="0">
                          <a:latin typeface="Arial MT"/>
                          <a:cs typeface="Arial MT"/>
                        </a:rPr>
                        <a:t>Автоконфигурирование позиционируют прежде всего в отношении хостов,  однако и сетевые интерфейсы маршрутизаторов могут быть подвержены  автоконфигурированию. При этом соответствующие префиксы подсетей в  RAs не включаются.</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trike="noStrike"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57151154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4.0.19.11b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SLAAC и DHCPv6 вполне совместимы друг с другом.</a:t>
                      </a:r>
                    </a:p>
                    <a:p>
                      <a:pPr marL="92075" marR="82550" indent="447675" algn="just">
                        <a:lnSpc>
                          <a:spcPct val="100000"/>
                        </a:lnSpc>
                      </a:pPr>
                      <a:r>
                        <a:rPr sz="2000" spc="0" dirty="0">
                          <a:latin typeface="Arial MT"/>
                          <a:cs typeface="Arial MT"/>
                        </a:rPr>
                        <a:t>«Разделение обязанностей» контролируется двумя флагами в RA: M  (Managed Address Configuration) -- адреса доступны посредством DHCPv6; O  (Other Configuration) -- другие параметры доступны посредством DHCPv6  (кроме адресов) (если флаг M установлен, то флаг O игнорируется).</a:t>
                      </a:r>
                    </a:p>
                    <a:p>
                      <a:pPr marL="92075" marR="83820" indent="447675" algn="just">
                        <a:lnSpc>
                          <a:spcPct val="100000"/>
                        </a:lnSpc>
                      </a:pPr>
                      <a:r>
                        <a:rPr sz="2000" spc="0" dirty="0">
                          <a:latin typeface="Arial MT"/>
                          <a:cs typeface="Arial MT"/>
                        </a:rPr>
                        <a:t>Конфигурации с установленным флагом M иногда называют stateful  DHCPv6, а конфигурации с установленным флагом O -- stateless DHCPv6.</a:t>
                      </a:r>
                    </a:p>
                    <a:p>
                      <a:pPr marL="92075" marR="85725" indent="447675" algn="just">
                        <a:lnSpc>
                          <a:spcPct val="100000"/>
                        </a:lnSpc>
                      </a:pPr>
                      <a:r>
                        <a:rPr sz="2000" spc="0" dirty="0">
                          <a:latin typeface="Arial MT"/>
                          <a:cs typeface="Arial MT"/>
                        </a:rPr>
                        <a:t>Автоконфигурирование адресов подразумевает и автоматическое  нахождение маршрутизатора по умолчанию.</a:t>
                      </a:r>
                    </a:p>
                    <a:p>
                      <a:pPr marL="92075" marR="83820" indent="447675" algn="just">
                        <a:lnSpc>
                          <a:spcPct val="100000"/>
                        </a:lnSpc>
                      </a:pPr>
                      <a:r>
                        <a:rPr sz="2000" spc="0" dirty="0">
                          <a:latin typeface="Arial MT"/>
                          <a:cs typeface="Arial MT"/>
                        </a:rPr>
                        <a:t>Адреса DNS-серверов автоматически могут быть получены только  посредством DHCPv6.</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FF99CC"/>
            </a:solidFill>
          </p:spPr>
          <p:txBody>
            <a:bodyPr wrap="square" lIns="0" tIns="0" rIns="0" bIns="0" rtlCol="0"/>
            <a:lstStyle/>
            <a:p>
              <a:endParaRPr/>
            </a:p>
          </p:txBody>
        </p:sp>
        <p:sp>
          <p:nvSpPr>
            <p:cNvPr id="4" name="object 4"/>
            <p:cNvSpPr/>
            <p:nvPr/>
          </p:nvSpPr>
          <p:spPr>
            <a:xfrm>
              <a:off x="594245" y="537971"/>
              <a:ext cx="9505950" cy="6483350"/>
            </a:xfrm>
            <a:custGeom>
              <a:avLst/>
              <a:gdLst/>
              <a:ahLst/>
              <a:cxnLst/>
              <a:rect l="l" t="t" r="r" b="b"/>
              <a:pathLst>
                <a:path w="9505950" h="6483350">
                  <a:moveTo>
                    <a:pt x="9505950" y="6483096"/>
                  </a:moveTo>
                  <a:lnTo>
                    <a:pt x="9505950" y="0"/>
                  </a:lnTo>
                  <a:lnTo>
                    <a:pt x="0" y="0"/>
                  </a:lnTo>
                  <a:lnTo>
                    <a:pt x="0" y="6483096"/>
                  </a:lnTo>
                  <a:lnTo>
                    <a:pt x="9505950" y="6483096"/>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672979" y="564896"/>
            <a:ext cx="1209040" cy="330200"/>
          </a:xfrm>
          <a:prstGeom prst="rect">
            <a:avLst/>
          </a:prstGeom>
        </p:spPr>
        <p:txBody>
          <a:bodyPr vert="horz" wrap="square" lIns="0" tIns="12065" rIns="0" bIns="0" rtlCol="0">
            <a:spAutoFit/>
          </a:bodyPr>
          <a:lstStyle/>
          <a:p>
            <a:pPr marL="12700">
              <a:lnSpc>
                <a:spcPct val="100000"/>
              </a:lnSpc>
              <a:spcBef>
                <a:spcPts val="95"/>
              </a:spcBef>
            </a:pPr>
            <a:r>
              <a:rPr dirty="0"/>
              <a:t>4.0.19.11c</a:t>
            </a:r>
          </a:p>
        </p:txBody>
      </p:sp>
      <p:grpSp>
        <p:nvGrpSpPr>
          <p:cNvPr id="6" name="object 6"/>
          <p:cNvGrpSpPr/>
          <p:nvPr/>
        </p:nvGrpSpPr>
        <p:grpSpPr>
          <a:xfrm>
            <a:off x="579196" y="523684"/>
            <a:ext cx="9534525" cy="6511925"/>
            <a:chOff x="579196" y="523684"/>
            <a:chExt cx="9534525" cy="6511925"/>
          </a:xfrm>
        </p:grpSpPr>
        <p:sp>
          <p:nvSpPr>
            <p:cNvPr id="7" name="object 7"/>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2" name="object 12"/>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2289695" y="1796796"/>
              <a:ext cx="6115050" cy="396240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166666890"/>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1915" indent="447675" algn="just">
                        <a:lnSpc>
                          <a:spcPct val="100000"/>
                        </a:lnSpc>
                        <a:spcBef>
                          <a:spcPts val="310"/>
                        </a:spcBef>
                      </a:pPr>
                      <a:r>
                        <a:rPr sz="2000" spc="0" dirty="0">
                          <a:latin typeface="Arial MT"/>
                          <a:cs typeface="Arial MT"/>
                        </a:rPr>
                        <a:t>По причине применения двоеточий в адресах IPv6 возникает  необходимость устранения конфликтов при разборе адресов с указанием  портов.</a:t>
                      </a:r>
                    </a:p>
                    <a:p>
                      <a:pPr marL="539750" algn="just">
                        <a:lnSpc>
                          <a:spcPct val="100000"/>
                        </a:lnSpc>
                      </a:pPr>
                      <a:r>
                        <a:rPr sz="2000" spc="0" dirty="0">
                          <a:latin typeface="Arial MT"/>
                          <a:cs typeface="Arial MT"/>
                        </a:rPr>
                        <a:t>Пример URL c адресом IPv6 и портом:</a:t>
                      </a:r>
                    </a:p>
                    <a:p>
                      <a:pPr>
                        <a:lnSpc>
                          <a:spcPct val="100000"/>
                        </a:lnSpc>
                        <a:spcBef>
                          <a:spcPts val="25"/>
                        </a:spcBef>
                      </a:pPr>
                      <a:endParaRPr sz="1900" spc="0" dirty="0">
                        <a:latin typeface="Times New Roman"/>
                        <a:cs typeface="Times New Roman"/>
                      </a:endParaRPr>
                    </a:p>
                    <a:p>
                      <a:pPr marL="539750">
                        <a:lnSpc>
                          <a:spcPct val="100000"/>
                        </a:lnSpc>
                        <a:spcBef>
                          <a:spcPts val="5"/>
                        </a:spcBef>
                      </a:pPr>
                      <a:r>
                        <a:rPr sz="2000" spc="0" dirty="0">
                          <a:latin typeface="Courier New"/>
                          <a:cs typeface="Courier New"/>
                        </a:rPr>
                        <a:t>http://[fd00:0:0:1::80]:81...</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835950487"/>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4.0.19.11d</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Состояния адреса, полученного в результате автоконфигурирования:</a:t>
                      </a:r>
                    </a:p>
                    <a:p>
                      <a:pPr marL="92075" marR="83185" indent="447675" algn="just">
                        <a:lnSpc>
                          <a:spcPct val="100000"/>
                        </a:lnSpc>
                        <a:buAutoNum type="arabicPeriod"/>
                        <a:tabLst>
                          <a:tab pos="957580" algn="l"/>
                        </a:tabLst>
                      </a:pPr>
                      <a:r>
                        <a:rPr sz="2000" spc="0" dirty="0">
                          <a:latin typeface="Arial MT"/>
                          <a:cs typeface="Arial MT"/>
                        </a:rPr>
                        <a:t>Tentative -- уникальность адреса еще не проверена (протоколы  вышестоящих уровней не могут использовать этот адрес).</a:t>
                      </a:r>
                    </a:p>
                    <a:p>
                      <a:pPr marL="92075" marR="81915" indent="447675" algn="just">
                        <a:lnSpc>
                          <a:spcPct val="100000"/>
                        </a:lnSpc>
                        <a:buAutoNum type="arabicPeriod"/>
                        <a:tabLst>
                          <a:tab pos="1094105" algn="l"/>
                        </a:tabLst>
                      </a:pPr>
                      <a:r>
                        <a:rPr sz="2000" spc="0" dirty="0">
                          <a:latin typeface="Arial MT"/>
                          <a:cs typeface="Arial MT"/>
                        </a:rPr>
                        <a:t>Preferred -- адрес является предпочтительным (протоколы  вышестоящих уровней могут использовать этот адрес без ограничений).</a:t>
                      </a:r>
                    </a:p>
                    <a:p>
                      <a:pPr marL="92075" marR="82550" indent="447675" algn="just">
                        <a:lnSpc>
                          <a:spcPct val="100000"/>
                        </a:lnSpc>
                        <a:buAutoNum type="arabicPeriod"/>
                        <a:tabLst>
                          <a:tab pos="1007110" algn="l"/>
                        </a:tabLst>
                      </a:pPr>
                      <a:r>
                        <a:rPr sz="2000" spc="0" dirty="0">
                          <a:latin typeface="Arial MT"/>
                          <a:cs typeface="Arial MT"/>
                        </a:rPr>
                        <a:t>Deprecated -- использование адреса нежелательно (протоколы  вышестоящих уровней не могут использовать этот адрес для создания новых  соединений).</a:t>
                      </a:r>
                    </a:p>
                    <a:p>
                      <a:pPr marL="822960" indent="-283845" algn="just">
                        <a:lnSpc>
                          <a:spcPct val="100000"/>
                        </a:lnSpc>
                        <a:buAutoNum type="arabicPeriod"/>
                        <a:tabLst>
                          <a:tab pos="823594" algn="l"/>
                        </a:tabLst>
                      </a:pPr>
                      <a:r>
                        <a:rPr sz="2000" spc="0" dirty="0">
                          <a:latin typeface="Arial MT"/>
                          <a:cs typeface="Arial MT"/>
                        </a:rPr>
                        <a:t>Valid -- адрес находится в состоянии Preferred либо Deprecated.</a:t>
                      </a:r>
                    </a:p>
                    <a:p>
                      <a:pPr marL="92075" marR="82550" indent="447675" algn="just">
                        <a:lnSpc>
                          <a:spcPct val="100000"/>
                        </a:lnSpc>
                        <a:buAutoNum type="arabicPeriod"/>
                        <a:tabLst>
                          <a:tab pos="946785" algn="l"/>
                        </a:tabLst>
                      </a:pPr>
                      <a:r>
                        <a:rPr sz="2000" spc="0" dirty="0">
                          <a:latin typeface="Arial MT"/>
                          <a:cs typeface="Arial MT"/>
                        </a:rPr>
                        <a:t>Invalid -- время жизни адреса истекло (протоколы вышестоящих  уровней не могут использовать этот адрес).</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933462"/>
            <a:ext cx="9505950" cy="6087745"/>
          </a:xfrm>
          <a:custGeom>
            <a:avLst/>
            <a:gdLst/>
            <a:ahLst/>
            <a:cxnLst/>
            <a:rect l="l" t="t" r="r" b="b"/>
            <a:pathLst>
              <a:path w="9505950" h="6087745">
                <a:moveTo>
                  <a:pt x="9505937" y="0"/>
                </a:moveTo>
                <a:lnTo>
                  <a:pt x="0" y="0"/>
                </a:lnTo>
                <a:lnTo>
                  <a:pt x="0" y="5692902"/>
                </a:lnTo>
                <a:lnTo>
                  <a:pt x="0" y="6087618"/>
                </a:lnTo>
                <a:lnTo>
                  <a:pt x="9505937" y="6087618"/>
                </a:lnTo>
                <a:lnTo>
                  <a:pt x="9505937" y="5692902"/>
                </a:lnTo>
                <a:lnTo>
                  <a:pt x="9505937" y="0"/>
                </a:lnTo>
                <a:close/>
              </a:path>
            </a:pathLst>
          </a:custGeom>
          <a:solidFill>
            <a:srgbClr val="FFFFFF"/>
          </a:solidFill>
        </p:spPr>
        <p:txBody>
          <a:bodyPr wrap="square" lIns="0" tIns="0" rIns="0" bIns="0" rtlCol="0"/>
          <a:lstStyle/>
          <a:p>
            <a:endParaRPr/>
          </a:p>
        </p:txBody>
      </p:sp>
      <p:sp>
        <p:nvSpPr>
          <p:cNvPr id="3" name="object 3"/>
          <p:cNvSpPr txBox="1"/>
          <p:nvPr/>
        </p:nvSpPr>
        <p:spPr>
          <a:xfrm>
            <a:off x="2222887" y="6653276"/>
            <a:ext cx="624522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Жизненный цикл адреса при автоконфигурировании</a:t>
            </a:r>
            <a:endParaRPr sz="2000">
              <a:latin typeface="Arial MT"/>
              <a:cs typeface="Arial MT"/>
            </a:endParaRPr>
          </a:p>
        </p:txBody>
      </p:sp>
      <p:sp>
        <p:nvSpPr>
          <p:cNvPr id="4" name="object 4"/>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5" name="object 5"/>
          <p:cNvSpPr txBox="1"/>
          <p:nvPr/>
        </p:nvSpPr>
        <p:spPr>
          <a:xfrm>
            <a:off x="672945" y="473913"/>
            <a:ext cx="9349105" cy="23406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4.0.19.11e</a:t>
            </a:r>
            <a:endParaRPr sz="2000">
              <a:latin typeface="Arial MT"/>
              <a:cs typeface="Arial MT"/>
            </a:endParaRPr>
          </a:p>
          <a:p>
            <a:pPr marL="12700" marR="5080" indent="447675" algn="just">
              <a:lnSpc>
                <a:spcPct val="100000"/>
              </a:lnSpc>
              <a:spcBef>
                <a:spcPts val="710"/>
              </a:spcBef>
            </a:pPr>
            <a:r>
              <a:rPr sz="2000" dirty="0">
                <a:latin typeface="Arial MT"/>
                <a:cs typeface="Arial MT"/>
              </a:rPr>
              <a:t>Валидность сгенерированных адресов контролируется двумя таймерами:  Preferred Lifetime -- интервал времени, в течение которого адрес является  предпочтительным (с охватом состояния Tentative); и Valid Lifetime --  интервал времени, равный собственно времени жизни адреса. Таймеры  инициализируются исходя из значений соответствующих полей в сообщениях  ND либо DHCPv6.</a:t>
            </a:r>
            <a:endParaRPr sz="2000">
              <a:latin typeface="Arial MT"/>
              <a:cs typeface="Arial MT"/>
            </a:endParaRPr>
          </a:p>
        </p:txBody>
      </p:sp>
      <p:grpSp>
        <p:nvGrpSpPr>
          <p:cNvPr id="6" name="object 6"/>
          <p:cNvGrpSpPr/>
          <p:nvPr/>
        </p:nvGrpSpPr>
        <p:grpSpPr>
          <a:xfrm>
            <a:off x="579196" y="523684"/>
            <a:ext cx="9534525" cy="6511925"/>
            <a:chOff x="579196" y="523684"/>
            <a:chExt cx="9534525" cy="6511925"/>
          </a:xfrm>
        </p:grpSpPr>
        <p:sp>
          <p:nvSpPr>
            <p:cNvPr id="7" name="object 7"/>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2" name="object 12"/>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738263" y="3240023"/>
              <a:ext cx="9169145" cy="2699004"/>
            </a:xfrm>
            <a:prstGeom prst="rect">
              <a:avLst/>
            </a:prstGeom>
          </p:spPr>
        </p:pic>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933450"/>
            <a:ext cx="9505950" cy="5693410"/>
          </a:xfrm>
          <a:custGeom>
            <a:avLst/>
            <a:gdLst/>
            <a:ahLst/>
            <a:cxnLst/>
            <a:rect l="l" t="t" r="r" b="b"/>
            <a:pathLst>
              <a:path w="9505950" h="5693409">
                <a:moveTo>
                  <a:pt x="9505949" y="5692902"/>
                </a:moveTo>
                <a:lnTo>
                  <a:pt x="9505949" y="0"/>
                </a:lnTo>
                <a:lnTo>
                  <a:pt x="0" y="0"/>
                </a:lnTo>
                <a:lnTo>
                  <a:pt x="0" y="5692902"/>
                </a:lnTo>
                <a:lnTo>
                  <a:pt x="9505949" y="5692902"/>
                </a:lnTo>
                <a:close/>
              </a:path>
            </a:pathLst>
          </a:custGeom>
          <a:solidFill>
            <a:srgbClr val="FFFFFF"/>
          </a:solidFill>
        </p:spPr>
        <p:txBody>
          <a:bodyPr wrap="square" lIns="0" tIns="0" rIns="0" bIns="0" rtlCol="0"/>
          <a:lstStyle/>
          <a:p>
            <a:endParaRPr/>
          </a:p>
        </p:txBody>
      </p:sp>
      <p:sp>
        <p:nvSpPr>
          <p:cNvPr id="3" name="object 3"/>
          <p:cNvSpPr txBox="1"/>
          <p:nvPr/>
        </p:nvSpPr>
        <p:spPr>
          <a:xfrm>
            <a:off x="672945" y="4922770"/>
            <a:ext cx="9350375" cy="1549400"/>
          </a:xfrm>
          <a:prstGeom prst="rect">
            <a:avLst/>
          </a:prstGeom>
        </p:spPr>
        <p:txBody>
          <a:bodyPr vert="horz" wrap="square" lIns="0" tIns="12065" rIns="0" bIns="0" rtlCol="0">
            <a:spAutoFit/>
          </a:bodyPr>
          <a:lstStyle/>
          <a:p>
            <a:pPr marL="12700" marR="5080" indent="447675" algn="just">
              <a:lnSpc>
                <a:spcPct val="100000"/>
              </a:lnSpc>
              <a:spcBef>
                <a:spcPts val="95"/>
              </a:spcBef>
            </a:pPr>
            <a:r>
              <a:rPr sz="2000" dirty="0">
                <a:latin typeface="Arial MT"/>
                <a:cs typeface="Arial MT"/>
              </a:rPr>
              <a:t>NA содержит три флага: R (Router) -- данное NA передано  маршрутизатором (не хостом), S (Solicited) -- данное NA передано в ответ на  NS, O (Override) -- данное NA содержит новый MAC-адрес.</a:t>
            </a:r>
            <a:endParaRPr sz="2000">
              <a:latin typeface="Arial MT"/>
              <a:cs typeface="Arial MT"/>
            </a:endParaRPr>
          </a:p>
          <a:p>
            <a:pPr marL="12700" marR="6985" indent="447675" algn="just">
              <a:lnSpc>
                <a:spcPct val="100000"/>
              </a:lnSpc>
            </a:pPr>
            <a:r>
              <a:rPr sz="2000" dirty="0">
                <a:latin typeface="Arial MT"/>
                <a:cs typeface="Arial MT"/>
              </a:rPr>
              <a:t>Опять же, стандарт ND не запрещает передавать NA «на упреждение» (с  IPv6-адресом назначения FF02::1).</a:t>
            </a:r>
            <a:endParaRPr sz="2000">
              <a:latin typeface="Arial MT"/>
              <a:cs typeface="Arial MT"/>
            </a:endParaRPr>
          </a:p>
        </p:txBody>
      </p:sp>
      <p:sp>
        <p:nvSpPr>
          <p:cNvPr id="4" name="object 4"/>
          <p:cNvSpPr/>
          <p:nvPr/>
        </p:nvSpPr>
        <p:spPr>
          <a:xfrm>
            <a:off x="594245" y="537983"/>
            <a:ext cx="9505950" cy="6483350"/>
          </a:xfrm>
          <a:custGeom>
            <a:avLst/>
            <a:gdLst/>
            <a:ahLst/>
            <a:cxnLst/>
            <a:rect l="l" t="t" r="r" b="b"/>
            <a:pathLst>
              <a:path w="9505950" h="6483350">
                <a:moveTo>
                  <a:pt x="9505937" y="6088380"/>
                </a:moveTo>
                <a:lnTo>
                  <a:pt x="0" y="6088380"/>
                </a:lnTo>
                <a:lnTo>
                  <a:pt x="0" y="6483096"/>
                </a:lnTo>
                <a:lnTo>
                  <a:pt x="9505937" y="6483096"/>
                </a:lnTo>
                <a:lnTo>
                  <a:pt x="9505937" y="6088380"/>
                </a:lnTo>
                <a:close/>
              </a:path>
              <a:path w="9505950" h="6483350">
                <a:moveTo>
                  <a:pt x="9505937" y="0"/>
                </a:moveTo>
                <a:lnTo>
                  <a:pt x="0" y="0"/>
                </a:lnTo>
                <a:lnTo>
                  <a:pt x="0" y="395478"/>
                </a:lnTo>
                <a:lnTo>
                  <a:pt x="9505937" y="395478"/>
                </a:lnTo>
                <a:lnTo>
                  <a:pt x="9505937" y="0"/>
                </a:lnTo>
                <a:close/>
              </a:path>
            </a:pathLst>
          </a:custGeom>
          <a:solidFill>
            <a:srgbClr val="FFFFFF"/>
          </a:solidFill>
        </p:spPr>
        <p:txBody>
          <a:bodyPr wrap="square" lIns="0" tIns="0" rIns="0" bIns="0" rtlCol="0"/>
          <a:lstStyle/>
          <a:p>
            <a:endParaRPr/>
          </a:p>
        </p:txBody>
      </p:sp>
      <p:sp>
        <p:nvSpPr>
          <p:cNvPr id="5" name="object 5"/>
          <p:cNvSpPr txBox="1"/>
          <p:nvPr/>
        </p:nvSpPr>
        <p:spPr>
          <a:xfrm>
            <a:off x="672979" y="473913"/>
            <a:ext cx="7308850" cy="8166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4.0.19.12a</a:t>
            </a:r>
            <a:endParaRPr sz="2000">
              <a:latin typeface="Arial MT"/>
              <a:cs typeface="Arial MT"/>
            </a:endParaRPr>
          </a:p>
          <a:p>
            <a:pPr marL="460375">
              <a:lnSpc>
                <a:spcPct val="100000"/>
              </a:lnSpc>
              <a:spcBef>
                <a:spcPts val="710"/>
              </a:spcBef>
            </a:pPr>
            <a:r>
              <a:rPr sz="2000" dirty="0">
                <a:latin typeface="Arial MT"/>
                <a:cs typeface="Arial MT"/>
              </a:rPr>
              <a:t>Для решения пятой задачи используется связка NS и NA.</a:t>
            </a:r>
            <a:endParaRPr sz="2000">
              <a:latin typeface="Arial MT"/>
              <a:cs typeface="Arial MT"/>
            </a:endParaRPr>
          </a:p>
        </p:txBody>
      </p:sp>
      <p:grpSp>
        <p:nvGrpSpPr>
          <p:cNvPr id="6" name="object 6"/>
          <p:cNvGrpSpPr/>
          <p:nvPr/>
        </p:nvGrpSpPr>
        <p:grpSpPr>
          <a:xfrm>
            <a:off x="579196" y="523684"/>
            <a:ext cx="9534525" cy="6511925"/>
            <a:chOff x="579196" y="523684"/>
            <a:chExt cx="9534525" cy="6511925"/>
          </a:xfrm>
        </p:grpSpPr>
        <p:sp>
          <p:nvSpPr>
            <p:cNvPr id="7" name="object 7"/>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2" name="object 12"/>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931811" y="1401318"/>
              <a:ext cx="8830056" cy="3429000"/>
            </a:xfrm>
            <a:prstGeom prst="rect">
              <a:avLst/>
            </a:prstGeom>
          </p:spPr>
        </p:pic>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00CCFF"/>
            </a:solidFill>
          </p:spPr>
          <p:txBody>
            <a:bodyPr wrap="square" lIns="0" tIns="0" rIns="0" bIns="0" rtlCol="0"/>
            <a:lstStyle/>
            <a:p>
              <a:endParaRPr/>
            </a:p>
          </p:txBody>
        </p:sp>
        <p:sp>
          <p:nvSpPr>
            <p:cNvPr id="4" name="object 4"/>
            <p:cNvSpPr/>
            <p:nvPr/>
          </p:nvSpPr>
          <p:spPr>
            <a:xfrm>
              <a:off x="594245" y="537983"/>
              <a:ext cx="9505950" cy="6483350"/>
            </a:xfrm>
            <a:custGeom>
              <a:avLst/>
              <a:gdLst/>
              <a:ahLst/>
              <a:cxnLst/>
              <a:rect l="l" t="t" r="r" b="b"/>
              <a:pathLst>
                <a:path w="9505950" h="6483350">
                  <a:moveTo>
                    <a:pt x="9505937" y="0"/>
                  </a:moveTo>
                  <a:lnTo>
                    <a:pt x="0" y="0"/>
                  </a:lnTo>
                  <a:lnTo>
                    <a:pt x="0" y="395478"/>
                  </a:lnTo>
                  <a:lnTo>
                    <a:pt x="0" y="6088380"/>
                  </a:lnTo>
                  <a:lnTo>
                    <a:pt x="0" y="6483096"/>
                  </a:lnTo>
                  <a:lnTo>
                    <a:pt x="9505937" y="6483096"/>
                  </a:lnTo>
                  <a:lnTo>
                    <a:pt x="9505937" y="6088380"/>
                  </a:lnTo>
                  <a:lnTo>
                    <a:pt x="9505937" y="395478"/>
                  </a:lnTo>
                  <a:lnTo>
                    <a:pt x="9505937" y="0"/>
                  </a:lnTo>
                  <a:close/>
                </a:path>
              </a:pathLst>
            </a:custGeom>
            <a:solidFill>
              <a:srgbClr val="FFFFFF"/>
            </a:solidFill>
          </p:spPr>
          <p:txBody>
            <a:bodyPr wrap="square" lIns="0" tIns="0" rIns="0" bIns="0" rtlCol="0"/>
            <a:lstStyle/>
            <a:p>
              <a:endParaRPr/>
            </a:p>
          </p:txBody>
        </p:sp>
      </p:grpSp>
      <p:sp>
        <p:nvSpPr>
          <p:cNvPr id="5" name="object 5"/>
          <p:cNvSpPr txBox="1"/>
          <p:nvPr/>
        </p:nvSpPr>
        <p:spPr>
          <a:xfrm>
            <a:off x="672979" y="473913"/>
            <a:ext cx="9044940" cy="8166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4.0.19.12b</a:t>
            </a:r>
            <a:endParaRPr sz="2000">
              <a:latin typeface="Arial MT"/>
              <a:cs typeface="Arial MT"/>
            </a:endParaRPr>
          </a:p>
          <a:p>
            <a:pPr marL="460375">
              <a:lnSpc>
                <a:spcPct val="100000"/>
              </a:lnSpc>
              <a:spcBef>
                <a:spcPts val="710"/>
              </a:spcBef>
            </a:pPr>
            <a:r>
              <a:rPr sz="2000" dirty="0">
                <a:latin typeface="Arial MT"/>
                <a:cs typeface="Arial MT"/>
              </a:rPr>
              <a:t>Почему возникла необходимость в адресе вида Solicited-node Multicast?</a:t>
            </a:r>
            <a:endParaRPr sz="2000">
              <a:latin typeface="Arial MT"/>
              <a:cs typeface="Arial MT"/>
            </a:endParaRPr>
          </a:p>
        </p:txBody>
      </p:sp>
      <p:grpSp>
        <p:nvGrpSpPr>
          <p:cNvPr id="6" name="object 6"/>
          <p:cNvGrpSpPr/>
          <p:nvPr/>
        </p:nvGrpSpPr>
        <p:grpSpPr>
          <a:xfrm>
            <a:off x="579196" y="523684"/>
            <a:ext cx="9534525" cy="6511925"/>
            <a:chOff x="579196" y="523684"/>
            <a:chExt cx="9534525" cy="6511925"/>
          </a:xfrm>
        </p:grpSpPr>
        <p:sp>
          <p:nvSpPr>
            <p:cNvPr id="7" name="object 7"/>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2" name="object 12"/>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542890498"/>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4.0.19.12c</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1915" indent="447675" algn="just">
                        <a:lnSpc>
                          <a:spcPct val="100000"/>
                        </a:lnSpc>
                        <a:spcBef>
                          <a:spcPts val="310"/>
                        </a:spcBef>
                      </a:pPr>
                      <a:r>
                        <a:rPr sz="2000" spc="0" dirty="0">
                          <a:solidFill>
                            <a:srgbClr val="FF0000"/>
                          </a:solidFill>
                          <a:latin typeface="Arial MT"/>
                          <a:cs typeface="Arial MT"/>
                        </a:rPr>
                        <a:t>Адрес вида Solicited-node Multicast используется только при решении  пятой (восьмой) задачи -- чтобы уменьшить количество станций, которым  необходимо обработать NS.</a:t>
                      </a:r>
                      <a:endParaRPr sz="2000" spc="0" dirty="0">
                        <a:latin typeface="Arial MT"/>
                        <a:cs typeface="Arial MT"/>
                      </a:endParaRP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334249167"/>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4.0.19.13a</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1915" indent="447675" algn="just">
                        <a:lnSpc>
                          <a:spcPct val="100000"/>
                        </a:lnSpc>
                        <a:spcBef>
                          <a:spcPts val="310"/>
                        </a:spcBef>
                      </a:pPr>
                      <a:r>
                        <a:rPr sz="2000" spc="0" dirty="0">
                          <a:latin typeface="Arial MT"/>
                          <a:cs typeface="Arial MT"/>
                        </a:rPr>
                        <a:t>Любой маршрутизатор, сам по себе, уже является потенциальным  маршрутизатором следующего звена для соседних хостов (маршрутизаторов)</a:t>
                      </a:r>
                    </a:p>
                    <a:p>
                      <a:pPr marL="92075" algn="just">
                        <a:lnSpc>
                          <a:spcPct val="100000"/>
                        </a:lnSpc>
                      </a:pPr>
                      <a:r>
                        <a:rPr sz="2000" spc="0" dirty="0">
                          <a:latin typeface="Arial MT"/>
                          <a:cs typeface="Arial MT"/>
                        </a:rPr>
                        <a:t>-- если требуется послать пакет за пределы соответствующего линка.</a:t>
                      </a:r>
                    </a:p>
                    <a:p>
                      <a:pPr marL="92075" marR="85090" indent="447675" algn="just">
                        <a:lnSpc>
                          <a:spcPct val="100000"/>
                        </a:lnSpc>
                      </a:pPr>
                      <a:r>
                        <a:rPr sz="2000" spc="0" dirty="0">
                          <a:latin typeface="Arial MT"/>
                          <a:cs typeface="Arial MT"/>
                        </a:rPr>
                        <a:t>Но ND нельзя рассматривать как альтернативу динамической  маршрутизации. ND работает в рамках линка и, по понятным причинам, на  ND не возлагают обязанности автоматического нахождения маршрутов к  внешним подсетям.</a:t>
                      </a:r>
                    </a:p>
                    <a:p>
                      <a:pPr marL="92075" marR="83820" indent="447675" algn="just">
                        <a:lnSpc>
                          <a:spcPct val="100000"/>
                        </a:lnSpc>
                      </a:pPr>
                      <a:r>
                        <a:rPr sz="2000" spc="0" dirty="0">
                          <a:latin typeface="Arial MT"/>
                          <a:cs typeface="Arial MT"/>
                        </a:rPr>
                        <a:t>А вот автоматически назначать маршрут по умолчанию ND может, и это  является очень важной составляющей автоконфигурирования.</a:t>
                      </a:r>
                    </a:p>
                    <a:p>
                      <a:pPr marL="92075" marR="84455" indent="447675" algn="just">
                        <a:lnSpc>
                          <a:spcPct val="100000"/>
                        </a:lnSpc>
                      </a:pPr>
                      <a:r>
                        <a:rPr sz="2000" spc="0" dirty="0">
                          <a:latin typeface="Arial MT"/>
                          <a:cs typeface="Arial MT"/>
                        </a:rPr>
                        <a:t>Более того, при автоконфигурировании все соседние маршрутизаторы  автоматически рассматриваются как кандидаты в маршрутизаторы по  умолчанию -- создается специальный список (default router list).</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160180630"/>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4.0.19.13b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1915" indent="447675" algn="just">
                        <a:lnSpc>
                          <a:spcPct val="100000"/>
                        </a:lnSpc>
                        <a:spcBef>
                          <a:spcPts val="310"/>
                        </a:spcBef>
                      </a:pPr>
                      <a:r>
                        <a:rPr sz="2000" spc="0" dirty="0">
                          <a:latin typeface="Arial MT"/>
                          <a:cs typeface="Arial MT"/>
                        </a:rPr>
                        <a:t>Текущий маршрутизатор по умолчанию рекомендуется выбирать исходя  из состояния связей (ND-кэша). А также исходя из значения специального  поля в RA под названием Router Lifetime -- время жизни маршрутизатора  (нулевое значение запрещает использовать маршрутизатор как  маршрутизатор по умолчанию).</a:t>
                      </a:r>
                    </a:p>
                    <a:p>
                      <a:pPr marL="92075" marR="83185" indent="447675" algn="just">
                        <a:lnSpc>
                          <a:spcPct val="100000"/>
                        </a:lnSpc>
                      </a:pPr>
                      <a:r>
                        <a:rPr sz="2000" spc="0" dirty="0">
                          <a:latin typeface="Arial MT"/>
                          <a:cs typeface="Arial MT"/>
                        </a:rPr>
                        <a:t>Если же в линке оказывается несколько равноценных маршрутизаторов,  то очевидно возникает проблема выбора. В базовой редакции стандарта ND  четко не оговорено поведение в таких случаях. В реализациях, как правило,  выбирается первый «попавшийся» маршрутизатор.</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FF99CC"/>
            </a:solidFill>
          </p:spPr>
          <p:txBody>
            <a:bodyPr wrap="square" lIns="0" tIns="0" rIns="0" bIns="0" rtlCol="0"/>
            <a:lstStyle/>
            <a:p>
              <a:endParaRPr/>
            </a:p>
          </p:txBody>
        </p:sp>
        <p:sp>
          <p:nvSpPr>
            <p:cNvPr id="4" name="object 4"/>
            <p:cNvSpPr/>
            <p:nvPr/>
          </p:nvSpPr>
          <p:spPr>
            <a:xfrm>
              <a:off x="594245" y="537971"/>
              <a:ext cx="9505950" cy="6483350"/>
            </a:xfrm>
            <a:custGeom>
              <a:avLst/>
              <a:gdLst/>
              <a:ahLst/>
              <a:cxnLst/>
              <a:rect l="l" t="t" r="r" b="b"/>
              <a:pathLst>
                <a:path w="9505950" h="6483350">
                  <a:moveTo>
                    <a:pt x="9505950" y="6483096"/>
                  </a:moveTo>
                  <a:lnTo>
                    <a:pt x="9505950" y="0"/>
                  </a:lnTo>
                  <a:lnTo>
                    <a:pt x="0" y="0"/>
                  </a:lnTo>
                  <a:lnTo>
                    <a:pt x="0" y="6483096"/>
                  </a:lnTo>
                  <a:lnTo>
                    <a:pt x="9505950" y="6483096"/>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672979" y="564896"/>
            <a:ext cx="1209040" cy="330200"/>
          </a:xfrm>
          <a:prstGeom prst="rect">
            <a:avLst/>
          </a:prstGeom>
        </p:spPr>
        <p:txBody>
          <a:bodyPr vert="horz" wrap="square" lIns="0" tIns="12065" rIns="0" bIns="0" rtlCol="0">
            <a:spAutoFit/>
          </a:bodyPr>
          <a:lstStyle/>
          <a:p>
            <a:pPr marL="12700">
              <a:lnSpc>
                <a:spcPct val="100000"/>
              </a:lnSpc>
              <a:spcBef>
                <a:spcPts val="95"/>
              </a:spcBef>
            </a:pPr>
            <a:r>
              <a:rPr dirty="0"/>
              <a:t>4.0.19.13c</a:t>
            </a:r>
          </a:p>
        </p:txBody>
      </p:sp>
      <p:grpSp>
        <p:nvGrpSpPr>
          <p:cNvPr id="6" name="object 6"/>
          <p:cNvGrpSpPr/>
          <p:nvPr/>
        </p:nvGrpSpPr>
        <p:grpSpPr>
          <a:xfrm>
            <a:off x="579196" y="523684"/>
            <a:ext cx="9534525" cy="6511925"/>
            <a:chOff x="579196" y="523684"/>
            <a:chExt cx="9534525" cy="6511925"/>
          </a:xfrm>
        </p:grpSpPr>
        <p:sp>
          <p:nvSpPr>
            <p:cNvPr id="7" name="object 7"/>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2" name="object 12"/>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2289695" y="1796796"/>
              <a:ext cx="6115050" cy="3962400"/>
            </a:xfrm>
            <a:prstGeom prst="rect">
              <a:avLst/>
            </a:prstGeom>
          </p:spPr>
        </p:pic>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06545404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4.0.19.13d</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1915" indent="447675" algn="just">
                        <a:lnSpc>
                          <a:spcPct val="100000"/>
                        </a:lnSpc>
                        <a:spcBef>
                          <a:spcPts val="310"/>
                        </a:spcBef>
                      </a:pPr>
                      <a:r>
                        <a:rPr sz="2000" spc="0" dirty="0">
                          <a:latin typeface="Arial MT"/>
                          <a:cs typeface="Arial MT"/>
                        </a:rPr>
                        <a:t>В  опциональном  расширении  ND  (RFC  4191)  предложено  новое  поле  в  RA под названием Default Router Preference -- приоритет маршрутизатора по  умолчанию -- с тремя уровнями приоритетов: high, medium (по умолчанию) и  low.</a:t>
                      </a:r>
                    </a:p>
                    <a:p>
                      <a:pPr marL="539750" algn="just">
                        <a:lnSpc>
                          <a:spcPct val="100000"/>
                        </a:lnSpc>
                      </a:pPr>
                      <a:r>
                        <a:rPr sz="2000" spc="0" dirty="0">
                          <a:latin typeface="Arial MT"/>
                          <a:cs typeface="Arial MT"/>
                        </a:rPr>
                        <a:t>Также формализованы три типа хостов:</a:t>
                      </a:r>
                    </a:p>
                    <a:p>
                      <a:pPr marL="850265" indent="-311150">
                        <a:lnSpc>
                          <a:spcPct val="100000"/>
                        </a:lnSpc>
                        <a:buAutoNum type="alphaUcPeriod"/>
                        <a:tabLst>
                          <a:tab pos="850900" algn="l"/>
                        </a:tabLst>
                      </a:pPr>
                      <a:r>
                        <a:rPr sz="2000" spc="0" dirty="0">
                          <a:latin typeface="Arial MT"/>
                          <a:cs typeface="Arial MT"/>
                        </a:rPr>
                        <a:t>Игнорируют Default Router Preference.</a:t>
                      </a:r>
                    </a:p>
                    <a:p>
                      <a:pPr marL="92075" marR="83185" indent="447675">
                        <a:lnSpc>
                          <a:spcPct val="100000"/>
                        </a:lnSpc>
                        <a:buAutoNum type="alphaUcPeriod"/>
                        <a:tabLst>
                          <a:tab pos="991869" algn="l"/>
                          <a:tab pos="992505" algn="l"/>
                          <a:tab pos="2517140" algn="l"/>
                          <a:tab pos="3518535" algn="l"/>
                          <a:tab pos="4534535" algn="l"/>
                          <a:tab pos="5506720" algn="l"/>
                          <a:tab pos="6958965" algn="l"/>
                          <a:tab pos="8625205" algn="l"/>
                        </a:tabLst>
                      </a:pPr>
                      <a:r>
                        <a:rPr sz="2000" spc="0" dirty="0">
                          <a:latin typeface="Arial MT"/>
                          <a:cs typeface="Arial MT"/>
                        </a:rPr>
                        <a:t>Учитывают	только	Default	Router	Preference	(игнорируют	другие  параметры).</a:t>
                      </a:r>
                    </a:p>
                    <a:p>
                      <a:pPr marL="864869" indent="-325755">
                        <a:lnSpc>
                          <a:spcPct val="100000"/>
                        </a:lnSpc>
                        <a:buAutoNum type="alphaUcPeriod"/>
                        <a:tabLst>
                          <a:tab pos="865505" algn="l"/>
                        </a:tabLst>
                      </a:pPr>
                      <a:r>
                        <a:rPr sz="2000" spc="0" dirty="0">
                          <a:latin typeface="Arial MT"/>
                          <a:cs typeface="Arial MT"/>
                        </a:rPr>
                        <a:t>Учитывают как Default Router Preference, так и другие параметры.</a:t>
                      </a:r>
                    </a:p>
                    <a:p>
                      <a:pPr marL="92075" marR="81280" indent="447675" algn="just">
                        <a:lnSpc>
                          <a:spcPct val="100000"/>
                        </a:lnSpc>
                      </a:pPr>
                      <a:r>
                        <a:rPr sz="2000" spc="0" dirty="0">
                          <a:latin typeface="Arial MT"/>
                          <a:cs typeface="Arial MT"/>
                        </a:rPr>
                        <a:t>Наконец, разрешено анонсировать посредством ND любые требующиеся  маршруты (more-specific routes), для чего предусмотрена новая ND-опция под  названием Route Information со следующими ключевыми полями под уже  знакомыми названиями: Prefix Length, Route Preference (так же три уровня  приоритета, 10b -- игнорировать приоритет), Route Lifetime, Prefix. Таковые  маршруты вносятся в таблицу маршрутизации как маршруты к внешним  подсетям через анонсировавший их маршрутизатор.</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032696960"/>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4.0.19.13e</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820" indent="447675">
                        <a:lnSpc>
                          <a:spcPct val="100000"/>
                        </a:lnSpc>
                        <a:spcBef>
                          <a:spcPts val="310"/>
                        </a:spcBef>
                        <a:tabLst>
                          <a:tab pos="1306830" algn="l"/>
                          <a:tab pos="1690370" algn="l"/>
                          <a:tab pos="2682240" algn="l"/>
                          <a:tab pos="4654550" algn="l"/>
                          <a:tab pos="6358255" algn="l"/>
                          <a:tab pos="7211695" algn="l"/>
                          <a:tab pos="8108315" algn="l"/>
                        </a:tabLst>
                      </a:pPr>
                      <a:r>
                        <a:rPr sz="2000" spc="0" dirty="0">
                          <a:latin typeface="Arial MT"/>
                          <a:cs typeface="Arial MT"/>
                        </a:rPr>
                        <a:t>Еще	в	одном	опциональном	расширении	(RFC	4311)	разрешена  балансировка нагрузки.</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12409300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4.0.3.1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Изменен формат заголовка пакета.</a:t>
                      </a:r>
                    </a:p>
                    <a:p>
                      <a:pPr>
                        <a:lnSpc>
                          <a:spcPct val="100000"/>
                        </a:lnSpc>
                        <a:spcBef>
                          <a:spcPts val="40"/>
                        </a:spcBef>
                      </a:pPr>
                      <a:endParaRPr sz="2050" spc="0" dirty="0">
                        <a:latin typeface="Times New Roman"/>
                        <a:cs typeface="Times New Roman"/>
                      </a:endParaRPr>
                    </a:p>
                    <a:p>
                      <a:pPr marL="92075" marR="81280" indent="447675" algn="just">
                        <a:lnSpc>
                          <a:spcPct val="100000"/>
                        </a:lnSpc>
                      </a:pPr>
                      <a:r>
                        <a:rPr sz="2000" spc="0" dirty="0">
                          <a:latin typeface="Arial MT"/>
                          <a:cs typeface="Arial MT"/>
                        </a:rPr>
                        <a:t>Вместо заголовка фиксированной длины с фиксированными полями  применяется гибкий базовый заголовок плюс набор необязательных  заголовков различного формата.</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024976065"/>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4.0.19.13f</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5090" indent="447675" algn="just">
                        <a:lnSpc>
                          <a:spcPct val="100000"/>
                        </a:lnSpc>
                        <a:spcBef>
                          <a:spcPts val="310"/>
                        </a:spcBef>
                      </a:pPr>
                      <a:r>
                        <a:rPr sz="2000" spc="0" dirty="0">
                          <a:latin typeface="Arial MT"/>
                          <a:cs typeface="Arial MT"/>
                        </a:rPr>
                        <a:t>При нормальном завершении работы OC или при административном  выключении сетевого интерфейса маршрутизатор передает RA с нулевым  значением поля Router Lifetime.</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76891536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4.0.19.14a</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Задача NUD (Neighbor Unreachability Detection) является закономерным</a:t>
                      </a:r>
                    </a:p>
                    <a:p>
                      <a:pPr marL="92075" marR="84455" indent="-635" algn="just">
                        <a:lnSpc>
                          <a:spcPct val="100000"/>
                        </a:lnSpc>
                      </a:pPr>
                      <a:r>
                        <a:rPr sz="2000" spc="0" dirty="0">
                          <a:latin typeface="Arial MT"/>
                          <a:cs typeface="Arial MT"/>
                        </a:rPr>
                        <a:t>«продолжением»  задачи  восстановления  MAC-адресов  и  так  же  решается  использованием связки NS (но не с мультикаст-, а с юникаст-адресом  назначения) и NA.</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63461260"/>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4.0.19.14b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3820" indent="447675" algn="just">
                        <a:lnSpc>
                          <a:spcPct val="100000"/>
                        </a:lnSpc>
                        <a:spcBef>
                          <a:spcPts val="310"/>
                        </a:spcBef>
                      </a:pPr>
                      <a:r>
                        <a:rPr sz="2000" spc="0" dirty="0">
                          <a:latin typeface="Arial MT"/>
                          <a:cs typeface="Arial MT"/>
                        </a:rPr>
                        <a:t>Каждый сетевой интерфейс IPv6 должен иметь свой ND-кэш. ND-кэш  напоминает ARP-таблицу.</a:t>
                      </a:r>
                    </a:p>
                    <a:p>
                      <a:pPr marL="539750" algn="just">
                        <a:lnSpc>
                          <a:spcPct val="100000"/>
                        </a:lnSpc>
                      </a:pPr>
                      <a:r>
                        <a:rPr sz="2000" spc="0" dirty="0">
                          <a:latin typeface="Arial MT"/>
                          <a:cs typeface="Arial MT"/>
                        </a:rPr>
                        <a:t>Каждому из соседей в ND-кэше соответствует строка и одно из состояний:</a:t>
                      </a:r>
                    </a:p>
                    <a:p>
                      <a:pPr marL="92075" marR="82550" indent="447675" algn="just">
                        <a:lnSpc>
                          <a:spcPct val="100000"/>
                        </a:lnSpc>
                        <a:buAutoNum type="arabicPeriod"/>
                        <a:tabLst>
                          <a:tab pos="861060" algn="l"/>
                        </a:tabLst>
                      </a:pPr>
                      <a:r>
                        <a:rPr sz="2000" spc="0" dirty="0">
                          <a:latin typeface="Arial MT"/>
                          <a:cs typeface="Arial MT"/>
                        </a:rPr>
                        <a:t>INCOMPLETE -- сосед неизвестен, возникла необходимость передать  ему пакет, идет восстановление его MAC-адреса.</a:t>
                      </a:r>
                    </a:p>
                    <a:p>
                      <a:pPr marL="822960" indent="-283845" algn="just">
                        <a:lnSpc>
                          <a:spcPct val="100000"/>
                        </a:lnSpc>
                        <a:buAutoNum type="arabicPeriod"/>
                        <a:tabLst>
                          <a:tab pos="823594" algn="l"/>
                        </a:tabLst>
                      </a:pPr>
                      <a:r>
                        <a:rPr sz="2000" spc="0" dirty="0">
                          <a:latin typeface="Arial MT"/>
                          <a:cs typeface="Arial MT"/>
                        </a:rPr>
                        <a:t>REACHABLE -- сосед известен и считается достижимым.</a:t>
                      </a:r>
                    </a:p>
                    <a:p>
                      <a:pPr marL="92075" marR="83185" indent="447675" algn="just">
                        <a:lnSpc>
                          <a:spcPct val="100000"/>
                        </a:lnSpc>
                        <a:buAutoNum type="arabicPeriod"/>
                        <a:tabLst>
                          <a:tab pos="943610" algn="l"/>
                        </a:tabLst>
                      </a:pPr>
                      <a:r>
                        <a:rPr sz="2000" spc="0" dirty="0">
                          <a:latin typeface="Arial MT"/>
                          <a:cs typeface="Arial MT"/>
                        </a:rPr>
                        <a:t>STALE -- сосед известен, уже считается недостижимым, но нет  необходимости передать ему пакет.</a:t>
                      </a:r>
                    </a:p>
                    <a:p>
                      <a:pPr marL="92075" marR="84455" indent="447675" algn="just">
                        <a:lnSpc>
                          <a:spcPct val="100000"/>
                        </a:lnSpc>
                        <a:buAutoNum type="arabicPeriod"/>
                        <a:tabLst>
                          <a:tab pos="1000760" algn="l"/>
                        </a:tabLst>
                      </a:pPr>
                      <a:r>
                        <a:rPr sz="2000" spc="0" dirty="0">
                          <a:latin typeface="Arial MT"/>
                          <a:cs typeface="Arial MT"/>
                        </a:rPr>
                        <a:t>DELAY -- сосед известен, считается недостижимым, возникла  необходимость передать ему пакет, пакет передан, ожидается  подтверждение от протоколов вышестоящих уровней (именно так).</a:t>
                      </a:r>
                    </a:p>
                    <a:p>
                      <a:pPr marL="821690" indent="-282575" algn="just">
                        <a:lnSpc>
                          <a:spcPct val="100000"/>
                        </a:lnSpc>
                        <a:buAutoNum type="arabicPeriod"/>
                        <a:tabLst>
                          <a:tab pos="822325" algn="l"/>
                        </a:tabLst>
                      </a:pPr>
                      <a:r>
                        <a:rPr sz="2000" spc="0" dirty="0">
                          <a:latin typeface="Arial MT"/>
                          <a:cs typeface="Arial MT"/>
                        </a:rPr>
                        <a:t>PROBE -- идет собственно проверка достижимости соседа.</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FF99CC"/>
            </a:solidFill>
          </p:spPr>
          <p:txBody>
            <a:bodyPr wrap="square" lIns="0" tIns="0" rIns="0" bIns="0" rtlCol="0"/>
            <a:lstStyle/>
            <a:p>
              <a:endParaRPr/>
            </a:p>
          </p:txBody>
        </p:sp>
        <p:sp>
          <p:nvSpPr>
            <p:cNvPr id="4" name="object 4"/>
            <p:cNvSpPr/>
            <p:nvPr/>
          </p:nvSpPr>
          <p:spPr>
            <a:xfrm>
              <a:off x="594245" y="933462"/>
              <a:ext cx="9505950" cy="6087745"/>
            </a:xfrm>
            <a:custGeom>
              <a:avLst/>
              <a:gdLst/>
              <a:ahLst/>
              <a:cxnLst/>
              <a:rect l="l" t="t" r="r" b="b"/>
              <a:pathLst>
                <a:path w="9505950" h="6087745">
                  <a:moveTo>
                    <a:pt x="9505937" y="0"/>
                  </a:moveTo>
                  <a:lnTo>
                    <a:pt x="0" y="0"/>
                  </a:lnTo>
                  <a:lnTo>
                    <a:pt x="0" y="5692902"/>
                  </a:lnTo>
                  <a:lnTo>
                    <a:pt x="0" y="6087618"/>
                  </a:lnTo>
                  <a:lnTo>
                    <a:pt x="9505937" y="6087618"/>
                  </a:lnTo>
                  <a:lnTo>
                    <a:pt x="9505937" y="5692902"/>
                  </a:lnTo>
                  <a:lnTo>
                    <a:pt x="9505937"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121035" y="6141973"/>
            <a:ext cx="8895080" cy="841375"/>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Тонкости условных переходов между состояниями зависят от реализации.</a:t>
            </a:r>
            <a:endParaRPr sz="2000">
              <a:latin typeface="Arial MT"/>
              <a:cs typeface="Arial MT"/>
            </a:endParaRPr>
          </a:p>
          <a:p>
            <a:pPr marL="712470">
              <a:lnSpc>
                <a:spcPct val="100000"/>
              </a:lnSpc>
              <a:spcBef>
                <a:spcPts val="1630"/>
              </a:spcBef>
            </a:pPr>
            <a:r>
              <a:rPr sz="2000" dirty="0">
                <a:latin typeface="Arial MT"/>
                <a:cs typeface="Arial MT"/>
              </a:rPr>
              <a:t>Диаграмма переходов между состояниями строки ND-кэша</a:t>
            </a:r>
            <a:endParaRPr sz="2000">
              <a:latin typeface="Arial MT"/>
              <a:cs typeface="Arial MT"/>
            </a:endParaRPr>
          </a:p>
        </p:txBody>
      </p:sp>
      <p:sp>
        <p:nvSpPr>
          <p:cNvPr id="6" name="object 6"/>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672979" y="564896"/>
            <a:ext cx="1209040" cy="330200"/>
          </a:xfrm>
          <a:prstGeom prst="rect">
            <a:avLst/>
          </a:prstGeom>
        </p:spPr>
        <p:txBody>
          <a:bodyPr vert="horz" wrap="square" lIns="0" tIns="12065" rIns="0" bIns="0" rtlCol="0">
            <a:spAutoFit/>
          </a:bodyPr>
          <a:lstStyle/>
          <a:p>
            <a:pPr marL="12700">
              <a:lnSpc>
                <a:spcPct val="100000"/>
              </a:lnSpc>
              <a:spcBef>
                <a:spcPts val="95"/>
              </a:spcBef>
            </a:pPr>
            <a:r>
              <a:rPr dirty="0"/>
              <a:t>4.0.19.14c</a:t>
            </a:r>
          </a:p>
        </p:txBody>
      </p:sp>
      <p:grpSp>
        <p:nvGrpSpPr>
          <p:cNvPr id="8" name="object 8"/>
          <p:cNvGrpSpPr/>
          <p:nvPr/>
        </p:nvGrpSpPr>
        <p:grpSpPr>
          <a:xfrm>
            <a:off x="579196" y="523684"/>
            <a:ext cx="9534525" cy="6511925"/>
            <a:chOff x="579196" y="523684"/>
            <a:chExt cx="9534525" cy="6511925"/>
          </a:xfrm>
        </p:grpSpPr>
        <p:sp>
          <p:nvSpPr>
            <p:cNvPr id="9" name="object 9"/>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3" name="object 13"/>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4" name="object 14"/>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2289695" y="1044702"/>
              <a:ext cx="6115050" cy="5181600"/>
            </a:xfrm>
            <a:prstGeom prst="rect">
              <a:avLst/>
            </a:prstGeom>
          </p:spPr>
        </p:pic>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922581485"/>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4.0.19.14d</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Заметно, что, в отличие от ARP, проверка достижимости соседа  проводится, причем по мере надобности -- упор сделан на то, что сетевые  интерфейсы способны сообщать о своем состоянии (исключая  административное выключение).</a:t>
                      </a:r>
                    </a:p>
                    <a:p>
                      <a:pPr marL="92075" marR="83185" indent="447675" algn="just">
                        <a:lnSpc>
                          <a:spcPct val="100000"/>
                        </a:lnSpc>
                      </a:pPr>
                      <a:r>
                        <a:rPr sz="2000" spc="0" dirty="0">
                          <a:latin typeface="Arial MT"/>
                          <a:cs typeface="Arial MT"/>
                        </a:rPr>
                        <a:t>Одна проверка достижимости соседа, как и одно восстановление MAC-  адреса подразумевает несколько попыток (согласно стандарту по умолчанию  три и три попытки соответственно).</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261615028"/>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4.0.19.14e</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Алгоритм проверки достижимости опирается на два основных таймера:  Reachable Time -- интервал времени после приема последнего сообщения NА  от соседа, в течение которого этот сосед считается достижимым (согласно  стандарту по умолчанию генерируется случайно в диапазоне от 15 до 45 s --  чтобы не порождать «штормы» NSes при большом количестве сетевых  интерфейсов в линке); Retrans Timer -- интервал между передачей NSes при  переходе к следующей попытке (согласно стандарту по умолчанию 1 s).</a:t>
                      </a:r>
                    </a:p>
                    <a:p>
                      <a:pPr marL="92075" marR="82550" indent="447675" algn="just">
                        <a:lnSpc>
                          <a:spcPct val="100000"/>
                        </a:lnSpc>
                      </a:pPr>
                      <a:r>
                        <a:rPr sz="2000" spc="0" dirty="0">
                          <a:latin typeface="Arial MT"/>
                          <a:cs typeface="Arial MT"/>
                        </a:rPr>
                        <a:t>Маршрутизаторы могут предлагать значения этих таймеров в отношении  линка анонсируя RAs с ненулевыми значениями одноименных полей  (нулевые значения говорят о неопределенности со стороны  маршрутизатора).</a:t>
                      </a:r>
                    </a:p>
                    <a:p>
                      <a:pPr marL="92075" marR="83185" indent="447675" algn="just">
                        <a:lnSpc>
                          <a:spcPct val="100000"/>
                        </a:lnSpc>
                      </a:pPr>
                      <a:r>
                        <a:rPr sz="2000" spc="0" dirty="0">
                          <a:latin typeface="Arial MT"/>
                          <a:cs typeface="Arial MT"/>
                        </a:rPr>
                        <a:t>Reachable Time задает длительность состояния REACHABLE. Есть еще  таймер, который задает длительность состояния DELAY (согласно стандарту  по умолчанию 5 s).</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537983"/>
            <a:ext cx="9505950" cy="6483350"/>
          </a:xfrm>
          <a:custGeom>
            <a:avLst/>
            <a:gdLst/>
            <a:ahLst/>
            <a:cxnLst/>
            <a:rect l="l" t="t" r="r" b="b"/>
            <a:pathLst>
              <a:path w="9505950" h="6483350">
                <a:moveTo>
                  <a:pt x="9505937" y="0"/>
                </a:moveTo>
                <a:lnTo>
                  <a:pt x="0" y="0"/>
                </a:lnTo>
                <a:lnTo>
                  <a:pt x="0" y="395478"/>
                </a:lnTo>
                <a:lnTo>
                  <a:pt x="0" y="6088380"/>
                </a:lnTo>
                <a:lnTo>
                  <a:pt x="0" y="6483096"/>
                </a:lnTo>
                <a:lnTo>
                  <a:pt x="9505937" y="6483096"/>
                </a:lnTo>
                <a:lnTo>
                  <a:pt x="9505937" y="6088380"/>
                </a:lnTo>
                <a:lnTo>
                  <a:pt x="9505937" y="395478"/>
                </a:lnTo>
                <a:lnTo>
                  <a:pt x="9505937" y="0"/>
                </a:lnTo>
                <a:close/>
              </a:path>
            </a:pathLst>
          </a:custGeom>
          <a:solidFill>
            <a:srgbClr val="FFFFFF"/>
          </a:solidFill>
        </p:spPr>
        <p:txBody>
          <a:bodyPr wrap="square" lIns="0" tIns="0" rIns="0" bIns="0" rtlCol="0"/>
          <a:lstStyle/>
          <a:p>
            <a:endParaRPr/>
          </a:p>
        </p:txBody>
      </p:sp>
      <p:sp>
        <p:nvSpPr>
          <p:cNvPr id="3" name="object 3"/>
          <p:cNvSpPr txBox="1"/>
          <p:nvPr/>
        </p:nvSpPr>
        <p:spPr>
          <a:xfrm>
            <a:off x="672945" y="473913"/>
            <a:ext cx="9349105" cy="20358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4.0.19.15</a:t>
            </a:r>
            <a:endParaRPr sz="2000">
              <a:latin typeface="Arial MT"/>
              <a:cs typeface="Arial MT"/>
            </a:endParaRPr>
          </a:p>
          <a:p>
            <a:pPr marL="12700" marR="5080" indent="447675" algn="just">
              <a:lnSpc>
                <a:spcPct val="100000"/>
              </a:lnSpc>
              <a:spcBef>
                <a:spcPts val="710"/>
              </a:spcBef>
            </a:pPr>
            <a:r>
              <a:rPr sz="2000" dirty="0">
                <a:latin typeface="Arial MT"/>
                <a:cs typeface="Arial MT"/>
              </a:rPr>
              <a:t>Не смотря на всю гибкость IPv6, проверку конфликта адресов никто не  отменял -- исключая эникаст-адреса.</a:t>
            </a:r>
            <a:endParaRPr sz="2000">
              <a:latin typeface="Arial MT"/>
              <a:cs typeface="Arial MT"/>
            </a:endParaRPr>
          </a:p>
          <a:p>
            <a:pPr marL="12700" marR="5080" indent="447675" algn="just">
              <a:lnSpc>
                <a:spcPct val="100000"/>
              </a:lnSpc>
            </a:pPr>
            <a:r>
              <a:rPr sz="2000" dirty="0">
                <a:latin typeface="Arial MT"/>
                <a:cs typeface="Arial MT"/>
              </a:rPr>
              <a:t>Задача DAD (Duplicate Address Detection) решается передачей  специальным образом наполненного NS (с нулевым IPv6-адресом источника)  и проверкой есть ли ответ.</a:t>
            </a:r>
            <a:endParaRPr sz="2000">
              <a:latin typeface="Arial MT"/>
              <a:cs typeface="Arial MT"/>
            </a:endParaRP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931811" y="2841498"/>
              <a:ext cx="8830056" cy="3429000"/>
            </a:xfrm>
            <a:prstGeom prst="rect">
              <a:avLst/>
            </a:prstGeom>
          </p:spPr>
        </p:pic>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245" y="537983"/>
            <a:ext cx="9505950" cy="6483350"/>
          </a:xfrm>
          <a:custGeom>
            <a:avLst/>
            <a:gdLst/>
            <a:ahLst/>
            <a:cxnLst/>
            <a:rect l="l" t="t" r="r" b="b"/>
            <a:pathLst>
              <a:path w="9505950" h="6483350">
                <a:moveTo>
                  <a:pt x="9505937" y="0"/>
                </a:moveTo>
                <a:lnTo>
                  <a:pt x="0" y="0"/>
                </a:lnTo>
                <a:lnTo>
                  <a:pt x="0" y="395478"/>
                </a:lnTo>
                <a:lnTo>
                  <a:pt x="0" y="6088380"/>
                </a:lnTo>
                <a:lnTo>
                  <a:pt x="0" y="6483096"/>
                </a:lnTo>
                <a:lnTo>
                  <a:pt x="9505937" y="6483096"/>
                </a:lnTo>
                <a:lnTo>
                  <a:pt x="9505937" y="6088380"/>
                </a:lnTo>
                <a:lnTo>
                  <a:pt x="9505937" y="395478"/>
                </a:lnTo>
                <a:lnTo>
                  <a:pt x="9505937" y="0"/>
                </a:lnTo>
                <a:close/>
              </a:path>
            </a:pathLst>
          </a:custGeom>
          <a:solidFill>
            <a:srgbClr val="FFFFFF"/>
          </a:solidFill>
        </p:spPr>
        <p:txBody>
          <a:bodyPr wrap="square" lIns="0" tIns="0" rIns="0" bIns="0" rtlCol="0"/>
          <a:lstStyle/>
          <a:p>
            <a:endParaRPr/>
          </a:p>
        </p:txBody>
      </p:sp>
      <p:sp>
        <p:nvSpPr>
          <p:cNvPr id="3" name="object 3"/>
          <p:cNvSpPr txBox="1"/>
          <p:nvPr/>
        </p:nvSpPr>
        <p:spPr>
          <a:xfrm>
            <a:off x="672970" y="473913"/>
            <a:ext cx="9348470" cy="1121410"/>
          </a:xfrm>
          <a:prstGeom prst="rect">
            <a:avLst/>
          </a:prstGeom>
        </p:spPr>
        <p:txBody>
          <a:bodyPr vert="horz" wrap="square" lIns="0" tIns="103505" rIns="0" bIns="0" rtlCol="0">
            <a:spAutoFit/>
          </a:bodyPr>
          <a:lstStyle/>
          <a:p>
            <a:pPr marL="12700">
              <a:lnSpc>
                <a:spcPct val="100000"/>
              </a:lnSpc>
              <a:spcBef>
                <a:spcPts val="815"/>
              </a:spcBef>
            </a:pPr>
            <a:r>
              <a:rPr sz="2000" dirty="0">
                <a:latin typeface="Arial MT"/>
                <a:cs typeface="Arial MT"/>
              </a:rPr>
              <a:t>4.0.19.16a</a:t>
            </a:r>
            <a:endParaRPr sz="2000">
              <a:latin typeface="Arial MT"/>
              <a:cs typeface="Arial MT"/>
            </a:endParaRPr>
          </a:p>
          <a:p>
            <a:pPr marL="460375">
              <a:lnSpc>
                <a:spcPct val="100000"/>
              </a:lnSpc>
              <a:spcBef>
                <a:spcPts val="710"/>
              </a:spcBef>
              <a:tabLst>
                <a:tab pos="1056005" algn="l"/>
                <a:tab pos="2240280" algn="l"/>
                <a:tab pos="3644265" algn="l"/>
                <a:tab pos="4602480" algn="l"/>
                <a:tab pos="6332220" algn="l"/>
                <a:tab pos="8008620" algn="l"/>
              </a:tabLst>
            </a:pPr>
            <a:r>
              <a:rPr sz="2000" dirty="0">
                <a:latin typeface="Arial MT"/>
                <a:cs typeface="Arial MT"/>
              </a:rPr>
              <a:t>Для	решения	последней	задачи	используется	специальное	сообщение</a:t>
            </a:r>
            <a:endParaRPr sz="2000">
              <a:latin typeface="Arial MT"/>
              <a:cs typeface="Arial MT"/>
            </a:endParaRPr>
          </a:p>
          <a:p>
            <a:pPr marL="12700">
              <a:lnSpc>
                <a:spcPct val="100000"/>
              </a:lnSpc>
            </a:pPr>
            <a:r>
              <a:rPr sz="2000" dirty="0">
                <a:latin typeface="Arial MT"/>
                <a:cs typeface="Arial MT"/>
              </a:rPr>
              <a:t>Redirect.</a:t>
            </a:r>
            <a:endParaRPr sz="2000">
              <a:latin typeface="Arial MT"/>
              <a:cs typeface="Arial MT"/>
            </a:endParaRP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1560461" y="1690116"/>
              <a:ext cx="7572756" cy="4686300"/>
            </a:xfrm>
            <a:prstGeom prst="rect">
              <a:avLst/>
            </a:prstGeom>
          </p:spPr>
        </p:pic>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22371693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4.0.19.16b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Сообщение Redirect содержит следующие ключевые поля: Target Address</a:t>
                      </a:r>
                    </a:p>
                    <a:p>
                      <a:pPr marL="92075" marR="81915" algn="just">
                        <a:lnSpc>
                          <a:spcPct val="100000"/>
                        </a:lnSpc>
                      </a:pPr>
                      <a:r>
                        <a:rPr sz="2000" spc="0" dirty="0">
                          <a:latin typeface="Arial MT"/>
                          <a:cs typeface="Arial MT"/>
                        </a:rPr>
                        <a:t>-- адрес Lin</a:t>
                      </a:r>
                      <a:r>
                        <a:rPr sz="2000" spc="0" dirty="0">
                          <a:solidFill>
                            <a:srgbClr val="FF0000"/>
                          </a:solidFill>
                          <a:latin typeface="Arial MT"/>
                          <a:cs typeface="Arial MT"/>
                        </a:rPr>
                        <a:t>k-l</a:t>
                      </a:r>
                      <a:r>
                        <a:rPr sz="2000" spc="0" dirty="0">
                          <a:latin typeface="Arial MT"/>
                          <a:cs typeface="Arial MT"/>
                        </a:rPr>
                        <a:t>ocal Unicast соседа, которому в дальнейшем нужно напрямую  передавать пакеты с указанным адресом назначения; Destination Address --  адрес  назначения  (информации  о  подсети  нет,  аналогичного  явного  поля  в  сообщении ICMPv4 нет); и две ND-опции: Target Link-layer Address -- MAC-  адрес соседа, которому в дальнейшем нужно напрямую передавать пакеты;  Redirected Header -- фрагмент предварительно принятого пакета, который  послужил причиной создания данного сообщения (начиная с первичного  заголовка IPv6 и «сколько влезет» без превышения MTU, аналогичное поле в  сообщении ICMPv4 позволяет узнать адрес назначения).</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67728937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4.0.19.17</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Логика DHCPv6 совпадает с логикой DHCPv4. Но пожалуй единственное  разумное применение DHCPv6 (RFC 3315) -- это получение параметров при  удаленной загрузке.</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45513" y="6653276"/>
            <a:ext cx="80200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[Cisco]</a:t>
            </a:r>
            <a:endParaRPr sz="2000">
              <a:latin typeface="Arial MT"/>
              <a:cs typeface="Arial MT"/>
            </a:endParaRPr>
          </a:p>
        </p:txBody>
      </p:sp>
      <p:sp>
        <p:nvSpPr>
          <p:cNvPr id="3" name="object 3"/>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672979" y="564896"/>
            <a:ext cx="800100" cy="330200"/>
          </a:xfrm>
          <a:prstGeom prst="rect">
            <a:avLst/>
          </a:prstGeom>
        </p:spPr>
        <p:txBody>
          <a:bodyPr vert="horz" wrap="square" lIns="0" tIns="12065" rIns="0" bIns="0" rtlCol="0">
            <a:spAutoFit/>
          </a:bodyPr>
          <a:lstStyle/>
          <a:p>
            <a:pPr marL="12700">
              <a:lnSpc>
                <a:spcPct val="100000"/>
              </a:lnSpc>
              <a:spcBef>
                <a:spcPts val="95"/>
              </a:spcBef>
            </a:pPr>
            <a:r>
              <a:rPr dirty="0"/>
              <a:t>4.0.3.2</a:t>
            </a:r>
          </a:p>
        </p:txBody>
      </p:sp>
      <p:grpSp>
        <p:nvGrpSpPr>
          <p:cNvPr id="5" name="object 5"/>
          <p:cNvGrpSpPr/>
          <p:nvPr/>
        </p:nvGrpSpPr>
        <p:grpSpPr>
          <a:xfrm>
            <a:off x="579196" y="523684"/>
            <a:ext cx="9534525" cy="6511925"/>
            <a:chOff x="579196" y="523684"/>
            <a:chExt cx="9534525" cy="6511925"/>
          </a:xfrm>
        </p:grpSpPr>
        <p:sp>
          <p:nvSpPr>
            <p:cNvPr id="6" name="object 6"/>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1008011" y="1063752"/>
              <a:ext cx="8677656" cy="5429250"/>
            </a:xfrm>
            <a:prstGeom prst="rect">
              <a:avLst/>
            </a:prstGeom>
          </p:spPr>
        </p:pic>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82273" y="6653276"/>
            <a:ext cx="692785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Клиент-серверное взаимодействие по протоколу Netboot6</a:t>
            </a:r>
            <a:endParaRPr sz="2000">
              <a:latin typeface="Arial MT"/>
              <a:cs typeface="Arial MT"/>
            </a:endParaRPr>
          </a:p>
        </p:txBody>
      </p:sp>
      <p:sp>
        <p:nvSpPr>
          <p:cNvPr id="3" name="object 3"/>
          <p:cNvSpPr txBox="1">
            <a:spLocks noGrp="1"/>
          </p:cNvSpPr>
          <p:nvPr>
            <p:ph type="title"/>
          </p:nvPr>
        </p:nvSpPr>
        <p:spPr>
          <a:xfrm>
            <a:off x="672979" y="564896"/>
            <a:ext cx="1223010" cy="330200"/>
          </a:xfrm>
          <a:prstGeom prst="rect">
            <a:avLst/>
          </a:prstGeom>
        </p:spPr>
        <p:txBody>
          <a:bodyPr vert="horz" wrap="square" lIns="0" tIns="12065" rIns="0" bIns="0" rtlCol="0">
            <a:spAutoFit/>
          </a:bodyPr>
          <a:lstStyle/>
          <a:p>
            <a:pPr marL="12700">
              <a:lnSpc>
                <a:spcPct val="100000"/>
              </a:lnSpc>
              <a:spcBef>
                <a:spcPts val="95"/>
              </a:spcBef>
            </a:pPr>
            <a:r>
              <a:rPr dirty="0"/>
              <a:t>4.0.19.18a</a:t>
            </a: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37972"/>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6" name="object 6"/>
            <p:cNvSpPr/>
            <p:nvPr/>
          </p:nvSpPr>
          <p:spPr>
            <a:xfrm>
              <a:off x="593483" y="933450"/>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sp>
          <p:nvSpPr>
            <p:cNvPr id="7" name="object 7"/>
            <p:cNvSpPr/>
            <p:nvPr/>
          </p:nvSpPr>
          <p:spPr>
            <a:xfrm>
              <a:off x="593483" y="7021068"/>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2113292" y="1844421"/>
              <a:ext cx="6476619" cy="3743325"/>
            </a:xfrm>
            <a:prstGeom prst="rect">
              <a:avLst/>
            </a:prstGeom>
          </p:spPr>
        </p:pic>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454299672"/>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4.0.19.18b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820" indent="447675" algn="just">
                        <a:lnSpc>
                          <a:spcPct val="96900"/>
                        </a:lnSpc>
                        <a:spcBef>
                          <a:spcPts val="384"/>
                        </a:spcBef>
                      </a:pPr>
                      <a:r>
                        <a:rPr sz="2000" spc="0" dirty="0">
                          <a:latin typeface="Arial MT"/>
                          <a:cs typeface="Arial MT"/>
                        </a:rPr>
                        <a:t>Специально для обращения к DHCPv6-серверам и DHCPv6 relays  стандартизированы два вида мультикаст-адресов: Link-local All DHCP Relay  Agents and Servers (</a:t>
                      </a:r>
                      <a:r>
                        <a:rPr sz="2000" spc="0" dirty="0">
                          <a:latin typeface="Courier New"/>
                          <a:cs typeface="Courier New"/>
                        </a:rPr>
                        <a:t>FF02::1:2</a:t>
                      </a:r>
                      <a:r>
                        <a:rPr sz="2000" spc="0" dirty="0">
                          <a:latin typeface="Arial MT"/>
                          <a:cs typeface="Arial MT"/>
                        </a:rPr>
                        <a:t>) и Site-local All DHCP Servers (</a:t>
                      </a:r>
                      <a:r>
                        <a:rPr sz="2000" spc="0" dirty="0">
                          <a:latin typeface="Courier New"/>
                          <a:cs typeface="Courier New"/>
                        </a:rPr>
                        <a:t>FF05::1:3</a:t>
                      </a:r>
                      <a:r>
                        <a:rPr sz="2000" spc="0" dirty="0">
                          <a:latin typeface="Arial MT"/>
                          <a:cs typeface="Arial MT"/>
                        </a:rPr>
                        <a:t>).</a:t>
                      </a:r>
                    </a:p>
                    <a:p>
                      <a:pPr marL="539750" marR="2037714" algn="just">
                        <a:lnSpc>
                          <a:spcPct val="100000"/>
                        </a:lnSpc>
                        <a:spcBef>
                          <a:spcPts val="150"/>
                        </a:spcBef>
                      </a:pPr>
                      <a:r>
                        <a:rPr sz="2000" spc="0" dirty="0">
                          <a:latin typeface="Arial MT"/>
                          <a:cs typeface="Arial MT"/>
                        </a:rPr>
                        <a:t>Стандартный порт на стороне DHCPv6-сервера: UDP 547.  Стандартный порт на стороне DHCPv6-клиента: UDP 546.  Современные </a:t>
                      </a:r>
                      <a:r>
                        <a:rPr sz="2000" spc="0" dirty="0" err="1">
                          <a:latin typeface="Arial MT"/>
                          <a:cs typeface="Arial MT"/>
                        </a:rPr>
                        <a:t>реализации</a:t>
                      </a:r>
                      <a:r>
                        <a:rPr sz="2000" spc="0" dirty="0">
                          <a:latin typeface="Arial MT"/>
                          <a:cs typeface="Arial MT"/>
                        </a:rPr>
                        <a:t> </a:t>
                      </a:r>
                      <a:r>
                        <a:rPr sz="2000" spc="0" dirty="0" smtClean="0">
                          <a:latin typeface="Arial MT"/>
                          <a:cs typeface="Arial MT"/>
                        </a:rPr>
                        <a:t>TFTP</a:t>
                      </a:r>
                      <a:r>
                        <a:rPr lang="ru-RU" sz="2000" spc="0" dirty="0" smtClean="0">
                          <a:latin typeface="Arial MT"/>
                          <a:cs typeface="Arial MT"/>
                        </a:rPr>
                        <a:t>ф</a:t>
                      </a:r>
                      <a:r>
                        <a:rPr sz="2000" spc="0" dirty="0" smtClean="0">
                          <a:latin typeface="Arial MT"/>
                          <a:cs typeface="Arial MT"/>
                        </a:rPr>
                        <a:t> </a:t>
                      </a:r>
                      <a:r>
                        <a:rPr sz="2000" spc="0" dirty="0">
                          <a:latin typeface="Arial MT"/>
                          <a:cs typeface="Arial MT"/>
                        </a:rPr>
                        <a:t>поддерживают IPv6.</a:t>
                      </a:r>
                    </a:p>
                  </a:txBody>
                  <a:tcPr marL="0" marR="0" marT="48894"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21385" y="6653276"/>
            <a:ext cx="284861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DHCPv6 message [RFC]</a:t>
            </a:r>
            <a:endParaRPr sz="2000">
              <a:latin typeface="Arial MT"/>
              <a:cs typeface="Arial MT"/>
            </a:endParaRPr>
          </a:p>
        </p:txBody>
      </p:sp>
      <p:sp>
        <p:nvSpPr>
          <p:cNvPr id="3" name="object 3"/>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672979" y="564896"/>
            <a:ext cx="1082040" cy="330200"/>
          </a:xfrm>
          <a:prstGeom prst="rect">
            <a:avLst/>
          </a:prstGeom>
        </p:spPr>
        <p:txBody>
          <a:bodyPr vert="horz" wrap="square" lIns="0" tIns="12065" rIns="0" bIns="0" rtlCol="0">
            <a:spAutoFit/>
          </a:bodyPr>
          <a:lstStyle/>
          <a:p>
            <a:pPr marL="12700">
              <a:lnSpc>
                <a:spcPct val="100000"/>
              </a:lnSpc>
              <a:spcBef>
                <a:spcPts val="95"/>
              </a:spcBef>
            </a:pPr>
            <a:r>
              <a:rPr dirty="0"/>
              <a:t>4.0.19.19</a:t>
            </a:r>
          </a:p>
        </p:txBody>
      </p:sp>
      <p:grpSp>
        <p:nvGrpSpPr>
          <p:cNvPr id="5" name="object 5"/>
          <p:cNvGrpSpPr/>
          <p:nvPr/>
        </p:nvGrpSpPr>
        <p:grpSpPr>
          <a:xfrm>
            <a:off x="579196" y="523684"/>
            <a:ext cx="9534525" cy="6511925"/>
            <a:chOff x="579196" y="523684"/>
            <a:chExt cx="9534525" cy="6511925"/>
          </a:xfrm>
        </p:grpSpPr>
        <p:sp>
          <p:nvSpPr>
            <p:cNvPr id="6" name="object 6"/>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1" name="object 11"/>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2832239" y="3044951"/>
              <a:ext cx="5029199" cy="1466850"/>
            </a:xfrm>
            <a:prstGeom prst="rect">
              <a:avLst/>
            </a:prstGeom>
          </p:spPr>
        </p:pic>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382764193"/>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4.0.19.20</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4455" indent="447675" algn="just">
                        <a:lnSpc>
                          <a:spcPct val="100000"/>
                        </a:lnSpc>
                        <a:spcBef>
                          <a:spcPts val="310"/>
                        </a:spcBef>
                      </a:pPr>
                      <a:r>
                        <a:rPr sz="2000" spc="0" dirty="0">
                          <a:latin typeface="Arial MT"/>
                          <a:cs typeface="Arial MT"/>
                        </a:rPr>
                        <a:t>Обмен между DHCPv6-клиентом и DHCPv6-сервером рекомендуется  защищать с помощью случайно генерируемого значения поля transaction-id  (идентификатор в ответе должен совпадать с идентификатором в запросе).</a:t>
                      </a:r>
                    </a:p>
                    <a:p>
                      <a:pPr marL="539750" algn="just">
                        <a:lnSpc>
                          <a:spcPct val="100000"/>
                        </a:lnSpc>
                      </a:pPr>
                      <a:r>
                        <a:rPr sz="2000" spc="0" dirty="0">
                          <a:latin typeface="Arial MT"/>
                          <a:cs typeface="Arial MT"/>
                        </a:rPr>
                        <a:t>DHCPv6 может использовать транспорт TCP.</a:t>
                      </a:r>
                    </a:p>
                    <a:p>
                      <a:pPr marL="92075" marR="81915" indent="447675" algn="just">
                        <a:lnSpc>
                          <a:spcPct val="100000"/>
                        </a:lnSpc>
                      </a:pPr>
                      <a:r>
                        <a:rPr sz="2000" spc="0" dirty="0">
                          <a:latin typeface="Arial MT"/>
                          <a:cs typeface="Arial MT"/>
                        </a:rPr>
                        <a:t>Одно из расширений DHCPv6 позволяет создавать топологии с  резервными DHCPv6-серверами (в DHCPv4 поддержка резервирования не  заложена).</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33983" y="6653276"/>
            <a:ext cx="242570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DHCPv6-сообщения</a:t>
            </a:r>
            <a:endParaRPr sz="2000">
              <a:latin typeface="Arial MT"/>
              <a:cs typeface="Arial MT"/>
            </a:endParaRPr>
          </a:p>
        </p:txBody>
      </p:sp>
      <p:sp>
        <p:nvSpPr>
          <p:cNvPr id="3" name="object 3"/>
          <p:cNvSpPr txBox="1">
            <a:spLocks noGrp="1"/>
          </p:cNvSpPr>
          <p:nvPr>
            <p:ph type="title"/>
          </p:nvPr>
        </p:nvSpPr>
        <p:spPr>
          <a:xfrm>
            <a:off x="672979" y="564896"/>
            <a:ext cx="1223010" cy="330200"/>
          </a:xfrm>
          <a:prstGeom prst="rect">
            <a:avLst/>
          </a:prstGeom>
        </p:spPr>
        <p:txBody>
          <a:bodyPr vert="horz" wrap="square" lIns="0" tIns="12065" rIns="0" bIns="0" rtlCol="0">
            <a:spAutoFit/>
          </a:bodyPr>
          <a:lstStyle/>
          <a:p>
            <a:pPr marL="12700">
              <a:lnSpc>
                <a:spcPct val="100000"/>
              </a:lnSpc>
              <a:spcBef>
                <a:spcPts val="95"/>
              </a:spcBef>
            </a:pPr>
            <a:r>
              <a:rPr dirty="0"/>
              <a:t>4.0.19.21a</a:t>
            </a: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37972"/>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6" name="object 6"/>
            <p:cNvSpPr/>
            <p:nvPr/>
          </p:nvSpPr>
          <p:spPr>
            <a:xfrm>
              <a:off x="593483" y="933450"/>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sp>
          <p:nvSpPr>
            <p:cNvPr id="7" name="object 7"/>
            <p:cNvSpPr/>
            <p:nvPr/>
          </p:nvSpPr>
          <p:spPr>
            <a:xfrm>
              <a:off x="593483" y="7021068"/>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2284740" y="1277495"/>
              <a:ext cx="6124197" cy="5001001"/>
            </a:xfrm>
            <a:prstGeom prst="rect">
              <a:avLst/>
            </a:prstGeom>
          </p:spPr>
        </p:pic>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33983" y="6653276"/>
            <a:ext cx="242570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DHCPv6-сообщения</a:t>
            </a:r>
            <a:endParaRPr sz="2000">
              <a:latin typeface="Arial MT"/>
              <a:cs typeface="Arial MT"/>
            </a:endParaRPr>
          </a:p>
        </p:txBody>
      </p:sp>
      <p:sp>
        <p:nvSpPr>
          <p:cNvPr id="3" name="object 3"/>
          <p:cNvSpPr txBox="1">
            <a:spLocks noGrp="1"/>
          </p:cNvSpPr>
          <p:nvPr>
            <p:ph type="title"/>
          </p:nvPr>
        </p:nvSpPr>
        <p:spPr>
          <a:xfrm>
            <a:off x="672979" y="564896"/>
            <a:ext cx="1223010" cy="330200"/>
          </a:xfrm>
          <a:prstGeom prst="rect">
            <a:avLst/>
          </a:prstGeom>
        </p:spPr>
        <p:txBody>
          <a:bodyPr vert="horz" wrap="square" lIns="0" tIns="12065" rIns="0" bIns="0" rtlCol="0">
            <a:spAutoFit/>
          </a:bodyPr>
          <a:lstStyle/>
          <a:p>
            <a:pPr marL="12700">
              <a:lnSpc>
                <a:spcPct val="100000"/>
              </a:lnSpc>
              <a:spcBef>
                <a:spcPts val="95"/>
              </a:spcBef>
            </a:pPr>
            <a:r>
              <a:rPr dirty="0"/>
              <a:t>4.0.19.21b</a:t>
            </a: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37972"/>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6" name="object 6"/>
            <p:cNvSpPr/>
            <p:nvPr/>
          </p:nvSpPr>
          <p:spPr>
            <a:xfrm>
              <a:off x="593483" y="933450"/>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sp>
          <p:nvSpPr>
            <p:cNvPr id="7" name="object 7"/>
            <p:cNvSpPr/>
            <p:nvPr/>
          </p:nvSpPr>
          <p:spPr>
            <a:xfrm>
              <a:off x="593483" y="7021068"/>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2284740" y="1044325"/>
              <a:ext cx="6124197" cy="5453624"/>
            </a:xfrm>
            <a:prstGeom prst="rect">
              <a:avLst/>
            </a:prstGeom>
          </p:spPr>
        </p:pic>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BFBFBF"/>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4289226547"/>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4.0.19.22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a:lnSpc>
                          <a:spcPct val="100000"/>
                        </a:lnSpc>
                        <a:spcBef>
                          <a:spcPts val="10"/>
                        </a:spcBef>
                      </a:pPr>
                      <a:endParaRPr sz="1250" spc="0" dirty="0">
                        <a:latin typeface="Times New Roman"/>
                        <a:cs typeface="Times New Roman"/>
                      </a:endParaRPr>
                    </a:p>
                    <a:p>
                      <a:pPr marL="539750">
                        <a:lnSpc>
                          <a:spcPct val="100000"/>
                        </a:lnSpc>
                        <a:tabLst>
                          <a:tab pos="1149350" algn="l"/>
                          <a:tab pos="3130550" algn="l"/>
                        </a:tabLst>
                      </a:pPr>
                      <a:r>
                        <a:rPr sz="1000" spc="0" dirty="0">
                          <a:latin typeface="Courier New"/>
                          <a:cs typeface="Courier New"/>
                        </a:rPr>
                        <a:t>Value	Description	Reference</a:t>
                      </a:r>
                    </a:p>
                    <a:p>
                      <a:pPr>
                        <a:lnSpc>
                          <a:spcPct val="100000"/>
                        </a:lnSpc>
                        <a:spcBef>
                          <a:spcPts val="50"/>
                        </a:spcBef>
                      </a:pPr>
                      <a:endParaRPr sz="1000" spc="0" dirty="0">
                        <a:latin typeface="Times New Roman"/>
                        <a:cs typeface="Times New Roman"/>
                      </a:endParaRPr>
                    </a:p>
                    <a:p>
                      <a:pPr marL="1149350" indent="-610235">
                        <a:lnSpc>
                          <a:spcPct val="100000"/>
                        </a:lnSpc>
                        <a:buAutoNum type="arabicPlain"/>
                        <a:tabLst>
                          <a:tab pos="1149350" algn="l"/>
                          <a:tab pos="1149985" algn="l"/>
                        </a:tabLst>
                      </a:pPr>
                      <a:r>
                        <a:rPr sz="1000" spc="0" dirty="0">
                          <a:latin typeface="Courier New"/>
                          <a:cs typeface="Courier New"/>
                        </a:rPr>
                        <a:t>Reserved</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OPTION_CLIENTID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OPTION_SERVERID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OPTION_IA_NA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OPTION_IA_TA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OPTION_IAADDR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OPTION_ORO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OPTION_PREFERENCE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OPTION_ELAPSED_TIME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OPTION_RELAY_MSG	[RFC3315]</a:t>
                      </a:r>
                    </a:p>
                    <a:p>
                      <a:pPr marL="1149350" indent="-610235">
                        <a:lnSpc>
                          <a:spcPct val="100000"/>
                        </a:lnSpc>
                        <a:buAutoNum type="arabicPlain"/>
                        <a:tabLst>
                          <a:tab pos="1149350" algn="l"/>
                          <a:tab pos="1149985" algn="l"/>
                        </a:tabLst>
                      </a:pPr>
                      <a:r>
                        <a:rPr sz="1000" spc="0" dirty="0">
                          <a:latin typeface="Courier New"/>
                          <a:cs typeface="Courier New"/>
                        </a:rPr>
                        <a:t>Unassigned</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OPTION_AUTH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OPTION_UNICAST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OPTION_STATUS_CODE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OPTION_RAPID_COMMIT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OPTION_USER_CLASS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OPTION_VENDOR_CLASS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OPTION_VENDOR_OPTS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OPTION_INTERFACE_ID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OPTION_RECONF_MSG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OPTION_RECONF_ACCEPT	[RFC3315]</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OPTION_SIP_SERVER_D	[RFC3319]</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OPTION_SIP_SERVER_A	[RFC3319]</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OPTION_DNS_SERVERS	[RFC3646]</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OPTION_DOMAIN_LIST	[RFC3646]</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OPTION_IA_PD	[RFC3633]</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OPTION_IAPREFIX	[RFC3633]</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OPTION_NIS_SERVERS	[RFC3898]</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OPTION_NISP_SERVERS	[RFC3898]</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OPTION_NIS_DOMAIN_NAME	[RFC3898]</a:t>
                      </a:r>
                    </a:p>
                    <a:p>
                      <a:pPr marL="1149350" indent="-610235">
                        <a:lnSpc>
                          <a:spcPct val="100000"/>
                        </a:lnSpc>
                        <a:buAutoNum type="arabicPlain"/>
                        <a:tabLst>
                          <a:tab pos="1149350" algn="l"/>
                          <a:tab pos="1149985" algn="l"/>
                          <a:tab pos="3129915" algn="l"/>
                        </a:tabLst>
                      </a:pPr>
                      <a:r>
                        <a:rPr sz="1000" spc="0" dirty="0">
                          <a:latin typeface="Courier New"/>
                          <a:cs typeface="Courier New"/>
                        </a:rPr>
                        <a:t>OPTION_NISP_DOMAIN_NAME	[RFC3898]</a:t>
                      </a:r>
                    </a:p>
                    <a:p>
                      <a:pPr marL="539750">
                        <a:lnSpc>
                          <a:spcPct val="100000"/>
                        </a:lnSpc>
                      </a:pPr>
                      <a:r>
                        <a:rPr sz="1000" spc="0" dirty="0">
                          <a:latin typeface="Courier New"/>
                          <a:cs typeface="Courier New"/>
                        </a:rPr>
                        <a:t>...</a:t>
                      </a:r>
                    </a:p>
                    <a:p>
                      <a:pPr marL="539750">
                        <a:lnSpc>
                          <a:spcPct val="100000"/>
                        </a:lnSpc>
                        <a:tabLst>
                          <a:tab pos="1149350" algn="l"/>
                        </a:tabLst>
                      </a:pPr>
                      <a:r>
                        <a:rPr sz="1000" spc="0" dirty="0">
                          <a:latin typeface="Courier New"/>
                          <a:cs typeface="Courier New"/>
                        </a:rPr>
                        <a:t>65535	Unassigned</a:t>
                      </a:r>
                    </a:p>
                  </a:txBody>
                  <a:tcPr marL="0" marR="0" marT="12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gn="ctr">
                        <a:lnSpc>
                          <a:spcPct val="100000"/>
                        </a:lnSpc>
                        <a:spcBef>
                          <a:spcPts val="315"/>
                        </a:spcBef>
                      </a:pPr>
                      <a:r>
                        <a:rPr sz="2000" spc="0" dirty="0">
                          <a:latin typeface="Arial MT"/>
                          <a:cs typeface="Arial MT"/>
                        </a:rPr>
                        <a:t>DHCPv6 options [IANA]</a:t>
                      </a:r>
                    </a:p>
                  </a:txBody>
                  <a:tcPr marL="0" marR="0" marT="40005"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1490384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4.0.19.23a</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Одни и те же DHCPv6-опции могут передаваться в обоих направлениях.</a:t>
                      </a:r>
                    </a:p>
                    <a:p>
                      <a:pPr marL="92075" marR="83185" indent="447675" algn="just">
                        <a:lnSpc>
                          <a:spcPct val="100000"/>
                        </a:lnSpc>
                      </a:pPr>
                      <a:r>
                        <a:rPr sz="2000" spc="0" dirty="0">
                          <a:latin typeface="Arial MT"/>
                          <a:cs typeface="Arial MT"/>
                        </a:rPr>
                        <a:t>В отличие от DHCPv4-опций, DHCPv6-опции имеют сложный формат с  вариативным количеством полей и подопций.</a:t>
                      </a:r>
                    </a:p>
                    <a:p>
                      <a:pPr marL="92075" marR="83820" indent="447675" algn="just">
                        <a:lnSpc>
                          <a:spcPct val="100000"/>
                        </a:lnSpc>
                      </a:pPr>
                      <a:r>
                        <a:rPr sz="2000" spc="0" dirty="0">
                          <a:latin typeface="Arial MT"/>
                          <a:cs typeface="Arial MT"/>
                        </a:rPr>
                        <a:t>DHCPv6-клиент не обязан выполнять «предписания» DHCPv6-сервера,  даже сам может «высказывать пожелания» о значениях некоторых  параметров DHCPv6-серверу.</a:t>
                      </a:r>
                    </a:p>
                    <a:p>
                      <a:pPr marL="92075" marR="83820" indent="447675" algn="just">
                        <a:lnSpc>
                          <a:spcPct val="100000"/>
                        </a:lnSpc>
                      </a:pPr>
                      <a:r>
                        <a:rPr sz="2000" spc="0" dirty="0">
                          <a:latin typeface="Arial MT"/>
                          <a:cs typeface="Arial MT"/>
                        </a:rPr>
                        <a:t>DHCPv6-клиент и DHCPv6-сервер должны иметь уникальные  идентификаторы DUIDs (DHCP Unique IDentifiers), по которым они однозначно  опознают друг друга</a:t>
                      </a:r>
                      <a:r>
                        <a:rPr sz="2000" spc="0" dirty="0">
                          <a:solidFill>
                            <a:srgbClr val="FF0000"/>
                          </a:solidFill>
                          <a:latin typeface="Arial MT"/>
                          <a:cs typeface="Arial MT"/>
                        </a:rPr>
                        <a:t>. </a:t>
                      </a:r>
                      <a:r>
                        <a:rPr sz="2000" spc="0" dirty="0">
                          <a:latin typeface="Arial MT"/>
                          <a:cs typeface="Arial MT"/>
                        </a:rPr>
                        <a:t>DHCPv6 поддерживает аутентификацию сообщений.</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736912527"/>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4.0.19.23b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692140">
                <a:tc>
                  <a:txBody>
                    <a:bodyPr/>
                    <a:lstStyle/>
                    <a:p>
                      <a:pPr marL="92075" marR="83820" indent="447675" algn="just">
                        <a:lnSpc>
                          <a:spcPct val="100000"/>
                        </a:lnSpc>
                        <a:spcBef>
                          <a:spcPts val="310"/>
                        </a:spcBef>
                      </a:pPr>
                      <a:r>
                        <a:rPr sz="2000" spc="0" dirty="0">
                          <a:latin typeface="Arial MT"/>
                          <a:cs typeface="Arial MT"/>
                        </a:rPr>
                        <a:t>DHCPv6-сервер способен выдавать как постоянные (по аналогии с  динамическими адресами IPv4), так и вре'менные адреса.</a:t>
                      </a:r>
                    </a:p>
                    <a:p>
                      <a:pPr marL="539750" algn="just">
                        <a:lnSpc>
                          <a:spcPct val="100000"/>
                        </a:lnSpc>
                      </a:pPr>
                      <a:r>
                        <a:rPr sz="2000" spc="0" dirty="0">
                          <a:latin typeface="Arial MT"/>
                          <a:cs typeface="Arial MT"/>
                        </a:rPr>
                        <a:t>Постоянные адреса имеют Valid Lifetime и Preferred Lifetime (по аналогии с</a:t>
                      </a:r>
                    </a:p>
                    <a:p>
                      <a:pPr marL="92075" algn="just">
                        <a:lnSpc>
                          <a:spcPct val="100000"/>
                        </a:lnSpc>
                      </a:pPr>
                      <a:r>
                        <a:rPr sz="2000" spc="0" dirty="0">
                          <a:latin typeface="Arial MT"/>
                          <a:cs typeface="Arial MT"/>
                        </a:rPr>
                        <a:t>SLAAC, с теми же зарезервированными значениями).</a:t>
                      </a:r>
                    </a:p>
                    <a:p>
                      <a:pPr marL="92075" marR="83185" indent="447675" algn="just">
                        <a:lnSpc>
                          <a:spcPct val="100000"/>
                        </a:lnSpc>
                      </a:pPr>
                      <a:r>
                        <a:rPr sz="2000" spc="0" dirty="0">
                          <a:latin typeface="Arial MT"/>
                          <a:cs typeface="Arial MT"/>
                        </a:rPr>
                        <a:t>Для обеспечения выдачи и последующего сопровождения адресов,  между DHCPv6-клиентом и DHCPv6-сервером создается ассоциация с  уникальным идентификатором IAID (Identity Association IDentifier).</a:t>
                      </a:r>
                    </a:p>
                    <a:p>
                      <a:pPr marL="539750" algn="just">
                        <a:lnSpc>
                          <a:spcPct val="100000"/>
                        </a:lnSpc>
                      </a:pPr>
                      <a:r>
                        <a:rPr sz="2000" spc="0" dirty="0">
                          <a:latin typeface="Arial MT"/>
                          <a:cs typeface="Arial MT"/>
                        </a:rPr>
                        <a:t>Параметра Lease Time как такового нет.</a:t>
                      </a:r>
                    </a:p>
                    <a:p>
                      <a:pPr marL="92075" marR="81915" indent="447675" algn="just">
                        <a:lnSpc>
                          <a:spcPct val="100000"/>
                        </a:lnSpc>
                      </a:pPr>
                      <a:r>
                        <a:rPr sz="2000" spc="0" dirty="0">
                          <a:latin typeface="Arial MT"/>
                          <a:cs typeface="Arial MT"/>
                        </a:rPr>
                        <a:t>Валидность выданных адресов контролируется двумя таймерами: T1 --  интервал времени, начиная с приема REPLY, по истечении которого  необходимо передать RENEW (рекомендуется T1 = 0,5 * Preferred Lifetime) и  T2 -- интервал времени, начиная с приема REPLY, по истечении которого  необходимо передать REBIND, если не поступило ответа на RENEW  (рекомендуется T1 = 0,8 * Preferred Lifetime). Если не поступило ответа на  REBIND, то по истечении Valid Lifetime адрес становится недействительным.</a:t>
                      </a:r>
                    </a:p>
                    <a:p>
                      <a:pPr marL="92075" marR="83185" indent="518159" algn="just">
                        <a:lnSpc>
                          <a:spcPct val="100000"/>
                        </a:lnSpc>
                      </a:pPr>
                      <a:r>
                        <a:rPr sz="2000" spc="0" dirty="0">
                          <a:latin typeface="Arial MT"/>
                          <a:cs typeface="Arial MT"/>
                        </a:rPr>
                        <a:t>Кроме адресов, посредством DHCPv6 можно передавать префиксы  подсетей -- могут использоваться DHCPv6-клиентом по своему усмотрению  (например, их можно подставлять при вводе адресов).</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31953" y="6653276"/>
            <a:ext cx="443039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Некоторые ключевые DHCPv6-опции</a:t>
            </a:r>
            <a:endParaRPr sz="2000">
              <a:latin typeface="Arial MT"/>
              <a:cs typeface="Arial MT"/>
            </a:endParaRPr>
          </a:p>
        </p:txBody>
      </p:sp>
      <p:sp>
        <p:nvSpPr>
          <p:cNvPr id="3" name="object 3"/>
          <p:cNvSpPr txBox="1">
            <a:spLocks noGrp="1"/>
          </p:cNvSpPr>
          <p:nvPr>
            <p:ph type="title"/>
          </p:nvPr>
        </p:nvSpPr>
        <p:spPr>
          <a:xfrm>
            <a:off x="672979" y="564896"/>
            <a:ext cx="1082040" cy="330200"/>
          </a:xfrm>
          <a:prstGeom prst="rect">
            <a:avLst/>
          </a:prstGeom>
        </p:spPr>
        <p:txBody>
          <a:bodyPr vert="horz" wrap="square" lIns="0" tIns="12065" rIns="0" bIns="0" rtlCol="0">
            <a:spAutoFit/>
          </a:bodyPr>
          <a:lstStyle/>
          <a:p>
            <a:pPr marL="12700">
              <a:lnSpc>
                <a:spcPct val="100000"/>
              </a:lnSpc>
              <a:spcBef>
                <a:spcPts val="95"/>
              </a:spcBef>
            </a:pPr>
            <a:r>
              <a:rPr dirty="0"/>
              <a:t>4.0.19.24</a:t>
            </a: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37972"/>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6" name="object 6"/>
            <p:cNvSpPr/>
            <p:nvPr/>
          </p:nvSpPr>
          <p:spPr>
            <a:xfrm>
              <a:off x="593483" y="933450"/>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sp>
          <p:nvSpPr>
            <p:cNvPr id="7" name="object 7"/>
            <p:cNvSpPr/>
            <p:nvPr/>
          </p:nvSpPr>
          <p:spPr>
            <a:xfrm>
              <a:off x="593483" y="7021068"/>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2284740" y="1082417"/>
              <a:ext cx="6124197" cy="5342389"/>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819492819"/>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4.0.4.1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gn="just">
                        <a:lnSpc>
                          <a:spcPct val="100000"/>
                        </a:lnSpc>
                        <a:spcBef>
                          <a:spcPts val="310"/>
                        </a:spcBef>
                      </a:pPr>
                      <a:r>
                        <a:rPr sz="2000" spc="0" dirty="0">
                          <a:latin typeface="Arial MT"/>
                          <a:cs typeface="Arial MT"/>
                        </a:rPr>
                        <a:t>Изменена иерархия адресного пространства.</a:t>
                      </a:r>
                    </a:p>
                    <a:p>
                      <a:pPr>
                        <a:lnSpc>
                          <a:spcPct val="100000"/>
                        </a:lnSpc>
                        <a:spcBef>
                          <a:spcPts val="40"/>
                        </a:spcBef>
                      </a:pPr>
                      <a:endParaRPr sz="2050" spc="0" dirty="0">
                        <a:latin typeface="Times New Roman"/>
                        <a:cs typeface="Times New Roman"/>
                      </a:endParaRPr>
                    </a:p>
                    <a:p>
                      <a:pPr marL="92075" marR="83185" indent="447675" algn="just">
                        <a:lnSpc>
                          <a:spcPct val="100000"/>
                        </a:lnSpc>
                      </a:pPr>
                      <a:r>
                        <a:rPr sz="2000" spc="0" dirty="0">
                          <a:latin typeface="Arial MT"/>
                          <a:cs typeface="Arial MT"/>
                        </a:rPr>
                        <a:t>Применительно к IPv6-адресации механизм классов упразднен. Вместо  классов широко применяется механизм </a:t>
                      </a:r>
                      <a:r>
                        <a:rPr sz="2000" i="1" spc="0" dirty="0">
                          <a:latin typeface="Arial"/>
                          <a:cs typeface="Arial"/>
                        </a:rPr>
                        <a:t>адресных префиксов </a:t>
                      </a:r>
                      <a:r>
                        <a:rPr sz="2000" spc="0" dirty="0">
                          <a:latin typeface="Arial MT"/>
                          <a:cs typeface="Arial MT"/>
                        </a:rPr>
                        <a:t>(address  prefixes).</a:t>
                      </a:r>
                    </a:p>
                    <a:p>
                      <a:pPr marL="539750" algn="just">
                        <a:lnSpc>
                          <a:spcPct val="100000"/>
                        </a:lnSpc>
                      </a:pPr>
                      <a:r>
                        <a:rPr sz="2000" spc="0" dirty="0">
                          <a:latin typeface="Arial MT"/>
                          <a:cs typeface="Arial MT"/>
                        </a:rPr>
                        <a:t>Имеются три базовых типа адресов:</a:t>
                      </a:r>
                    </a:p>
                    <a:p>
                      <a:pPr marL="821690" indent="-282575">
                        <a:lnSpc>
                          <a:spcPct val="100000"/>
                        </a:lnSpc>
                        <a:buAutoNum type="arabicPeriod"/>
                        <a:tabLst>
                          <a:tab pos="822325" algn="l"/>
                        </a:tabLst>
                      </a:pPr>
                      <a:r>
                        <a:rPr sz="2000" spc="0" dirty="0">
                          <a:latin typeface="Arial MT"/>
                          <a:cs typeface="Arial MT"/>
                        </a:rPr>
                        <a:t>Юникаст.</a:t>
                      </a:r>
                    </a:p>
                    <a:p>
                      <a:pPr marL="821690" indent="-282575">
                        <a:lnSpc>
                          <a:spcPct val="100000"/>
                        </a:lnSpc>
                        <a:buAutoNum type="arabicPeriod"/>
                        <a:tabLst>
                          <a:tab pos="822325" algn="l"/>
                        </a:tabLst>
                      </a:pPr>
                      <a:r>
                        <a:rPr sz="2000" spc="0" dirty="0">
                          <a:latin typeface="Arial MT"/>
                          <a:cs typeface="Arial MT"/>
                        </a:rPr>
                        <a:t>Мультикаст.</a:t>
                      </a:r>
                    </a:p>
                    <a:p>
                      <a:pPr marL="821690" indent="-282575">
                        <a:lnSpc>
                          <a:spcPct val="100000"/>
                        </a:lnSpc>
                        <a:buAutoNum type="arabicPeriod"/>
                        <a:tabLst>
                          <a:tab pos="822325" algn="l"/>
                        </a:tabLst>
                      </a:pPr>
                      <a:r>
                        <a:rPr sz="2000" spc="0" dirty="0">
                          <a:latin typeface="Arial MT"/>
                          <a:cs typeface="Arial MT"/>
                        </a:rPr>
                        <a:t>Эникаст.</a:t>
                      </a:r>
                    </a:p>
                    <a:p>
                      <a:pPr marL="539750" algn="just">
                        <a:lnSpc>
                          <a:spcPct val="100000"/>
                        </a:lnSpc>
                      </a:pPr>
                      <a:r>
                        <a:rPr sz="2000" spc="0" dirty="0">
                          <a:latin typeface="Arial MT"/>
                          <a:cs typeface="Arial MT"/>
                        </a:rPr>
                        <a:t>Бродкаст-адресов нет вообще.</a:t>
                      </a:r>
                    </a:p>
                    <a:p>
                      <a:pPr marL="92075" marR="81915" indent="447675" algn="just">
                        <a:lnSpc>
                          <a:spcPct val="100000"/>
                        </a:lnSpc>
                      </a:pPr>
                      <a:r>
                        <a:rPr sz="2000" spc="0" dirty="0">
                          <a:latin typeface="Arial MT"/>
                          <a:cs typeface="Arial MT"/>
                        </a:rPr>
                        <a:t>Базовые типы, как таковые, не используются. Их делят на виды согласно  специфике применения. Принадлежность к тому либо иному виду  определяется  по  адресному  префиксу  --  фиксированным  начальным  битам  адреса.  Для  всех  допустимых  видов  определены  собственные  форматы,  выражающиеся в стандартных полях. Однозначно идентифицировать адрес  можно только разобрав его полностью.</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81711" y="6653276"/>
            <a:ext cx="372999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Пример SOLICIT и ADVERTISE</a:t>
            </a:r>
            <a:endParaRPr sz="2000">
              <a:latin typeface="Arial MT"/>
              <a:cs typeface="Arial MT"/>
            </a:endParaRPr>
          </a:p>
        </p:txBody>
      </p:sp>
      <p:sp>
        <p:nvSpPr>
          <p:cNvPr id="3" name="object 3"/>
          <p:cNvSpPr txBox="1">
            <a:spLocks noGrp="1"/>
          </p:cNvSpPr>
          <p:nvPr>
            <p:ph type="title"/>
          </p:nvPr>
        </p:nvSpPr>
        <p:spPr>
          <a:xfrm>
            <a:off x="672979" y="564896"/>
            <a:ext cx="1082040" cy="330200"/>
          </a:xfrm>
          <a:prstGeom prst="rect">
            <a:avLst/>
          </a:prstGeom>
        </p:spPr>
        <p:txBody>
          <a:bodyPr vert="horz" wrap="square" lIns="0" tIns="12065" rIns="0" bIns="0" rtlCol="0">
            <a:spAutoFit/>
          </a:bodyPr>
          <a:lstStyle/>
          <a:p>
            <a:pPr marL="12700">
              <a:lnSpc>
                <a:spcPct val="100000"/>
              </a:lnSpc>
              <a:spcBef>
                <a:spcPts val="95"/>
              </a:spcBef>
            </a:pPr>
            <a:r>
              <a:rPr dirty="0"/>
              <a:t>4.0.19.25</a:t>
            </a: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37972"/>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6" name="object 6"/>
            <p:cNvSpPr/>
            <p:nvPr/>
          </p:nvSpPr>
          <p:spPr>
            <a:xfrm>
              <a:off x="593483" y="933450"/>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sp>
          <p:nvSpPr>
            <p:cNvPr id="7" name="object 7"/>
            <p:cNvSpPr/>
            <p:nvPr/>
          </p:nvSpPr>
          <p:spPr>
            <a:xfrm>
              <a:off x="593483" y="7021068"/>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1113167" y="1944609"/>
              <a:ext cx="8467343" cy="3733441"/>
            </a:xfrm>
            <a:prstGeom prst="rect">
              <a:avLst/>
            </a:prstGeom>
          </p:spPr>
        </p:pic>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64591" y="6653276"/>
            <a:ext cx="3364229"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Пример REQUEST и REPLY</a:t>
            </a:r>
            <a:endParaRPr sz="2000">
              <a:latin typeface="Arial MT"/>
              <a:cs typeface="Arial MT"/>
            </a:endParaRPr>
          </a:p>
        </p:txBody>
      </p:sp>
      <p:sp>
        <p:nvSpPr>
          <p:cNvPr id="3" name="object 3"/>
          <p:cNvSpPr txBox="1">
            <a:spLocks noGrp="1"/>
          </p:cNvSpPr>
          <p:nvPr>
            <p:ph type="title"/>
          </p:nvPr>
        </p:nvSpPr>
        <p:spPr>
          <a:xfrm>
            <a:off x="672979" y="564896"/>
            <a:ext cx="1082040" cy="330200"/>
          </a:xfrm>
          <a:prstGeom prst="rect">
            <a:avLst/>
          </a:prstGeom>
        </p:spPr>
        <p:txBody>
          <a:bodyPr vert="horz" wrap="square" lIns="0" tIns="12065" rIns="0" bIns="0" rtlCol="0">
            <a:spAutoFit/>
          </a:bodyPr>
          <a:lstStyle/>
          <a:p>
            <a:pPr marL="12700">
              <a:lnSpc>
                <a:spcPct val="100000"/>
              </a:lnSpc>
              <a:spcBef>
                <a:spcPts val="95"/>
              </a:spcBef>
            </a:pPr>
            <a:r>
              <a:rPr dirty="0"/>
              <a:t>4.0.19.26</a:t>
            </a:r>
          </a:p>
        </p:txBody>
      </p:sp>
      <p:grpSp>
        <p:nvGrpSpPr>
          <p:cNvPr id="4" name="object 4"/>
          <p:cNvGrpSpPr/>
          <p:nvPr/>
        </p:nvGrpSpPr>
        <p:grpSpPr>
          <a:xfrm>
            <a:off x="579196" y="523684"/>
            <a:ext cx="9534525" cy="6511925"/>
            <a:chOff x="579196" y="523684"/>
            <a:chExt cx="9534525" cy="6511925"/>
          </a:xfrm>
        </p:grpSpPr>
        <p:sp>
          <p:nvSpPr>
            <p:cNvPr id="5" name="object 5"/>
            <p:cNvSpPr/>
            <p:nvPr/>
          </p:nvSpPr>
          <p:spPr>
            <a:xfrm>
              <a:off x="593483" y="537972"/>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6" name="object 6"/>
            <p:cNvSpPr/>
            <p:nvPr/>
          </p:nvSpPr>
          <p:spPr>
            <a:xfrm>
              <a:off x="593483" y="933450"/>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sp>
          <p:nvSpPr>
            <p:cNvPr id="7" name="object 7"/>
            <p:cNvSpPr/>
            <p:nvPr/>
          </p:nvSpPr>
          <p:spPr>
            <a:xfrm>
              <a:off x="593483" y="7021068"/>
              <a:ext cx="9505950" cy="0"/>
            </a:xfrm>
            <a:custGeom>
              <a:avLst/>
              <a:gdLst/>
              <a:ahLst/>
              <a:cxnLst/>
              <a:rect l="l" t="t" r="r" b="b"/>
              <a:pathLst>
                <a:path w="9505950">
                  <a:moveTo>
                    <a:pt x="0" y="0"/>
                  </a:moveTo>
                  <a:lnTo>
                    <a:pt x="9505950" y="0"/>
                  </a:lnTo>
                </a:path>
              </a:pathLst>
            </a:custGeom>
            <a:ln w="28575">
              <a:solidFill>
                <a:srgbClr val="000000"/>
              </a:solidFill>
            </a:ln>
          </p:spPr>
          <p:txBody>
            <a:bodyPr wrap="square" lIns="0" tIns="0" rIns="0" bIns="0" rtlCol="0"/>
            <a:lstStyle/>
            <a:p>
              <a:endParaRPr/>
            </a:p>
          </p:txBody>
        </p:sp>
        <p:sp>
          <p:nvSpPr>
            <p:cNvPr id="8" name="object 8"/>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9" name="object 9"/>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0" name="object 10"/>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08367" y="1753321"/>
              <a:ext cx="9075419" cy="3633672"/>
            </a:xfrm>
            <a:prstGeom prst="rect">
              <a:avLst/>
            </a:prstGeom>
          </p:spPr>
        </p:pic>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760907518"/>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4.0.20.1</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Изменения в маршрутизации.</a:t>
                      </a:r>
                    </a:p>
                    <a:p>
                      <a:pPr>
                        <a:lnSpc>
                          <a:spcPct val="100000"/>
                        </a:lnSpc>
                        <a:spcBef>
                          <a:spcPts val="40"/>
                        </a:spcBef>
                      </a:pPr>
                      <a:endParaRPr sz="2050" spc="0" dirty="0">
                        <a:latin typeface="Times New Roman"/>
                        <a:cs typeface="Times New Roman"/>
                      </a:endParaRPr>
                    </a:p>
                    <a:p>
                      <a:pPr marL="539750">
                        <a:lnSpc>
                          <a:spcPts val="2325"/>
                        </a:lnSpc>
                      </a:pPr>
                      <a:r>
                        <a:rPr sz="2000" spc="0" dirty="0">
                          <a:latin typeface="Arial MT"/>
                          <a:cs typeface="Arial MT"/>
                        </a:rPr>
                        <a:t>Специальные соглашения:</a:t>
                      </a:r>
                    </a:p>
                    <a:p>
                      <a:pPr marL="821690" indent="-282575">
                        <a:lnSpc>
                          <a:spcPts val="2325"/>
                        </a:lnSpc>
                        <a:buFont typeface="Arial MT"/>
                        <a:buAutoNum type="arabicPeriod"/>
                        <a:tabLst>
                          <a:tab pos="822325" algn="l"/>
                        </a:tabLst>
                      </a:pPr>
                      <a:r>
                        <a:rPr sz="2000" spc="0" dirty="0">
                          <a:latin typeface="Courier New"/>
                          <a:cs typeface="Courier New"/>
                        </a:rPr>
                        <a:t>::/0 </a:t>
                      </a:r>
                      <a:r>
                        <a:rPr sz="2000" spc="0" dirty="0">
                          <a:latin typeface="Arial MT"/>
                          <a:cs typeface="Arial MT"/>
                        </a:rPr>
                        <a:t>-- маршрут по умолчанию.</a:t>
                      </a:r>
                    </a:p>
                    <a:p>
                      <a:pPr marL="821690" indent="-282575">
                        <a:lnSpc>
                          <a:spcPct val="100000"/>
                        </a:lnSpc>
                        <a:buFont typeface="Arial MT"/>
                        <a:buAutoNum type="arabicPeriod"/>
                        <a:tabLst>
                          <a:tab pos="822325" algn="l"/>
                        </a:tabLst>
                      </a:pPr>
                      <a:r>
                        <a:rPr sz="2000" spc="0" dirty="0">
                          <a:latin typeface="Courier New"/>
                          <a:cs typeface="Courier New"/>
                        </a:rPr>
                        <a:t>X ... X/&lt;64 </a:t>
                      </a:r>
                      <a:r>
                        <a:rPr sz="2000" spc="0" dirty="0">
                          <a:latin typeface="Arial MT"/>
                          <a:cs typeface="Arial MT"/>
                        </a:rPr>
                        <a:t>-- маршрут к большей чем линк подсети.</a:t>
                      </a:r>
                    </a:p>
                    <a:p>
                      <a:pPr marL="832485" indent="-293370">
                        <a:lnSpc>
                          <a:spcPct val="100000"/>
                        </a:lnSpc>
                        <a:buFont typeface="Arial MT"/>
                        <a:buAutoNum type="arabicPeriod"/>
                        <a:tabLst>
                          <a:tab pos="833119" algn="l"/>
                        </a:tabLst>
                      </a:pPr>
                      <a:r>
                        <a:rPr sz="2000" spc="0" dirty="0">
                          <a:latin typeface="Courier New"/>
                          <a:cs typeface="Courier New"/>
                        </a:rPr>
                        <a:t>X:X:X:X/64 </a:t>
                      </a:r>
                      <a:r>
                        <a:rPr sz="2000" spc="0" dirty="0">
                          <a:latin typeface="Arial MT"/>
                          <a:cs typeface="Arial MT"/>
                        </a:rPr>
                        <a:t>-- маршрут к подсети (в  том числе и оконечной) размером</a:t>
                      </a:r>
                    </a:p>
                    <a:p>
                      <a:pPr marL="92075">
                        <a:lnSpc>
                          <a:spcPts val="2325"/>
                        </a:lnSpc>
                        <a:spcBef>
                          <a:spcPts val="150"/>
                        </a:spcBef>
                      </a:pPr>
                      <a:r>
                        <a:rPr sz="2000" spc="0" dirty="0">
                          <a:latin typeface="Arial MT"/>
                          <a:cs typeface="Arial MT"/>
                        </a:rPr>
                        <a:t>с линк.</a:t>
                      </a:r>
                    </a:p>
                    <a:p>
                      <a:pPr marL="821690" indent="-282575">
                        <a:lnSpc>
                          <a:spcPts val="2325"/>
                        </a:lnSpc>
                        <a:buFont typeface="Arial MT"/>
                        <a:buAutoNum type="arabicPeriod" startAt="4"/>
                        <a:tabLst>
                          <a:tab pos="822325" algn="l"/>
                        </a:tabLst>
                      </a:pPr>
                      <a:r>
                        <a:rPr sz="2000" spc="0" dirty="0">
                          <a:latin typeface="Courier New"/>
                          <a:cs typeface="Courier New"/>
                        </a:rPr>
                        <a:t>X:X:X:X:X:X:X:X/128 </a:t>
                      </a:r>
                      <a:r>
                        <a:rPr sz="2000" spc="0" dirty="0">
                          <a:latin typeface="Arial MT"/>
                          <a:cs typeface="Arial MT"/>
                        </a:rPr>
                        <a:t>-- маршрут к одному сетевому интерфейсу.</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350862706"/>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4.0.20.2</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3820" indent="447675">
                        <a:lnSpc>
                          <a:spcPct val="100000"/>
                        </a:lnSpc>
                        <a:spcBef>
                          <a:spcPts val="310"/>
                        </a:spcBef>
                        <a:tabLst>
                          <a:tab pos="963294" algn="l"/>
                          <a:tab pos="1960245" algn="l"/>
                          <a:tab pos="3480435" algn="l"/>
                          <a:tab pos="4228465" algn="l"/>
                          <a:tab pos="6014720" algn="l"/>
                          <a:tab pos="6995795" algn="l"/>
                          <a:tab pos="8059420" algn="l"/>
                        </a:tabLst>
                      </a:pPr>
                      <a:r>
                        <a:rPr sz="2000" spc="0" dirty="0">
                          <a:latin typeface="Arial MT"/>
                          <a:cs typeface="Arial MT"/>
                        </a:rPr>
                        <a:t>С	целью	поддержки	IPv6	разработаны	новые	версии	протоколов  маршрутизации и дополнения к существующим версиям:</a:t>
                      </a:r>
                    </a:p>
                    <a:p>
                      <a:pPr marL="822325" indent="-283210">
                        <a:lnSpc>
                          <a:spcPct val="100000"/>
                        </a:lnSpc>
                        <a:buAutoNum type="arabicPeriod"/>
                        <a:tabLst>
                          <a:tab pos="822960" algn="l"/>
                        </a:tabLst>
                      </a:pPr>
                      <a:r>
                        <a:rPr sz="2000" spc="0" dirty="0">
                          <a:latin typeface="Arial MT"/>
                          <a:cs typeface="Arial MT"/>
                        </a:rPr>
                        <a:t>RIPng.</a:t>
                      </a:r>
                    </a:p>
                    <a:p>
                      <a:pPr marL="821690" indent="-282575">
                        <a:lnSpc>
                          <a:spcPct val="100000"/>
                        </a:lnSpc>
                        <a:buAutoNum type="arabicPeriod"/>
                        <a:tabLst>
                          <a:tab pos="822325" algn="l"/>
                        </a:tabLst>
                      </a:pPr>
                      <a:r>
                        <a:rPr sz="2000" spc="0" dirty="0">
                          <a:latin typeface="Arial MT"/>
                          <a:cs typeface="Arial MT"/>
                        </a:rPr>
                        <a:t>EIGRP for IPv6.</a:t>
                      </a:r>
                    </a:p>
                    <a:p>
                      <a:pPr marL="821690" indent="-282575">
                        <a:lnSpc>
                          <a:spcPct val="100000"/>
                        </a:lnSpc>
                        <a:buAutoNum type="arabicPeriod"/>
                        <a:tabLst>
                          <a:tab pos="822325" algn="l"/>
                        </a:tabLst>
                      </a:pPr>
                      <a:r>
                        <a:rPr sz="2000" spc="0" dirty="0">
                          <a:latin typeface="Arial MT"/>
                          <a:cs typeface="Arial MT"/>
                        </a:rPr>
                        <a:t>OSPFv3.</a:t>
                      </a:r>
                    </a:p>
                    <a:p>
                      <a:pPr marL="821055" indent="-281940">
                        <a:lnSpc>
                          <a:spcPct val="100000"/>
                        </a:lnSpc>
                        <a:buAutoNum type="arabicPeriod"/>
                        <a:tabLst>
                          <a:tab pos="821690" algn="l"/>
                        </a:tabLst>
                      </a:pPr>
                      <a:r>
                        <a:rPr sz="2000" spc="0" dirty="0">
                          <a:latin typeface="Arial MT"/>
                          <a:cs typeface="Arial MT"/>
                        </a:rPr>
                        <a:t>IS-IS for IPv6.</a:t>
                      </a:r>
                    </a:p>
                    <a:p>
                      <a:pPr marL="821690" indent="-282575">
                        <a:lnSpc>
                          <a:spcPct val="100000"/>
                        </a:lnSpc>
                        <a:buAutoNum type="arabicPeriod"/>
                        <a:tabLst>
                          <a:tab pos="822325" algn="l"/>
                        </a:tabLst>
                      </a:pPr>
                      <a:r>
                        <a:rPr sz="2000" spc="0" dirty="0">
                          <a:latin typeface="Arial MT"/>
                          <a:cs typeface="Arial MT"/>
                        </a:rPr>
                        <a:t>BGPv4+.</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617617746"/>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4.0.20.3a</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IPv6-маршрутизация претерпела серьезные количественные, но, в  отличие от IPv6-адресации, не качественные изменения. Тем не менее,  нужно сделать несколько замечаний.</a:t>
                      </a:r>
                    </a:p>
                    <a:p>
                      <a:pPr>
                        <a:lnSpc>
                          <a:spcPct val="100000"/>
                        </a:lnSpc>
                        <a:spcBef>
                          <a:spcPts val="40"/>
                        </a:spcBef>
                      </a:pPr>
                      <a:endParaRPr sz="2050" spc="0" dirty="0">
                        <a:latin typeface="Times New Roman"/>
                        <a:cs typeface="Times New Roman"/>
                      </a:endParaRPr>
                    </a:p>
                    <a:p>
                      <a:pPr marL="92075" marR="81280" indent="447675" algn="just">
                        <a:lnSpc>
                          <a:spcPct val="100000"/>
                        </a:lnSpc>
                      </a:pPr>
                      <a:r>
                        <a:rPr sz="2000" spc="0" dirty="0">
                          <a:latin typeface="Arial MT"/>
                          <a:cs typeface="Arial MT"/>
                        </a:rPr>
                        <a:t>Общее правило IP-адресации (касается и IPv6, и IPv4) гласит, что  подсети, к которым относятся разные сетевые интерфейсы маршрутизатора  (шлюза), не должны перекрываться.</a:t>
                      </a:r>
                    </a:p>
                    <a:p>
                      <a:pPr marL="92075" marR="82550" indent="447675" algn="just">
                        <a:lnSpc>
                          <a:spcPct val="100000"/>
                        </a:lnSpc>
                      </a:pPr>
                      <a:r>
                        <a:rPr sz="2000" spc="0" dirty="0">
                          <a:latin typeface="Arial MT"/>
                          <a:cs typeface="Arial MT"/>
                        </a:rPr>
                        <a:t>Соблюдение правила позволяет маршрутизатору однозначно соотносить  подсети с сетевыми интерфейсами -- значит правильно выбирать сетевой  интерфейс для передачи пакета (конечно, выходной сетевой интерфейс в  маршруте может быть задан принудительно, но это не касается своих  подсетей).</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039701735"/>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4.0.20.3b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Формат адресов LLU напрямую нарушает приведенное правило (в этом  смысле является исключением, разные сетевые интерфейсы могут иметь  даже одинаковые адреса LLU) и порождает проблему выбора выходного  сетевого интерфейса (source interface selection) при передаче  соответствующего пакета, созданного на маршрутизаторе вне рамок ND.</a:t>
                      </a:r>
                    </a:p>
                    <a:p>
                      <a:pPr marL="92075" marR="82550" indent="447675" algn="just">
                        <a:lnSpc>
                          <a:spcPct val="100000"/>
                        </a:lnSpc>
                      </a:pPr>
                      <a:r>
                        <a:rPr sz="2000" spc="0" dirty="0">
                          <a:latin typeface="Arial MT"/>
                          <a:cs typeface="Arial MT"/>
                        </a:rPr>
                        <a:t>В таблице маршрутизации возникают несколько (согласно числу  административно включенных сетевых интерфейсов) абсолютно  равноправных маршрутов к подсети FE80::/64.</a:t>
                      </a:r>
                    </a:p>
                    <a:p>
                      <a:pPr marL="92075" marR="83820" indent="447675" algn="just">
                        <a:lnSpc>
                          <a:spcPct val="100000"/>
                        </a:lnSpc>
                      </a:pPr>
                      <a:r>
                        <a:rPr sz="2000" spc="0" dirty="0">
                          <a:latin typeface="Arial MT"/>
                          <a:cs typeface="Arial MT"/>
                        </a:rPr>
                        <a:t>Балансировка нагрузки (которую поддерживают далеко не все  реализации) в отношении своих подсетей просто неуместна.</a:t>
                      </a:r>
                    </a:p>
                    <a:p>
                      <a:pPr marL="92075" marR="83185" indent="447675" algn="just">
                        <a:lnSpc>
                          <a:spcPct val="100000"/>
                        </a:lnSpc>
                      </a:pPr>
                      <a:r>
                        <a:rPr sz="2000" spc="0" dirty="0">
                          <a:latin typeface="Arial MT"/>
                          <a:cs typeface="Arial MT"/>
                        </a:rPr>
                        <a:t>Проблему решают явным указанием выходного сетевого интерфейса (с  помощью идентификатора зоны).</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3839" y="348995"/>
            <a:ext cx="9906000" cy="6858000"/>
            <a:chOff x="393839" y="348995"/>
            <a:chExt cx="9906000" cy="6858000"/>
          </a:xfrm>
        </p:grpSpPr>
        <p:sp>
          <p:nvSpPr>
            <p:cNvPr id="3" name="object 3"/>
            <p:cNvSpPr/>
            <p:nvPr/>
          </p:nvSpPr>
          <p:spPr>
            <a:xfrm>
              <a:off x="393839" y="348995"/>
              <a:ext cx="9906000" cy="6858000"/>
            </a:xfrm>
            <a:custGeom>
              <a:avLst/>
              <a:gdLst/>
              <a:ahLst/>
              <a:cxnLst/>
              <a:rect l="l" t="t" r="r" b="b"/>
              <a:pathLst>
                <a:path w="9906000" h="6858000">
                  <a:moveTo>
                    <a:pt x="9906000" y="6858000"/>
                  </a:moveTo>
                  <a:lnTo>
                    <a:pt x="9906000" y="0"/>
                  </a:lnTo>
                  <a:lnTo>
                    <a:pt x="0" y="0"/>
                  </a:lnTo>
                  <a:lnTo>
                    <a:pt x="0" y="6858000"/>
                  </a:lnTo>
                  <a:lnTo>
                    <a:pt x="9906000" y="6858000"/>
                  </a:lnTo>
                  <a:close/>
                </a:path>
              </a:pathLst>
            </a:custGeom>
            <a:solidFill>
              <a:srgbClr val="FF99CC"/>
            </a:solidFill>
          </p:spPr>
          <p:txBody>
            <a:bodyPr wrap="square" lIns="0" tIns="0" rIns="0" bIns="0" rtlCol="0"/>
            <a:lstStyle/>
            <a:p>
              <a:endParaRPr/>
            </a:p>
          </p:txBody>
        </p:sp>
        <p:sp>
          <p:nvSpPr>
            <p:cNvPr id="4" name="object 4"/>
            <p:cNvSpPr/>
            <p:nvPr/>
          </p:nvSpPr>
          <p:spPr>
            <a:xfrm>
              <a:off x="594245" y="933450"/>
              <a:ext cx="9505950" cy="6087745"/>
            </a:xfrm>
            <a:custGeom>
              <a:avLst/>
              <a:gdLst/>
              <a:ahLst/>
              <a:cxnLst/>
              <a:rect l="l" t="t" r="r" b="b"/>
              <a:pathLst>
                <a:path w="9505950" h="6087745">
                  <a:moveTo>
                    <a:pt x="9505949" y="6087617"/>
                  </a:moveTo>
                  <a:lnTo>
                    <a:pt x="9505949" y="0"/>
                  </a:lnTo>
                  <a:lnTo>
                    <a:pt x="0" y="0"/>
                  </a:lnTo>
                  <a:lnTo>
                    <a:pt x="0" y="6087617"/>
                  </a:lnTo>
                  <a:lnTo>
                    <a:pt x="9505949" y="6087617"/>
                  </a:lnTo>
                  <a:close/>
                </a:path>
              </a:pathLst>
            </a:custGeom>
            <a:solidFill>
              <a:srgbClr val="FFFFFF"/>
            </a:solidFill>
          </p:spPr>
          <p:txBody>
            <a:bodyPr wrap="square" lIns="0" tIns="0" rIns="0" bIns="0" rtlCol="0"/>
            <a:lstStyle/>
            <a:p>
              <a:endParaRPr/>
            </a:p>
          </p:txBody>
        </p:sp>
      </p:grpSp>
      <p:sp>
        <p:nvSpPr>
          <p:cNvPr id="5" name="object 5"/>
          <p:cNvSpPr txBox="1"/>
          <p:nvPr/>
        </p:nvSpPr>
        <p:spPr>
          <a:xfrm>
            <a:off x="3872617" y="6653276"/>
            <a:ext cx="294640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Source interface selection</a:t>
            </a:r>
            <a:endParaRPr sz="2000">
              <a:latin typeface="Arial MT"/>
              <a:cs typeface="Arial MT"/>
            </a:endParaRPr>
          </a:p>
        </p:txBody>
      </p:sp>
      <p:sp>
        <p:nvSpPr>
          <p:cNvPr id="6" name="object 6"/>
          <p:cNvSpPr/>
          <p:nvPr/>
        </p:nvSpPr>
        <p:spPr>
          <a:xfrm>
            <a:off x="594245" y="537972"/>
            <a:ext cx="9505950" cy="395605"/>
          </a:xfrm>
          <a:custGeom>
            <a:avLst/>
            <a:gdLst/>
            <a:ahLst/>
            <a:cxnLst/>
            <a:rect l="l" t="t" r="r" b="b"/>
            <a:pathLst>
              <a:path w="9505950" h="395605">
                <a:moveTo>
                  <a:pt x="9505950" y="395478"/>
                </a:moveTo>
                <a:lnTo>
                  <a:pt x="9505950" y="0"/>
                </a:lnTo>
                <a:lnTo>
                  <a:pt x="0" y="0"/>
                </a:lnTo>
                <a:lnTo>
                  <a:pt x="0" y="395478"/>
                </a:lnTo>
                <a:lnTo>
                  <a:pt x="9505950" y="395478"/>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672979" y="564896"/>
            <a:ext cx="1068070" cy="330200"/>
          </a:xfrm>
          <a:prstGeom prst="rect">
            <a:avLst/>
          </a:prstGeom>
        </p:spPr>
        <p:txBody>
          <a:bodyPr vert="horz" wrap="square" lIns="0" tIns="12065" rIns="0" bIns="0" rtlCol="0">
            <a:spAutoFit/>
          </a:bodyPr>
          <a:lstStyle/>
          <a:p>
            <a:pPr marL="12700">
              <a:lnSpc>
                <a:spcPct val="100000"/>
              </a:lnSpc>
              <a:spcBef>
                <a:spcPts val="95"/>
              </a:spcBef>
            </a:pPr>
            <a:r>
              <a:rPr dirty="0"/>
              <a:t>4.0.20.3c</a:t>
            </a:r>
          </a:p>
        </p:txBody>
      </p:sp>
      <p:grpSp>
        <p:nvGrpSpPr>
          <p:cNvPr id="8" name="object 8"/>
          <p:cNvGrpSpPr/>
          <p:nvPr/>
        </p:nvGrpSpPr>
        <p:grpSpPr>
          <a:xfrm>
            <a:off x="579196" y="523684"/>
            <a:ext cx="9534525" cy="6511925"/>
            <a:chOff x="579196" y="523684"/>
            <a:chExt cx="9534525" cy="6511925"/>
          </a:xfrm>
        </p:grpSpPr>
        <p:sp>
          <p:nvSpPr>
            <p:cNvPr id="9" name="object 9"/>
            <p:cNvSpPr/>
            <p:nvPr/>
          </p:nvSpPr>
          <p:spPr>
            <a:xfrm>
              <a:off x="593483" y="523684"/>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3483" y="927100"/>
              <a:ext cx="9505950" cy="12700"/>
            </a:xfrm>
            <a:custGeom>
              <a:avLst/>
              <a:gdLst/>
              <a:ahLst/>
              <a:cxnLst/>
              <a:rect l="l" t="t" r="r" b="b"/>
              <a:pathLst>
                <a:path w="9505950" h="12700">
                  <a:moveTo>
                    <a:pt x="0" y="0"/>
                  </a:moveTo>
                  <a:lnTo>
                    <a:pt x="0" y="12700"/>
                  </a:lnTo>
                  <a:lnTo>
                    <a:pt x="9505950" y="12699"/>
                  </a:lnTo>
                  <a:lnTo>
                    <a:pt x="9505950" y="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593483" y="7006780"/>
              <a:ext cx="9505950" cy="28575"/>
            </a:xfrm>
            <a:custGeom>
              <a:avLst/>
              <a:gdLst/>
              <a:ahLst/>
              <a:cxnLst/>
              <a:rect l="l" t="t" r="r" b="b"/>
              <a:pathLst>
                <a:path w="9505950" h="28575">
                  <a:moveTo>
                    <a:pt x="0" y="0"/>
                  </a:moveTo>
                  <a:lnTo>
                    <a:pt x="0" y="28575"/>
                  </a:lnTo>
                  <a:lnTo>
                    <a:pt x="9505950" y="28574"/>
                  </a:lnTo>
                  <a:lnTo>
                    <a:pt x="9505950" y="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9348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3" name="object 13"/>
            <p:cNvSpPr/>
            <p:nvPr/>
          </p:nvSpPr>
          <p:spPr>
            <a:xfrm>
              <a:off x="10099433" y="537972"/>
              <a:ext cx="0" cy="6483350"/>
            </a:xfrm>
            <a:custGeom>
              <a:avLst/>
              <a:gdLst/>
              <a:ahLst/>
              <a:cxnLst/>
              <a:rect l="l" t="t" r="r" b="b"/>
              <a:pathLst>
                <a:path h="6483350">
                  <a:moveTo>
                    <a:pt x="0" y="0"/>
                  </a:moveTo>
                  <a:lnTo>
                    <a:pt x="0" y="6483096"/>
                  </a:lnTo>
                </a:path>
              </a:pathLst>
            </a:custGeom>
            <a:ln w="28575">
              <a:solidFill>
                <a:srgbClr val="000000"/>
              </a:solidFill>
            </a:ln>
          </p:spPr>
          <p:txBody>
            <a:bodyPr wrap="square" lIns="0" tIns="0" rIns="0" bIns="0" rtlCol="0"/>
            <a:lstStyle/>
            <a:p>
              <a:endParaRPr/>
            </a:p>
          </p:txBody>
        </p:sp>
        <p:sp>
          <p:nvSpPr>
            <p:cNvPr id="14" name="object 14"/>
            <p:cNvSpPr/>
            <p:nvPr/>
          </p:nvSpPr>
          <p:spPr>
            <a:xfrm>
              <a:off x="593483" y="6625589"/>
              <a:ext cx="9505950" cy="0"/>
            </a:xfrm>
            <a:custGeom>
              <a:avLst/>
              <a:gdLst/>
              <a:ahLst/>
              <a:cxnLst/>
              <a:rect l="l" t="t" r="r" b="b"/>
              <a:pathLst>
                <a:path w="9505950">
                  <a:moveTo>
                    <a:pt x="0" y="0"/>
                  </a:moveTo>
                  <a:lnTo>
                    <a:pt x="9505950" y="0"/>
                  </a:lnTo>
                </a:path>
              </a:pathLst>
            </a:custGeom>
            <a:ln w="12700">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2284361" y="2409444"/>
              <a:ext cx="6124955" cy="2705100"/>
            </a:xfrm>
            <a:prstGeom prst="rect">
              <a:avLst/>
            </a:prstGeom>
          </p:spPr>
        </p:pic>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733893746"/>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4.0.20.4a</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2550" indent="447675" algn="just">
                        <a:lnSpc>
                          <a:spcPct val="100000"/>
                        </a:lnSpc>
                        <a:spcBef>
                          <a:spcPts val="310"/>
                        </a:spcBef>
                      </a:pPr>
                      <a:r>
                        <a:rPr sz="2000" spc="0" dirty="0">
                          <a:latin typeface="Arial MT"/>
                          <a:cs typeface="Arial MT"/>
                        </a:rPr>
                        <a:t>Согласно идеологии IPv4 в качестве адреса источника подставляется  адрес выходного интерфейса. Наличие у одного сетевого интерфейса  множества адресов разных видов создает проблему выбора адреса  источника (source address selection) при инкапсуляции, когда пакет создан на  самом маршрутизаторе и адрес источника явно не задан.</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607258807"/>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4.0.20.4b</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92075" marR="85725" indent="447675">
                        <a:lnSpc>
                          <a:spcPct val="100000"/>
                        </a:lnSpc>
                        <a:spcBef>
                          <a:spcPts val="310"/>
                        </a:spcBef>
                        <a:tabLst>
                          <a:tab pos="959485" algn="l"/>
                          <a:tab pos="1731010" algn="l"/>
                          <a:tab pos="2546985" algn="l"/>
                          <a:tab pos="4883785" algn="l"/>
                          <a:tab pos="5981700" algn="l"/>
                          <a:tab pos="7110095" algn="l"/>
                          <a:tab pos="8201659" algn="l"/>
                          <a:tab pos="8883015" algn="l"/>
                        </a:tabLst>
                      </a:pPr>
                      <a:r>
                        <a:rPr sz="2000" spc="0" dirty="0">
                          <a:latin typeface="Arial MT"/>
                          <a:cs typeface="Arial MT"/>
                        </a:rPr>
                        <a:t>В	RFC	6724	сформулированы	восемь	единых	правил	для	всех  реализаций:</a:t>
                      </a:r>
                    </a:p>
                    <a:p>
                      <a:pPr marL="821690" indent="-282575">
                        <a:lnSpc>
                          <a:spcPct val="100000"/>
                        </a:lnSpc>
                        <a:buAutoNum type="arabicPeriod"/>
                        <a:tabLst>
                          <a:tab pos="822325" algn="l"/>
                        </a:tabLst>
                      </a:pPr>
                      <a:r>
                        <a:rPr sz="2000" spc="0" dirty="0">
                          <a:latin typeface="Arial MT"/>
                          <a:cs typeface="Arial MT"/>
                        </a:rPr>
                        <a:t>Приоритетнее адрес, совпадающий с адресом назначения.</a:t>
                      </a:r>
                    </a:p>
                    <a:p>
                      <a:pPr marL="92075" marR="83820" indent="447675">
                        <a:lnSpc>
                          <a:spcPct val="100000"/>
                        </a:lnSpc>
                        <a:buAutoNum type="arabicPeriod"/>
                        <a:tabLst>
                          <a:tab pos="847725" algn="l"/>
                        </a:tabLst>
                      </a:pPr>
                      <a:r>
                        <a:rPr sz="2000" spc="0" dirty="0">
                          <a:latin typeface="Arial MT"/>
                          <a:cs typeface="Arial MT"/>
                        </a:rPr>
                        <a:t>Приоритетнее адрес из подсети, вид которой более приближен к виду  подсети назначения.</a:t>
                      </a:r>
                    </a:p>
                    <a:p>
                      <a:pPr marL="821690" indent="-282575">
                        <a:lnSpc>
                          <a:spcPct val="100000"/>
                        </a:lnSpc>
                        <a:buAutoNum type="arabicPeriod"/>
                        <a:tabLst>
                          <a:tab pos="822325" algn="l"/>
                        </a:tabLst>
                      </a:pPr>
                      <a:r>
                        <a:rPr sz="2000" spc="0" dirty="0">
                          <a:latin typeface="Arial MT"/>
                          <a:cs typeface="Arial MT"/>
                        </a:rPr>
                        <a:t>Preferred-адрес приоритетнее deprecated-адреса.</a:t>
                      </a:r>
                    </a:p>
                    <a:p>
                      <a:pPr marL="821055" indent="-281940">
                        <a:lnSpc>
                          <a:spcPct val="100000"/>
                        </a:lnSpc>
                        <a:buAutoNum type="arabicPeriod"/>
                        <a:tabLst>
                          <a:tab pos="821690" algn="l"/>
                        </a:tabLst>
                      </a:pPr>
                      <a:r>
                        <a:rPr sz="2000" spc="0" dirty="0">
                          <a:latin typeface="Arial MT"/>
                          <a:cs typeface="Arial MT"/>
                        </a:rPr>
                        <a:t>Домашний адрес приоритетнее дорожного адреса (мобильность).</a:t>
                      </a:r>
                    </a:p>
                    <a:p>
                      <a:pPr marL="92075" marR="85090" indent="447675">
                        <a:lnSpc>
                          <a:spcPct val="100000"/>
                        </a:lnSpc>
                        <a:buAutoNum type="arabicPeriod"/>
                        <a:tabLst>
                          <a:tab pos="909319" algn="l"/>
                          <a:tab pos="909955" algn="l"/>
                          <a:tab pos="2751455" algn="l"/>
                          <a:tab pos="3605529" algn="l"/>
                          <a:tab pos="4796155" algn="l"/>
                          <a:tab pos="6460490" algn="l"/>
                          <a:tab pos="8188325" algn="l"/>
                          <a:tab pos="8479155" algn="l"/>
                        </a:tabLst>
                      </a:pPr>
                      <a:r>
                        <a:rPr sz="2000" spc="0" dirty="0">
                          <a:latin typeface="Arial MT"/>
                          <a:cs typeface="Arial MT"/>
                        </a:rPr>
                        <a:t>Приоритетнее	адрес	сетевого	интерфейса,	обращенного	в	сторону  адреса назначения.</a:t>
                      </a:r>
                    </a:p>
                    <a:p>
                      <a:pPr marL="943610" indent="-404495">
                        <a:lnSpc>
                          <a:spcPct val="100000"/>
                        </a:lnSpc>
                        <a:buAutoNum type="arabicPeriod"/>
                        <a:tabLst>
                          <a:tab pos="943610" algn="l"/>
                          <a:tab pos="944244" algn="l"/>
                          <a:tab pos="2820670" algn="l"/>
                          <a:tab pos="3780790" algn="l"/>
                          <a:tab pos="4375150" algn="l"/>
                          <a:tab pos="5251450" algn="l"/>
                          <a:tab pos="6139180" algn="l"/>
                          <a:tab pos="7014845" algn="l"/>
                          <a:tab pos="8043545" algn="l"/>
                        </a:tabLst>
                      </a:pPr>
                      <a:r>
                        <a:rPr sz="2000" spc="0" dirty="0">
                          <a:latin typeface="Arial MT"/>
                          <a:cs typeface="Arial MT"/>
                        </a:rPr>
                        <a:t>Приоритетнее	адрес,	чья	метка	равна	метке	адреса	назначения</a:t>
                      </a:r>
                    </a:p>
                    <a:p>
                      <a:pPr marL="92075">
                        <a:lnSpc>
                          <a:spcPct val="100000"/>
                        </a:lnSpc>
                      </a:pPr>
                      <a:r>
                        <a:rPr sz="2000" spc="0" dirty="0">
                          <a:latin typeface="Arial MT"/>
                          <a:cs typeface="Arial MT"/>
                        </a:rPr>
                        <a:t>(гибридные технологии L2 -- L3).</a:t>
                      </a:r>
                    </a:p>
                    <a:p>
                      <a:pPr marL="821690" indent="-282575">
                        <a:lnSpc>
                          <a:spcPct val="100000"/>
                        </a:lnSpc>
                        <a:buAutoNum type="arabicPeriod" startAt="7"/>
                        <a:tabLst>
                          <a:tab pos="822325" algn="l"/>
                        </a:tabLst>
                      </a:pPr>
                      <a:r>
                        <a:rPr sz="2000" spc="0" dirty="0">
                          <a:latin typeface="Arial MT"/>
                          <a:cs typeface="Arial MT"/>
                        </a:rPr>
                        <a:t>Временный адрес приоритетнее постоянного.</a:t>
                      </a:r>
                    </a:p>
                    <a:p>
                      <a:pPr marL="92075" marR="81915" indent="447675">
                        <a:lnSpc>
                          <a:spcPct val="100000"/>
                        </a:lnSpc>
                        <a:buAutoNum type="arabicPeriod" startAt="7"/>
                        <a:tabLst>
                          <a:tab pos="899794" algn="l"/>
                          <a:tab pos="900430" algn="l"/>
                          <a:tab pos="2733040" algn="l"/>
                          <a:tab pos="3578860" algn="l"/>
                          <a:tab pos="3984625" algn="l"/>
                          <a:tab pos="5153660" algn="l"/>
                          <a:tab pos="6229985" algn="l"/>
                          <a:tab pos="7090409" algn="l"/>
                          <a:tab pos="8375650" algn="l"/>
                        </a:tabLst>
                      </a:pPr>
                      <a:r>
                        <a:rPr sz="2000" spc="0" dirty="0">
                          <a:latin typeface="Arial MT"/>
                          <a:cs typeface="Arial MT"/>
                        </a:rPr>
                        <a:t>Приоритетнее	адрес	из	подсети,	которая	имеет	наиболее	длинный  общий префикс с подсетью назначения.</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012991441"/>
              </p:ext>
            </p:extLst>
          </p:nvPr>
        </p:nvGraphicFramePr>
        <p:xfrm>
          <a:off x="579196" y="523684"/>
          <a:ext cx="9505950" cy="6483094"/>
        </p:xfrm>
        <a:graphic>
          <a:graphicData uri="http://schemas.openxmlformats.org/drawingml/2006/table">
            <a:tbl>
              <a:tblPr firstRow="1" bandRow="1">
                <a:tableStyleId>{2D5ABB26-0587-4C30-8999-92F81FD0307C}</a:tableStyleId>
              </a:tblPr>
              <a:tblGrid>
                <a:gridCol w="9505950">
                  <a:extLst>
                    <a:ext uri="{9D8B030D-6E8A-4147-A177-3AD203B41FA5}">
                      <a16:colId xmlns:a16="http://schemas.microsoft.com/office/drawing/2014/main" val="20000"/>
                    </a:ext>
                  </a:extLst>
                </a:gridCol>
              </a:tblGrid>
              <a:tr h="395477">
                <a:tc>
                  <a:txBody>
                    <a:bodyPr/>
                    <a:lstStyle/>
                    <a:p>
                      <a:pPr marL="92075">
                        <a:lnSpc>
                          <a:spcPct val="100000"/>
                        </a:lnSpc>
                        <a:spcBef>
                          <a:spcPts val="310"/>
                        </a:spcBef>
                      </a:pPr>
                      <a:r>
                        <a:rPr sz="2000" spc="0" dirty="0">
                          <a:latin typeface="Arial MT"/>
                          <a:cs typeface="Arial MT"/>
                        </a:rPr>
                        <a:t>4.0.20.4c</a:t>
                      </a:r>
                      <a:endParaRPr sz="2000" spc="0">
                        <a:latin typeface="Arial MT"/>
                        <a:cs typeface="Arial MT"/>
                      </a:endParaRPr>
                    </a:p>
                  </a:txBody>
                  <a:tcPr marL="0" marR="0" marT="39370" marB="0">
                    <a:lnL w="381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5692140">
                <a:tc>
                  <a:txBody>
                    <a:bodyPr/>
                    <a:lstStyle/>
                    <a:p>
                      <a:pPr marL="539750">
                        <a:lnSpc>
                          <a:spcPct val="100000"/>
                        </a:lnSpc>
                        <a:spcBef>
                          <a:spcPts val="310"/>
                        </a:spcBef>
                      </a:pPr>
                      <a:r>
                        <a:rPr sz="2000" spc="0" dirty="0">
                          <a:latin typeface="Arial MT"/>
                          <a:cs typeface="Arial MT"/>
                        </a:rPr>
                        <a:t>Адреса сравниваются попарно (порядок не важен).</a:t>
                      </a:r>
                    </a:p>
                    <a:p>
                      <a:pPr marL="92075" marR="81915" indent="447675">
                        <a:lnSpc>
                          <a:spcPct val="100000"/>
                        </a:lnSpc>
                      </a:pPr>
                      <a:r>
                        <a:rPr sz="2000" spc="0" dirty="0">
                          <a:latin typeface="Arial MT"/>
                          <a:cs typeface="Arial MT"/>
                        </a:rPr>
                        <a:t>Если текущее правило не выявило победителя, то выполняется переход к  следующему правилу.</a:t>
                      </a:r>
                    </a:p>
                    <a:p>
                      <a:pPr marL="92075" marR="83185" indent="447675">
                        <a:lnSpc>
                          <a:spcPct val="100000"/>
                        </a:lnSpc>
                        <a:tabLst>
                          <a:tab pos="1386840" algn="l"/>
                          <a:tab pos="1781175" algn="l"/>
                          <a:tab pos="3361054" algn="l"/>
                          <a:tab pos="4601210" algn="l"/>
                          <a:tab pos="5666105" algn="l"/>
                          <a:tab pos="7325995" algn="l"/>
                          <a:tab pos="7867015" algn="l"/>
                          <a:tab pos="9157970" algn="l"/>
                        </a:tabLst>
                      </a:pPr>
                      <a:r>
                        <a:rPr sz="2000" spc="0" dirty="0">
                          <a:latin typeface="Arial MT"/>
                          <a:cs typeface="Arial MT"/>
                        </a:rPr>
                        <a:t>Если	в	результате	выявить	одного	победителя	не	удалось,	то  дальнейший выбор зависит от реализации.</a:t>
                      </a:r>
                    </a:p>
                    <a:p>
                      <a:pPr marL="92075" marR="82550" indent="447675">
                        <a:lnSpc>
                          <a:spcPct val="100000"/>
                        </a:lnSpc>
                      </a:pPr>
                      <a:r>
                        <a:rPr sz="2000" spc="0" dirty="0">
                          <a:latin typeface="Arial MT"/>
                          <a:cs typeface="Arial MT"/>
                        </a:rPr>
                        <a:t>В  общем  случае,  адрес  источника  и  адрес  назначения  в  пакете  вполне  могут быть разных видов.</a:t>
                      </a:r>
                    </a:p>
                  </a:txBody>
                  <a:tcPr marL="0" marR="0" marT="39370" marB="0">
                    <a:lnL w="38100">
                      <a:solidFill>
                        <a:srgbClr val="000000"/>
                      </a:solidFill>
                      <a:prstDash val="solid"/>
                    </a:lnL>
                    <a:lnR w="28575">
                      <a:solidFill>
                        <a:srgbClr val="000000"/>
                      </a:solidFill>
                      <a:prstDash val="solid"/>
                    </a:lnR>
                    <a:lnT w="1270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95477">
                <a:tc>
                  <a:txBody>
                    <a:bodyPr/>
                    <a:lstStyle/>
                    <a:p>
                      <a:pPr>
                        <a:lnSpc>
                          <a:spcPct val="100000"/>
                        </a:lnSpc>
                      </a:pPr>
                      <a:endParaRPr sz="1900" spc="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19050">
                      <a:solidFill>
                        <a:srgbClr val="000000"/>
                      </a:solidFill>
                      <a:prstDash val="solid"/>
                    </a:lnT>
                    <a:lnB w="3810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8154</Words>
  <Application>Microsoft Office PowerPoint</Application>
  <PresentationFormat>Произвольный</PresentationFormat>
  <Paragraphs>1249</Paragraphs>
  <Slides>161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161</vt:i4>
      </vt:variant>
    </vt:vector>
  </HeadingPairs>
  <TitlesOfParts>
    <vt:vector size="167" baseType="lpstr">
      <vt:lpstr>Arial</vt:lpstr>
      <vt:lpstr>Arial MT</vt:lpstr>
      <vt:lpstr>Calibri</vt:lpstr>
      <vt:lpstr>Courier New</vt:lpstr>
      <vt:lpstr>Times New Roman</vt:lpstr>
      <vt:lpstr>Office Theme</vt:lpstr>
      <vt:lpstr>IPv6</vt:lpstr>
      <vt:lpstr>Презентация PowerPoint</vt:lpstr>
      <vt:lpstr>4.0.1.2</vt:lpstr>
      <vt:lpstr>Презентация PowerPoint</vt:lpstr>
      <vt:lpstr>Презентация PowerPoint</vt:lpstr>
      <vt:lpstr>Презентация PowerPoint</vt:lpstr>
      <vt:lpstr>Презентация PowerPoint</vt:lpstr>
      <vt:lpstr>4.0.3.2</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4.0.10.2</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4.0.19.6</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4.0.19.11c</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4.0.19.13c</vt:lpstr>
      <vt:lpstr>Презентация PowerPoint</vt:lpstr>
      <vt:lpstr>Презентация PowerPoint</vt:lpstr>
      <vt:lpstr>Презентация PowerPoint</vt:lpstr>
      <vt:lpstr>Презентация PowerPoint</vt:lpstr>
      <vt:lpstr>Презентация PowerPoint</vt:lpstr>
      <vt:lpstr>4.0.19.14c</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4.0.19.18a</vt:lpstr>
      <vt:lpstr>Презентация PowerPoint</vt:lpstr>
      <vt:lpstr>4.0.19.19</vt:lpstr>
      <vt:lpstr>Презентация PowerPoint</vt:lpstr>
      <vt:lpstr>4.0.19.21a</vt:lpstr>
      <vt:lpstr>4.0.19.21b</vt:lpstr>
      <vt:lpstr>Презентация PowerPoint</vt:lpstr>
      <vt:lpstr>Презентация PowerPoint</vt:lpstr>
      <vt:lpstr>Презентация PowerPoint</vt:lpstr>
      <vt:lpstr>4.0.19.24</vt:lpstr>
      <vt:lpstr>4.0.19.25</vt:lpstr>
      <vt:lpstr>4.0.19.26</vt:lpstr>
      <vt:lpstr>Презентация PowerPoint</vt:lpstr>
      <vt:lpstr>Презентация PowerPoint</vt:lpstr>
      <vt:lpstr>Презентация PowerPoint</vt:lpstr>
      <vt:lpstr>Презентация PowerPoint</vt:lpstr>
      <vt:lpstr>4.0.20.3c</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4.0.24.4a</vt:lpstr>
      <vt:lpstr>4.0.24.4b</vt:lpstr>
      <vt:lpstr>4.0.24.4c</vt:lpstr>
      <vt:lpstr>4.0.24.4d</vt:lpstr>
      <vt:lpstr>4.0.24.4e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4.0.26.21a</vt:lpstr>
      <vt:lpstr>Презентация PowerPoint</vt:lpstr>
      <vt:lpstr>4.0.26.21c</vt:lpstr>
      <vt:lpstr>Презентация PowerPoint</vt:lpstr>
      <vt:lpstr>4.0.26.21e</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aksis-04</dc:title>
  <dc:creator>Administrator</dc:creator>
  <cp:lastModifiedBy>USER</cp:lastModifiedBy>
  <cp:revision>3</cp:revision>
  <dcterms:created xsi:type="dcterms:W3CDTF">2022-05-10T05:54:37Z</dcterms:created>
  <dcterms:modified xsi:type="dcterms:W3CDTF">2022-05-10T06:24:07Z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2022-04-25T00:00:00Z</vt:filetime>
  </property>
  <property fmtid="{D5CDD505-2E9C-101B-9397-08002B2CF9AE}" pid="3" name="Creator">
    <vt:lpwstr>PScript5.dll Version 5.2.2</vt:lpwstr>
  </property>
  <property fmtid="{D5CDD505-2E9C-101B-9397-08002B2CF9AE}" pid="4" name="LastSaved">
    <vt:filetime>2022-05-10T00:00:00Z</vt:filetime>
  </property>
</Properties>
</file>