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7.png" ContentType="image/png"/>
  <Override PartName="/ppt/media/image26.jpeg" ContentType="image/jpeg"/>
  <Override PartName="/ppt/media/image23.jpeg" ContentType="image/jpeg"/>
  <Override PartName="/ppt/media/image21.jpeg" ContentType="image/jpeg"/>
  <Override PartName="/ppt/media/image19.jpeg" ContentType="image/jpeg"/>
  <Override PartName="/ppt/media/image20.png" ContentType="image/png"/>
  <Override PartName="/ppt/media/image36.jpeg" ContentType="image/jpeg"/>
  <Override PartName="/ppt/media/image18.png" ContentType="image/png"/>
  <Override PartName="/ppt/media/image28.png" ContentType="image/png"/>
  <Override PartName="/ppt/media/image10.jpeg" ContentType="image/jpeg"/>
  <Override PartName="/ppt/media/image29.jpeg" ContentType="image/jpeg"/>
  <Override PartName="/ppt/media/image8.jpeg" ContentType="image/jpeg"/>
  <Override PartName="/ppt/media/image5.png" ContentType="image/png"/>
  <Override PartName="/ppt/media/image35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.png" ContentType="image/png"/>
  <Override PartName="/ppt/media/image25.jpeg" ContentType="image/jpeg"/>
  <Override PartName="/ppt/media/image13.jpeg" ContentType="image/jpeg"/>
  <Override PartName="/ppt/media/image33.png" ContentType="image/png"/>
  <Override PartName="/ppt/media/image14.jpeg" ContentType="image/jpeg"/>
  <Override PartName="/ppt/media/image34.jpeg" ContentType="image/jpeg"/>
  <Override PartName="/ppt/media/image7.png" ContentType="image/png"/>
  <Override PartName="/ppt/media/image22.jpeg" ContentType="image/jpeg"/>
  <Override PartName="/ppt/media/image12.jpeg" ContentType="image/jpeg"/>
  <Override PartName="/ppt/media/image6.png" ContentType="image/png"/>
  <Override PartName="/ppt/media/image1.png" ContentType="image/png"/>
  <Override PartName="/ppt/media/image15.jpeg" ContentType="image/jpeg"/>
  <Override PartName="/ppt/media/image16.png" ContentType="image/png"/>
  <Override PartName="/ppt/media/image32.jpeg" ContentType="image/jpeg"/>
  <Override PartName="/ppt/media/image17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2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64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74.xml.rels" ContentType="application/vnd.openxmlformats-package.relationships+xml"/>
  <Override PartName="/ppt/slides/_rels/slide104.xml.rels" ContentType="application/vnd.openxmlformats-package.relationships+xml"/>
  <Override PartName="/ppt/slides/_rels/slide103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95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110.xml.rels" ContentType="application/vnd.openxmlformats-package.relationships+xml"/>
  <Override PartName="/ppt/slides/_rels/slide80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111.xml.rels" ContentType="application/vnd.openxmlformats-package.relationships+xml"/>
  <Override PartName="/ppt/slides/_rels/slide81.xml.rels" ContentType="application/vnd.openxmlformats-package.relationships+xml"/>
  <Override PartName="/ppt/slides/_rels/slide97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112.xml.rels" ContentType="application/vnd.openxmlformats-package.relationships+xml"/>
  <Override PartName="/ppt/slides/_rels/slide82.xml.rels" ContentType="application/vnd.openxmlformats-package.relationships+xml"/>
  <Override PartName="/ppt/slides/_rels/slide90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105.xml.rels" ContentType="application/vnd.openxmlformats-package.relationships+xml"/>
  <Override PartName="/ppt/slides/_rels/slide75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113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109.xml.rels" ContentType="application/vnd.openxmlformats-package.relationships+xml"/>
  <Override PartName="/ppt/slides/_rels/slide101.xml.rels" ContentType="application/vnd.openxmlformats-package.relationships+xml"/>
  <Override PartName="/ppt/slides/_rels/slide78.xml.rels" ContentType="application/vnd.openxmlformats-package.relationships+xml"/>
  <Override PartName="/ppt/slides/_rels/slide94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02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52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36.xml.rels" ContentType="application/vnd.openxmlformats-package.relationships+xml"/>
  <Override PartName="/ppt/slides/_rels/slide108.xml.rels" ContentType="application/vnd.openxmlformats-package.relationships+xml"/>
  <Override PartName="/ppt/slides/_rels/slide70.xml.rels" ContentType="application/vnd.openxmlformats-package.relationships+xml"/>
  <Override PartName="/ppt/slides/_rels/slide100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93.xml.rels" ContentType="application/vnd.openxmlformats-package.relationships+xml"/>
  <Override PartName="/ppt/slides/_rels/slide107.xml.rels" ContentType="application/vnd.openxmlformats-package.relationships+xml"/>
  <Override PartName="/ppt/slides/_rels/slide92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76.xml.rels" ContentType="application/vnd.openxmlformats-package.relationships+xml"/>
  <Override PartName="/ppt/slides/_rels/slide106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02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0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09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107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6.xml" ContentType="application/vnd.openxmlformats-officedocument.presentationml.slide+xml"/>
  <Override PartName="/ppt/slides/slide104.xml" ContentType="application/vnd.openxmlformats-officedocument.presentationml.slide+xml"/>
  <Override PartName="/ppt/slides/slide106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9.xml" ContentType="application/vnd.openxmlformats-officedocument.presentationml.slide+xml"/>
  <Override PartName="/ppt/slides/slide105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113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78.xml" ContentType="application/vnd.openxmlformats-officedocument.presentationml.slide+xml"/>
  <Override PartName="/ppt/slides/slide103.xml" ContentType="application/vnd.openxmlformats-officedocument.presentationml.slide+xml"/>
  <Override PartName="/ppt/slides/slide95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1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11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11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</p:sldIdLst>
  <p:sldSz cx="10693400" cy="75628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E908F7-8D08-437F-8534-1DF0DFC429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0D5E39-AD5A-4698-A037-3A11411B92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A8F9A2-B5AA-412F-A9B3-B1D40D6016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9F64B3-2121-48EB-BEEB-CEFD3020F2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F5EA82-B8FA-4401-A27B-BD252AB84B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ED9547-F82D-4E14-A01B-5180B02876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6E9943-B996-41A1-AF81-21B5B4211F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429A53-9FD2-4026-9D02-F0E984461B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9CFAAC-10C2-4978-82B1-FF367A7DC4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6C0C9E-7295-447F-BD64-6B10C71BA5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B1F938-DDE6-4218-8121-CD70E22295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F06673-57C3-4512-A53D-537C4DBEDE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CCABF2-1A41-4631-B2DA-AA3BD92F1D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5AC04C-4FB2-4255-8790-C8D346F89E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403BA8-9625-4056-9BC5-B2672B833C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9E7B24-D5E8-47EF-BB5B-C454F1605B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EDBD21-EA73-48E1-A62D-669EE32939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4C282B-501E-4A49-822D-DE1A445C36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B0421F-F233-43A4-A7D4-362ECBA55B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4F041C-5848-4C7C-8C05-E92D660C6F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50C118-17DE-423B-8259-A0900B38A8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D4787F-7F21-45FE-97BE-839222BBD0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09845B-7910-40B0-8B59-E5D25952B9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7331A9-18DE-435E-86D0-A52D2DAE6C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475F01-B393-4ED5-A14B-ECD4D4402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BDF96C-143F-4889-93FD-98F739773C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AF7716-9DA1-4D8A-8F29-7576E3FBBB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69CB3B-C3FB-4F9B-B12D-22C287D11E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CCB8A4-A83B-4AE0-A76E-8E553723D0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DC1BBD-06E4-4944-B801-A21DD5C9D5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9E34E1-8A20-4EA7-A393-06A3A542D3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41C326-F4D2-4C05-AC3E-37D50C01EB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211D9A-C4F3-466E-BD91-C09C10119E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1220ED-8FA7-44BC-ACF9-F8B7875D74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308AA5-817E-46C6-B308-457FA7DE18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75BCB2-54FA-46E0-84FD-B7BE6DC8E9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635640" y="7033320"/>
            <a:ext cx="34214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2"/>
          </p:nvPr>
        </p:nvSpPr>
        <p:spPr>
          <a:xfrm>
            <a:off x="534600" y="7033320"/>
            <a:ext cx="24591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7699320" y="7033320"/>
            <a:ext cx="24591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AB8CC0-36E8-41A3-ABF5-E5FFD94036F2}" type="slidenum">
              <a:rPr b="0" lang="ru-RU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g object 16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3470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600" y="1739520"/>
            <a:ext cx="9623880" cy="499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4"/>
          </p:nvPr>
        </p:nvSpPr>
        <p:spPr>
          <a:xfrm>
            <a:off x="3635640" y="7033320"/>
            <a:ext cx="34214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5"/>
          </p:nvPr>
        </p:nvSpPr>
        <p:spPr>
          <a:xfrm>
            <a:off x="534600" y="7033320"/>
            <a:ext cx="24591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7699320" y="7033320"/>
            <a:ext cx="24591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144C0E-DDB1-4D14-8E32-18CA43B42CC9}" type="slidenum">
              <a:rPr b="0" lang="ru-RU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g object 16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bg object 17"/>
          <p:cNvSpPr/>
          <p:nvPr/>
        </p:nvSpPr>
        <p:spPr>
          <a:xfrm>
            <a:off x="594360" y="933480"/>
            <a:ext cx="9505440" cy="6087240"/>
          </a:xfrm>
          <a:custGeom>
            <a:avLst/>
            <a:gdLst/>
            <a:ah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3470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 idx="7"/>
          </p:nvPr>
        </p:nvSpPr>
        <p:spPr>
          <a:xfrm>
            <a:off x="3635640" y="7033320"/>
            <a:ext cx="34214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8"/>
          </p:nvPr>
        </p:nvSpPr>
        <p:spPr>
          <a:xfrm>
            <a:off x="534600" y="7033320"/>
            <a:ext cx="24591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 idx="9"/>
          </p:nvPr>
        </p:nvSpPr>
        <p:spPr>
          <a:xfrm>
            <a:off x="7699320" y="7033320"/>
            <a:ext cx="24591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50DECB-9CAC-4D42-B5FF-B2104F777A88}" type="slidenum">
              <a:rPr b="0" lang="ru-RU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4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4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4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4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4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МАРШРУТИЗАЦИЯ</a:t>
                      </a:r>
                      <a:r>
                        <a:rPr b="0" lang="en-US" sz="400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4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IPv4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Версия</a:t>
                      </a:r>
                      <a:r>
                        <a:rPr b="0" lang="en-US" sz="2000" spc="-3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2.0.1.9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Алгоритмы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полностью</a:t>
                      </a:r>
                      <a:r>
                        <a:rPr b="0" lang="en-US" sz="2000" spc="54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аппаратно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невозможно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(если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брать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расчет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уже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давно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устаревшие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самые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примитивные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из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них).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Поэтому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аппаратной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маршрутизацией</a:t>
                      </a:r>
                      <a:r>
                        <a:rPr b="0" i="1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настоящее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время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подразумевают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ту,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которая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выполняется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специализированным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«железом».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Применительно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IP-маршрутизации,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алгоритмы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выражены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виде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соответствующих протоколов семейства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TCP/IP.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8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Расширение</a:t>
                      </a:r>
                      <a:r>
                        <a:rPr b="0" lang="en-US" sz="2000" spc="10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VRF</a:t>
                      </a:r>
                      <a:r>
                        <a:rPr b="0" lang="en-US" sz="2000" spc="1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(Virtual</a:t>
                      </a:r>
                      <a:r>
                        <a:rPr b="0" lang="en-US" sz="2000" spc="1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Routing</a:t>
                      </a:r>
                      <a:r>
                        <a:rPr b="0" lang="en-US" sz="2000" spc="10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and</a:t>
                      </a:r>
                      <a:r>
                        <a:rPr b="0" lang="en-US" sz="2000" spc="1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Forwarding)</a:t>
                      </a:r>
                      <a:r>
                        <a:rPr b="0" lang="en-US" sz="2000" spc="10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позволяет</a:t>
                      </a:r>
                      <a:r>
                        <a:rPr b="0" lang="en-US" sz="2000" spc="9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дополнение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собственно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маршрутизатору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базе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IOS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создать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виртуальные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маршрутизаторы с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изолированными таблицами маршрутизации.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этом, к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отдельно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взятой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сущности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VRF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необходимо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привязать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соответствующие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интерфейсы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или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подинтерфейсы.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9" name="object 3" descr=""/>
          <p:cNvPicPr/>
          <p:nvPr/>
        </p:nvPicPr>
        <p:blipFill>
          <a:blip r:embed="rId1"/>
          <a:stretch/>
        </p:blipFill>
        <p:spPr>
          <a:xfrm>
            <a:off x="4042440" y="3673440"/>
            <a:ext cx="2666520" cy="12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4440" bIns="0" anchor="t">
                      <a:noAutofit/>
                    </a:bodyPr>
                    <a:p>
                      <a:pPr marL="92160" indent="447840" algn="just">
                        <a:lnSpc>
                          <a:spcPts val="2251"/>
                        </a:lnSpc>
                        <a:spcBef>
                          <a:spcPts val="51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просмотра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текущей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маршрутизации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IOS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используют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команду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show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96000"/>
                        </a:lnSpc>
                        <a:spcBef>
                          <a:spcPts val="17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этом видна иерархия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маршрутов.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Наряду с уровнями, если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маски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дочерних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подсетей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разные,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родительская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показывается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variably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subnetted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иначе,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subnetted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2.0.10.11a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Router#show</a:t>
                      </a:r>
                      <a:r>
                        <a:rPr b="0" lang="en-US" sz="1000" spc="-3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1000" spc="-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1073160" indent="-5335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Codes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 -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local,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 -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connected,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 -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static,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 -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RIP,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 -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mobile,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B -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BGP </a:t>
                      </a:r>
                      <a:r>
                        <a:rPr b="0" lang="en-US" sz="1000" spc="-5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EIGRP, EX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EIGRP external,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OSPF, IA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OSPF inter area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1073160" indent="-5335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N1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OSPF NSSA external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 1, N2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OSPF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NSSA external type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 </a:t>
                      </a:r>
                      <a:r>
                        <a:rPr b="0" lang="en-US" sz="1000" spc="-58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E1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OSPF external type 1, E2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OSPF external type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1073160" indent="-5335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</a:t>
                      </a:r>
                      <a:r>
                        <a:rPr b="0" lang="en-US" sz="10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IS-IS,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su</a:t>
                      </a:r>
                      <a:r>
                        <a:rPr b="0" lang="en-US" sz="10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summary,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L1</a:t>
                      </a:r>
                      <a:r>
                        <a:rPr b="0" lang="en-US" sz="10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level-1,</a:t>
                      </a:r>
                      <a:r>
                        <a:rPr b="0" lang="en-US" sz="10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L2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</a:t>
                      </a:r>
                      <a:r>
                        <a:rPr b="0" lang="en-US" sz="1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level-2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ia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 inter area,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* -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candidate default,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U -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per-user static route </a:t>
                      </a:r>
                      <a:r>
                        <a:rPr b="0" lang="en-US" sz="1000" spc="-5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ODR,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P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periodic downloaded static route,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NHRP,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LISP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1073160" indent="-5335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+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replicated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route,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%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next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hop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920880" indent="-380880">
                        <a:lnSpc>
                          <a:spcPct val="2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Gateway of</a:t>
                      </a:r>
                      <a:r>
                        <a:rPr b="0" lang="en-US" sz="10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0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last</a:t>
                      </a:r>
                      <a:r>
                        <a:rPr b="0" lang="en-US" sz="10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0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resort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0.0.0.0</a:t>
                      </a:r>
                      <a:r>
                        <a:rPr b="0" lang="en-US" sz="1000" spc="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to network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0.0.0.0</a:t>
                      </a:r>
                      <a:r>
                        <a:rPr b="0" lang="en-US" sz="1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!Все нули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так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как через</a:t>
                      </a:r>
                      <a:r>
                        <a:rPr b="0" lang="en-US" sz="1000" spc="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se </a:t>
                      </a:r>
                      <a:r>
                        <a:rPr b="0" lang="en-US" sz="1000" spc="-585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172.16.0.0/</a:t>
                      </a:r>
                      <a:r>
                        <a:rPr b="0" lang="en-US" sz="10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28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 subnetted,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subnets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!Относится 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к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172.16.41.0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920880" indent="-38088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172.16.41.0 [110/11] via 204.120.160.1, </a:t>
                      </a:r>
                      <a:r>
                        <a:rPr b="0" lang="en-US" sz="10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1d20h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GigabitEthernet0/0 </a:t>
                      </a:r>
                      <a:r>
                        <a:rPr b="0" lang="en-US" sz="1000" spc="-5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204.120.160.0/24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 variably subnetted,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4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subnets,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masks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 indent="-38088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       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204.120.160.0/29 is directly connected, GigabitEthernet0/0 </a:t>
                      </a:r>
                      <a:r>
                        <a:rPr b="0" lang="en-US" sz="1000" spc="-5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       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204.120.160.2/32 is directly connected, GigabitEthernet0/0 </a:t>
                      </a:r>
                      <a:r>
                        <a:rPr b="0" lang="en-US" sz="1000" spc="-5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r>
                        <a:rPr b="0" lang="en-US" sz="1000" spc="58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204.120.160.168/30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 directly connected, Serial0/0/0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920880" indent="-38088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204.120.160.169/32 is directly connected, Serial0/0/0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192.168.255.0/24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 variably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subnetted,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subnets,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masks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 indent="-38088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       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192.168.255.0/29 is directly connected, GigabitEthernet0/0 </a:t>
                      </a:r>
                      <a:r>
                        <a:rPr b="0" lang="en-US" sz="1000" spc="-5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000" spc="58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192.168.255.1/32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 directly connected, GigabitEthernet0/0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 indent="38088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63.0.0.0/8 is variably subnetted,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subnets,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masks </a:t>
                      </a:r>
                      <a:r>
                        <a:rPr b="0" lang="en-US" sz="1000" spc="-5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63.166.59.188/30</a:t>
                      </a:r>
                      <a:r>
                        <a:rPr b="0" lang="en-US" sz="1000" spc="19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  <a:r>
                        <a:rPr b="0" lang="en-US" sz="1000" spc="20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directly</a:t>
                      </a:r>
                      <a:r>
                        <a:rPr b="0" lang="en-US" sz="1000" spc="20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connected,</a:t>
                      </a:r>
                      <a:r>
                        <a:rPr b="0" lang="en-US" sz="1000" spc="19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Vlan10 </a:t>
                      </a:r>
                      <a:r>
                        <a:rPr b="0" lang="en-US" sz="1000" spc="-58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63.166.59.190/32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directly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connected,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Vlan10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920880" indent="38088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208.35.255.0/24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 variably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subnetted,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subnets,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masks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 indent="380880">
                        <a:lnSpc>
                          <a:spcPct val="100000"/>
                        </a:lnSpc>
                        <a:buNone/>
                        <a:tabLst>
                          <a:tab algn="l" pos="122544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208.35.255.0/28</a:t>
                      </a:r>
                      <a:r>
                        <a:rPr b="0" lang="en-US" sz="1000" spc="18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[110/11]</a:t>
                      </a:r>
                      <a:r>
                        <a:rPr b="0" lang="en-US" sz="1000" spc="18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via</a:t>
                      </a:r>
                      <a:r>
                        <a:rPr b="0" lang="en-US" sz="1000" spc="18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204.120.160.1,</a:t>
                      </a:r>
                      <a:r>
                        <a:rPr b="0" lang="en-US" sz="1000" spc="18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1d20,</a:t>
                      </a:r>
                      <a:r>
                        <a:rPr b="0" lang="en-US" sz="1000" spc="18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GigabitEthernet0/0 </a:t>
                      </a:r>
                      <a:r>
                        <a:rPr b="0" lang="en-US" sz="1000" spc="-58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208.35.255.48/28 [110/11] via 204.120.160.1, 1d20h, GigabitEthernet0/0 </a:t>
                      </a:r>
                      <a:r>
                        <a:rPr b="0" lang="en-US" sz="1000" spc="-58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208.35.255.64/26 [110/11] via 204.120.160.1, 1d20h, GigabitEthernet0/0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920880" indent="380880">
                        <a:lnSpc>
                          <a:spcPct val="100000"/>
                        </a:lnSpc>
                        <a:buNone/>
                        <a:tabLst>
                          <a:tab algn="l" pos="1225440"/>
                        </a:tabLst>
                      </a:pP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75.0.0.0/8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variably subnetted,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subnets,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masks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 indent="380880" algn="just">
                        <a:lnSpc>
                          <a:spcPct val="100000"/>
                        </a:lnSpc>
                        <a:buNone/>
                        <a:tabLst>
                          <a:tab algn="l" pos="122544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       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75.160.162.64/26 is directly connected, GigabitEthernet0/1 </a:t>
                      </a:r>
                      <a:r>
                        <a:rPr b="0" lang="en-US" sz="1000" spc="-5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      </a:t>
                      </a:r>
                      <a:r>
                        <a:rPr b="0" lang="en-US" sz="1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75.160.162.65/32 is directly connected, GigabitEthernet0/1 </a:t>
                      </a:r>
                      <a:r>
                        <a:rPr b="0" lang="en-US" sz="1000" spc="-5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S*</a:t>
                      </a:r>
                      <a:r>
                        <a:rPr b="0" lang="en-US" sz="1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0.0.0.0/0</a:t>
                      </a:r>
                      <a:r>
                        <a:rPr b="0" lang="en-US" sz="1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 directly connected, Serial0/0/0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Команды</a:t>
                      </a:r>
                      <a:r>
                        <a:rPr b="0" lang="en-US" sz="2000" spc="-46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IOS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5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2.0.10.11b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096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!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!21</a:t>
                      </a:r>
                      <a:r>
                        <a:rPr b="0" lang="en-US" sz="1000" spc="-35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маршрут</a:t>
                      </a:r>
                      <a:r>
                        <a:rPr b="0" lang="en-US" sz="1000" spc="-35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всего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!7</a:t>
                      </a:r>
                      <a:r>
                        <a:rPr b="0" lang="en-US" sz="1000" spc="-26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маршрутов</a:t>
                      </a:r>
                      <a:r>
                        <a:rPr b="0" lang="en-US" sz="1000" spc="-2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первого</a:t>
                      </a:r>
                      <a:r>
                        <a:rPr b="0" lang="en-US" sz="1000" spc="-2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уровня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!14</a:t>
                      </a:r>
                      <a:r>
                        <a:rPr b="0" lang="en-US" sz="1000" spc="-26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маршрутов</a:t>
                      </a:r>
                      <a:r>
                        <a:rPr b="0" lang="en-US" sz="1000" spc="-2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второго</a:t>
                      </a:r>
                      <a:r>
                        <a:rPr b="0" lang="en-US" sz="1000" spc="-2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уровня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!6</a:t>
                      </a:r>
                      <a:r>
                        <a:rPr b="0" lang="en-US" sz="1000" spc="-3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родительских</a:t>
                      </a:r>
                      <a:r>
                        <a:rPr b="0" lang="en-US" sz="1000" spc="-3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маршрутов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!14</a:t>
                      </a:r>
                      <a:r>
                        <a:rPr b="0" lang="en-US" sz="1000" spc="-35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дочерних</a:t>
                      </a:r>
                      <a:r>
                        <a:rPr b="0" lang="en-US" sz="1000" spc="-3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маршрутов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!15</a:t>
                      </a:r>
                      <a:r>
                        <a:rPr b="0" lang="en-US" sz="1000" spc="-3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актуальных</a:t>
                      </a:r>
                      <a:r>
                        <a:rPr b="0" lang="en-US" sz="1000" spc="-3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маршрутов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!Разница между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полноклассовостью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и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безклассовостью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проявится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при маршрутизации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!пакета</a:t>
                      </a:r>
                      <a:r>
                        <a:rPr b="0" lang="en-US" sz="10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с</a:t>
                      </a:r>
                      <a:r>
                        <a:rPr b="0" lang="en-US" sz="10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IP-адресом</a:t>
                      </a:r>
                      <a:r>
                        <a:rPr b="0" lang="en-US" sz="10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назначения</a:t>
                      </a:r>
                      <a:r>
                        <a:rPr b="0" lang="en-US" sz="10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например</a:t>
                      </a: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208.35.255.33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!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Команды</a:t>
                      </a:r>
                      <a:r>
                        <a:rPr b="0" lang="en-US" sz="2000" spc="-46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IOS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Gateway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of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last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resort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так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часто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называют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шлюз по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умолчанию.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</a:pPr>
                      <a:endParaRPr b="0" lang="en-US" sz="205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Кроме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упомянутых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выше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буквенных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одо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маршруто</a:t>
                      </a:r>
                      <a:r>
                        <a:rPr b="0" lang="en-US" sz="2000" spc="-26" strike="noStrike">
                          <a:solidFill>
                            <a:srgbClr val="ff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абл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ц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е 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маршрутизации можно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увидеть</a:t>
                      </a:r>
                      <a:r>
                        <a:rPr b="0" lang="en-US" sz="2000" spc="-15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другие.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8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75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Router#show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14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1284480" indent="-744840">
                        <a:lnSpc>
                          <a:spcPts val="1681"/>
                        </a:lnSpc>
                        <a:spcBef>
                          <a:spcPts val="5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Codes: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 local,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connected,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static,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RIP,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mobile,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B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BGP </a:t>
                      </a:r>
                      <a:r>
                        <a:rPr b="0" lang="en-US" sz="1400" spc="-8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D -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EIGRP,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EX -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EIGRP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external,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 -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OSPF, IA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OSPF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area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1284480" indent="-744840">
                        <a:lnSpc>
                          <a:spcPts val="167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N1 - OSPF NSSA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external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 1, N2 - OSPF NSSA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external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 2 </a:t>
                      </a:r>
                      <a:r>
                        <a:rPr b="0" lang="en-US" sz="1400" spc="-83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E1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OSPF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external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1,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E2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OSPF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external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1284480" indent="-744840">
                        <a:lnSpc>
                          <a:spcPts val="167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</a:t>
                      </a:r>
                      <a:r>
                        <a:rPr b="0" lang="en-US" sz="14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IS-IS,</a:t>
                      </a:r>
                      <a:r>
                        <a:rPr b="0" lang="en-US" sz="14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su</a:t>
                      </a:r>
                      <a:r>
                        <a:rPr b="0" lang="en-US" sz="14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</a:t>
                      </a:r>
                      <a:r>
                        <a:rPr b="0" lang="en-US" sz="14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summary,</a:t>
                      </a:r>
                      <a:r>
                        <a:rPr b="0" lang="en-US" sz="14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L1</a:t>
                      </a:r>
                      <a:r>
                        <a:rPr b="0" lang="en-US" sz="14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</a:t>
                      </a:r>
                      <a:r>
                        <a:rPr b="0" lang="en-US" sz="14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level-1,</a:t>
                      </a:r>
                      <a:r>
                        <a:rPr b="0" lang="en-US" sz="14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L2</a:t>
                      </a:r>
                      <a:r>
                        <a:rPr b="0" lang="en-US" sz="14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</a:t>
                      </a:r>
                      <a:r>
                        <a:rPr b="0" lang="en-US" sz="14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level-2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ia -</a:t>
                      </a:r>
                      <a:r>
                        <a:rPr b="0" lang="en-US" sz="14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IS-IS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area,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*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candidate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default,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per-user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 </a:t>
                      </a:r>
                      <a:r>
                        <a:rPr b="0" lang="en-US" sz="1400" spc="-8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 ODR,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periodic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downloaded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  <a:r>
                        <a:rPr b="0" lang="en-US" sz="14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route,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H -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NHRP,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l -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LISP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1284480" indent="-744840">
                        <a:lnSpc>
                          <a:spcPts val="163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application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1284480" indent="-744840">
                        <a:lnSpc>
                          <a:spcPts val="1675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+ -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replicated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route,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%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next hop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override,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overrides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from PfR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 indent="-744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of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last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resort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not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Пример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другой,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наиболее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полной,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«шапки»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таблицы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2.0.10.14a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1320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ts val="2324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Буквы,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относящиеся</a:t>
                      </a:r>
                      <a:r>
                        <a:rPr b="0" lang="en-US" sz="2000" spc="1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протоколам</a:t>
                      </a:r>
                      <a:r>
                        <a:rPr b="0" lang="en-US" sz="2000" spc="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динамической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маршрутизации: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2324"/>
                        </a:lnSpc>
                        <a:buNone/>
                        <a:tabLst>
                          <a:tab algn="l" pos="1168920"/>
                          <a:tab algn="l" pos="2071440"/>
                          <a:tab algn="l" pos="2394720"/>
                          <a:tab algn="l" pos="3594600"/>
                          <a:tab algn="l" pos="4572720"/>
                          <a:tab algn="l" pos="6261120"/>
                          <a:tab algn="l" pos="6935400"/>
                          <a:tab algn="l" pos="7779960"/>
                          <a:tab algn="l" pos="846972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M</a:t>
                      </a:r>
                      <a:r>
                        <a:rPr b="0" lang="en-US" sz="2000" spc="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mobile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внесен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подсистемой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LAM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(Local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Area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Mobility)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2324"/>
                        </a:lnSpc>
                        <a:spcBef>
                          <a:spcPts val="150"/>
                        </a:spcBef>
                        <a:buNone/>
                        <a:tabLst>
                          <a:tab algn="l" pos="1168920"/>
                          <a:tab algn="l" pos="2071440"/>
                          <a:tab algn="l" pos="2394720"/>
                          <a:tab algn="l" pos="3594600"/>
                          <a:tab algn="l" pos="4572720"/>
                          <a:tab algn="l" pos="6261120"/>
                          <a:tab algn="l" pos="6935400"/>
                          <a:tab algn="l" pos="7779960"/>
                          <a:tab algn="l" pos="8469720"/>
                        </a:tabLst>
                      </a:pP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(расширение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поддержки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перемещаемых</a:t>
                      </a:r>
                      <a:r>
                        <a:rPr b="0" lang="en-US" sz="2000" spc="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устройств).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2324"/>
                        </a:lnSpc>
                        <a:buNone/>
                        <a:tabLst>
                          <a:tab algn="l" pos="1131480"/>
                          <a:tab algn="l" pos="2209680"/>
                          <a:tab algn="l" pos="2936160"/>
                          <a:tab algn="l" pos="3648240"/>
                          <a:tab algn="l" pos="3950280"/>
                          <a:tab algn="l" pos="5519880"/>
                          <a:tab algn="l" pos="6696720"/>
                          <a:tab algn="l" pos="7797960"/>
                          <a:tab algn="l" pos="820980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2000" spc="-13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per-user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static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route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статический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получен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протоколу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1249200"/>
                          <a:tab algn="l" pos="2021760"/>
                          <a:tab algn="l" pos="3250440"/>
                          <a:tab algn="l" pos="3570480"/>
                          <a:tab algn="l" pos="5326920"/>
                          <a:tab algn="l" pos="6402600"/>
                          <a:tab algn="l" pos="7887240"/>
                        </a:tabLst>
                      </a:pP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RADIUS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либ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TACA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C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S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AAA-сервера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(клиент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подключен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посредством 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топологии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«точка-к-точке»).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2251"/>
                        </a:lnSpc>
                        <a:buNone/>
                        <a:tabLst>
                          <a:tab algn="l" pos="1249200"/>
                          <a:tab algn="l" pos="2021760"/>
                          <a:tab algn="l" pos="3250440"/>
                          <a:tab algn="l" pos="3570480"/>
                          <a:tab algn="l" pos="5326920"/>
                          <a:tab algn="l" pos="6402600"/>
                          <a:tab algn="l" pos="788724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2000" spc="-310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32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ODR</a:t>
                      </a:r>
                      <a:r>
                        <a:rPr b="0" lang="en-US" sz="2000" spc="34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32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33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получен</a:t>
                      </a:r>
                      <a:r>
                        <a:rPr b="0" lang="en-US" sz="2000" spc="33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33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протоколу</a:t>
                      </a:r>
                      <a:r>
                        <a:rPr b="0" lang="en-US" sz="2000" spc="32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ODR</a:t>
                      </a:r>
                      <a:r>
                        <a:rPr b="0" lang="en-US" sz="2000" spc="34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(расширение</a:t>
                      </a:r>
                      <a:r>
                        <a:rPr b="0" lang="en-US" sz="2000" spc="34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CDP</a:t>
                      </a:r>
                      <a:r>
                        <a:rPr b="0" lang="en-US" sz="2000" spc="36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для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2324"/>
                        </a:lnSpc>
                        <a:spcBef>
                          <a:spcPts val="150"/>
                        </a:spcBef>
                        <a:buNone/>
                        <a:tabLst>
                          <a:tab algn="l" pos="1249200"/>
                          <a:tab algn="l" pos="2021760"/>
                          <a:tab algn="l" pos="3250440"/>
                          <a:tab algn="l" pos="3570480"/>
                          <a:tab algn="l" pos="5326920"/>
                          <a:tab algn="l" pos="6402600"/>
                          <a:tab algn="l" pos="7887240"/>
                        </a:tabLst>
                      </a:pP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топологии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«ступица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со</a:t>
                      </a:r>
                      <a:r>
                        <a:rPr b="0" lang="en-US" sz="2000" spc="-15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спицами»).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2324"/>
                        </a:lnSpc>
                        <a:buNone/>
                        <a:tabLst>
                          <a:tab algn="l" pos="1249200"/>
                          <a:tab algn="l" pos="2021760"/>
                          <a:tab algn="l" pos="3250440"/>
                          <a:tab algn="l" pos="3570480"/>
                          <a:tab algn="l" pos="5326920"/>
                          <a:tab algn="l" pos="6402600"/>
                          <a:tab algn="l" pos="788724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P</a:t>
                      </a:r>
                      <a:r>
                        <a:rPr b="0" lang="en-US" sz="2000" spc="-23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1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periodic</a:t>
                      </a:r>
                      <a:r>
                        <a:rPr b="0" lang="en-US" sz="2000" spc="42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downloaded</a:t>
                      </a:r>
                      <a:r>
                        <a:rPr b="0" lang="en-US" sz="2000" spc="41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static</a:t>
                      </a:r>
                      <a:r>
                        <a:rPr b="0" lang="en-US" sz="2000" spc="4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route</a:t>
                      </a:r>
                      <a:r>
                        <a:rPr b="0" lang="en-US" sz="2000" spc="4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06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статический</a:t>
                      </a:r>
                      <a:r>
                        <a:rPr b="0" lang="en-US" sz="2000" spc="42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42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получен</a:t>
                      </a:r>
                      <a:r>
                        <a:rPr b="0" lang="en-US" sz="2000" spc="42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2324"/>
                        </a:lnSpc>
                        <a:spcBef>
                          <a:spcPts val="150"/>
                        </a:spcBef>
                        <a:buNone/>
                        <a:tabLst>
                          <a:tab algn="l" pos="1249200"/>
                          <a:tab algn="l" pos="2021760"/>
                          <a:tab algn="l" pos="3250440"/>
                          <a:tab algn="l" pos="3570480"/>
                          <a:tab algn="l" pos="5326920"/>
                          <a:tab algn="l" pos="6402600"/>
                          <a:tab algn="l" pos="788724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протоколу</a:t>
                      </a:r>
                      <a:r>
                        <a:rPr b="0" lang="en-US" sz="2000" spc="-2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RADIUS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либо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TACACS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 AAA-сервера.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2324"/>
                        </a:lnSpc>
                        <a:buNone/>
                        <a:tabLst>
                          <a:tab algn="l" pos="1249200"/>
                          <a:tab algn="l" pos="2021760"/>
                          <a:tab algn="l" pos="3250440"/>
                          <a:tab algn="l" pos="3570480"/>
                          <a:tab algn="l" pos="5326920"/>
                          <a:tab algn="l" pos="6402600"/>
                          <a:tab algn="l" pos="788724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H</a:t>
                      </a:r>
                      <a:r>
                        <a:rPr b="0" lang="en-US" sz="2000" spc="-520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12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NHRP</a:t>
                      </a:r>
                      <a:r>
                        <a:rPr b="0" lang="en-US" sz="2000" spc="13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12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11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получен</a:t>
                      </a:r>
                      <a:r>
                        <a:rPr b="0" lang="en-US" sz="2000" spc="12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12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протоколу</a:t>
                      </a:r>
                      <a:r>
                        <a:rPr b="0" lang="en-US" sz="2000" spc="11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NHRP</a:t>
                      </a:r>
                      <a:r>
                        <a:rPr b="0" lang="en-US" sz="2000" spc="13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(расширение</a:t>
                      </a:r>
                      <a:r>
                        <a:rPr b="0" lang="en-US" sz="2000" spc="12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14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для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2324"/>
                        </a:lnSpc>
                        <a:spcBef>
                          <a:spcPts val="150"/>
                        </a:spcBef>
                        <a:buNone/>
                        <a:tabLst>
                          <a:tab algn="l" pos="1249200"/>
                          <a:tab algn="l" pos="2021760"/>
                          <a:tab algn="l" pos="3250440"/>
                          <a:tab algn="l" pos="3570480"/>
                          <a:tab algn="l" pos="5326920"/>
                          <a:tab algn="l" pos="6402600"/>
                          <a:tab algn="l" pos="788724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иерархических</a:t>
                      </a:r>
                      <a:r>
                        <a:rPr b="0" lang="en-US" sz="2000" spc="-35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NBMA-топологий).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2324"/>
                        </a:lnSpc>
                        <a:buNone/>
                        <a:tabLst>
                          <a:tab algn="l" pos="1124640"/>
                          <a:tab algn="l" pos="1804680"/>
                          <a:tab algn="l" pos="2104560"/>
                          <a:tab algn="l" pos="3279240"/>
                          <a:tab algn="l" pos="4376880"/>
                          <a:tab algn="l" pos="4786560"/>
                          <a:tab algn="l" pos="6120720"/>
                          <a:tab algn="l" pos="6800040"/>
                          <a:tab algn="l" pos="818532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2000" spc="-165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LISP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получен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протоколу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LISP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(Locator/ID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Separation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ts val="2324"/>
                        </a:lnSpc>
                        <a:spcBef>
                          <a:spcPts val="150"/>
                        </a:spcBef>
                        <a:buNone/>
                        <a:tabLst>
                          <a:tab algn="l" pos="1124640"/>
                          <a:tab algn="l" pos="1804680"/>
                          <a:tab algn="l" pos="2104560"/>
                          <a:tab algn="l" pos="3279240"/>
                          <a:tab algn="l" pos="4376880"/>
                          <a:tab algn="l" pos="4786560"/>
                          <a:tab algn="l" pos="6120720"/>
                          <a:tab algn="l" pos="6800040"/>
                          <a:tab algn="l" pos="818532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Protocol)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(альтернатива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и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то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же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время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надстройка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над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IP).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2324"/>
                        </a:lnSpc>
                        <a:buNone/>
                        <a:tabLst>
                          <a:tab algn="l" pos="1124640"/>
                          <a:tab algn="l" pos="1804680"/>
                          <a:tab algn="l" pos="2104560"/>
                          <a:tab algn="l" pos="3279240"/>
                          <a:tab algn="l" pos="4376880"/>
                          <a:tab algn="l" pos="4786560"/>
                          <a:tab algn="l" pos="6120720"/>
                          <a:tab algn="l" pos="6800040"/>
                          <a:tab algn="l" pos="818532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a</a:t>
                      </a:r>
                      <a:r>
                        <a:rPr b="0" lang="en-US" sz="2000" spc="-486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15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application</a:t>
                      </a:r>
                      <a:r>
                        <a:rPr b="0" lang="en-US" sz="2000" spc="16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route</a:t>
                      </a:r>
                      <a:r>
                        <a:rPr b="0" lang="en-US" sz="2000" spc="15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16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16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создан</a:t>
                      </a:r>
                      <a:r>
                        <a:rPr b="0" lang="en-US" sz="2000" spc="16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приложением</a:t>
                      </a:r>
                      <a:r>
                        <a:rPr b="0" lang="en-US" sz="2000" spc="180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onePK</a:t>
                      </a:r>
                      <a:r>
                        <a:rPr b="0" lang="en-US" sz="2000" spc="180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(доступно</a:t>
                      </a:r>
                      <a:r>
                        <a:rPr b="0" lang="en-US" sz="2000" spc="17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на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1124640"/>
                          <a:tab algn="l" pos="1804680"/>
                          <a:tab algn="l" pos="2104560"/>
                          <a:tab algn="l" pos="3279240"/>
                          <a:tab algn="l" pos="4376880"/>
                          <a:tab algn="l" pos="4786560"/>
                          <a:tab algn="l" pos="6120720"/>
                          <a:tab algn="l" pos="6800040"/>
                          <a:tab algn="l" pos="8185320"/>
                        </a:tabLst>
                      </a:pP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некоторых</a:t>
                      </a:r>
                      <a:r>
                        <a:rPr b="0" lang="en-US" sz="2000" spc="-2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платформах).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63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2.0.10.14b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ts val="2324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Символы,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дополняющие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буквы: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2324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*</a:t>
                      </a:r>
                      <a:r>
                        <a:rPr b="0" lang="en-US" sz="2000" spc="-54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10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candidate</a:t>
                      </a:r>
                      <a:r>
                        <a:rPr b="0" lang="en-US" sz="2000" spc="11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default</a:t>
                      </a:r>
                      <a:r>
                        <a:rPr b="0" lang="en-US" sz="2000" spc="10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11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10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балансировке</a:t>
                      </a:r>
                      <a:r>
                        <a:rPr b="0" lang="en-US" sz="2000" spc="11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нагрузки</a:t>
                      </a:r>
                      <a:r>
                        <a:rPr b="0" lang="en-US" sz="2000" spc="10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12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будет</a:t>
                      </a:r>
                      <a:r>
                        <a:rPr b="0" lang="en-US" sz="2000" spc="12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выбран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2324"/>
                        </a:lnSpc>
                        <a:spcBef>
                          <a:spcPts val="150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передачи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очередного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пакета.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2324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+</a:t>
                      </a:r>
                      <a:r>
                        <a:rPr b="0" lang="en-US" sz="2000" spc="-64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replicated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route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импортирован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из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другой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сущности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VRF.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%</a:t>
                      </a:r>
                      <a:r>
                        <a:rPr b="0" lang="en-US" sz="2000" spc="-64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next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hop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override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шлюз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5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маршруте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заменен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протоколом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NHRP.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p</a:t>
                      </a:r>
                      <a:r>
                        <a:rPr b="0" lang="en-US" sz="2000" spc="-610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3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overrides</a:t>
                      </a:r>
                      <a:r>
                        <a:rPr b="0" lang="en-US" sz="2000" spc="5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from</a:t>
                      </a:r>
                      <a:r>
                        <a:rPr b="0" lang="en-US" sz="2000" spc="4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PfR</a:t>
                      </a:r>
                      <a:r>
                        <a:rPr b="0" lang="en-US" sz="2000" spc="5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5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изменен</a:t>
                      </a:r>
                      <a:r>
                        <a:rPr b="0" lang="en-US" sz="2000" spc="5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фреймворком</a:t>
                      </a:r>
                      <a:r>
                        <a:rPr b="0" lang="en-US" sz="2000" spc="5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PfR</a:t>
                      </a:r>
                      <a:r>
                        <a:rPr b="0" lang="en-US" sz="2000" spc="5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(Performance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Routing)</a:t>
                      </a:r>
                      <a:r>
                        <a:rPr b="0" lang="en-US" sz="2000" spc="-3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(оптимизация).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92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4440" bIns="0" anchor="t">
                      <a:noAutofit/>
                    </a:bodyPr>
                    <a:p>
                      <a:pPr marL="92160" indent="447840">
                        <a:lnSpc>
                          <a:spcPts val="2251"/>
                        </a:lnSpc>
                        <a:spcBef>
                          <a:spcPts val="51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внесени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статическог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аршрут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аблиц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у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тизации  используют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команду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e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ts val="2251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Отключение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бесклассового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выбор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включение  полноклассового,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осуществляют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командой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classless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ts val="2251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Функционал</a:t>
                      </a:r>
                      <a:r>
                        <a:rPr b="0" lang="en-US" sz="2000" spc="10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</a:t>
                      </a:r>
                      <a:r>
                        <a:rPr b="0" lang="en-US" sz="2000" spc="11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forwarding</a:t>
                      </a:r>
                      <a:r>
                        <a:rPr b="0" lang="en-US" sz="2000" spc="12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1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умолчанию</a:t>
                      </a:r>
                      <a:r>
                        <a:rPr b="0" lang="en-US" sz="2000" spc="12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включен</a:t>
                      </a:r>
                      <a:r>
                        <a:rPr b="0" lang="en-US" sz="2000" spc="12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1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может</a:t>
                      </a:r>
                      <a:r>
                        <a:rPr b="0" lang="en-US" sz="2000" spc="1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</a:t>
                      </a:r>
                      <a:r>
                        <a:rPr b="0" lang="en-US" sz="2000" spc="1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выключен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командой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routing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ts val="2251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Функционал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ICMP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redirects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умолчани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ю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ключе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може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 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выключен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командой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redirects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94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Router(config)#ip</a:t>
                      </a:r>
                      <a:r>
                        <a:rPr b="0" lang="en-US" sz="14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14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192.168.11.160</a:t>
                      </a:r>
                      <a:r>
                        <a:rPr b="0" lang="en-US" sz="14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255.255.255.240</a:t>
                      </a:r>
                      <a:r>
                        <a:rPr b="0" lang="en-US" sz="14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192.168.11.50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75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Router(config)#ip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14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0.0.0.0</a:t>
                      </a:r>
                      <a:r>
                        <a:rPr b="0" lang="en-US" sz="1400" spc="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0.0.0.0</a:t>
                      </a:r>
                      <a:r>
                        <a:rPr b="0" lang="en-US" sz="1400" spc="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192.168.11.1</a:t>
                      </a:r>
                      <a:r>
                        <a:rPr b="0" lang="en-US" sz="1400" spc="9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!Маршрут</a:t>
                      </a:r>
                      <a:r>
                        <a:rPr b="0" lang="en-US" sz="1400" spc="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по</a:t>
                      </a:r>
                      <a:r>
                        <a:rPr b="0" lang="en-US" sz="1400" spc="18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умолчанию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75"/>
                        </a:lnSpc>
                        <a:buNone/>
                      </a:pP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!(команда</a:t>
                      </a:r>
                      <a:r>
                        <a:rPr b="0" lang="en-US" sz="1400" spc="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default-gateway</a:t>
                      </a:r>
                      <a:r>
                        <a:rPr b="0" lang="en-US" sz="1400" spc="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предназначена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для</a:t>
                      </a:r>
                      <a:r>
                        <a:rPr b="0" lang="en-US" sz="1400" spc="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управляемых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коммутаторов)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99000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Router(config)#no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classless </a:t>
                      </a:r>
                      <a:r>
                        <a:rPr b="0" lang="en-US" sz="1400" spc="-83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Router(config)#no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routing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Router(config-if)#no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redirects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Команды</a:t>
                      </a:r>
                      <a:r>
                        <a:rPr b="0" lang="en-US" sz="2000" spc="-46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IOS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5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2.0.2.1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2752200"/>
                          <a:tab algn="l" pos="4288320"/>
                          <a:tab algn="l" pos="5017680"/>
                          <a:tab algn="l" pos="6120720"/>
                          <a:tab algn="l" pos="6733080"/>
                          <a:tab algn="l" pos="80510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Маршрутизацией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занимается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ядро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сетевой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ОС,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возможно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встроенной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2752200"/>
                          <a:tab algn="l" pos="4288320"/>
                          <a:tab algn="l" pos="5017680"/>
                          <a:tab algn="l" pos="6120720"/>
                          <a:tab algn="l" pos="6733080"/>
                          <a:tab algn="l" pos="8051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(например,</a:t>
                      </a:r>
                      <a:r>
                        <a:rPr b="0" lang="en-US" sz="2000" spc="-3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Cisco</a:t>
                      </a:r>
                      <a:r>
                        <a:rPr b="0" lang="en-US" sz="20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IOS).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i="1" lang="en-US" sz="2000" spc="3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(route)</a:t>
                      </a:r>
                      <a:r>
                        <a:rPr b="0" lang="en-US" sz="2000" spc="32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32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это</a:t>
                      </a:r>
                      <a:r>
                        <a:rPr b="0" lang="en-US" sz="2000" spc="3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путь,</a:t>
                      </a:r>
                      <a:r>
                        <a:rPr b="0" lang="en-US" sz="2000" spc="31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33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которому</a:t>
                      </a:r>
                      <a:r>
                        <a:rPr b="0" lang="en-US" sz="2000" spc="3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</a:t>
                      </a:r>
                      <a:r>
                        <a:rPr b="0" lang="en-US" sz="2000" spc="34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передается</a:t>
                      </a:r>
                      <a:r>
                        <a:rPr b="0" lang="en-US" sz="2000" spc="34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</a:t>
                      </a:r>
                      <a:r>
                        <a:rPr b="0" lang="en-US" sz="2000" spc="33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станции-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отправителя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 станции-получателю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составная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часть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этого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пути.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Выделяют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вида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станции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(сетевого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интерфейса).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подсети.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умолчанию.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2.0.10.17a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20160" bIns="0" anchor="t">
                      <a:noAutofit/>
                    </a:bodyPr>
                    <a:p>
                      <a:pPr marL="539640" algn="just">
                        <a:lnSpc>
                          <a:spcPct val="100000"/>
                        </a:lnSpc>
                        <a:spcBef>
                          <a:spcPts val="15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просмотра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ARP-таблицы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используют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команду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show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arp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Кроме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proxy,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Cisco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различает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local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proxy.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ARP proxy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задействуются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сетевые интерфейсы из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разных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подсетей,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было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ранее.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local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ARP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proxy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задействуется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только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один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сетевой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маршрутизатора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(прозрачного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шлюза).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Такое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востребовано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когда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этот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сетевой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находится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одной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подсети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запрашивающей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запрашиваемой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станциями,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запрашиваемая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станция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каким-либо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административным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технологическим причинам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сама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ответить не может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(например, чтобы весь трафик между станциями прозрачно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пропускать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через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маршрутизатор).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96000"/>
                        </a:lnSpc>
                        <a:spcBef>
                          <a:spcPts val="74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Первый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функционал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умолчанию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включен,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второй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выключен.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Конфигурирование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осуществляют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командами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 proxy-arp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 local- </a:t>
                      </a:r>
                      <a:r>
                        <a:rPr b="0" lang="en-US" sz="2000" spc="-11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proxy-arp</a:t>
                      </a:r>
                      <a:r>
                        <a:rPr b="0" lang="en-US" sz="2000" spc="-65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соответственн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39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proxy</a:t>
                      </a:r>
                      <a:r>
                        <a:rPr b="0" lang="en-US" sz="2000" spc="38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(не</a:t>
                      </a:r>
                      <a:r>
                        <a:rPr b="0" lang="en-US" sz="2000" spc="39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local</a:t>
                      </a:r>
                      <a:r>
                        <a:rPr b="0" lang="en-US" sz="2000" spc="4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4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proxy)</a:t>
                      </a:r>
                      <a:r>
                        <a:rPr b="0" lang="en-US" sz="2000" spc="40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можно</a:t>
                      </a:r>
                      <a:r>
                        <a:rPr b="0" lang="en-US" sz="2000" spc="39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выключить</a:t>
                      </a:r>
                      <a:r>
                        <a:rPr b="0" lang="en-US" sz="2000" spc="38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39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глобально:</a:t>
                      </a:r>
                      <a:r>
                        <a:rPr b="0" lang="en-US" sz="2000" spc="39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 arp </a:t>
                      </a:r>
                      <a:r>
                        <a:rPr b="0" lang="en-US" sz="2000" spc="-118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proxy disable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indent="447840">
                        <a:lnSpc>
                          <a:spcPct val="100000"/>
                        </a:lnSpc>
                        <a:buNone/>
                        <a:tabLst>
                          <a:tab algn="l" pos="1974960"/>
                          <a:tab algn="l" pos="6343560"/>
                          <a:tab algn="l" pos="7626240"/>
                          <a:tab algn="l" pos="80798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(Командой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2000" spc="423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directed-broadcast</a:t>
                      </a:r>
                      <a:r>
                        <a:rPr b="0" lang="en-US" sz="2000" spc="22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можно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включить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умолчанию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1974960"/>
                          <a:tab algn="l" pos="6343560"/>
                          <a:tab algn="l" pos="7626240"/>
                          <a:tab algn="l" pos="80798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выключенный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функционал</a:t>
                      </a:r>
                      <a:r>
                        <a:rPr b="0" lang="en-US" sz="20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directed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broadcast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forwarding.)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object 2"/>
          <p:cNvSpPr/>
          <p:nvPr/>
        </p:nvSpPr>
        <p:spPr>
          <a:xfrm>
            <a:off x="4075920" y="6653160"/>
            <a:ext cx="25398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Cisco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local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ARP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proxy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122256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2.0.10.17b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98" name="object 4"/>
          <p:cNvGrpSpPr/>
          <p:nvPr/>
        </p:nvGrpSpPr>
        <p:grpSpPr>
          <a:xfrm>
            <a:off x="593640" y="537840"/>
            <a:ext cx="9506160" cy="6483600"/>
            <a:chOff x="593640" y="537840"/>
            <a:chExt cx="9506160" cy="6483600"/>
          </a:xfrm>
        </p:grpSpPr>
        <p:sp>
          <p:nvSpPr>
            <p:cNvPr id="599" name="object 5"/>
            <p:cNvSpPr/>
            <p:nvPr/>
          </p:nvSpPr>
          <p:spPr>
            <a:xfrm>
              <a:off x="593640" y="5378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object 6"/>
            <p:cNvSpPr/>
            <p:nvPr/>
          </p:nvSpPr>
          <p:spPr>
            <a:xfrm>
              <a:off x="593640" y="93348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object 7"/>
            <p:cNvSpPr/>
            <p:nvPr/>
          </p:nvSpPr>
          <p:spPr>
            <a:xfrm>
              <a:off x="593640" y="702108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object 8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object 9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object 10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05" name="object 11" descr=""/>
            <p:cNvPicPr/>
            <p:nvPr/>
          </p:nvPicPr>
          <p:blipFill>
            <a:blip r:embed="rId1"/>
            <a:stretch/>
          </p:blipFill>
          <p:spPr>
            <a:xfrm>
              <a:off x="2823120" y="2582280"/>
              <a:ext cx="5105160" cy="25146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07" name="object 3"/>
          <p:cNvGraphicFramePr/>
          <p:nvPr/>
        </p:nvGraphicFramePr>
        <p:xfrm>
          <a:off x="579240" y="523800"/>
          <a:ext cx="9503640" cy="6477840"/>
        </p:xfrm>
        <a:graphic>
          <a:graphicData uri="http://schemas.openxmlformats.org/drawingml/2006/table">
            <a:tbl>
              <a:tblPr/>
              <a:tblGrid>
                <a:gridCol w="4474080"/>
                <a:gridCol w="1702080"/>
                <a:gridCol w="690840"/>
                <a:gridCol w="2636640"/>
              </a:tblGrid>
              <a:tr h="394920">
                <a:tc gridSpan="4"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448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Router#show</a:t>
                      </a:r>
                      <a:r>
                        <a:rPr b="0" lang="en-US" sz="14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1400" spc="-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9080">
                <a:tc>
                  <a:txBody>
                    <a:bodyPr lIns="0" rIns="0" tIns="0" bIns="0" anchor="t">
                      <a:noAutofit/>
                    </a:bodyPr>
                    <a:p>
                      <a:pPr marL="539640">
                        <a:lnSpc>
                          <a:spcPts val="1491"/>
                        </a:lnSpc>
                        <a:buNone/>
                        <a:tabLst>
                          <a:tab algn="l" pos="1603440"/>
                          <a:tab algn="l" pos="341064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Protocol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Address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Age</a:t>
                      </a:r>
                      <a:r>
                        <a:rPr b="0" lang="en-US" sz="1400" spc="-6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(min)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62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Hardware</a:t>
                      </a:r>
                      <a:r>
                        <a:rPr b="0" lang="en-US" sz="1400" spc="-3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548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5876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9080">
                <a:tc>
                  <a:txBody>
                    <a:bodyPr lIns="0" rIns="0" tIns="0" bIns="0" anchor="t">
                      <a:noAutofit/>
                    </a:bodyPr>
                    <a:p>
                      <a:pPr marL="539640">
                        <a:lnSpc>
                          <a:spcPts val="1491"/>
                        </a:lnSpc>
                        <a:buNone/>
                        <a:tabLst>
                          <a:tab algn="l" pos="1603440"/>
                          <a:tab algn="l" pos="415656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Internet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80.94.160.193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80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0022.5517.e002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62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ARPA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602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GigabitEthernet0/0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9080">
                <a:tc>
                  <a:txBody>
                    <a:bodyPr lIns="0" rIns="0" tIns="0" bIns="0" anchor="t">
                      <a:noAutofit/>
                    </a:bodyPr>
                    <a:p>
                      <a:pPr marL="539640">
                        <a:lnSpc>
                          <a:spcPts val="1491"/>
                        </a:lnSpc>
                        <a:buNone/>
                        <a:tabLst>
                          <a:tab algn="l" pos="1603440"/>
                          <a:tab algn="l" pos="415620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Internet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80.94.160.200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728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a80c.0d99.757b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656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ARPA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602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GigabitEthernet0/0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9080">
                <a:tc>
                  <a:txBody>
                    <a:bodyPr lIns="0" rIns="0" tIns="0" bIns="0" anchor="t">
                      <a:noAutofit/>
                    </a:bodyPr>
                    <a:p>
                      <a:pPr marL="539640">
                        <a:lnSpc>
                          <a:spcPts val="1491"/>
                        </a:lnSpc>
                        <a:buNone/>
                        <a:tabLst>
                          <a:tab algn="l" pos="1603440"/>
                          <a:tab algn="l" pos="405000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Internet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80.94.160.206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59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80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0017.9a3a.cd1f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656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ARPA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602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GigabitEthernet0/0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9080">
                <a:tc>
                  <a:txBody>
                    <a:bodyPr lIns="0" rIns="0" tIns="0" bIns="0" anchor="t">
                      <a:noAutofit/>
                    </a:bodyPr>
                    <a:p>
                      <a:pPr marL="539640">
                        <a:lnSpc>
                          <a:spcPts val="1491"/>
                        </a:lnSpc>
                        <a:buNone/>
                        <a:tabLst>
                          <a:tab algn="l" pos="1603440"/>
                          <a:tab algn="l" pos="415620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Internet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172.16.0.1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728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0050.569f.9ebb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62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ARPA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602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GigabitEthernet0/1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9080">
                <a:tc>
                  <a:txBody>
                    <a:bodyPr lIns="0" rIns="0" tIns="0" bIns="0" anchor="t">
                      <a:noAutofit/>
                    </a:bodyPr>
                    <a:p>
                      <a:pPr marL="539640">
                        <a:lnSpc>
                          <a:spcPts val="1491"/>
                        </a:lnSpc>
                        <a:buNone/>
                        <a:tabLst>
                          <a:tab algn="l" pos="1603440"/>
                          <a:tab algn="l" pos="415620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Internet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172.16.0.8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728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0050.569f.984e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62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ARPA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602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GigabitEthernet0/1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9080">
                <a:tc>
                  <a:txBody>
                    <a:bodyPr lIns="0" rIns="0" tIns="0" bIns="0" anchor="t">
                      <a:noAutofit/>
                    </a:bodyPr>
                    <a:p>
                      <a:pPr marL="539640">
                        <a:lnSpc>
                          <a:spcPts val="1491"/>
                        </a:lnSpc>
                        <a:buNone/>
                        <a:tabLst>
                          <a:tab algn="l" pos="1603440"/>
                          <a:tab algn="l" pos="394272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Internet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172.16.0.12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148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800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94de.8070.463f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656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ARPA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5948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GigabitEthernet0/1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8600">
                <a:tc>
                  <a:txBody>
                    <a:bodyPr lIns="0" rIns="0" tIns="0" bIns="0" anchor="t">
                      <a:noAutofit/>
                    </a:bodyPr>
                    <a:p>
                      <a:pPr marL="539640">
                        <a:lnSpc>
                          <a:spcPts val="1491"/>
                        </a:lnSpc>
                        <a:buNone/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...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18480">
                <a:tc>
                  <a:txBody>
                    <a:bodyPr lIns="0" rIns="0" tIns="8172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646"/>
                        </a:spcBef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Router(config-if)#no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proxy-arp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>
                    <a:lnL>
                      <a:noFill/>
                    </a:lnL>
                    <a:lnR w="28080">
                      <a:solidFill>
                        <a:srgbClr val="000000"/>
                      </a:solidFill>
                    </a:lnR>
                    <a:lnT>
                      <a:noFill/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 gridSpan="4"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Команды</a:t>
                      </a:r>
                      <a:r>
                        <a:rPr b="0" lang="en-US" sz="2000" spc="-46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IOS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object 2"/>
          <p:cNvSpPr/>
          <p:nvPr/>
        </p:nvSpPr>
        <p:spPr>
          <a:xfrm>
            <a:off x="593640" y="537840"/>
            <a:ext cx="9505440" cy="360"/>
          </a:xfrm>
          <a:custGeom>
            <a:avLst/>
            <a:gdLst/>
            <a:ahLst/>
            <a:rect l="l" t="t" r="r" b="b"/>
            <a:pathLst>
              <a:path w="9505950" h="0">
                <a:moveTo>
                  <a:pt x="0" y="0"/>
                </a:moveTo>
                <a:lnTo>
                  <a:pt x="950595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object 3"/>
          <p:cNvSpPr/>
          <p:nvPr/>
        </p:nvSpPr>
        <p:spPr>
          <a:xfrm>
            <a:off x="593640" y="933480"/>
            <a:ext cx="9505440" cy="360"/>
          </a:xfrm>
          <a:custGeom>
            <a:avLst/>
            <a:gdLst/>
            <a:ahLst/>
            <a:rect l="l" t="t" r="r" b="b"/>
            <a:pathLst>
              <a:path w="9505950" h="0">
                <a:moveTo>
                  <a:pt x="0" y="0"/>
                </a:moveTo>
                <a:lnTo>
                  <a:pt x="950595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0" name="object 4"/>
          <p:cNvGrpSpPr/>
          <p:nvPr/>
        </p:nvGrpSpPr>
        <p:grpSpPr>
          <a:xfrm>
            <a:off x="593640" y="537840"/>
            <a:ext cx="9506160" cy="6483600"/>
            <a:chOff x="593640" y="537840"/>
            <a:chExt cx="9506160" cy="6483600"/>
          </a:xfrm>
        </p:grpSpPr>
        <p:sp>
          <p:nvSpPr>
            <p:cNvPr id="611" name="object 5"/>
            <p:cNvSpPr/>
            <p:nvPr/>
          </p:nvSpPr>
          <p:spPr>
            <a:xfrm>
              <a:off x="593640" y="702108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object 6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object 7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object 8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177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object 4"/>
            <p:cNvSpPr/>
            <p:nvPr/>
          </p:nvSpPr>
          <p:spPr>
            <a:xfrm>
              <a:off x="594360" y="537840"/>
              <a:ext cx="9505440" cy="6482880"/>
            </a:xfrm>
            <a:custGeom>
              <a:avLst/>
              <a:gdLst/>
              <a:ah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object 5"/>
          <p:cNvSpPr/>
          <p:nvPr/>
        </p:nvSpPr>
        <p:spPr>
          <a:xfrm>
            <a:off x="672840" y="473760"/>
            <a:ext cx="934740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12600">
              <a:lnSpc>
                <a:spcPct val="100000"/>
              </a:lnSpc>
              <a:spcBef>
                <a:spcPts val="81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2.0.2.2</a:t>
            </a:r>
            <a:endParaRPr b="0" lang="en-US" sz="2000" spc="-1" strike="noStrike">
              <a:latin typeface="Arial"/>
            </a:endParaRPr>
          </a:p>
          <a:p>
            <a:pPr marL="12600" indent="447840">
              <a:lnSpc>
                <a:spcPct val="100000"/>
              </a:lnSpc>
              <a:spcBef>
                <a:spcPts val="709"/>
              </a:spcBef>
              <a:buNone/>
              <a:tabLst>
                <a:tab algn="l" pos="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Маршруты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хранятся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специальной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таблиц</a:t>
            </a:r>
            <a:r>
              <a:rPr b="0" lang="ru-RU" sz="2000" spc="-2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называемо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ru-RU" sz="2000" spc="-12" strike="noStrike">
                <a:solidFill>
                  <a:srgbClr val="000000"/>
                </a:solidFill>
                <a:latin typeface="Arial"/>
              </a:rPr>
              <a:t>таблицей  </a:t>
            </a:r>
            <a:r>
              <a:rPr b="0" i="1" lang="ru-RU" sz="2000" spc="-7" strike="noStrike">
                <a:solidFill>
                  <a:srgbClr val="000000"/>
                </a:solidFill>
                <a:latin typeface="Arial"/>
              </a:rPr>
              <a:t>маршрутизации</a:t>
            </a:r>
            <a:r>
              <a:rPr b="0" i="1" lang="ru-RU" sz="2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(routing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table).</a:t>
            </a:r>
            <a:endParaRPr b="0" lang="en-US" sz="2000" spc="-1" strike="noStrike">
              <a:latin typeface="Arial"/>
            </a:endParaRPr>
          </a:p>
          <a:p>
            <a:pPr marL="12600" indent="4478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бобщенном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ид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ем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иными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ариациям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таблицу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можно  представить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следующим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образом.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80" name="object 6"/>
          <p:cNvGrpSpPr/>
          <p:nvPr/>
        </p:nvGrpSpPr>
        <p:grpSpPr>
          <a:xfrm>
            <a:off x="593640" y="509760"/>
            <a:ext cx="9506160" cy="6510960"/>
            <a:chOff x="593640" y="509760"/>
            <a:chExt cx="9506160" cy="6510960"/>
          </a:xfrm>
        </p:grpSpPr>
        <p:sp>
          <p:nvSpPr>
            <p:cNvPr id="181" name="object 7"/>
            <p:cNvSpPr/>
            <p:nvPr/>
          </p:nvSpPr>
          <p:spPr>
            <a:xfrm>
              <a:off x="593640" y="50976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bject 8"/>
            <p:cNvSpPr/>
            <p:nvPr/>
          </p:nvSpPr>
          <p:spPr>
            <a:xfrm>
              <a:off x="593640" y="91296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object 9"/>
            <p:cNvSpPr/>
            <p:nvPr/>
          </p:nvSpPr>
          <p:spPr>
            <a:xfrm>
              <a:off x="593640" y="699264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object 10"/>
            <p:cNvSpPr/>
            <p:nvPr/>
          </p:nvSpPr>
          <p:spPr>
            <a:xfrm>
              <a:off x="593640" y="52380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object 11"/>
            <p:cNvSpPr/>
            <p:nvPr/>
          </p:nvSpPr>
          <p:spPr>
            <a:xfrm>
              <a:off x="10099440" y="52380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object 12"/>
            <p:cNvSpPr/>
            <p:nvPr/>
          </p:nvSpPr>
          <p:spPr>
            <a:xfrm>
              <a:off x="593640" y="661140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7" name="object 13" descr=""/>
            <p:cNvPicPr/>
            <p:nvPr/>
          </p:nvPicPr>
          <p:blipFill>
            <a:blip r:embed="rId1"/>
            <a:stretch/>
          </p:blipFill>
          <p:spPr>
            <a:xfrm>
              <a:off x="738360" y="2541600"/>
              <a:ext cx="9180360" cy="2158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2.0.2.3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Назначение</a:t>
                      </a:r>
                      <a:r>
                        <a:rPr b="0" lang="en-US" sz="20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полей: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5940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Destination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адрес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определяющий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вид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маршрута.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5140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Netmask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маска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подсети -- дополняет адрес назначения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 целью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его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правильной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интерпретации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(если 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указана,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 подставляется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стандартная).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5860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Gateway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шлюз --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шлюза-соседа, которому нужно передать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 (если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покидает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пределы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подсети,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нужен).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8632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Interface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или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параметр,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однозначно </a:t>
                      </a:r>
                      <a:r>
                        <a:rPr b="0" lang="en-US" sz="2000" spc="-55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определяющий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сетевой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который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должен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физически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«выдать»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пакет 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канал.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6688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Metric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определяет приоритетность маршрута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(основное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назначение),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часто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рассматривают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совокупности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называемой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административной</a:t>
                      </a: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дистанцией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(administrative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distance).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160" indent="-2818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152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Options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опции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специфические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опции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данной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реализации.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2.0.2.4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ts val="2324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Специальные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соглашения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области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IP-маршрутизации: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ts val="2324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Адрес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0.0.0.0</a:t>
                      </a:r>
                      <a:r>
                        <a:rPr b="0" lang="en-US" sz="2000" spc="-64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маршрут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по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умолчанию.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5920" indent="-386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25920"/>
                          <a:tab algn="l" pos="926640"/>
                          <a:tab algn="l" pos="1832040"/>
                          <a:tab algn="l" pos="2959560"/>
                          <a:tab algn="l" pos="5763240"/>
                          <a:tab algn="l" pos="6981840"/>
                          <a:tab algn="l" pos="7266960"/>
                          <a:tab algn="l" pos="83120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Mаска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2000" spc="20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одному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сетевому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925920"/>
                          <a:tab algn="l" pos="926640"/>
                          <a:tab algn="l" pos="1832040"/>
                          <a:tab algn="l" pos="2959560"/>
                          <a:tab algn="l" pos="5763240"/>
                          <a:tab algn="l" pos="6981840"/>
                          <a:tab algn="l" pos="7266960"/>
                          <a:tab algn="l" pos="8312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интерфейсу.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2.0.2.5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 определяет что делать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 уже принятым пакетом,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подлежащим ретрансляции, или имеющимся пакетом, сформированным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для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передачи на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вышестоящих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уровнях.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12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наличии</a:t>
                      </a:r>
                      <a:r>
                        <a:rPr b="0" lang="en-US" sz="2000" spc="12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такого</a:t>
                      </a:r>
                      <a:r>
                        <a:rPr b="0" lang="en-US" sz="2000" spc="1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пакета,</a:t>
                      </a:r>
                      <a:r>
                        <a:rPr b="0" lang="en-US" sz="2000" spc="1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работа</a:t>
                      </a:r>
                      <a:r>
                        <a:rPr b="0" lang="en-US" sz="2000" spc="1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11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таблицей</a:t>
                      </a:r>
                      <a:r>
                        <a:rPr b="0" lang="en-US" sz="2000" spc="13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13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протекает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две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фазы: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Поиск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маршрутной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информации.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маршрутной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информации.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tabLst>
                          <a:tab algn="l" pos="822240"/>
                        </a:tabLst>
                      </a:pPr>
                      <a:endParaRPr b="0" lang="en-US" sz="20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Возникает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ряд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вопросов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таблицей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Стоит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ли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искать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более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одного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маршрута.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Стоит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ли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просматривать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всю таблицу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делать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если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найдено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несколько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маршрутов.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делать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если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найдено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одного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маршрута.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Стоит ли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передавать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более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одного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раза.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отве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можно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придумат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разны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алгоритмы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оры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вп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ю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 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право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существование.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4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2.0.2.6a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настоящее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время,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факто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стандартный,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применяется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подход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согласно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принципу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наиболее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точного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соответствия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(best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match,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longest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match),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заключающийся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следующем: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6912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ищется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путем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последовательного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сравнения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IP-адреса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назначения, считанного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из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заголовка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пакета, с диапазонами,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задаваемыми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адресами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связке с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масками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подсетей, считываемыми из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строк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маршрутизации.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попадании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(hit)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считается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подходящим.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546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Просматривается вся таблица маршрутизации.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Конечно,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этот процесс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разными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способами оптимизируется.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277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наличии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нескольких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попаданий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выбирается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наиболее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точный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маршрут.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Точность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попадания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определяется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«размером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мишени».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Самым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точным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является маршрут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станции.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719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одинаковой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точности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попадания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выбирается исходя из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дополнительного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критерия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4456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 умолчанию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выбирается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если не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найдено ни одного более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точного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маршрута.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«Промахнуться»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невозможно.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отсутствии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попаданий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уничтожается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(drop).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6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2.0.2.6b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Clr>
                          <a:srgbClr val="000000"/>
                        </a:buClr>
                        <a:buFont typeface="StarSymbol"/>
                        <a:buAutoNum type="arabicPeriod" startAt="8"/>
                        <a:tabLst>
                          <a:tab algn="l" pos="97776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ищется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того,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чтобы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его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применить.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маршрута</a:t>
                      </a:r>
                      <a:r>
                        <a:rPr b="0" lang="en-US" sz="2000" spc="38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заключается</a:t>
                      </a:r>
                      <a:r>
                        <a:rPr b="0" lang="en-US" sz="2000" spc="39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39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отправке</a:t>
                      </a:r>
                      <a:r>
                        <a:rPr b="0" lang="en-US" sz="2000" spc="40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39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нему</a:t>
                      </a:r>
                      <a:r>
                        <a:rPr b="0" lang="en-US" sz="2000" spc="4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пакета.</a:t>
                      </a:r>
                      <a:r>
                        <a:rPr b="0" lang="en-US" sz="2000" spc="40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</a:t>
                      </a:r>
                      <a:r>
                        <a:rPr b="0" lang="en-US" sz="2000" spc="4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передается</a:t>
                      </a:r>
                      <a:r>
                        <a:rPr b="0" lang="en-US" sz="2000" spc="40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один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раз.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8"/>
                        <a:tabLst>
                          <a:tab algn="l" pos="8431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 вопросы о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том,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куда 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чем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передавать,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отвечают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соответствующие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поля в маршруте.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8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2.0.2.7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наличии нескольких альтернативных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 могут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совпасть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 их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метрики, то есть маршруты оказываются абсолютно равноправными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(надо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отметить,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что такое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происходит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довольно часто).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некоторых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реализациях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считается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недопустимым, а в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некоторых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возникает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так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называемая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балансировка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нагрузки,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точнее,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эквивалентная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балансировка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нагрузки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(equal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load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balancing)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соответствующие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пакеты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поочередно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передаются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разных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направлениях.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Существует еще и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неэквивалентная балансировка нагрузки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(unequal load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balancing)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отличается тем, что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трафик распределяется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пропорционально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согласно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метрикам.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0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2.0.2.8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IP-сетях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реализованы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два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типа маршрутизации: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Статическая (static).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160" indent="-281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152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Динамическая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(dynamic).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статической </a:t>
                      </a: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таблицы формируются «вручную»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автоматически</a:t>
                      </a:r>
                      <a:r>
                        <a:rPr b="0" lang="en-US" sz="2000" spc="6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</a:t>
                      </a:r>
                      <a:r>
                        <a:rPr b="0" lang="en-US" sz="2000" spc="6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основе</a:t>
                      </a:r>
                      <a:r>
                        <a:rPr b="0" lang="en-US" sz="2000" spc="6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указанных</a:t>
                      </a:r>
                      <a:r>
                        <a:rPr b="0" lang="en-US" sz="20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IP-параметров</a:t>
                      </a:r>
                      <a:r>
                        <a:rPr b="0" lang="en-US" sz="2000" spc="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хранятся</a:t>
                      </a:r>
                      <a:r>
                        <a:rPr b="0" lang="en-US" sz="2000" spc="5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</a:t>
                      </a:r>
                      <a:r>
                        <a:rPr b="0" lang="en-US" sz="20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их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«ручной»</a:t>
                      </a:r>
                      <a:r>
                        <a:rPr b="0" lang="en-US" sz="20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модификации.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формируются,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модифицируются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автоматически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задействованием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специальных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служебных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протоколов,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отменяет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возможность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вмешательства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администратора.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Понятие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относится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функционированию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СПД.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spcBef>
                          <a:spcPts val="13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рисунк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лучш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УГ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онкретны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етевых  устройств.)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tabLst>
                          <a:tab algn="l" pos="0"/>
                        </a:tabLst>
                      </a:pPr>
                      <a:endParaRPr b="0" lang="en-US" sz="205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Канал</a:t>
                      </a:r>
                      <a:r>
                        <a:rPr b="0" i="1" lang="en-US" sz="2000" spc="9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(в</a:t>
                      </a:r>
                      <a:r>
                        <a:rPr b="0" lang="en-US" sz="2000" spc="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традиционной</a:t>
                      </a:r>
                      <a:r>
                        <a:rPr b="0" lang="en-US" sz="2000" spc="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телефонии</a:t>
                      </a:r>
                      <a:r>
                        <a:rPr b="0" lang="en-US" sz="2000" spc="8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channel,</a:t>
                      </a:r>
                      <a:r>
                        <a:rPr b="0" lang="en-US" sz="2000" spc="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8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КС</a:t>
                      </a:r>
                      <a:r>
                        <a:rPr b="0" lang="en-US" sz="2000" spc="9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link)</a:t>
                      </a:r>
                      <a:r>
                        <a:rPr b="0" lang="en-US" sz="2000" spc="11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представляет</a:t>
                      </a:r>
                      <a:r>
                        <a:rPr b="0" lang="en-US" sz="2000" spc="9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собой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СрПД, через которую передаются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пакеты.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Узе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(так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же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станци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node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авляе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собо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екоторое  устройство,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выполняющее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прием, передачу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или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ретрансляцию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пакетов.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Узлами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станциями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самые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разные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устройства.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8" name="object 3" descr=""/>
          <p:cNvPicPr/>
          <p:nvPr/>
        </p:nvPicPr>
        <p:blipFill>
          <a:blip r:embed="rId1"/>
          <a:stretch/>
        </p:blipFill>
        <p:spPr>
          <a:xfrm>
            <a:off x="767160" y="1371600"/>
            <a:ext cx="9187920" cy="242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2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2.0.2.9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етевые  интерфейсы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делят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  <a:tabLst>
                          <a:tab algn="l" pos="893520"/>
                          <a:tab algn="l" pos="894240"/>
                          <a:tab algn="l" pos="2279160"/>
                          <a:tab algn="l" pos="3251880"/>
                          <a:tab algn="l" pos="3560400"/>
                          <a:tab algn="l" pos="4351680"/>
                          <a:tab algn="l" pos="6364080"/>
                          <a:tab algn="l" pos="6923880"/>
                          <a:tab algn="l" pos="7947720"/>
                        </a:tabLst>
                      </a:pP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Активные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(active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спользоватьс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обмен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у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тной  информацией.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  <a:tabLst>
                          <a:tab algn="l" pos="1006560"/>
                          <a:tab algn="l" pos="1007280"/>
                          <a:tab algn="l" pos="2581200"/>
                          <a:tab algn="l" pos="3865320"/>
                          <a:tab algn="l" pos="4288680"/>
                          <a:tab algn="l" pos="4824000"/>
                          <a:tab algn="l" pos="5729760"/>
                          <a:tab algn="l" pos="7856280"/>
                          <a:tab algn="l" pos="8531280"/>
                        </a:tabLst>
                      </a:pP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ссивные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(passive)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спользоватьс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п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обмене  маршрутной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информацией.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  <a:tabLst>
                          <a:tab algn="l" pos="1006560"/>
                          <a:tab algn="l" pos="1007280"/>
                          <a:tab algn="l" pos="2581200"/>
                          <a:tab algn="l" pos="3865320"/>
                          <a:tab algn="l" pos="4288680"/>
                          <a:tab algn="l" pos="4824000"/>
                          <a:tab algn="l" pos="5729760"/>
                          <a:tab algn="l" pos="7856280"/>
                          <a:tab algn="l" pos="853128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6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екоторы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реализация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UNI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routed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аналогичн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делят  маршруты.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indent="447840">
                        <a:lnSpc>
                          <a:spcPct val="100000"/>
                        </a:lnSpc>
                        <a:buNone/>
                        <a:tabLst>
                          <a:tab algn="l" pos="2115720"/>
                          <a:tab algn="l" pos="3773160"/>
                          <a:tab algn="l" pos="4161240"/>
                          <a:tab algn="l" pos="5373360"/>
                          <a:tab algn="l" pos="5882040"/>
                          <a:tab algn="l" pos="7404840"/>
                          <a:tab algn="l" pos="7936920"/>
                          <a:tab algn="l" pos="8839080"/>
                        </a:tabLst>
                      </a:pP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Пассивные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отличие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активных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1952640"/>
                          <a:tab algn="l" pos="3372480"/>
                          <a:tab algn="l" pos="4159080"/>
                          <a:tab algn="l" pos="5843880"/>
                          <a:tab algn="l" pos="773496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онут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(считан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замещен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ы)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протоколами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инамической 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None/>
                        <a:tabLst>
                          <a:tab algn="l" pos="1952640"/>
                          <a:tab algn="l" pos="3372480"/>
                          <a:tab algn="l" pos="4159080"/>
                          <a:tab algn="l" pos="5843880"/>
                          <a:tab algn="l" pos="7734960"/>
                        </a:tabLst>
                      </a:pPr>
                      <a:endParaRPr b="0" lang="en-US" sz="205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реализациях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особо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выделяют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постоянные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или,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по-другому,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персистентные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(persistent)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маршруты, которые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должны сохраняться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перезагрузки.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2.0.3.1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Различные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протоколы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 маршрутизации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предназначены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для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различных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уровней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иерархии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Internet.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Чтобы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обозначить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«место»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необходимо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рассмотреть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структуру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сети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205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object 4"/>
            <p:cNvSpPr/>
            <p:nvPr/>
          </p:nvSpPr>
          <p:spPr>
            <a:xfrm>
              <a:off x="594360" y="933480"/>
              <a:ext cx="9505440" cy="6087240"/>
            </a:xfrm>
            <a:custGeom>
              <a:avLst/>
              <a:gdLst/>
              <a:ahLst/>
              <a:rect l="l" t="t" r="r" b="b"/>
              <a:pathLst>
                <a:path w="9505950" h="6087745">
                  <a:moveTo>
                    <a:pt x="9505949" y="6087617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87617"/>
                  </a:lnTo>
                  <a:lnTo>
                    <a:pt x="9505949" y="60876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object 5"/>
          <p:cNvSpPr/>
          <p:nvPr/>
        </p:nvSpPr>
        <p:spPr>
          <a:xfrm>
            <a:off x="4266720" y="6653160"/>
            <a:ext cx="21600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Структура</a:t>
            </a:r>
            <a:r>
              <a:rPr b="0" lang="ru-RU" sz="20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Internet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object 6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79992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2.0.3.2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0" name="object 8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211" name="object 9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object 10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object 11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object 12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object 13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object 14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7" name="object 15" descr=""/>
            <p:cNvPicPr/>
            <p:nvPr/>
          </p:nvPicPr>
          <p:blipFill>
            <a:blip r:embed="rId1"/>
            <a:stretch/>
          </p:blipFill>
          <p:spPr>
            <a:xfrm>
              <a:off x="738360" y="1474560"/>
              <a:ext cx="9168840" cy="45846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2.0.3.3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Основными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структурными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единицами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являются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автономные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системы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Autonomous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Systems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(ASes).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Каждая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AS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выделяется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исходя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из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наличия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собственной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системы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(возможно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оригинальной), то есть состояние AS не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должно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зависеть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состояния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других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ASes.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Все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ASes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имеют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уникальные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16-битные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номера.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Номера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ASes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поделены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Публичные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(public):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1 --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64511.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Приватные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(private):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64512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65535.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8222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18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связи</a:t>
                      </a:r>
                      <a:r>
                        <a:rPr b="0" lang="en-US" sz="2000" spc="16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18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исчерпанием,</a:t>
                      </a:r>
                      <a:r>
                        <a:rPr b="0" lang="en-US" sz="2000" spc="18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так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давно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были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введены</a:t>
                      </a:r>
                      <a:r>
                        <a:rPr b="0" lang="en-US" sz="2000" spc="18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дополнительные</a:t>
                      </a:r>
                      <a:r>
                        <a:rPr b="0" lang="en-US" sz="2000" spc="20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32-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битные</a:t>
                      </a:r>
                      <a:r>
                        <a:rPr b="0" lang="en-US" sz="2000" spc="-4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номера.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2.0.3.4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1429560"/>
                          <a:tab algn="l" pos="2689200"/>
                          <a:tab algn="l" pos="3729240"/>
                          <a:tab algn="l" pos="4705920"/>
                          <a:tab algn="l" pos="6514560"/>
                          <a:tab algn="l" pos="77857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ASes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связаны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между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собой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посредством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базовых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магистралей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1429560"/>
                          <a:tab algn="l" pos="2689200"/>
                          <a:tab algn="l" pos="3729240"/>
                          <a:tab algn="l" pos="4705920"/>
                          <a:tab algn="l" pos="6514560"/>
                          <a:tab algn="l" pos="77857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(backbones).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Изначально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структуре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была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задумана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реализована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одна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базовая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магистраль,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сейчас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это лишь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условность.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Поскольку на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практике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далеко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всегда удавалось осуществить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непосредственное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примыкание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той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иной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 к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базовой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магистрали, к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настоящему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времени возникла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очень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сильная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фрагментация.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Реально,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ASes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соединены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друг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другом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через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так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называемые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пиринговые точки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(peering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points) или,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по-другому,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точки присутствия 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--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Points-Of-Presence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(POPs).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2.0.3.5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Внутри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ASes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работают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провайдеры</a:t>
                      </a:r>
                      <a:r>
                        <a:rPr b="0" i="1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Service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Providers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(ISPs).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Касательно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POPs, следует уточнить,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терминологически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это, в первую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очередь,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точки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предоставления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коммуникационных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услуг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пользователям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Также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следует отметить, что крупные телекоммутикационные компании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обладать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несколькими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ASes,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СПД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иметь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межконтинентальную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протяженность.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bject 2"/>
          <p:cNvSpPr/>
          <p:nvPr/>
        </p:nvSpPr>
        <p:spPr>
          <a:xfrm>
            <a:off x="3351240" y="6653160"/>
            <a:ext cx="399132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Global traffic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2010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[Telegeography]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object 3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4068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2.0.3.6a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6" name="object 5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227" name="object 6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object 7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object 8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object 9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object 10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object 11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3" name="object 12" descr=""/>
            <p:cNvPicPr/>
            <p:nvPr/>
          </p:nvPicPr>
          <p:blipFill>
            <a:blip r:embed="rId1"/>
            <a:stretch/>
          </p:blipFill>
          <p:spPr>
            <a:xfrm>
              <a:off x="1435320" y="969120"/>
              <a:ext cx="7798680" cy="56116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2"/>
          <p:cNvSpPr/>
          <p:nvPr/>
        </p:nvSpPr>
        <p:spPr>
          <a:xfrm>
            <a:off x="4092120" y="6653160"/>
            <a:ext cx="250776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Cogent</a:t>
            </a:r>
            <a:r>
              <a:rPr b="0" lang="ru-RU" sz="20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2006</a:t>
            </a:r>
            <a:r>
              <a:rPr b="0" lang="ru-RU" sz="2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[Cogent]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object 3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4068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2.0.3.6b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7" name="object 5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238" name="object 6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object 7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object 8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object 9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object 10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object 11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4" name="object 12" descr=""/>
            <p:cNvPicPr/>
            <p:nvPr/>
          </p:nvPicPr>
          <p:blipFill>
            <a:blip r:embed="rId1"/>
            <a:stretch/>
          </p:blipFill>
          <p:spPr>
            <a:xfrm>
              <a:off x="1818000" y="1012680"/>
              <a:ext cx="6856200" cy="5501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bject 2"/>
          <p:cNvSpPr/>
          <p:nvPr/>
        </p:nvSpPr>
        <p:spPr>
          <a:xfrm>
            <a:off x="3958560" y="6653160"/>
            <a:ext cx="277452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Level(3)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2005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[Level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(3)]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6" name="object 3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2664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2.0.3.6c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8" name="object 5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249" name="object 6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object 7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object 8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object 9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object 10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object 11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5" name="object 12" descr=""/>
            <p:cNvPicPr/>
            <p:nvPr/>
          </p:nvPicPr>
          <p:blipFill>
            <a:blip r:embed="rId1"/>
            <a:stretch/>
          </p:blipFill>
          <p:spPr>
            <a:xfrm>
              <a:off x="810000" y="1084320"/>
              <a:ext cx="9051480" cy="5430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bject 2"/>
          <p:cNvSpPr/>
          <p:nvPr/>
        </p:nvSpPr>
        <p:spPr>
          <a:xfrm>
            <a:off x="4048560" y="6653160"/>
            <a:ext cx="259344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Verizon</a:t>
            </a:r>
            <a:r>
              <a:rPr b="0" lang="ru-RU" sz="2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2010</a:t>
            </a:r>
            <a:r>
              <a:rPr b="0" lang="ru-RU" sz="2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[Verizon]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7" name="object 3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4068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2.0.3.6d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59" name="object 5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260" name="object 6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object 7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object 8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object 9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object 10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object 11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6" name="object 12" descr=""/>
            <p:cNvPicPr/>
            <p:nvPr/>
          </p:nvPicPr>
          <p:blipFill>
            <a:blip r:embed="rId1"/>
            <a:stretch/>
          </p:blipFill>
          <p:spPr>
            <a:xfrm>
              <a:off x="810000" y="1040760"/>
              <a:ext cx="9051480" cy="5430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Все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узлы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делят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два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типа: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Пассивные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(passive).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Активные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(active).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Пассивность</a:t>
                      </a:r>
                      <a:r>
                        <a:rPr b="0" i="1" lang="en-US" sz="2000" spc="20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узла</a:t>
                      </a:r>
                      <a:r>
                        <a:rPr b="0" lang="en-US" sz="2000" spc="23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означает,</a:t>
                      </a:r>
                      <a:r>
                        <a:rPr b="0" lang="en-US" sz="2000" spc="23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</a:t>
                      </a:r>
                      <a:r>
                        <a:rPr b="0" lang="en-US" sz="2000" spc="23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он</a:t>
                      </a:r>
                      <a:r>
                        <a:rPr b="0" lang="en-US" sz="2000" spc="22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2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выполняет</a:t>
                      </a:r>
                      <a:r>
                        <a:rPr b="0" lang="en-US" sz="2000" spc="23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анализ</a:t>
                      </a:r>
                      <a:r>
                        <a:rPr b="0" lang="en-US" sz="2000" spc="2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или</a:t>
                      </a:r>
                      <a:r>
                        <a:rPr b="0" lang="en-US" sz="2000" spc="23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обработку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пакетов.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Активность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подразумевае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п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акет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нализируютс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или  обрабатываются.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bject 2"/>
          <p:cNvSpPr/>
          <p:nvPr/>
        </p:nvSpPr>
        <p:spPr>
          <a:xfrm>
            <a:off x="3482640" y="6653160"/>
            <a:ext cx="372852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Белтелеком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2020</a:t>
            </a:r>
            <a:r>
              <a:rPr b="0" lang="ru-RU" sz="20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[Белтелеком]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object 3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4068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2.0.3.6e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0" name="object 5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271" name="object 6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object 7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object 8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object 9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object 10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object 11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7" name="object 12" descr=""/>
            <p:cNvPicPr/>
            <p:nvPr/>
          </p:nvPicPr>
          <p:blipFill>
            <a:blip r:embed="rId1"/>
            <a:stretch/>
          </p:blipFill>
          <p:spPr>
            <a:xfrm>
              <a:off x="1602360" y="1114200"/>
              <a:ext cx="7470360" cy="52765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bject 2"/>
          <p:cNvSpPr/>
          <p:nvPr/>
        </p:nvSpPr>
        <p:spPr>
          <a:xfrm>
            <a:off x="594360" y="933480"/>
            <a:ext cx="9505440" cy="6087240"/>
          </a:xfrm>
          <a:custGeom>
            <a:avLst/>
            <a:gdLst/>
            <a:ah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object 3"/>
          <p:cNvSpPr/>
          <p:nvPr/>
        </p:nvSpPr>
        <p:spPr>
          <a:xfrm>
            <a:off x="2152080" y="6653160"/>
            <a:ext cx="63882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6697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(Beltelecom) (март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2021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г.) [Hurricane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Electric]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object 4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87012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2.0.3.6f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2" name="object 6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283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object 9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object 10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object 11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9" name="object 13" descr=""/>
            <p:cNvPicPr/>
            <p:nvPr/>
          </p:nvPicPr>
          <p:blipFill>
            <a:blip r:embed="rId1"/>
            <a:stretch/>
          </p:blipFill>
          <p:spPr>
            <a:xfrm>
              <a:off x="793800" y="1114200"/>
              <a:ext cx="9105480" cy="53686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object 2"/>
          <p:cNvSpPr/>
          <p:nvPr/>
        </p:nvSpPr>
        <p:spPr>
          <a:xfrm>
            <a:off x="594360" y="933480"/>
            <a:ext cx="9505440" cy="6057720"/>
          </a:xfrm>
          <a:custGeom>
            <a:avLst/>
            <a:gdLst/>
            <a:ahLst/>
            <a:rect l="l" t="t" r="r" b="b"/>
            <a:pathLst>
              <a:path w="9505950" h="6057900">
                <a:moveTo>
                  <a:pt x="9505949" y="6057900"/>
                </a:moveTo>
                <a:lnTo>
                  <a:pt x="9505949" y="0"/>
                </a:lnTo>
                <a:lnTo>
                  <a:pt x="0" y="0"/>
                </a:lnTo>
                <a:lnTo>
                  <a:pt x="0" y="6057900"/>
                </a:lnTo>
                <a:lnTo>
                  <a:pt x="9505949" y="60579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object 3"/>
          <p:cNvSpPr/>
          <p:nvPr/>
        </p:nvSpPr>
        <p:spPr>
          <a:xfrm>
            <a:off x="1153080" y="6652440"/>
            <a:ext cx="83872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Беларуские</a:t>
            </a:r>
            <a:r>
              <a:rPr b="0" lang="ru-RU" sz="18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автономные</a:t>
            </a:r>
            <a:r>
              <a:rPr b="0" lang="ru-RU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системы </a:t>
            </a:r>
            <a:r>
              <a:rPr b="0" lang="ru-RU" sz="1800" spc="-7" strike="noStrike">
                <a:solidFill>
                  <a:srgbClr val="000000"/>
                </a:solidFill>
                <a:latin typeface="Arial"/>
              </a:rPr>
              <a:t>(фрагмент)</a:t>
            </a:r>
            <a:r>
              <a:rPr b="0" lang="ru-RU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(март</a:t>
            </a:r>
            <a:r>
              <a:rPr b="0" lang="ru-RU" sz="18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2021</a:t>
            </a:r>
            <a:r>
              <a:rPr b="0" lang="ru-RU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7" strike="noStrike">
                <a:solidFill>
                  <a:srgbClr val="000000"/>
                </a:solidFill>
                <a:latin typeface="Arial"/>
              </a:rPr>
              <a:t>г.)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[Hurricane</a:t>
            </a:r>
            <a:r>
              <a:rPr b="0" lang="ru-RU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Electric]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object 4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4068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2.0.3.6g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4" name="object 6"/>
          <p:cNvGrpSpPr/>
          <p:nvPr/>
        </p:nvGrpSpPr>
        <p:grpSpPr>
          <a:xfrm>
            <a:off x="593640" y="523800"/>
            <a:ext cx="9506160" cy="6481440"/>
            <a:chOff x="593640" y="523800"/>
            <a:chExt cx="9506160" cy="6481440"/>
          </a:xfrm>
        </p:grpSpPr>
        <p:sp>
          <p:nvSpPr>
            <p:cNvPr id="295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object 9"/>
            <p:cNvSpPr/>
            <p:nvPr/>
          </p:nvSpPr>
          <p:spPr>
            <a:xfrm>
              <a:off x="593640" y="697716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object 10"/>
            <p:cNvSpPr/>
            <p:nvPr/>
          </p:nvSpPr>
          <p:spPr>
            <a:xfrm>
              <a:off x="593640" y="537840"/>
              <a:ext cx="360" cy="6453000"/>
            </a:xfrm>
            <a:custGeom>
              <a:avLst/>
              <a:gdLst/>
              <a:ahLst/>
              <a:rect l="l" t="t" r="r" b="b"/>
              <a:pathLst>
                <a:path w="0" h="6453505">
                  <a:moveTo>
                    <a:pt x="0" y="0"/>
                  </a:moveTo>
                  <a:lnTo>
                    <a:pt x="0" y="645337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object 11"/>
            <p:cNvSpPr/>
            <p:nvPr/>
          </p:nvSpPr>
          <p:spPr>
            <a:xfrm>
              <a:off x="10099440" y="537840"/>
              <a:ext cx="360" cy="6453000"/>
            </a:xfrm>
            <a:custGeom>
              <a:avLst/>
              <a:gdLst/>
              <a:ahLst/>
              <a:rect l="l" t="t" r="r" b="b"/>
              <a:pathLst>
                <a:path w="0" h="6453505">
                  <a:moveTo>
                    <a:pt x="0" y="0"/>
                  </a:moveTo>
                  <a:lnTo>
                    <a:pt x="0" y="645337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1" name="object 13" descr=""/>
            <p:cNvPicPr/>
            <p:nvPr/>
          </p:nvPicPr>
          <p:blipFill>
            <a:blip r:embed="rId1"/>
            <a:stretch/>
          </p:blipFill>
          <p:spPr>
            <a:xfrm>
              <a:off x="3087360" y="1114200"/>
              <a:ext cx="4491000" cy="5256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bject 2"/>
          <p:cNvSpPr/>
          <p:nvPr/>
        </p:nvSpPr>
        <p:spPr>
          <a:xfrm>
            <a:off x="594360" y="933480"/>
            <a:ext cx="9505440" cy="6087240"/>
          </a:xfrm>
          <a:custGeom>
            <a:avLst/>
            <a:gdLst/>
            <a:ah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object 3"/>
          <p:cNvSpPr/>
          <p:nvPr/>
        </p:nvSpPr>
        <p:spPr>
          <a:xfrm>
            <a:off x="681480" y="6653160"/>
            <a:ext cx="93304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Некоторая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статистика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</a:t>
            </a:r>
            <a:r>
              <a:rPr b="0" lang="ru-RU" sz="2000" spc="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автономным</a:t>
            </a:r>
            <a:r>
              <a:rPr b="0" lang="ru-RU" sz="2000" spc="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системам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IPv4</a:t>
            </a:r>
            <a:r>
              <a:rPr b="0" lang="ru-RU" sz="2000" spc="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IPv6</a:t>
            </a:r>
            <a:r>
              <a:rPr b="0" lang="ru-RU" sz="2000" spc="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[Hurricane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Electric]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object 4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4068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2.0.3.6h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6" name="object 6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307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object 9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object 10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object 11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3" name="object 13" descr=""/>
            <p:cNvPicPr/>
            <p:nvPr/>
          </p:nvPicPr>
          <p:blipFill>
            <a:blip r:embed="rId1"/>
            <a:stretch/>
          </p:blipFill>
          <p:spPr>
            <a:xfrm>
              <a:off x="1598400" y="1292400"/>
              <a:ext cx="7496280" cy="49716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2.0.3.7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Основные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надгосударственные</a:t>
                      </a:r>
                      <a:r>
                        <a:rPr b="0" lang="en-US" sz="20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организации,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управляющие</a:t>
                      </a:r>
                      <a:r>
                        <a:rPr b="0" lang="en-US" sz="20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ISOC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(Internet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SOCiety)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Internet-сообщество (головная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организация).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160" indent="-281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15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IAB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(Internet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Architecture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Board)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совет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архитектуре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90280" indent="-35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90280"/>
                          <a:tab algn="l" pos="891000"/>
                          <a:tab algn="l" pos="1579320"/>
                          <a:tab algn="l" pos="2661120"/>
                          <a:tab algn="l" pos="4154760"/>
                          <a:tab algn="l" pos="4842360"/>
                          <a:tab algn="l" pos="5713560"/>
                          <a:tab algn="l" pos="6021720"/>
                          <a:tab algn="l" pos="7141320"/>
                          <a:tab algn="l" pos="8055720"/>
                          <a:tab algn="l" pos="84715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IETF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(Internet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Engineering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Force)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рабочая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группа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Internet-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890280"/>
                          <a:tab algn="l" pos="891000"/>
                          <a:tab algn="l" pos="1579320"/>
                          <a:tab algn="l" pos="2661120"/>
                          <a:tab algn="l" pos="4154760"/>
                          <a:tab algn="l" pos="4842360"/>
                          <a:tab algn="l" pos="5713560"/>
                          <a:tab algn="l" pos="6021720"/>
                          <a:tab algn="l" pos="7141320"/>
                          <a:tab algn="l" pos="8055720"/>
                          <a:tab algn="l" pos="847152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инженерии.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160" indent="-281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4"/>
                        <a:tabLst>
                          <a:tab algn="l" pos="8215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IGF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(Internet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Governance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Forum)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форум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управлению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Internet.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45640" indent="-306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4"/>
                        <a:tabLst>
                          <a:tab algn="l" pos="84636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IRTF</a:t>
                      </a:r>
                      <a:r>
                        <a:rPr b="0" lang="en-US" sz="2000" spc="19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(Internet</a:t>
                      </a:r>
                      <a:r>
                        <a:rPr b="0" lang="en-US" sz="2000" spc="19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Research</a:t>
                      </a:r>
                      <a:r>
                        <a:rPr b="0" lang="en-US" sz="2000" spc="19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  <a:r>
                        <a:rPr b="0" lang="en-US" sz="2000" spc="19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Force)</a:t>
                      </a:r>
                      <a:r>
                        <a:rPr b="0" lang="en-US" sz="2000" spc="19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рабочая</a:t>
                      </a:r>
                      <a:r>
                        <a:rPr b="0" lang="en-US" sz="2000" spc="22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группа</a:t>
                      </a:r>
                      <a:r>
                        <a:rPr b="0" lang="en-US" sz="2000" spc="20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21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исследованию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84636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47520" indent="-40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6"/>
                        <a:tabLst>
                          <a:tab algn="l" pos="946800"/>
                          <a:tab algn="l" pos="947880"/>
                          <a:tab algn="l" pos="1934280"/>
                          <a:tab algn="l" pos="3074760"/>
                          <a:tab algn="l" pos="4592880"/>
                          <a:tab algn="l" pos="5083920"/>
                          <a:tab algn="l" pos="6321600"/>
                          <a:tab algn="l" pos="7319520"/>
                          <a:tab algn="l" pos="7937640"/>
                          <a:tab algn="l" pos="924480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ICANN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(Internet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Corporation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for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Assigned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Names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and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Numbers)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946800"/>
                          <a:tab algn="l" pos="947880"/>
                          <a:tab algn="l" pos="1934280"/>
                          <a:tab algn="l" pos="3074760"/>
                          <a:tab algn="l" pos="4592880"/>
                          <a:tab algn="l" pos="5083920"/>
                          <a:tab algn="l" pos="6321600"/>
                          <a:tab algn="l" pos="7319520"/>
                          <a:tab algn="l" pos="7937640"/>
                          <a:tab algn="l" pos="924480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корпорация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назначению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названий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номеров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object 2"/>
          <p:cNvSpPr/>
          <p:nvPr/>
        </p:nvSpPr>
        <p:spPr>
          <a:xfrm>
            <a:off x="3385800" y="6653160"/>
            <a:ext cx="392256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Управление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Internet [Xplanations]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object 3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79992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2.0.3.8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8" name="object 5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319" name="object 6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object 7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object 8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object 9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object 10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object 11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25" name="object 12" descr=""/>
            <p:cNvPicPr/>
            <p:nvPr/>
          </p:nvPicPr>
          <p:blipFill>
            <a:blip r:embed="rId1"/>
            <a:stretch/>
          </p:blipFill>
          <p:spPr>
            <a:xfrm>
              <a:off x="1051560" y="970200"/>
              <a:ext cx="8543160" cy="5527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2.0.3.9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Распределение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регистрация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адресов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номеров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(например,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номеров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ASes)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находится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ведении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IANA (Internet Assigned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Numbers Authority) под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контролем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ICANN.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IPv4-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IPv6-адреса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выделяют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блочно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последовательным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делегированием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прав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следующим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образом.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endParaRPr b="0" lang="en-US" sz="315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Где: IR -- Internet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Registry,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RIR --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Regional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IR, NIR --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National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IR, LIR --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Local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IR, EU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End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User.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27" name="object 3" descr=""/>
          <p:cNvPicPr/>
          <p:nvPr/>
        </p:nvPicPr>
        <p:blipFill>
          <a:blip r:embed="rId1"/>
          <a:stretch/>
        </p:blipFill>
        <p:spPr>
          <a:xfrm>
            <a:off x="3344400" y="2719800"/>
            <a:ext cx="3247920" cy="29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2.0.3.10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современной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сети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выделяют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пять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регионов.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31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Где: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AfriNIC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Africa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Network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Information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Center,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APNIC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Asia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Pacific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Information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Center,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ARIN 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American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Registry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for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Internet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Numbers,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LACNIC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Latin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American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and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Caribbean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Information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Center,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RIPE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NCC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Reseaux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Europeens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Coordination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Centre.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[IANA]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29" name="object 3" descr=""/>
          <p:cNvPicPr/>
          <p:nvPr/>
        </p:nvPicPr>
        <p:blipFill>
          <a:blip r:embed="rId1"/>
          <a:stretch/>
        </p:blipFill>
        <p:spPr>
          <a:xfrm>
            <a:off x="2540520" y="1762200"/>
            <a:ext cx="5470200" cy="276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331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object 4"/>
            <p:cNvSpPr/>
            <p:nvPr/>
          </p:nvSpPr>
          <p:spPr>
            <a:xfrm>
              <a:off x="594360" y="537840"/>
              <a:ext cx="9505440" cy="6482880"/>
            </a:xfrm>
            <a:custGeom>
              <a:avLst/>
              <a:gdLst/>
              <a:ah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object 5"/>
          <p:cNvSpPr/>
          <p:nvPr/>
        </p:nvSpPr>
        <p:spPr>
          <a:xfrm>
            <a:off x="672840" y="473760"/>
            <a:ext cx="9349560" cy="38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12600">
              <a:lnSpc>
                <a:spcPct val="100000"/>
              </a:lnSpc>
              <a:spcBef>
                <a:spcPts val="81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2.0.4.1</a:t>
            </a:r>
            <a:endParaRPr b="0" lang="en-US" sz="2000" spc="-1" strike="noStrike">
              <a:latin typeface="Arial"/>
            </a:endParaRPr>
          </a:p>
          <a:p>
            <a:pPr marL="12600" indent="447840" algn="just">
              <a:lnSpc>
                <a:spcPct val="100000"/>
              </a:lnSpc>
              <a:spcBef>
                <a:spcPts val="709"/>
              </a:spcBef>
              <a:buNone/>
              <a:tabLst>
                <a:tab algn="l" pos="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Суть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всех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протоколов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динамической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маршрутизации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заключается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в </a:t>
            </a:r>
            <a:r>
              <a:rPr b="0" lang="ru-RU" sz="2000" spc="-5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реализации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тех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или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иных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алгоритмов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обмена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маршрутами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подсетям,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целями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как оптимизации трафика, так 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вообще нахождения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абонентов.</a:t>
            </a:r>
            <a:endParaRPr b="0" lang="en-US" sz="2000" spc="-1" strike="noStrike">
              <a:latin typeface="Arial"/>
            </a:endParaRPr>
          </a:p>
          <a:p>
            <a:pPr marL="460440" indent="44784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Обмен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происходит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именно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маршрутами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подсетям.</a:t>
            </a:r>
            <a:endParaRPr b="0" lang="en-US" sz="2000" spc="-1" strike="noStrike">
              <a:latin typeface="Arial"/>
            </a:endParaRPr>
          </a:p>
          <a:p>
            <a:pPr marL="12600" indent="44784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Основной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смысл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разбиения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на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подсети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состоит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упрощении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таблиц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маршрутизации.</a:t>
            </a:r>
            <a:endParaRPr b="0" lang="en-US" sz="2000" spc="-1" strike="noStrike">
              <a:latin typeface="Arial"/>
            </a:endParaRPr>
          </a:p>
          <a:p>
            <a:pPr marL="12600" indent="44784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Вместо</a:t>
            </a:r>
            <a:r>
              <a:rPr b="0" lang="ru-RU" sz="2000" spc="38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того</a:t>
            </a:r>
            <a:r>
              <a:rPr b="0" lang="ru-RU" sz="2000" spc="37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чтобы</a:t>
            </a:r>
            <a:r>
              <a:rPr b="0" lang="ru-RU" sz="2000" spc="3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отслеживать</a:t>
            </a:r>
            <a:r>
              <a:rPr b="0" lang="ru-RU" sz="2000" spc="3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станции</a:t>
            </a:r>
            <a:r>
              <a:rPr b="0" lang="ru-RU" sz="2000" spc="3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3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направлять</a:t>
            </a:r>
            <a:r>
              <a:rPr b="0" lang="ru-RU" sz="2000" spc="39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пакет</a:t>
            </a:r>
            <a:r>
              <a:rPr b="0" lang="ru-RU" sz="2000" spc="40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каждой</a:t>
            </a:r>
            <a:r>
              <a:rPr b="0" lang="ru-RU" sz="2000" spc="39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из </a:t>
            </a:r>
            <a:r>
              <a:rPr b="0" lang="ru-RU" sz="2000" spc="-5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них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«персонально»,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пакет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направляется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сразу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 подсеть.</a:t>
            </a:r>
            <a:endParaRPr b="0" lang="en-US" sz="2000" spc="-1" strike="noStrike">
              <a:latin typeface="Arial"/>
            </a:endParaRPr>
          </a:p>
          <a:p>
            <a:pPr marL="12600" indent="44784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Также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упрощение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достигается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за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счет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2000" spc="-7" strike="noStrike">
                <a:solidFill>
                  <a:srgbClr val="000000"/>
                </a:solidFill>
                <a:latin typeface="Arial"/>
              </a:rPr>
              <a:t>агрегации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2000" spc="-7" strike="noStrike">
                <a:solidFill>
                  <a:srgbClr val="000000"/>
                </a:solidFill>
                <a:latin typeface="Arial"/>
              </a:rPr>
              <a:t>маршрутов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(route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aggregation)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-- получение более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общего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маршрута из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отдельных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маршрутов к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нескольким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подсетям,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если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 направления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этим подсетям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совпадают.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34" name="object 6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335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object 9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object 10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object 11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41" name="object 13" descr=""/>
            <p:cNvPicPr/>
            <p:nvPr/>
          </p:nvPicPr>
          <p:blipFill>
            <a:blip r:embed="rId1"/>
            <a:stretch/>
          </p:blipFill>
          <p:spPr>
            <a:xfrm>
              <a:off x="2289600" y="4460760"/>
              <a:ext cx="6114600" cy="1980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2.0.4.2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Реально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агрегация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происходит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путем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суммирования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(route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summarization).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Суммирование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может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636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«Ручным» (manual) --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выполняется администратором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(причем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обычно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выполняется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оптимально).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10148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Автоматическим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(auto)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выполняется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реализацией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протокола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 (причем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обычно выполняется «округление» до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ближайшей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большей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стандартного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размера,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что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всегда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правильно).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2.0.1.3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Если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соотносить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узлы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моделью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OSI,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можно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выделить: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  <a:tabLst>
                          <a:tab algn="l" pos="1015920"/>
                        </a:tabLst>
                      </a:pP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Повторители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(repeaters)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аппаратно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«сращивают»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СПД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физическом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уровне,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типичными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представителями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являются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оконечные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концентраторы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(hubs) (уже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производят).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74160" indent="-4348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  <a:tabLst>
                          <a:tab algn="l" pos="974880"/>
                        </a:tabLst>
                      </a:pP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Мосты</a:t>
                      </a:r>
                      <a:r>
                        <a:rPr b="0" i="1" lang="en-US" sz="2000" spc="66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(bridges)</a:t>
                      </a:r>
                      <a:r>
                        <a:rPr b="0" lang="en-US" sz="2000" spc="12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11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аппаратно</a:t>
                      </a:r>
                      <a:r>
                        <a:rPr b="0" lang="en-US" sz="2000" spc="12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(но</a:t>
                      </a:r>
                      <a:r>
                        <a:rPr b="0" lang="en-US" sz="2000" spc="12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есть</a:t>
                      </a:r>
                      <a:r>
                        <a:rPr b="0" lang="en-US" sz="2000" spc="118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118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«интеллектуальные»)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algn="just">
                        <a:lnSpc>
                          <a:spcPct val="100000"/>
                        </a:lnSpc>
                        <a:buNone/>
                        <a:tabLst>
                          <a:tab algn="l" pos="97488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«сращивают»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СПД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канальном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уровне,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типичными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современными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представителями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являются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коммутаторы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(switches).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 startAt="3"/>
                        <a:tabLst>
                          <a:tab algn="l" pos="878040"/>
                        </a:tabLst>
                      </a:pP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Шлюзы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(gateways) -- аппаратно и программно «сращивают» СПД на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сетевом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уровне,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типичными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представителями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являются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маршрутизаторы </a:t>
                      </a:r>
                      <a:r>
                        <a:rPr b="0" i="1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(routers).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маршрутизации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выполняется</a:t>
                      </a:r>
                      <a:r>
                        <a:rPr b="0" lang="en-US" sz="2000" spc="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собственно</a:t>
                      </a:r>
                      <a:r>
                        <a:rPr b="0" lang="en-US" sz="2000" spc="5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маршрутизаторами.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нужно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учитывать,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что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все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оконечные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устройства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должны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иметь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подсистему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Между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IP-шлюзом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IP-маршрутизатором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можно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поставить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знак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равенства. IP-маршрутизатор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является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частным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случаем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маршрутизатора.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5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2.0.4.3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ts val="2324"/>
                        </a:lnSpc>
                        <a:spcBef>
                          <a:spcPts val="309"/>
                        </a:spcBef>
                        <a:buNone/>
                        <a:tabLst>
                          <a:tab algn="l" pos="951840"/>
                          <a:tab algn="l" pos="1861200"/>
                          <a:tab algn="l" pos="3451320"/>
                          <a:tab algn="l" pos="5094000"/>
                          <a:tab algn="l" pos="6854040"/>
                          <a:tab algn="l" pos="8126640"/>
                          <a:tab algn="l" pos="8465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каким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оптимально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суммируется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подсети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2324"/>
                        </a:lnSpc>
                        <a:buNone/>
                        <a:tabLst>
                          <a:tab algn="l" pos="951840"/>
                          <a:tab algn="l" pos="1861200"/>
                          <a:tab algn="l" pos="3451320"/>
                          <a:tab algn="l" pos="5094000"/>
                          <a:tab algn="l" pos="6854040"/>
                          <a:tab algn="l" pos="8126640"/>
                          <a:tab algn="l" pos="8465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192.168.11.64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?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951840"/>
                          <a:tab algn="l" pos="1861200"/>
                          <a:tab algn="l" pos="3451320"/>
                          <a:tab algn="l" pos="5094000"/>
                          <a:tab algn="l" pos="6854040"/>
                          <a:tab algn="l" pos="8126640"/>
                          <a:tab algn="l" pos="8465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Какой маршрут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получается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результате?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7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2.0.4.4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уровне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базовых магистралей,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так и в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пределах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AS, допускается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одновременное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нескольких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пределах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ASes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называют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внутренними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(interior),</a:t>
                      </a:r>
                      <a:r>
                        <a:rPr b="0" lang="en-US" sz="2000" spc="5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шлюзы,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через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которые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ASes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подключены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базовым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магистралям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внешними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(exterior).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Соответственно,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внутренних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шлюзов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называют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IGPs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(Interior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Gateway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Protocols),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внешних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EGPs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(Exterior</a:t>
                      </a:r>
                      <a:r>
                        <a:rPr b="0" lang="en-US" sz="2000" spc="54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Gateway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Protocols).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2.0.4.5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относительно долгую историю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КС было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придумано много алгоритмов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маршрутизации,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практически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все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реально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эксплуатируемые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IP-сетях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относят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группе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адаптивных,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причем двух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типов: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33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Distance Vector Algorithms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(DVAs)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алгоритмы, основанные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анализе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векторов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расстояний.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1296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Link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State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Algorithms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(LSAs)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алгоритмы,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основанные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анализе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состояния связей.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DVAs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выборе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оценивают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расстояние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до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подсетей.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Касательно пересылки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пакетов,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расстояние в КС принято измерять в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хопах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Один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хоп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(hop)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изначальная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передача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либо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одна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последующая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ретрансляция пакета.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Базовым является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алгоритм Беллмана-Форда (Bellman-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Ford).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LSAs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выборе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оценивают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состояние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связей,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есть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каналов. Классическим примером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состояния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канала является его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пропускная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способность.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Базовым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является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алгоритм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Дийкстры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(Dijkstra).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2.0.4.6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Поддержку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подсетей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нестандартного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размера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IP-маршрутизации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называют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бесклассовой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междоменной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маршрутизацией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Classless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Inter-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Domain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Routing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(CIDR)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(RFC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4632).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случае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бесклассового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протокола, для учета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нестандартных размеров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подсетей при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передаче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IP-адресов подсетей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дополнительно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передаются и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маски.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353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object 4"/>
            <p:cNvSpPr/>
            <p:nvPr/>
          </p:nvSpPr>
          <p:spPr>
            <a:xfrm>
              <a:off x="594360" y="933480"/>
              <a:ext cx="9505440" cy="6087240"/>
            </a:xfrm>
            <a:custGeom>
              <a:avLst/>
              <a:gdLst/>
              <a:ahLst/>
              <a:rect l="l" t="t" r="r" b="b"/>
              <a:pathLst>
                <a:path w="9505950" h="6087745">
                  <a:moveTo>
                    <a:pt x="9505937" y="0"/>
                  </a:moveTo>
                  <a:lnTo>
                    <a:pt x="0" y="0"/>
                  </a:lnTo>
                  <a:lnTo>
                    <a:pt x="0" y="5692902"/>
                  </a:lnTo>
                  <a:lnTo>
                    <a:pt x="0" y="6087618"/>
                  </a:lnTo>
                  <a:lnTo>
                    <a:pt x="9505937" y="6087618"/>
                  </a:lnTo>
                  <a:lnTo>
                    <a:pt x="9505937" y="5692902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" name="object 5"/>
          <p:cNvSpPr/>
          <p:nvPr/>
        </p:nvSpPr>
        <p:spPr>
          <a:xfrm>
            <a:off x="672840" y="4922640"/>
            <a:ext cx="9348120" cy="235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044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Cisco</a:t>
            </a:r>
            <a:r>
              <a:rPr b="0" lang="ru-RU" sz="2000" spc="39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включает</a:t>
            </a:r>
            <a:r>
              <a:rPr b="0" lang="ru-RU" sz="2000" spc="39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все</a:t>
            </a:r>
            <a:r>
              <a:rPr b="0" lang="ru-RU" sz="2000" spc="40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EGP-протоколы</a:t>
            </a:r>
            <a:r>
              <a:rPr b="0" lang="ru-RU" sz="2000" spc="4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40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отдельную</a:t>
            </a:r>
            <a:r>
              <a:rPr b="0" lang="ru-RU" sz="2000" spc="39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группу</a:t>
            </a:r>
            <a:r>
              <a:rPr b="0" lang="ru-RU" sz="2000" spc="42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под</a:t>
            </a:r>
            <a:r>
              <a:rPr b="0" lang="ru-RU" sz="2000" spc="3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названием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Path</a:t>
            </a:r>
            <a:r>
              <a:rPr b="0" lang="ru-RU" sz="20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Vector.</a:t>
            </a:r>
            <a:endParaRPr b="0" lang="en-US" sz="2000" spc="-1" strike="noStrike">
              <a:latin typeface="Arial"/>
            </a:endParaRPr>
          </a:p>
          <a:p>
            <a:pPr marL="460440">
              <a:lnSpc>
                <a:spcPct val="100000"/>
              </a:lnSpc>
              <a:buNone/>
              <a:tabLst>
                <a:tab algn="l" pos="2100600"/>
                <a:tab algn="l" pos="4109040"/>
                <a:tab algn="l" pos="5642640"/>
                <a:tab algn="l" pos="5955120"/>
                <a:tab algn="l" pos="7037640"/>
                <a:tab algn="l" pos="813168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(Практически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выведенные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из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эксплуатации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протоколы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зачеркнуты.)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(Касательно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проприетарных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протоколов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скобках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указана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компани</a:t>
            </a:r>
            <a:r>
              <a:rPr b="0" lang="ru-RU" sz="2000" spc="-52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-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2100600"/>
                <a:tab algn="l" pos="4109040"/>
                <a:tab algn="l" pos="5642640"/>
                <a:tab algn="l" pos="5955120"/>
                <a:tab algn="l" pos="7037640"/>
                <a:tab algn="l" pos="813168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разработчик.)</a:t>
            </a:r>
            <a:endParaRPr b="0" lang="en-US" sz="2000" spc="-1" strike="noStrike">
              <a:latin typeface="Arial"/>
            </a:endParaRPr>
          </a:p>
          <a:p>
            <a:pPr marL="582840">
              <a:lnSpc>
                <a:spcPct val="100000"/>
              </a:lnSpc>
              <a:spcBef>
                <a:spcPts val="1624"/>
              </a:spcBef>
              <a:buNone/>
              <a:tabLst>
                <a:tab algn="l" pos="2100600"/>
                <a:tab algn="l" pos="4109040"/>
                <a:tab algn="l" pos="5642640"/>
                <a:tab algn="l" pos="5955120"/>
                <a:tab algn="l" pos="7037640"/>
                <a:tab algn="l" pos="813168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Классификация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основных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протоколов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динамической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маршрутизации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6" name="object 6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79992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2.0.4.7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58" name="object 8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359" name="object 9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object 10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object 11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object 12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object 13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object 14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5" name="object 15" descr=""/>
            <p:cNvPicPr/>
            <p:nvPr/>
          </p:nvPicPr>
          <p:blipFill>
            <a:blip r:embed="rId1"/>
            <a:stretch/>
          </p:blipFill>
          <p:spPr>
            <a:xfrm>
              <a:off x="1306800" y="1978200"/>
              <a:ext cx="8072280" cy="18169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2.0.4.8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Наиболее сложные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протоколы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 состоят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из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комплексов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подпротоколов.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Классическим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вспомогательного</a:t>
                      </a:r>
                      <a:r>
                        <a:rPr b="0" lang="en-US" sz="2000" spc="54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подпротокола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является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HELLO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(есть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разные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вариации)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позволяет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устанавливать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соседские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отношения.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8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2.0.5.1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Последовательность</a:t>
                      </a:r>
                      <a:r>
                        <a:rPr b="0" lang="en-US" sz="2000" spc="16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действий</a:t>
                      </a:r>
                      <a:r>
                        <a:rPr b="0" lang="en-US" sz="2000" spc="18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18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передаче</a:t>
                      </a:r>
                      <a:r>
                        <a:rPr b="0" lang="en-US" sz="2000" spc="19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пакета</a:t>
                      </a:r>
                      <a:r>
                        <a:rPr b="0" lang="en-US" sz="2000" spc="19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некоторой</a:t>
                      </a:r>
                      <a:r>
                        <a:rPr b="0" lang="en-US" sz="2000" spc="19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подсети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опуская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коллизии,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оконный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механизм,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DNS)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заключается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следующем: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528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известным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IP-адресом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заголовке передается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уровень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MAC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(например,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Ethernet)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выполняется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инкапсуляция.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3376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нормальной ситуации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ядро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сетевой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ОС хранит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таблицу соответствия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MAC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IP-адресов.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Если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MAC-адрес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известен,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его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восстановления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используется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(RFC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826).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3348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Если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(теперь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уже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кадр)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предназначен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станции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из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текущей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подсети,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передачи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сетевым интерфейсом станции-передатчика,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он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будет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сразу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принят всеми станциями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176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Причем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только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станции-абоненте,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основании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анализа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MAC-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адреса назначения, кадр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будет распознан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 свой и его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содержимое будет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передано на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уровень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 для дальнейшей обработки.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Остальными станциями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кадр будет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отброшен.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762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Если пакет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предназначен станции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из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(в том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числе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соседней)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подсети,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будет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передан,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согласно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соответствующему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использованием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MAC-адреса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шлюза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(возможно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 привлечения ARP).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0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2.0.5.2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Если по каким-либо причинам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необходимо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принимать 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обрабатывать все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кадры, то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включается специальный режим работы сетевого интерфейса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promiscuous.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2.0.5.3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Строки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ARP-таблицы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02160"/>
                          <a:tab algn="l" pos="902880"/>
                          <a:tab algn="l" pos="2719800"/>
                          <a:tab algn="l" pos="3629520"/>
                          <a:tab algn="l" pos="3947760"/>
                          <a:tab algn="l" pos="5157360"/>
                          <a:tab algn="l" pos="7434000"/>
                          <a:tab algn="l" pos="8691840"/>
                          <a:tab algn="l" pos="905328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Статическим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(static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вносятс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администраторо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(изредк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  правило,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хранятся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перезагрузки или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«ручного»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удаления.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476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Динамическими</a:t>
                      </a:r>
                      <a:r>
                        <a:rPr b="0" lang="en-US" sz="2000" spc="3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(dynamic)</a:t>
                      </a:r>
                      <a:r>
                        <a:rPr b="0" lang="en-US" sz="2000" spc="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вносятся</a:t>
                      </a:r>
                      <a:r>
                        <a:rPr b="0" lang="en-US" sz="20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ОС</a:t>
                      </a:r>
                      <a:r>
                        <a:rPr b="0" lang="en-US" sz="20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автоматически</a:t>
                      </a:r>
                      <a:r>
                        <a:rPr b="0" lang="en-US" sz="20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и,</a:t>
                      </a:r>
                      <a:r>
                        <a:rPr b="0" lang="en-US" sz="20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</a:t>
                      </a:r>
                      <a:r>
                        <a:rPr b="0" lang="en-US" sz="20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правило,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удаляются по таймеру.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Строки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остоянными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(persistent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соответствиями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сохраняются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  перезагрузки.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2.0.5.4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  <a:buNone/>
                      </a:pPr>
                      <a:endParaRPr b="0" lang="en-US" sz="285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обновлени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стро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ARP-таблицы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реализация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правило 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используются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уже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юникаст-запросы.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ARP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73" name="object 3" descr=""/>
          <p:cNvPicPr/>
          <p:nvPr/>
        </p:nvPicPr>
        <p:blipFill>
          <a:blip r:embed="rId1"/>
          <a:stretch/>
        </p:blipFill>
        <p:spPr>
          <a:xfrm>
            <a:off x="2289600" y="2492640"/>
            <a:ext cx="5943240" cy="26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2"/>
          <p:cNvSpPr/>
          <p:nvPr/>
        </p:nvSpPr>
        <p:spPr>
          <a:xfrm>
            <a:off x="2795040" y="6653160"/>
            <a:ext cx="510192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Повторители, мосты,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шлюзы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OSI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79992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2.0.1.4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4" name="object 4"/>
          <p:cNvGrpSpPr/>
          <p:nvPr/>
        </p:nvGrpSpPr>
        <p:grpSpPr>
          <a:xfrm>
            <a:off x="593640" y="537840"/>
            <a:ext cx="9506160" cy="6483600"/>
            <a:chOff x="593640" y="537840"/>
            <a:chExt cx="9506160" cy="6483600"/>
          </a:xfrm>
        </p:grpSpPr>
        <p:sp>
          <p:nvSpPr>
            <p:cNvPr id="135" name="object 5"/>
            <p:cNvSpPr/>
            <p:nvPr/>
          </p:nvSpPr>
          <p:spPr>
            <a:xfrm>
              <a:off x="593640" y="5378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object 6"/>
            <p:cNvSpPr/>
            <p:nvPr/>
          </p:nvSpPr>
          <p:spPr>
            <a:xfrm>
              <a:off x="593640" y="93348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object 7"/>
            <p:cNvSpPr/>
            <p:nvPr/>
          </p:nvSpPr>
          <p:spPr>
            <a:xfrm>
              <a:off x="593640" y="702108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object 8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object 9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object 10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1" name="object 11" descr=""/>
            <p:cNvPicPr/>
            <p:nvPr/>
          </p:nvPicPr>
          <p:blipFill>
            <a:blip r:embed="rId1"/>
            <a:stretch/>
          </p:blipFill>
          <p:spPr>
            <a:xfrm>
              <a:off x="1010160" y="2536560"/>
              <a:ext cx="8657640" cy="21142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object 2"/>
          <p:cNvGraphicFramePr/>
          <p:nvPr/>
        </p:nvGraphicFramePr>
        <p:xfrm>
          <a:off x="658800" y="54972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2.0.5.5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r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ARP-сообщения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инкапсулируются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Ethernet-кадры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(Length/Type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0806h).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дополнение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запросу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ответу,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предусмотрен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еще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один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вид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ARP-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сообщений</a:t>
                      </a:r>
                      <a:r>
                        <a:rPr b="0" lang="en-US" sz="2000" spc="2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25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26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probe</a:t>
                      </a:r>
                      <a:r>
                        <a:rPr b="0" lang="en-US" sz="2000" spc="2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или,</a:t>
                      </a:r>
                      <a:r>
                        <a:rPr b="0" lang="en-US" sz="2000" spc="25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по-другому,</a:t>
                      </a:r>
                      <a:r>
                        <a:rPr b="0" lang="en-US" sz="2000" spc="25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gratuitous</a:t>
                      </a:r>
                      <a:r>
                        <a:rPr b="0" lang="en-US" sz="2000" spc="27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27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request</a:t>
                      </a:r>
                      <a:r>
                        <a:rPr b="0" lang="en-US" sz="2000" spc="26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(RFC</a:t>
                      </a:r>
                      <a:r>
                        <a:rPr b="0" lang="en-US" sz="2000" spc="27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5227)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(Op</a:t>
                      </a:r>
                      <a:r>
                        <a:rPr b="0" lang="en-US" sz="2000" spc="11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r>
                        <a:rPr b="0" lang="en-US" sz="2000" spc="10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1,</a:t>
                      </a:r>
                      <a:r>
                        <a:rPr b="0" lang="en-US" sz="2000" spc="12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</a:t>
                      </a:r>
                      <a:r>
                        <a:rPr b="0" lang="en-US" sz="2000" spc="11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</a:t>
                      </a:r>
                      <a:r>
                        <a:rPr b="0" lang="en-US" sz="2000" spc="1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обычного</a:t>
                      </a:r>
                      <a:r>
                        <a:rPr b="0" lang="en-US" sz="2000" spc="10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запроса).</a:t>
                      </a:r>
                      <a:r>
                        <a:rPr b="0" lang="en-US" sz="2000" spc="11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</a:t>
                      </a:r>
                      <a:r>
                        <a:rPr b="0" lang="en-US" sz="2000" spc="1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позволяет,</a:t>
                      </a:r>
                      <a:r>
                        <a:rPr b="0" lang="en-US" sz="2000" spc="1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например,</a:t>
                      </a:r>
                      <a:r>
                        <a:rPr b="0" lang="en-US" sz="2000" spc="13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12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загрузке</a:t>
                      </a:r>
                      <a:r>
                        <a:rPr b="0" lang="en-US" sz="2000" spc="1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ОС,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обнаружить</a:t>
                      </a:r>
                      <a:r>
                        <a:rPr b="0" lang="en-US" sz="2000" spc="2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конфликты</a:t>
                      </a:r>
                      <a:r>
                        <a:rPr b="0" lang="en-US" sz="2000" spc="23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IP-адресов</a:t>
                      </a:r>
                      <a:r>
                        <a:rPr b="0" lang="en-US" sz="2000" spc="2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25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параллельно</a:t>
                      </a:r>
                      <a:r>
                        <a:rPr b="0" lang="en-US" sz="2000" spc="25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оповестить</a:t>
                      </a:r>
                      <a:r>
                        <a:rPr b="0" lang="en-US" sz="2000" spc="23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все</a:t>
                      </a:r>
                      <a:r>
                        <a:rPr b="0" lang="en-US" sz="2000" spc="25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станции</a:t>
                      </a:r>
                      <a:r>
                        <a:rPr b="0" lang="en-US" sz="2000" spc="2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«возникновени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етевог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нтерфейс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новог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-адреса 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(согласно</a:t>
                      </a:r>
                      <a:r>
                        <a:rPr b="0" lang="en-US" sz="2000" spc="34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RFC</a:t>
                      </a:r>
                      <a:r>
                        <a:rPr b="0" lang="en-US" sz="2000" spc="36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эти</a:t>
                      </a:r>
                      <a:r>
                        <a:rPr b="0" lang="en-US" sz="2000" spc="35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шаги</a:t>
                      </a:r>
                      <a:r>
                        <a:rPr b="0" lang="en-US" sz="2000" spc="36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должны</a:t>
                      </a:r>
                      <a:r>
                        <a:rPr b="0" lang="en-US" sz="2000" spc="35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следовать</a:t>
                      </a:r>
                      <a:r>
                        <a:rPr b="0" lang="en-US" sz="2000" spc="35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</a:t>
                      </a:r>
                      <a:r>
                        <a:rPr b="0" lang="en-US" sz="2000" spc="3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</a:t>
                      </a:r>
                      <a:r>
                        <a:rPr b="0" lang="en-US" sz="2000" spc="36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другом,</a:t>
                      </a:r>
                      <a:r>
                        <a:rPr b="0" lang="en-US" sz="2000" spc="3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но</a:t>
                      </a:r>
                      <a:r>
                        <a:rPr b="0" lang="en-US" sz="2000" spc="35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</a:t>
                      </a:r>
                      <a:r>
                        <a:rPr b="0" lang="en-US" sz="2000" spc="36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практике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обычно</a:t>
                      </a:r>
                      <a:r>
                        <a:rPr b="0" lang="en-US" sz="2000" spc="20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совмещены).</a:t>
                      </a:r>
                      <a:r>
                        <a:rPr b="0" lang="en-US" sz="2000" spc="20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«Исчезновение»</a:t>
                      </a:r>
                      <a:r>
                        <a:rPr b="0" lang="en-US" sz="2000" spc="19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IP-адреса,</a:t>
                      </a:r>
                      <a:r>
                        <a:rPr b="0" lang="en-US" sz="2000" spc="21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например,</a:t>
                      </a:r>
                      <a:r>
                        <a:rPr b="0" lang="en-US" sz="2000" spc="21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21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нормальном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завершении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ОС,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анонсируется.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75" name="object 3" descr=""/>
          <p:cNvPicPr/>
          <p:nvPr/>
        </p:nvPicPr>
        <p:blipFill>
          <a:blip r:embed="rId1"/>
          <a:stretch/>
        </p:blipFill>
        <p:spPr>
          <a:xfrm>
            <a:off x="2817720" y="4298400"/>
            <a:ext cx="5591160" cy="17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377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object 4"/>
            <p:cNvSpPr/>
            <p:nvPr/>
          </p:nvSpPr>
          <p:spPr>
            <a:xfrm>
              <a:off x="594360" y="537840"/>
              <a:ext cx="9505440" cy="6482880"/>
            </a:xfrm>
            <a:custGeom>
              <a:avLst/>
              <a:gdLst/>
              <a:ah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9" name="object 5"/>
          <p:cNvSpPr/>
          <p:nvPr/>
        </p:nvSpPr>
        <p:spPr>
          <a:xfrm>
            <a:off x="672840" y="473760"/>
            <a:ext cx="9349560" cy="29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12600">
              <a:lnSpc>
                <a:spcPct val="100000"/>
              </a:lnSpc>
              <a:spcBef>
                <a:spcPts val="81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2.0.5.6</a:t>
            </a:r>
            <a:endParaRPr b="0" lang="en-US" sz="2000" spc="-1" strike="noStrike">
              <a:latin typeface="Arial"/>
            </a:endParaRPr>
          </a:p>
          <a:p>
            <a:pPr marL="12600" indent="447840" algn="just">
              <a:lnSpc>
                <a:spcPct val="100000"/>
              </a:lnSpc>
              <a:spcBef>
                <a:spcPts val="709"/>
              </a:spcBef>
              <a:buNone/>
              <a:tabLst>
                <a:tab algn="l" pos="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ARP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proxy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(чаще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proxy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ARP)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(RFC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1027)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 связке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directed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broadcast </a:t>
            </a:r>
            <a:r>
              <a:rPr b="0" lang="ru-RU" sz="2000" spc="-5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forwarding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позволяет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организовать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2000" spc="-7" strike="noStrike">
                <a:solidFill>
                  <a:srgbClr val="000000"/>
                </a:solidFill>
                <a:latin typeface="Arial"/>
              </a:rPr>
              <a:t>прозрачный</a:t>
            </a:r>
            <a:r>
              <a:rPr b="0" i="1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2000" spc="-7" strike="noStrike">
                <a:solidFill>
                  <a:srgbClr val="000000"/>
                </a:solidFill>
                <a:latin typeface="Arial"/>
              </a:rPr>
              <a:t>шлюз</a:t>
            </a:r>
            <a:r>
              <a:rPr b="0" i="1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(transparent</a:t>
            </a:r>
            <a:r>
              <a:rPr b="0" lang="ru-RU" sz="2000" spc="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gateway).</a:t>
            </a:r>
            <a:endParaRPr b="0" lang="en-US" sz="2000" spc="-1" strike="noStrike">
              <a:latin typeface="Arial"/>
            </a:endParaRPr>
          </a:p>
          <a:p>
            <a:pPr marL="12600" indent="44784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Включение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ARP proxy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разрешает шлюзу отвечать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на ARP-запрос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из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одной </a:t>
            </a:r>
            <a:r>
              <a:rPr b="0" lang="ru-RU" sz="2000" spc="-5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своей подсети в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отношении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IP-адреса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из другой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своей подсети (подставлять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свой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MAC-адрес).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Такой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запрос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может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возникнуть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только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если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запрашивающая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станция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считает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что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запрашиваемая</a:t>
            </a:r>
            <a:r>
              <a:rPr b="0" lang="ru-RU" sz="2000" spc="5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станция</a:t>
            </a:r>
            <a:r>
              <a:rPr b="0" lang="ru-RU" sz="2000" spc="5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находится в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той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же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подсети.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Это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возможно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специфичных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топологиях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(не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совсем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правильных, но массово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применявшихся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на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ранних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этапах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развития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КС).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80" name="object 6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381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object 9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object 10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object 11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87" name="object 13" descr=""/>
            <p:cNvPicPr/>
            <p:nvPr/>
          </p:nvPicPr>
          <p:blipFill>
            <a:blip r:embed="rId1"/>
            <a:stretch/>
          </p:blipFill>
          <p:spPr>
            <a:xfrm>
              <a:off x="2289600" y="3633120"/>
              <a:ext cx="6114600" cy="26956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2.0.6.1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Сегменты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топологией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point-to-point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связанные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ними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технологии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канального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уровня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контексте маршрутизации, в сравнении с multi-access,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обладают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двумя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особенностями.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Во-первых, поскольку физически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связаны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только два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устройства, MAC-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адреса не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нужны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 не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реализуются. Следовательно,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 понятным причинам,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нет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необходимости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Во-вторых, поскольку направление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однозначно,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вводе добавляющей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</a:t>
                      </a:r>
                      <a:r>
                        <a:rPr b="0" lang="en-US" sz="2000" spc="48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команды</a:t>
                      </a:r>
                      <a:r>
                        <a:rPr b="0" lang="en-US" sz="2000" spc="4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вместо</a:t>
                      </a:r>
                      <a:r>
                        <a:rPr b="0" lang="en-US" sz="2000" spc="4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указания</a:t>
                      </a:r>
                      <a:r>
                        <a:rPr b="0" lang="en-US" sz="2000" spc="4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IP-адреса</a:t>
                      </a:r>
                      <a:r>
                        <a:rPr b="0" lang="en-US" sz="2000" spc="4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шлюза</a:t>
                      </a:r>
                      <a:r>
                        <a:rPr b="0" lang="en-US" sz="2000" spc="46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(как</a:t>
                      </a:r>
                      <a:r>
                        <a:rPr b="0" lang="en-US" sz="2000" spc="47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это</a:t>
                      </a:r>
                      <a:r>
                        <a:rPr b="0" lang="en-US" sz="2000" spc="4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принято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«канонически»)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можно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указать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выходной интерфейс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синтаксически во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всех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основных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ОС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это допустимо.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2.0.6.2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Следует отметить,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 при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вводе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применительно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топологиям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multi-access не рекомендуется указывать вместо IP-адреса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шлюза выходной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интерфейс.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Если попытаться это сделать, то у передающего пакет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 будет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никакой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информации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том,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какой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должен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этот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принять.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Передающий шлюз сможет «зацепиться»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только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 IP-адрес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пакете.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Следовательно,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требуется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специальная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поддержка в ОС, плюс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обойтись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без ARP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proxy.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91" name="object 3" descr=""/>
          <p:cNvPicPr/>
          <p:nvPr/>
        </p:nvPicPr>
        <p:blipFill>
          <a:blip r:embed="rId1"/>
          <a:stretch/>
        </p:blipFill>
        <p:spPr>
          <a:xfrm>
            <a:off x="3280320" y="3973680"/>
            <a:ext cx="4495320" cy="19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393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object 4"/>
            <p:cNvSpPr/>
            <p:nvPr/>
          </p:nvSpPr>
          <p:spPr>
            <a:xfrm>
              <a:off x="594360" y="933480"/>
              <a:ext cx="9505440" cy="5693040"/>
            </a:xfrm>
            <a:custGeom>
              <a:avLst/>
              <a:gdLst/>
              <a:ahLst/>
              <a:rect l="l" t="t" r="r" b="b"/>
              <a:pathLst>
                <a:path w="9505950" h="5693409">
                  <a:moveTo>
                    <a:pt x="9505949" y="5692902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5692902"/>
                  </a:lnTo>
                  <a:lnTo>
                    <a:pt x="9505949" y="569290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5" name="object 5"/>
          <p:cNvSpPr/>
          <p:nvPr/>
        </p:nvSpPr>
        <p:spPr>
          <a:xfrm>
            <a:off x="9235440" y="960480"/>
            <a:ext cx="785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между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6" name="object 6"/>
          <p:cNvSpPr/>
          <p:nvPr/>
        </p:nvSpPr>
        <p:spPr>
          <a:xfrm>
            <a:off x="673200" y="4618080"/>
            <a:ext cx="934812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447840" algn="just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После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включения IP forwarding,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каждый пакет,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принятый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одним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из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сетевых </a:t>
            </a:r>
            <a:r>
              <a:rPr b="0" lang="ru-RU" sz="2000" spc="-5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интерфейсов,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может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быть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ретранслирован другими,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то есть станция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работает </a:t>
            </a:r>
            <a:r>
              <a:rPr b="0" lang="ru-RU" sz="2000" spc="-5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собственно</a:t>
            </a:r>
            <a:r>
              <a:rPr b="0" lang="ru-RU" sz="2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как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шлюзовая.</a:t>
            </a:r>
            <a:endParaRPr b="0" lang="en-US" sz="2000" spc="-1" strike="noStrike">
              <a:latin typeface="Arial"/>
            </a:endParaRPr>
          </a:p>
          <a:p>
            <a:pPr marL="12600" indent="44784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Достижимость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своих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интерфейсов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IP forwarding не затрагивает,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то есть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каждый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интерфейс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достижим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через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любой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другой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вне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зависимости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от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состояния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IP forwarding.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7" name="object 7"/>
          <p:cNvSpPr/>
          <p:nvPr/>
        </p:nvSpPr>
        <p:spPr>
          <a:xfrm>
            <a:off x="594360" y="537840"/>
            <a:ext cx="9505440" cy="6482880"/>
          </a:xfrm>
          <a:custGeom>
            <a:avLst/>
            <a:gdLst/>
            <a:ahLst/>
            <a:rect l="l" t="t" r="r" b="b"/>
            <a:pathLst>
              <a:path w="9505950" h="6483350">
                <a:moveTo>
                  <a:pt x="9505937" y="6088380"/>
                </a:moveTo>
                <a:lnTo>
                  <a:pt x="0" y="6088380"/>
                </a:lnTo>
                <a:lnTo>
                  <a:pt x="0" y="6483096"/>
                </a:lnTo>
                <a:lnTo>
                  <a:pt x="9505937" y="6483096"/>
                </a:lnTo>
                <a:lnTo>
                  <a:pt x="9505937" y="6088380"/>
                </a:lnTo>
                <a:close/>
              </a:path>
              <a:path w="9505950" h="6483350">
                <a:moveTo>
                  <a:pt x="9505937" y="0"/>
                </a:moveTo>
                <a:lnTo>
                  <a:pt x="0" y="0"/>
                </a:lnTo>
                <a:lnTo>
                  <a:pt x="0" y="395478"/>
                </a:lnTo>
                <a:lnTo>
                  <a:pt x="9505937" y="395478"/>
                </a:lnTo>
                <a:lnTo>
                  <a:pt x="950593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object 8"/>
          <p:cNvSpPr/>
          <p:nvPr/>
        </p:nvSpPr>
        <p:spPr>
          <a:xfrm>
            <a:off x="672840" y="473760"/>
            <a:ext cx="8345520" cy="14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12600">
              <a:lnSpc>
                <a:spcPct val="100000"/>
              </a:lnSpc>
              <a:spcBef>
                <a:spcPts val="81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2.0.7.1</a:t>
            </a:r>
            <a:endParaRPr b="0" lang="en-US" sz="2000" spc="-1" strike="noStrike">
              <a:latin typeface="Arial"/>
            </a:endParaRPr>
          </a:p>
          <a:p>
            <a:pPr marL="12600" indent="447840">
              <a:lnSpc>
                <a:spcPct val="100000"/>
              </a:lnSpc>
              <a:spcBef>
                <a:spcPts val="709"/>
              </a:spcBef>
              <a:buNone/>
              <a:tabLst>
                <a:tab algn="l" pos="0"/>
              </a:tabLst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Дл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ог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чтоб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обеспечит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передачу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ранзитны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пакетов 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подсетями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через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шлюз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на нем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должен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быть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разрешен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IP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forwarding.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99" name="object 9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400" name="object 10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object 11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object 12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object 13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object 14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object 15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06" name="object 16" descr=""/>
            <p:cNvPicPr/>
            <p:nvPr/>
          </p:nvPicPr>
          <p:blipFill>
            <a:blip r:embed="rId1"/>
            <a:stretch/>
          </p:blipFill>
          <p:spPr>
            <a:xfrm>
              <a:off x="2270520" y="1949040"/>
              <a:ext cx="6152760" cy="23328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408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object 4"/>
            <p:cNvSpPr/>
            <p:nvPr/>
          </p:nvSpPr>
          <p:spPr>
            <a:xfrm>
              <a:off x="594360" y="933480"/>
              <a:ext cx="9505440" cy="6087240"/>
            </a:xfrm>
            <a:custGeom>
              <a:avLst/>
              <a:gdLst/>
              <a:ahLst/>
              <a:rect l="l" t="t" r="r" b="b"/>
              <a:pathLst>
                <a:path w="9505950" h="6087745">
                  <a:moveTo>
                    <a:pt x="9505937" y="0"/>
                  </a:moveTo>
                  <a:lnTo>
                    <a:pt x="0" y="0"/>
                  </a:lnTo>
                  <a:lnTo>
                    <a:pt x="0" y="5692902"/>
                  </a:lnTo>
                  <a:lnTo>
                    <a:pt x="0" y="6087618"/>
                  </a:lnTo>
                  <a:lnTo>
                    <a:pt x="9505937" y="6087618"/>
                  </a:lnTo>
                  <a:lnTo>
                    <a:pt x="9505937" y="5692902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0" name="object 5"/>
          <p:cNvSpPr/>
          <p:nvPr/>
        </p:nvSpPr>
        <p:spPr>
          <a:xfrm>
            <a:off x="672840" y="5227560"/>
            <a:ext cx="9348840" cy="17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447840" algn="just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Построчно заполните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ключевые поля маршрутов, по которым может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быть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передан пакет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от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клиента к серверу, а также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ответный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пакет, с указанием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узлов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 которым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эти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маршруты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относятся.</a:t>
            </a:r>
            <a:endParaRPr b="0" lang="en-US" sz="2000" spc="-1" strike="noStrike">
              <a:latin typeface="Arial"/>
            </a:endParaRPr>
          </a:p>
          <a:p>
            <a:pPr marL="460440" indent="44784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Подумайте</a:t>
            </a:r>
            <a:r>
              <a:rPr b="0" lang="ru-RU" sz="2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20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MAC-адресах.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24"/>
              </a:spcBef>
              <a:buNone/>
              <a:tabLst>
                <a:tab algn="l" pos="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Задача</a:t>
            </a:r>
            <a:r>
              <a:rPr b="0" lang="ru-RU" sz="2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20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доски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1" name="object 6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79992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2.0.8.1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13" name="object 8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414" name="object 9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object 10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object 11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object 12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object 13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object 14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20" name="object 15" descr=""/>
            <p:cNvPicPr/>
            <p:nvPr/>
          </p:nvPicPr>
          <p:blipFill>
            <a:blip r:embed="rId1"/>
            <a:stretch/>
          </p:blipFill>
          <p:spPr>
            <a:xfrm>
              <a:off x="738360" y="1114200"/>
              <a:ext cx="9202320" cy="188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1" name="object 16" descr=""/>
            <p:cNvPicPr/>
            <p:nvPr/>
          </p:nvPicPr>
          <p:blipFill>
            <a:blip r:embed="rId2"/>
            <a:stretch/>
          </p:blipFill>
          <p:spPr>
            <a:xfrm>
              <a:off x="2178360" y="3490560"/>
              <a:ext cx="6552720" cy="925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Любая сетевая ОС, в том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числе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 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Linux,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 установки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уже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имеет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базовую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таблицу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сформированную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основе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введенных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IP-параметров.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этом в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таблицу автоматически вносятся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именно маршруты к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своим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подсетям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переходе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соответствующих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сетевых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работоспособное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состояние.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дальнейшем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таблицу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бывает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нужно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лишь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корректировать.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5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ts val="2324"/>
                        </a:lnSpc>
                        <a:spcBef>
                          <a:spcPts val="309"/>
                        </a:spcBef>
                        <a:buNone/>
                        <a:tabLst>
                          <a:tab algn="l" pos="1561320"/>
                          <a:tab algn="l" pos="3332520"/>
                          <a:tab algn="l" pos="4618440"/>
                          <a:tab algn="l" pos="5848200"/>
                          <a:tab algn="l" pos="7984440"/>
                          <a:tab algn="l" pos="838260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Чтобы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просмотреть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текущую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таблицу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2324"/>
                        </a:lnSpc>
                        <a:buNone/>
                        <a:tabLst>
                          <a:tab algn="l" pos="1561320"/>
                          <a:tab algn="l" pos="3332520"/>
                          <a:tab algn="l" pos="4618440"/>
                          <a:tab algn="l" pos="5848200"/>
                          <a:tab algn="l" pos="7984440"/>
                          <a:tab algn="l" pos="838260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используют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команду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2000" spc="-64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 аргументом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print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1561320"/>
                          <a:tab algn="l" pos="3332520"/>
                          <a:tab algn="l" pos="4618440"/>
                          <a:tab algn="l" pos="5848200"/>
                          <a:tab algn="l" pos="7984440"/>
                          <a:tab algn="l" pos="838260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Традиционная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команда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Linux: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netstat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-r</a:t>
                      </a:r>
                      <a:r>
                        <a:rPr b="0" lang="en-US" sz="2000" spc="-64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-nr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Следует</a:t>
                      </a:r>
                      <a:r>
                        <a:rPr b="0" lang="en-US" sz="2000" spc="3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отметить,</a:t>
                      </a:r>
                      <a:r>
                        <a:rPr b="0" lang="en-US" sz="20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</a:t>
                      </a:r>
                      <a:r>
                        <a:rPr b="0" lang="en-US" sz="2000" spc="3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часто</a:t>
                      </a:r>
                      <a:r>
                        <a:rPr b="0" lang="en-US" sz="20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реализациях</a:t>
                      </a:r>
                      <a:r>
                        <a:rPr b="0" lang="en-US" sz="20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выводе</a:t>
                      </a:r>
                      <a:r>
                        <a:rPr b="0" lang="en-US" sz="2000" spc="3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</a:t>
                      </a:r>
                      <a:r>
                        <a:rPr b="0" lang="en-US" sz="2000" spc="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экран</a:t>
                      </a:r>
                      <a:r>
                        <a:rPr b="0" lang="en-US" sz="20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таблицы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 отображаются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все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956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C:\Users\Administrator&gt;route</a:t>
                      </a:r>
                      <a:r>
                        <a:rPr b="0" lang="en-US" sz="1100" spc="-4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print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</a:pPr>
                      <a:endParaRPr b="0" lang="en-US" sz="11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===========================================================================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  <a:r>
                        <a:rPr b="0" lang="en-US" sz="1100" spc="-6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List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707400" indent="-8388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11...00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22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4d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80</a:t>
                      </a:r>
                      <a:r>
                        <a:rPr b="0" lang="en-US" sz="11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c4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27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......Intel(R) 82579LM Gigabit Network</a:t>
                      </a:r>
                      <a:r>
                        <a:rPr b="0" lang="en-US" sz="11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Connection </a:t>
                      </a:r>
                      <a:r>
                        <a:rPr b="0" lang="en-US" sz="1100" spc="-64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1...........................Software Loopback Interface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539640" indent="-83880"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...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539640" indent="-83880"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===========================================================================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150" spc="-1" strike="noStrike">
                        <a:latin typeface="Arial"/>
                      </a:endParaRPr>
                    </a:p>
                    <a:p>
                      <a:pPr marL="539640" indent="-8388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IPv4</a:t>
                      </a:r>
                      <a:r>
                        <a:rPr b="0" lang="en-US" sz="1100" spc="-3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1100" spc="-3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Table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539640" indent="-8388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===========================================================================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539640" indent="-83880"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Active</a:t>
                      </a:r>
                      <a:r>
                        <a:rPr b="0" lang="en-US" sz="1100" spc="-6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Routes: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1380960" indent="-841320" algn="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w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rk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D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es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at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io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G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at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e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w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y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I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nt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er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fa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ric  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0.0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0.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.0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9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16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8.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11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9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3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19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68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.1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1.</a:t>
                      </a:r>
                      <a:r>
                        <a:rPr b="0" lang="en-US" sz="1100" spc="4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21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266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  <a:tabLst>
                          <a:tab algn="l" pos="1429920"/>
                          <a:tab algn="l" pos="2944440"/>
                          <a:tab algn="l" pos="4291920"/>
                          <a:tab algn="l" pos="5385960"/>
                        </a:tabLst>
                      </a:pP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127.0.0.0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255.0.0.0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127.0.0.1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306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925200"/>
                          <a:tab algn="l" pos="2944440"/>
                          <a:tab algn="l" pos="4291200"/>
                          <a:tab algn="l" pos="538560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127.0.0.1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127.0.0.1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306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  <a:tabLst>
                          <a:tab algn="l" pos="1430640"/>
                          <a:tab algn="l" pos="3449160"/>
                          <a:tab algn="l" pos="4796640"/>
                          <a:tab algn="l" pos="589104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127.255.255.255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127.0.0.1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306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1346040"/>
                          <a:tab algn="l" pos="3365640"/>
                          <a:tab algn="l" pos="4291920"/>
                          <a:tab algn="l" pos="5807160"/>
                        </a:tabLst>
                      </a:pP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192.168.11.192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255.255.255.224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192.168.11.221</a:t>
                      </a:r>
                      <a:r>
                        <a:rPr b="0" lang="en-US" sz="11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266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1346040"/>
                          <a:tab algn="l" pos="3364920"/>
                          <a:tab algn="l" pos="4291200"/>
                          <a:tab algn="l" pos="580572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192.168.11.221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192.168.11.221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266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1346040"/>
                          <a:tab algn="l" pos="3364920"/>
                          <a:tab algn="l" pos="4291200"/>
                          <a:tab algn="l" pos="580572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192.168.11.223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192.168.11.221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266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1429920"/>
                          <a:tab algn="l" pos="2944440"/>
                          <a:tab algn="l" pos="4291200"/>
                          <a:tab algn="l" pos="538560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224.0.0.0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240.0.0.0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127.0.0.1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306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1429920"/>
                          <a:tab algn="l" pos="2944440"/>
                          <a:tab algn="l" pos="3871080"/>
                          <a:tab algn="l" pos="538560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224.0.0.0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240.0.0.0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192.168.11.221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266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1430640"/>
                          <a:tab algn="l" pos="3449160"/>
                          <a:tab algn="l" pos="4796640"/>
                          <a:tab algn="l" pos="589104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127.0.0.1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306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  <a:tabLst>
                          <a:tab algn="l" pos="1430640"/>
                          <a:tab algn="l" pos="3449160"/>
                          <a:tab algn="l" pos="4375800"/>
                          <a:tab algn="l" pos="589104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On-link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192.168.11.221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266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1430640"/>
                          <a:tab algn="l" pos="3449160"/>
                          <a:tab algn="l" pos="4375800"/>
                          <a:tab algn="l" pos="589104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===========================================================================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539640" indent="-84132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1430640"/>
                          <a:tab algn="l" pos="3449160"/>
                          <a:tab algn="l" pos="4375800"/>
                          <a:tab algn="l" pos="5891040"/>
                        </a:tabLst>
                      </a:pP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Persistent</a:t>
                      </a:r>
                      <a:r>
                        <a:rPr b="0" lang="en-US" sz="1100" spc="-55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1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Routes: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1380960" indent="-67356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Network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Address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Netmask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</a:t>
                      </a:r>
                      <a:r>
                        <a:rPr b="0" lang="en-US" sz="11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Address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Metric </a:t>
                      </a:r>
                      <a:r>
                        <a:rPr b="0" lang="en-US" sz="1100" spc="-64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9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16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8.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11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9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D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ef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539640" indent="-673560"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===========================================================================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539640" indent="-67356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...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marL="427320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таблицы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пользовательской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станции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9428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#netstat</a:t>
                      </a:r>
                      <a:r>
                        <a:rPr b="0" lang="en-US" sz="14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–r</a:t>
                      </a:r>
                      <a:r>
                        <a:rPr b="0" lang="en-US" sz="1400" spc="18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#Вывести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на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экран</a:t>
                      </a:r>
                      <a:r>
                        <a:rPr b="0" lang="en-US" sz="1400" spc="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таблицу</a:t>
                      </a:r>
                      <a:r>
                        <a:rPr b="0" lang="en-US" sz="1400" spc="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маршрутизации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ядра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75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Kenel</a:t>
                      </a:r>
                      <a:r>
                        <a:rPr b="0" lang="en-US" sz="14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routing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table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70"/>
                        </a:lnSpc>
                        <a:spcBef>
                          <a:spcPts val="60"/>
                        </a:spcBef>
                        <a:buNone/>
                        <a:tabLst>
                          <a:tab algn="l" pos="2242080"/>
                          <a:tab algn="l" pos="3943440"/>
                          <a:tab algn="l" pos="5645880"/>
                          <a:tab algn="l" pos="6602040"/>
                          <a:tab algn="l" pos="6815520"/>
                          <a:tab algn="l" pos="7984440"/>
                          <a:tab algn="l" pos="830376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Destination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Genmask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Flags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MSS</a:t>
                      </a:r>
                      <a:r>
                        <a:rPr b="0" lang="en-US" sz="1400" spc="18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window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irtt</a:t>
                      </a:r>
                      <a:r>
                        <a:rPr b="0" lang="en-US" sz="1400" spc="-75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Iface </a:t>
                      </a:r>
                      <a:r>
                        <a:rPr b="0" lang="en-US" sz="1400" spc="-8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192.168.11.160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*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255.255.255.240</a:t>
                      </a:r>
                      <a:r>
                        <a:rPr b="0" lang="en-US" sz="1400" spc="49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4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eth0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21"/>
                        </a:lnSpc>
                        <a:buNone/>
                        <a:tabLst>
                          <a:tab algn="l" pos="2242080"/>
                          <a:tab algn="l" pos="3944160"/>
                          <a:tab algn="l" pos="6815520"/>
                          <a:tab algn="l" pos="8303760"/>
                        </a:tabLst>
                      </a:pP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192.168.11.0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*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255.255.255.128</a:t>
                      </a:r>
                      <a:r>
                        <a:rPr b="0" lang="en-US" sz="1400" spc="18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8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75"/>
                        </a:lnSpc>
                        <a:buNone/>
                        <a:tabLst>
                          <a:tab algn="l" pos="2241000"/>
                          <a:tab algn="l" pos="3943440"/>
                          <a:tab algn="l" pos="5645160"/>
                          <a:tab algn="l" pos="6815520"/>
                          <a:tab algn="l" pos="830448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169.254.0.0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*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255.255.0.0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0 0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8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75"/>
                        </a:lnSpc>
                        <a:buNone/>
                        <a:tabLst>
                          <a:tab algn="l" pos="2242080"/>
                          <a:tab algn="l" pos="3944160"/>
                          <a:tab algn="l" pos="5645160"/>
                          <a:tab algn="l" pos="6815520"/>
                          <a:tab algn="l" pos="8303760"/>
                        </a:tabLst>
                      </a:pP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127.0.0.0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*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255.0.0.0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0 0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6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default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0.0.0.0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UG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0 0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8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eth1 </a:t>
                      </a:r>
                      <a:r>
                        <a:rPr b="0" lang="en-US" sz="1400" spc="-8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#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ts val="1670"/>
                        </a:lnSpc>
                        <a:spcBef>
                          <a:spcPts val="5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#Флаги: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U --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route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is Up, G -- use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Gateway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#MSS,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window,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irtt</a:t>
                      </a:r>
                      <a:r>
                        <a:rPr b="0" lang="en-US" sz="1400" spc="9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--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параметры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TCP</a:t>
                      </a:r>
                      <a:r>
                        <a:rPr b="0" lang="en-US" sz="1400" spc="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(устарело) </a:t>
                      </a:r>
                      <a:r>
                        <a:rPr b="0" lang="en-US" sz="1400" spc="-826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#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None/>
                        <a:tabLst>
                          <a:tab algn="l" pos="0"/>
                        </a:tabLst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#netstat</a:t>
                      </a:r>
                      <a:r>
                        <a:rPr b="0" lang="en-US" sz="14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–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n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#Адреса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отображать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в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цифровой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форме (не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делать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DNS-запросы)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ct val="100000"/>
                        </a:lnSpc>
                        <a:buNone/>
                        <a:tabLst>
                          <a:tab algn="l" pos="2241720"/>
                          <a:tab algn="l" pos="3943440"/>
                          <a:tab algn="l" pos="5645160"/>
                          <a:tab algn="l" pos="6602040"/>
                          <a:tab algn="l" pos="6815520"/>
                          <a:tab algn="l" pos="7984440"/>
                          <a:tab algn="l" pos="830448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Destination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Genmask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Flags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MSS</a:t>
                      </a:r>
                      <a:r>
                        <a:rPr b="0" lang="en-US" sz="14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window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irtt</a:t>
                      </a:r>
                      <a:r>
                        <a:rPr b="0" lang="en-US" sz="1400" spc="-7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Iface </a:t>
                      </a:r>
                      <a:r>
                        <a:rPr b="0" lang="en-US" sz="1400" spc="-8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192.168.11.160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0.0.0.0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255.255.255.240</a:t>
                      </a:r>
                      <a:r>
                        <a:rPr b="0" lang="en-US" sz="1400" spc="5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4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ts val="1664"/>
                        </a:lnSpc>
                        <a:buNone/>
                        <a:tabLst>
                          <a:tab algn="l" pos="2241720"/>
                          <a:tab algn="l" pos="3943440"/>
                          <a:tab algn="l" pos="6815520"/>
                          <a:tab algn="l" pos="830376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0.0.0.0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255.255.255.128</a:t>
                      </a:r>
                      <a:r>
                        <a:rPr b="0" lang="en-US" sz="14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8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ts val="1675"/>
                        </a:lnSpc>
                        <a:buNone/>
                        <a:tabLst>
                          <a:tab algn="l" pos="2241720"/>
                          <a:tab algn="l" pos="3943440"/>
                          <a:tab algn="l" pos="5645880"/>
                          <a:tab algn="l" pos="6815520"/>
                          <a:tab algn="l" pos="830448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169.254.0.0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0.0.0.0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255.255.0.0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9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ts val="1675"/>
                        </a:lnSpc>
                        <a:buNone/>
                        <a:tabLst>
                          <a:tab algn="l" pos="2242080"/>
                          <a:tab algn="l" pos="3944160"/>
                          <a:tab algn="l" pos="5645160"/>
                          <a:tab algn="l" pos="6814800"/>
                          <a:tab algn="l" pos="830376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127.0.0.0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0.0.0.0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255.0.0.0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0 0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6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ts val="1675"/>
                        </a:lnSpc>
                        <a:buNone/>
                        <a:tabLst>
                          <a:tab algn="l" pos="2242080"/>
                          <a:tab algn="l" pos="3942720"/>
                          <a:tab algn="l" pos="5645160"/>
                          <a:tab algn="l" pos="6815520"/>
                          <a:tab algn="l" pos="8303760"/>
                        </a:tabLst>
                      </a:pP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0.0.0.0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0.0.0.0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UG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0 0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1400" spc="-5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Пример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таблицы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Linux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на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шлюзе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143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object 4"/>
            <p:cNvSpPr/>
            <p:nvPr/>
          </p:nvSpPr>
          <p:spPr>
            <a:xfrm>
              <a:off x="594360" y="537840"/>
              <a:ext cx="9505440" cy="6482880"/>
            </a:xfrm>
            <a:custGeom>
              <a:avLst/>
              <a:gdLst/>
              <a:ah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object 5"/>
          <p:cNvSpPr/>
          <p:nvPr/>
        </p:nvSpPr>
        <p:spPr>
          <a:xfrm>
            <a:off x="672840" y="473760"/>
            <a:ext cx="5716080" cy="20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12600">
              <a:lnSpc>
                <a:spcPct val="100000"/>
              </a:lnSpc>
              <a:spcBef>
                <a:spcPts val="81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2.0.1.5</a:t>
            </a:r>
            <a:endParaRPr b="0" lang="en-US" sz="2000" spc="-1" strike="noStrike">
              <a:latin typeface="Arial"/>
            </a:endParaRPr>
          </a:p>
          <a:p>
            <a:pPr marL="460440">
              <a:lnSpc>
                <a:spcPct val="100000"/>
              </a:lnSpc>
              <a:spcBef>
                <a:spcPts val="709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Новые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условные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графические обозначения.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</a:pPr>
            <a:endParaRPr b="0" lang="en-US" sz="2050" spc="-1" strike="noStrike">
              <a:latin typeface="Arial"/>
            </a:endParaRPr>
          </a:p>
          <a:p>
            <a:pPr marL="1019880">
              <a:lnSpc>
                <a:spcPct val="100000"/>
              </a:lnSpc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-- оконечный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концентратор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US" sz="2050" spc="-1" strike="noStrike">
              <a:latin typeface="Arial"/>
            </a:endParaRPr>
          </a:p>
          <a:p>
            <a:pPr marL="1019880">
              <a:lnSpc>
                <a:spcPct val="100000"/>
              </a:lnSpc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--</a:t>
            </a:r>
            <a:r>
              <a:rPr b="0" lang="ru-RU" sz="20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мост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46" name="object 6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147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object 9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object 10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object 11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3" name="object 13" descr=""/>
            <p:cNvPicPr/>
            <p:nvPr/>
          </p:nvPicPr>
          <p:blipFill>
            <a:blip r:embed="rId1"/>
            <a:stretch/>
          </p:blipFill>
          <p:spPr>
            <a:xfrm>
              <a:off x="738360" y="1617840"/>
              <a:ext cx="837720" cy="35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object 14" descr=""/>
            <p:cNvPicPr/>
            <p:nvPr/>
          </p:nvPicPr>
          <p:blipFill>
            <a:blip r:embed="rId2"/>
            <a:stretch/>
          </p:blipFill>
          <p:spPr>
            <a:xfrm>
              <a:off x="883080" y="2193840"/>
              <a:ext cx="533160" cy="3715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типовом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случае,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взаимодействия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двух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максимально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удаленных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абонентов,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границе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СПД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применяют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статическую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маршрутизацию.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Механизм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шлюзов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умолчанию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позволяет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«спустить»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ближе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базовым магистралям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зону динамической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 высокоранговых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подсетей.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Чтобы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обеспечить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«подъем»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абоненту,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также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подъем </a:t>
                      </a:r>
                      <a:r>
                        <a:rPr b="0" lang="en-US" sz="2000" spc="-55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ответных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пакетов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зоне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статической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маршрутизации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необходимо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прописывать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соответствующим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подсетям.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необходимости,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всегда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существует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возможность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задать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нужный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«вручную».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31" name="object 3" descr=""/>
          <p:cNvPicPr/>
          <p:nvPr/>
        </p:nvPicPr>
        <p:blipFill>
          <a:blip r:embed="rId1"/>
          <a:stretch/>
        </p:blipFill>
        <p:spPr>
          <a:xfrm>
            <a:off x="1960560" y="4623120"/>
            <a:ext cx="6643800" cy="16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ts val="2324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Чтобы</a:t>
                      </a:r>
                      <a:r>
                        <a:rPr b="0" lang="en-US" sz="20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добавить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статический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3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таблицу</a:t>
                      </a:r>
                      <a:r>
                        <a:rPr b="0" lang="en-US" sz="2000" spc="3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ядра,</a:t>
                      </a:r>
                      <a:r>
                        <a:rPr b="0" lang="en-US" sz="20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2324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Linux,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используют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команду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2000" spc="-64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аргументом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Удалить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Windows: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delete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Удалить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Linux: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del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435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object 4"/>
            <p:cNvSpPr/>
            <p:nvPr/>
          </p:nvSpPr>
          <p:spPr>
            <a:xfrm>
              <a:off x="594360" y="933480"/>
              <a:ext cx="9505440" cy="6087240"/>
            </a:xfrm>
            <a:custGeom>
              <a:avLst/>
              <a:gdLst/>
              <a:ahLst/>
              <a:rect l="l" t="t" r="r" b="b"/>
              <a:pathLst>
                <a:path w="9505950" h="6087745">
                  <a:moveTo>
                    <a:pt x="9505949" y="6087617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87617"/>
                  </a:lnTo>
                  <a:lnTo>
                    <a:pt x="9505949" y="60876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7" name="object 5"/>
          <p:cNvSpPr/>
          <p:nvPr/>
        </p:nvSpPr>
        <p:spPr>
          <a:xfrm>
            <a:off x="2701440" y="6653160"/>
            <a:ext cx="528984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Пример</a:t>
            </a:r>
            <a:r>
              <a:rPr b="0" lang="ru-RU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добавления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статического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маршрута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8" name="object 6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79992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2.0.9.7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40" name="object 8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441" name="object 9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object 10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object 11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object 12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object 13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object 14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47" name="object 15" descr=""/>
            <p:cNvPicPr/>
            <p:nvPr/>
          </p:nvPicPr>
          <p:blipFill>
            <a:blip r:embed="rId1"/>
            <a:stretch/>
          </p:blipFill>
          <p:spPr>
            <a:xfrm>
              <a:off x="2178360" y="2658600"/>
              <a:ext cx="6120720" cy="19825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4440" bIns="0" anchor="t">
                      <a:noAutofit/>
                    </a:bodyPr>
                    <a:p>
                      <a:pPr marL="92160" indent="447840">
                        <a:lnSpc>
                          <a:spcPts val="2251"/>
                        </a:lnSpc>
                        <a:spcBef>
                          <a:spcPts val="51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Постоянство</a:t>
                      </a:r>
                      <a:r>
                        <a:rPr b="0" lang="en-US" sz="2000" spc="3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вводимого</a:t>
                      </a:r>
                      <a:r>
                        <a:rPr b="0" lang="en-US" sz="2000" spc="3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статического</a:t>
                      </a:r>
                      <a:r>
                        <a:rPr b="0" lang="en-US" sz="2000" spc="32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маршрута</a:t>
                      </a:r>
                      <a:r>
                        <a:rPr b="0" lang="en-US" sz="2000" spc="3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29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</a:t>
                      </a:r>
                      <a:r>
                        <a:rPr b="0" lang="en-US" sz="2000" spc="34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достигают</a:t>
                      </a:r>
                      <a:r>
                        <a:rPr b="0" lang="en-US" sz="2000" spc="32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счет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аргумента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-p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Постоянство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статических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 в Linux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обеспечивают несколькими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способами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возможностью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комбинирования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этих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способов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(зависит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от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дистрибутива).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«привязываться»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конкретным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сетевым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интерфейсам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(но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необязательно использовать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их).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84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/etc/sysconfig/network-scripts/route-eth0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GATEWAY0=192.168.11.1  NETMASK0=255.240.0.0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ADDRESS0=172.16.0.0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GATEWAY1=192.168.11.1 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NETMASK1=255.0.0.0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ADDRESS1=10.0.0.0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98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/etc/sysconfig/network-scrips/route-eth0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800" spc="-49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172.16.0.0/12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via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dev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10.0.0.0/8</a:t>
                      </a:r>
                      <a:r>
                        <a:rPr b="0" lang="en-US" sz="1800" spc="-3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via</a:t>
                      </a:r>
                      <a:r>
                        <a:rPr b="0" lang="en-US" sz="1800" spc="-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r>
                        <a:rPr b="0" lang="en-US" sz="1800" spc="-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dev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</a:pPr>
                      <a:endParaRPr b="0" lang="en-US" sz="19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/etc/sysconfig/static-routes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any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</a:t>
                      </a:r>
                      <a:r>
                        <a:rPr b="0" lang="en-US" sz="18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172.16.0.0</a:t>
                      </a:r>
                      <a:r>
                        <a:rPr b="0" lang="en-US" sz="18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netmask</a:t>
                      </a:r>
                      <a:r>
                        <a:rPr b="0" lang="en-US" sz="18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255.240.0.0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gw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192.168.11.1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any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</a:t>
                      </a:r>
                      <a:r>
                        <a:rPr b="0" lang="en-US" sz="18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10.0.0.0 netmask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255.0.0.0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gw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192.168.11.1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постоянных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 (ветвь Red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Hat)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5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60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/etc/sysconfig/network/routes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20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2977560"/>
                          <a:tab algn="l" pos="5415120"/>
                          <a:tab algn="l" pos="7853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172.16.0.0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255.240.0.0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2977560"/>
                          <a:tab algn="l" pos="5415120"/>
                          <a:tab algn="l" pos="7853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10.0.0.0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255.0.0.0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None/>
                        <a:tabLst>
                          <a:tab algn="l" pos="2977560"/>
                          <a:tab algn="l" pos="5415120"/>
                          <a:tab algn="l" pos="7853040"/>
                        </a:tabLst>
                      </a:pPr>
                      <a:endParaRPr b="0" lang="en-US" sz="21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2977560"/>
                          <a:tab algn="l" pos="5415120"/>
                          <a:tab algn="l" pos="7853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/etc/sysconfig/network/ifroute-eth0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2977560"/>
                          <a:tab algn="l" pos="5415120"/>
                          <a:tab algn="l" pos="7853040"/>
                        </a:tabLst>
                      </a:pPr>
                      <a:endParaRPr b="0" lang="en-US" sz="20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2977560"/>
                          <a:tab algn="l" pos="5415120"/>
                          <a:tab algn="l" pos="7853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172.16.0.0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255.240.0.0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2977560"/>
                          <a:tab algn="l" pos="5415120"/>
                          <a:tab algn="l" pos="78530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10.0.0.0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255.0.0.0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постоянных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 (ветвь SUSE)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7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25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None/>
                      </a:pPr>
                      <a:endParaRPr b="0" lang="en-US" sz="22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/etc/network/interfaces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</a:pPr>
                      <a:endParaRPr b="0" lang="en-US" sz="16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auto</a:t>
                      </a:r>
                      <a:r>
                        <a:rPr b="0" lang="en-US" sz="1600" spc="-5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028160" indent="-48888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iface eth0 inet static </a:t>
                      </a:r>
                      <a:r>
                        <a:rPr b="0" lang="en-US" sz="16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address</a:t>
                      </a:r>
                      <a:r>
                        <a:rPr b="0" lang="en-US" sz="1600" spc="-7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028160" indent="-488880"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netmask</a:t>
                      </a:r>
                      <a:r>
                        <a:rPr b="0" lang="en-US" sz="1600" spc="-4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255.255.255.0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028160" indent="-48888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</a:t>
                      </a:r>
                      <a:r>
                        <a:rPr b="0" lang="en-US" sz="1600" spc="-4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028160" indent="-488880">
                        <a:lnSpc>
                          <a:spcPct val="100000"/>
                        </a:lnSpc>
                        <a:spcBef>
                          <a:spcPts val="1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up</a:t>
                      </a:r>
                      <a:r>
                        <a:rPr b="0" lang="en-US" sz="16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 add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-net 172.16.0.0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netmask 255.255.240.0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gw 192.168.11.1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028880" indent="-48888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up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-net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10.0.0.0 netmask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255.0.0.0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gw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028880" indent="-48888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down</a:t>
                      </a:r>
                      <a:r>
                        <a:rPr b="0" lang="en-US" sz="16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 del</a:t>
                      </a:r>
                      <a:r>
                        <a:rPr b="0" lang="en-US" sz="16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-net 172.16.0.0</a:t>
                      </a:r>
                      <a:r>
                        <a:rPr b="0" lang="en-US" sz="16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netmask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255.255.240.0</a:t>
                      </a:r>
                      <a:r>
                        <a:rPr b="0" lang="en-US" sz="16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gw</a:t>
                      </a:r>
                      <a:r>
                        <a:rPr b="0" lang="en-US" sz="16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028160" indent="-48888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down route del</a:t>
                      </a:r>
                      <a:r>
                        <a:rPr b="0" lang="en-US" sz="16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-net 10.0.0.0</a:t>
                      </a:r>
                      <a:r>
                        <a:rPr b="0" lang="en-US" sz="16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netmask</a:t>
                      </a:r>
                      <a:r>
                        <a:rPr b="0" lang="en-US" sz="16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255.0.0.0 gw</a:t>
                      </a:r>
                      <a:r>
                        <a:rPr b="0" lang="en-US" sz="16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постоянных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 (ветвь Debian)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2.0.9.13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Поддержка</a:t>
                      </a:r>
                      <a:r>
                        <a:rPr b="0" lang="en-US" sz="2000" spc="30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</a:t>
                      </a:r>
                      <a:r>
                        <a:rPr b="0" lang="en-US" sz="2000" spc="3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31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3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</a:t>
                      </a:r>
                      <a:r>
                        <a:rPr b="0" lang="en-US" sz="2000" spc="3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сильно</a:t>
                      </a:r>
                      <a:r>
                        <a:rPr b="0" lang="en-US" sz="2000" spc="3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ограничена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(поддерживаются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часть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функционала RIP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часть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функционала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OSPF).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Вне</a:t>
                      </a:r>
                      <a:r>
                        <a:rPr b="0" lang="en-US" sz="2000" spc="39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пределов</a:t>
                      </a:r>
                      <a:r>
                        <a:rPr b="0" lang="en-US" sz="2000" spc="4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организаций</a:t>
                      </a:r>
                      <a:r>
                        <a:rPr b="0" lang="en-US" sz="2000" spc="4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Windows-шлюзы</a:t>
                      </a:r>
                      <a:r>
                        <a:rPr b="0" lang="en-US" sz="2000" spc="40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практически</a:t>
                      </a:r>
                      <a:r>
                        <a:rPr b="0" lang="en-US" sz="2000" spc="4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40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найти</a:t>
                      </a:r>
                      <a:r>
                        <a:rPr b="0" lang="en-US" sz="2000" spc="40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(хотя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ради справедливости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следует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отметить,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что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Linux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там не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доминирует).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bject 2"/>
          <p:cNvSpPr/>
          <p:nvPr/>
        </p:nvSpPr>
        <p:spPr>
          <a:xfrm>
            <a:off x="594360" y="933480"/>
            <a:ext cx="9505440" cy="6087240"/>
          </a:xfrm>
          <a:custGeom>
            <a:avLst/>
            <a:gdLst/>
            <a:ah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object 3"/>
          <p:cNvSpPr/>
          <p:nvPr/>
        </p:nvSpPr>
        <p:spPr>
          <a:xfrm>
            <a:off x="1699560" y="6653160"/>
            <a:ext cx="729396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ff0000"/>
                </a:solidFill>
                <a:latin typeface="Arial"/>
              </a:rPr>
              <a:t>Пример</a:t>
            </a:r>
            <a:r>
              <a:rPr b="0" lang="ru-RU" sz="2000" spc="9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ff0000"/>
                </a:solidFill>
                <a:latin typeface="Arial"/>
              </a:rPr>
              <a:t>пoддержки</a:t>
            </a:r>
            <a:r>
              <a:rPr b="0" lang="ru-RU" sz="2000" spc="9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ff0000"/>
                </a:solidFill>
                <a:latin typeface="Arial"/>
              </a:rPr>
              <a:t>динамической</a:t>
            </a:r>
            <a:r>
              <a:rPr b="0" lang="ru-RU" sz="2000" spc="9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ff0000"/>
                </a:solidFill>
                <a:latin typeface="Arial"/>
              </a:rPr>
              <a:t>маршрутизации</a:t>
            </a:r>
            <a:r>
              <a:rPr b="0" lang="ru-RU" sz="2000" spc="9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ff0000"/>
                </a:solidFill>
                <a:latin typeface="Arial"/>
              </a:rPr>
              <a:t>в</a:t>
            </a:r>
            <a:r>
              <a:rPr b="0" lang="ru-RU" sz="2000" spc="9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ff0000"/>
                </a:solidFill>
                <a:latin typeface="Arial"/>
              </a:rPr>
              <a:t>Windows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1" name="object 4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4068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2.0.9.14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63" name="object 6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464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object 9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object 10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object 11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70" name="object 13" descr=""/>
            <p:cNvPicPr/>
            <p:nvPr/>
          </p:nvPicPr>
          <p:blipFill>
            <a:blip r:embed="rId1"/>
            <a:stretch/>
          </p:blipFill>
          <p:spPr>
            <a:xfrm>
              <a:off x="3537000" y="1940040"/>
              <a:ext cx="3619080" cy="3676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6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2.0.1.6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Физические</a:t>
                      </a:r>
                      <a:r>
                        <a:rPr b="0" lang="en-US" sz="2000" spc="19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порты</a:t>
                      </a:r>
                      <a:r>
                        <a:rPr b="0" lang="en-US" sz="2000" spc="22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маршрутизаторов</a:t>
                      </a:r>
                      <a:r>
                        <a:rPr b="0" lang="en-US" sz="2000" spc="21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ограничивают</a:t>
                      </a:r>
                      <a:r>
                        <a:rPr b="0" lang="en-US" sz="2000" spc="21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широковещательные </a:t>
                      </a:r>
                      <a:r>
                        <a:rPr b="0" i="1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домены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(broadcast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domains).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Физические</a:t>
                      </a:r>
                      <a:r>
                        <a:rPr b="0" lang="en-US" sz="2000" spc="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порты</a:t>
                      </a:r>
                      <a:r>
                        <a:rPr b="0" lang="en-US" sz="2000" spc="6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коммутаторов</a:t>
                      </a:r>
                      <a:r>
                        <a:rPr b="0" lang="en-US" sz="2000" spc="6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ограничивают</a:t>
                      </a:r>
                      <a:r>
                        <a:rPr b="0" lang="en-US" sz="2000" spc="7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домены</a:t>
                      </a:r>
                      <a:r>
                        <a:rPr b="0" i="1" lang="en-US" sz="2000" spc="8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коллизий</a:t>
                      </a:r>
                      <a:r>
                        <a:rPr b="0" i="1" lang="en-US" sz="2000" spc="6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(collision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domains).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Оконечны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онцентратор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ходя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домен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коллизи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 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широковещательные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домены.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необходимости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введения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сравнительно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большого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количества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статических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или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переходе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простейшей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маршрутизации (RIP)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в Linux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можно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задействовать демон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routed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 При этом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статические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помещают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5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стандартный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конфигурационный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файл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ts val="2251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/etc/gateways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настройки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запуска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сервиса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течение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некоторого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времени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сформируется таблица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маршрутизации,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которая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затем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может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изменяться.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2.0.9.16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1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0.0.0.0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10.0.0.1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metric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active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2088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64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маршрута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из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файла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2.0.9.17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2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обеспечения</a:t>
                      </a:r>
                      <a:r>
                        <a:rPr b="0" lang="en-US" sz="2000" spc="25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полноценной</a:t>
                      </a:r>
                      <a:r>
                        <a:rPr b="0" lang="en-US" sz="2000" spc="25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поддержки</a:t>
                      </a:r>
                      <a:r>
                        <a:rPr b="0" lang="en-US" sz="2000" spc="2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</a:t>
                      </a:r>
                      <a:r>
                        <a:rPr b="0" lang="en-US" sz="2000" spc="25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последнее время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вместо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традиционного демона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gated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обычно применяют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Quagga.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indent="447840" algn="just">
                        <a:lnSpc>
                          <a:spcPts val="2251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Кроме</a:t>
                      </a:r>
                      <a:r>
                        <a:rPr b="0" lang="en-US" sz="2000" spc="30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«корневого»</a:t>
                      </a:r>
                      <a:r>
                        <a:rPr b="0" lang="en-US" sz="2000" spc="8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демона</a:t>
                      </a:r>
                      <a:r>
                        <a:rPr b="0" lang="en-US" sz="2000" spc="8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</a:t>
                      </a:r>
                      <a:r>
                        <a:rPr b="0" lang="en-US" sz="2000" spc="8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названием</a:t>
                      </a:r>
                      <a:r>
                        <a:rPr b="0" lang="en-US" sz="2000" spc="8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zebra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83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Quagga</a:t>
                      </a:r>
                      <a:r>
                        <a:rPr b="0" lang="en-US" sz="2000" spc="83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включает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набор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демонов, каждый из которых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соответствует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определенному протоколу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ripd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ospfd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bgpd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другие).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Quagga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предоставляет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управления, подобный интерфейсу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Cisco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IOS.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6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2.0.9.18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136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3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434"/>
                        </a:lnSpc>
                        <a:spcBef>
                          <a:spcPts val="1114"/>
                        </a:spcBef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traceoptions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ts val="1440"/>
                        </a:lnSpc>
                        <a:spcBef>
                          <a:spcPts val="45"/>
                        </a:spcBef>
                        <a:buNone/>
                      </a:pP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"/var/log/gated.log"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size 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1000K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ts val="1386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files</a:t>
                      </a:r>
                      <a:r>
                        <a:rPr b="0" lang="en-US" sz="1200" spc="-4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general  route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options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noresolv;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interfaces</a:t>
                      </a:r>
                      <a:r>
                        <a:rPr b="0" lang="en-US" sz="1200" spc="-3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define</a:t>
                      </a:r>
                      <a:r>
                        <a:rPr b="0" lang="en-US" sz="12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200.200.233.2</a:t>
                      </a:r>
                      <a:r>
                        <a:rPr b="0" lang="en-US" sz="12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broadcast</a:t>
                      </a:r>
                      <a:r>
                        <a:rPr b="0" lang="en-US" sz="12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200.200.233.15</a:t>
                      </a:r>
                      <a:r>
                        <a:rPr b="0" lang="en-US" sz="1200" spc="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netmask</a:t>
                      </a:r>
                      <a:r>
                        <a:rPr b="0" lang="en-US" sz="12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255.255.255.240;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define</a:t>
                      </a:r>
                      <a:r>
                        <a:rPr b="0" lang="en-US" sz="12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200.200.233.193</a:t>
                      </a:r>
                      <a:r>
                        <a:rPr b="0" lang="en-US" sz="12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broadcast</a:t>
                      </a:r>
                      <a:r>
                        <a:rPr b="0" lang="en-US" sz="1200" spc="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200.200.233.207</a:t>
                      </a:r>
                      <a:r>
                        <a:rPr b="0" lang="en-US" sz="12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netmask</a:t>
                      </a:r>
                      <a:r>
                        <a:rPr b="0" lang="en-US" sz="1200" spc="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255.255.255.240;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};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rip</a:t>
                      </a:r>
                      <a:r>
                        <a:rPr b="0" lang="en-US" sz="1200" spc="-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yes</a:t>
                      </a:r>
                      <a:r>
                        <a:rPr b="0" lang="en-US" sz="12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broadcast;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interface lo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noripin 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noripout;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  <a:r>
                        <a:rPr b="0" lang="en-US" sz="12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200.200.233.2</a:t>
                      </a:r>
                      <a:r>
                        <a:rPr b="0" lang="en-US" sz="12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ripin</a:t>
                      </a:r>
                      <a:r>
                        <a:rPr b="0" lang="en-US" sz="12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ripout</a:t>
                      </a:r>
                      <a:r>
                        <a:rPr b="0" lang="en-US" sz="12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version</a:t>
                      </a:r>
                      <a:r>
                        <a:rPr b="0" lang="en-US" sz="12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};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static{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  <a:r>
                        <a:rPr b="0" lang="en-US" sz="12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gateway</a:t>
                      </a:r>
                      <a:r>
                        <a:rPr b="0" lang="en-US" sz="12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200.200.233.1</a:t>
                      </a:r>
                      <a:r>
                        <a:rPr b="0" lang="en-US" sz="12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  <a:r>
                        <a:rPr b="0" lang="en-US" sz="12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200.200.233.2</a:t>
                      </a:r>
                      <a:r>
                        <a:rPr b="0" lang="en-US" sz="12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retain;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};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import proto rip {all; default 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restrict;}; </a:t>
                      </a:r>
                      <a:r>
                        <a:rPr b="0" lang="en-US" sz="1200" spc="-710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  <a:r>
                        <a:rPr b="0" lang="en-US" sz="12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proto</a:t>
                      </a:r>
                      <a:r>
                        <a:rPr b="0" lang="en-US" sz="12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rip</a:t>
                      </a:r>
                      <a:r>
                        <a:rPr b="0" lang="en-US" sz="12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  <a:r>
                        <a:rPr b="0" lang="en-US" sz="12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200.200.233.2</a:t>
                      </a:r>
                      <a:r>
                        <a:rPr b="0" lang="en-US" sz="12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907920">
                        <a:lnSpc>
                          <a:spcPts val="1429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proto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direct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{all</a:t>
                      </a:r>
                      <a:r>
                        <a:rPr b="0" lang="en-US" sz="12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metric</a:t>
                      </a: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1;};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434"/>
                        </a:lnSpc>
                        <a:buNone/>
                      </a:pPr>
                      <a:r>
                        <a:rPr b="0" lang="en-US" sz="12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};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2088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64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Пример файла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/etc/gated.conf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object 2"/>
          <p:cNvSpPr/>
          <p:nvPr/>
        </p:nvSpPr>
        <p:spPr>
          <a:xfrm>
            <a:off x="4197960" y="6653160"/>
            <a:ext cx="229716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Quagga</a:t>
            </a:r>
            <a:r>
              <a:rPr b="0" lang="ru-RU" sz="2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Project</a:t>
            </a:r>
            <a:r>
              <a:rPr b="0" lang="ru-RU" sz="2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Site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8" name="object 3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94068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2.0.9.19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80" name="object 5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481" name="object 6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object 7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object 8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object 9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object 10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object 11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87" name="object 12" descr=""/>
            <p:cNvPicPr/>
            <p:nvPr/>
          </p:nvPicPr>
          <p:blipFill>
            <a:blip r:embed="rId1"/>
            <a:stretch/>
          </p:blipFill>
          <p:spPr>
            <a:xfrm>
              <a:off x="1465200" y="1267920"/>
              <a:ext cx="7625880" cy="4957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1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hostname bgpd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password zebra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router</a:t>
                      </a:r>
                      <a:r>
                        <a:rPr b="0" lang="en-US" sz="2000" spc="-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bgp</a:t>
                      </a:r>
                      <a:r>
                        <a:rPr b="0" lang="en-US" sz="2000" spc="-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65002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bgp router-id 10.1.2.8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network 172.16.100.0/24 </a:t>
                      </a:r>
                      <a:r>
                        <a:rPr b="0" lang="en-US" sz="2000" spc="-11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network 172.16.102.0/24 </a:t>
                      </a:r>
                      <a:r>
                        <a:rPr b="0" lang="en-US" sz="2000" spc="-119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network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172.16.103.0/24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neighbor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10.1.2.4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remote-as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65001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neighbor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172.16.102.2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remote-as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65003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neighbor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172.16.103.2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remote-as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65004 </a:t>
                      </a:r>
                      <a:r>
                        <a:rPr b="0" lang="en-US" sz="2000" spc="-118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log</a:t>
                      </a:r>
                      <a:r>
                        <a:rPr b="0" lang="en-US" sz="2000" spc="118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file</a:t>
                      </a:r>
                      <a:r>
                        <a:rPr b="0" lang="en-US" sz="2000" spc="118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/var/log/quagga/bgpd.log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log stdout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2088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64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файла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/etc/quagga/bgpd.conf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491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object 4"/>
            <p:cNvSpPr/>
            <p:nvPr/>
          </p:nvSpPr>
          <p:spPr>
            <a:xfrm>
              <a:off x="594360" y="537840"/>
              <a:ext cx="9505440" cy="6482880"/>
            </a:xfrm>
            <a:custGeom>
              <a:avLst/>
              <a:gdLst/>
              <a:ah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3" name="object 5"/>
          <p:cNvSpPr/>
          <p:nvPr/>
        </p:nvSpPr>
        <p:spPr>
          <a:xfrm>
            <a:off x="672840" y="473760"/>
            <a:ext cx="9346680" cy="11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12600">
              <a:lnSpc>
                <a:spcPct val="100000"/>
              </a:lnSpc>
              <a:spcBef>
                <a:spcPts val="81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2.0.9.21</a:t>
            </a:r>
            <a:endParaRPr b="0" lang="en-US" sz="2000" spc="-1" strike="noStrike">
              <a:latin typeface="Arial"/>
            </a:endParaRPr>
          </a:p>
          <a:p>
            <a:pPr marL="12600" indent="447840">
              <a:lnSpc>
                <a:spcPct val="100000"/>
              </a:lnSpc>
              <a:spcBef>
                <a:spcPts val="709"/>
              </a:spcBef>
              <a:buNone/>
              <a:tabLst>
                <a:tab algn="l" pos="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IP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forwarding,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Windows,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Linux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п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умолчани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ю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ыключе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а  серверах).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94" name="object 6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495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object 9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object 10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object 11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2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2.0.9.22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6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23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Сервис</a:t>
                      </a:r>
                      <a:r>
                        <a:rPr b="0" lang="en-US" sz="20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(должен</a:t>
                      </a:r>
                      <a:r>
                        <a:rPr b="0" lang="en-US" sz="2000" spc="-3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</a:t>
                      </a:r>
                      <a:r>
                        <a:rPr b="0" lang="en-US" sz="20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запущен):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endParaRPr b="0" lang="en-US" sz="19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Routing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and Remote Access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None/>
                      </a:pPr>
                      <a:endParaRPr b="0" lang="en-US" sz="21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Ключ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реестра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(должен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равен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):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</a:pPr>
                      <a:endParaRPr b="0" lang="en-US" sz="21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HKEY_LOCAL_MACHINE\SYSTEM\CurrentControlSet\services\Tcpip\Parameters\IPEnableRouter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Способы включения IP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forwarding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Windows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4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2.0.9.23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60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Файловая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система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/proc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20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#echo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"1"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/proc/sys/net/ipv4/ip_forward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None/>
                      </a:pPr>
                      <a:endParaRPr b="0" lang="en-US" sz="21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Конфигурационный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файл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/etc/sysctl.conf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20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...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net.ipv4.ip_forward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...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Способы включения IP forwarding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Linux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506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object 4"/>
            <p:cNvSpPr/>
            <p:nvPr/>
          </p:nvSpPr>
          <p:spPr>
            <a:xfrm>
              <a:off x="594360" y="537840"/>
              <a:ext cx="9505440" cy="6482880"/>
            </a:xfrm>
            <a:custGeom>
              <a:avLst/>
              <a:gdLst/>
              <a:ah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8" name="object 5"/>
          <p:cNvSpPr/>
          <p:nvPr/>
        </p:nvSpPr>
        <p:spPr>
          <a:xfrm>
            <a:off x="672840" y="473760"/>
            <a:ext cx="9348120" cy="14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12600">
              <a:lnSpc>
                <a:spcPct val="100000"/>
              </a:lnSpc>
              <a:spcBef>
                <a:spcPts val="81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2.0.9.24</a:t>
            </a:r>
            <a:endParaRPr b="0" lang="en-US" sz="2000" spc="-1" strike="noStrike">
              <a:latin typeface="Arial"/>
            </a:endParaRPr>
          </a:p>
          <a:p>
            <a:pPr marL="12600" indent="447840" algn="just">
              <a:lnSpc>
                <a:spcPct val="100000"/>
              </a:lnSpc>
              <a:spcBef>
                <a:spcPts val="709"/>
              </a:spcBef>
              <a:buNone/>
              <a:tabLst>
                <a:tab algn="l" pos="0"/>
              </a:tabLst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Даже при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использовании только статической маршрутизации,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практически </a:t>
            </a:r>
            <a:r>
              <a:rPr b="0" lang="ru-RU" sz="2000" spc="-5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всех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реализациях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заложен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механизм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простейшей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оптимизации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-- ICMP </a:t>
            </a:r>
            <a:r>
              <a:rPr b="0" lang="ru-RU" sz="2000" spc="-5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redirects.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09" name="object 6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510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object 9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object 10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object 11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16" name="object 13" descr=""/>
            <p:cNvPicPr/>
            <p:nvPr/>
          </p:nvPicPr>
          <p:blipFill>
            <a:blip r:embed="rId1"/>
            <a:stretch/>
          </p:blipFill>
          <p:spPr>
            <a:xfrm>
              <a:off x="2289600" y="2702160"/>
              <a:ext cx="6114600" cy="2876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158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object 4"/>
            <p:cNvSpPr/>
            <p:nvPr/>
          </p:nvSpPr>
          <p:spPr>
            <a:xfrm>
              <a:off x="594360" y="933480"/>
              <a:ext cx="9505440" cy="6087240"/>
            </a:xfrm>
            <a:custGeom>
              <a:avLst/>
              <a:gdLst/>
              <a:ahLst/>
              <a:rect l="l" t="t" r="r" b="b"/>
              <a:pathLst>
                <a:path w="9505950" h="6087745">
                  <a:moveTo>
                    <a:pt x="9505937" y="0"/>
                  </a:moveTo>
                  <a:lnTo>
                    <a:pt x="0" y="0"/>
                  </a:lnTo>
                  <a:lnTo>
                    <a:pt x="0" y="5692902"/>
                  </a:lnTo>
                  <a:lnTo>
                    <a:pt x="0" y="6087618"/>
                  </a:lnTo>
                  <a:lnTo>
                    <a:pt x="9505937" y="6087618"/>
                  </a:lnTo>
                  <a:lnTo>
                    <a:pt x="9505937" y="5692902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object 5"/>
          <p:cNvSpPr/>
          <p:nvPr/>
        </p:nvSpPr>
        <p:spPr>
          <a:xfrm>
            <a:off x="4345200" y="6653160"/>
            <a:ext cx="200196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Вопрос</a:t>
            </a:r>
            <a:r>
              <a:rPr b="0" lang="ru-RU" sz="20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из</a:t>
            </a:r>
            <a:r>
              <a:rPr b="0" lang="ru-RU" sz="20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CCNA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object 6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object 7"/>
          <p:cNvSpPr/>
          <p:nvPr/>
        </p:nvSpPr>
        <p:spPr>
          <a:xfrm>
            <a:off x="672840" y="473760"/>
            <a:ext cx="5968800" cy="11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12600">
              <a:lnSpc>
                <a:spcPct val="100000"/>
              </a:lnSpc>
              <a:spcBef>
                <a:spcPts val="81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2.0.1.7</a:t>
            </a:r>
            <a:endParaRPr b="0" lang="en-US" sz="2000" spc="-1" strike="noStrike">
              <a:latin typeface="Arial"/>
            </a:endParaRPr>
          </a:p>
          <a:p>
            <a:pPr marL="460440">
              <a:lnSpc>
                <a:spcPct val="100000"/>
              </a:lnSpc>
              <a:spcBef>
                <a:spcPts val="709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Сколько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 здесь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широковещательных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доменов? </a:t>
            </a:r>
            <a:r>
              <a:rPr b="0" lang="ru-RU" sz="2000" spc="-54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Сколько</a:t>
            </a:r>
            <a:r>
              <a:rPr b="0" lang="ru-RU" sz="2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здесь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 доменов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коллизий?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3" name="object 8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164" name="object 9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object 10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object 11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object 12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object 13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object 14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0" name="object 15" descr=""/>
            <p:cNvPicPr/>
            <p:nvPr/>
          </p:nvPicPr>
          <p:blipFill>
            <a:blip r:embed="rId1"/>
            <a:stretch/>
          </p:blipFill>
          <p:spPr>
            <a:xfrm>
              <a:off x="3285000" y="2711160"/>
              <a:ext cx="4123440" cy="2133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518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object 4"/>
            <p:cNvSpPr/>
            <p:nvPr/>
          </p:nvSpPr>
          <p:spPr>
            <a:xfrm>
              <a:off x="594360" y="537840"/>
              <a:ext cx="9505440" cy="6482880"/>
            </a:xfrm>
            <a:custGeom>
              <a:avLst/>
              <a:gdLst/>
              <a:ah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0" name="object 5"/>
          <p:cNvSpPr/>
          <p:nvPr/>
        </p:nvSpPr>
        <p:spPr>
          <a:xfrm>
            <a:off x="672840" y="473760"/>
            <a:ext cx="8048160" cy="8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12600">
              <a:lnSpc>
                <a:spcPct val="100000"/>
              </a:lnSpc>
              <a:spcBef>
                <a:spcPts val="81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2.0.9.25</a:t>
            </a:r>
            <a:endParaRPr b="0" lang="en-US" sz="2000" spc="-1" strike="noStrike">
              <a:latin typeface="Arial"/>
            </a:endParaRPr>
          </a:p>
          <a:p>
            <a:pPr marL="460440">
              <a:lnSpc>
                <a:spcPct val="100000"/>
              </a:lnSpc>
              <a:spcBef>
                <a:spcPts val="709"/>
              </a:spcBef>
              <a:buNone/>
            </a:pP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ICMP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redirects,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 Windows,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Linux,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по</a:t>
            </a:r>
            <a:r>
              <a:rPr b="0" lang="ru-RU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умолчанию</a:t>
            </a:r>
            <a:r>
              <a:rPr b="0" lang="ru-RU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7" strike="noStrike">
                <a:solidFill>
                  <a:srgbClr val="000000"/>
                </a:solidFill>
                <a:latin typeface="Arial"/>
              </a:rPr>
              <a:t>включены.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21" name="object 6"/>
          <p:cNvGrpSpPr/>
          <p:nvPr/>
        </p:nvGrpSpPr>
        <p:grpSpPr>
          <a:xfrm>
            <a:off x="593640" y="523800"/>
            <a:ext cx="9506160" cy="6510960"/>
            <a:chOff x="593640" y="523800"/>
            <a:chExt cx="9506160" cy="6510960"/>
          </a:xfrm>
        </p:grpSpPr>
        <p:sp>
          <p:nvSpPr>
            <p:cNvPr id="522" name="object 7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object 8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object 9"/>
            <p:cNvSpPr/>
            <p:nvPr/>
          </p:nvSpPr>
          <p:spPr>
            <a:xfrm>
              <a:off x="593640" y="700668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object 10"/>
            <p:cNvSpPr/>
            <p:nvPr/>
          </p:nvSpPr>
          <p:spPr>
            <a:xfrm>
              <a:off x="5936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object 11"/>
            <p:cNvSpPr/>
            <p:nvPr/>
          </p:nvSpPr>
          <p:spPr>
            <a:xfrm>
              <a:off x="10099440" y="537840"/>
              <a:ext cx="360" cy="6482880"/>
            </a:xfrm>
            <a:custGeom>
              <a:avLst/>
              <a:gdLst/>
              <a:ahLst/>
              <a:rect l="l" t="t" r="r" b="b"/>
              <a:pathLst>
                <a:path w="0"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object 12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2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60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Ключ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реестра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(должен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равен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):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None/>
                      </a:pPr>
                      <a:endParaRPr b="0" lang="en-US" sz="21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HKEY_LOCAL_MACHINE\SYSTEM\CurrentControlSet\services\Tcpip\Parameters\EnableICMPRedirects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Выключение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ICMP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redirects в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3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2.0.9.27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1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#echo</a:t>
                      </a:r>
                      <a:r>
                        <a:rPr b="0" lang="en-US" sz="20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20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  <a:r>
                        <a:rPr b="0" lang="en-US" sz="20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/proc/sys/net/ipv4/conf/all/accept_redirects </a:t>
                      </a:r>
                      <a:r>
                        <a:rPr b="0" lang="en-US" sz="2000" spc="-118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#echo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/proc/sys/net/ipv4/conf/all/send_redirects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Выключение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ICMP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redirects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Linux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3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2.0.9.28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4440" bIns="0" anchor="t">
                      <a:noAutofit/>
                    </a:bodyPr>
                    <a:p>
                      <a:pPr marL="92160" indent="447840" algn="just">
                        <a:lnSpc>
                          <a:spcPts val="2251"/>
                        </a:lnSpc>
                        <a:spcBef>
                          <a:spcPts val="51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ARP-таблицами,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Linux,</a:t>
                      </a:r>
                      <a:r>
                        <a:rPr b="0" lang="en-US" sz="2000" spc="5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используют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команду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arp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97000"/>
                        </a:lnSpc>
                        <a:spcBef>
                          <a:spcPts val="15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Чтобы</a:t>
                      </a:r>
                      <a:r>
                        <a:rPr b="0" lang="en-US" sz="2000" spc="18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сделать</a:t>
                      </a:r>
                      <a:r>
                        <a:rPr b="0" lang="en-US" sz="2000" spc="18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вводимые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соответствия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IP-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18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MAC-адресов</a:t>
                      </a:r>
                      <a:r>
                        <a:rPr b="0" lang="en-US" sz="2000" spc="18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постоянными, </a:t>
                      </a:r>
                      <a:r>
                        <a:rPr b="0" lang="en-US" sz="2000" spc="-5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нужно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соответствующий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вариант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комплексной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команды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netsh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 а в Linux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 отредактировать стандартный конфигурационный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файл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/etc/ethers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35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2.0.9.29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115560" bIns="0" anchor="t">
                      <a:noAutofit/>
                    </a:bodyPr>
                    <a:p>
                      <a:pPr marL="539640">
                        <a:lnSpc>
                          <a:spcPct val="199000"/>
                        </a:lnSpc>
                        <a:spcBef>
                          <a:spcPts val="910"/>
                        </a:spcBef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C:\Users\Administrator&gt;arp</a:t>
                      </a:r>
                      <a:r>
                        <a:rPr b="0" lang="en-US" sz="14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–a</a:t>
                      </a:r>
                      <a:r>
                        <a:rPr b="0" lang="en-US" sz="1400" spc="2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;Вывести</a:t>
                      </a:r>
                      <a:r>
                        <a:rPr b="0" lang="en-US" sz="1400" spc="9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на</a:t>
                      </a:r>
                      <a:r>
                        <a:rPr b="0" lang="en-US" sz="1400" spc="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экран</a:t>
                      </a:r>
                      <a:r>
                        <a:rPr b="0" lang="en-US" sz="1400" spc="4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ARP-таблицу </a:t>
                      </a:r>
                      <a:r>
                        <a:rPr b="0" lang="en-US" sz="1400" spc="-826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Interface: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192.168.11.214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---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0xb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>
                        <a:lnSpc>
                          <a:spcPts val="1670"/>
                        </a:lnSpc>
                        <a:spcBef>
                          <a:spcPts val="54"/>
                        </a:spcBef>
                        <a:buNone/>
                        <a:tabLst>
                          <a:tab algn="l" pos="3092400"/>
                          <a:tab algn="l" pos="543240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Internet</a:t>
                      </a:r>
                      <a:r>
                        <a:rPr b="0" lang="en-US" sz="14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Address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Physical</a:t>
                      </a:r>
                      <a:r>
                        <a:rPr b="0" lang="en-US" sz="1400" spc="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Address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Type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192.168.11.19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b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8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-38-61-81-10-c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>
                        <a:lnSpc>
                          <a:spcPts val="1621"/>
                        </a:lnSpc>
                        <a:buNone/>
                        <a:tabLst>
                          <a:tab algn="l" pos="3092400"/>
                          <a:tab algn="l" pos="543312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192.168.11.223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ff-ff-ff-ff-ff-ff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>
                        <a:lnSpc>
                          <a:spcPts val="1675"/>
                        </a:lnSpc>
                        <a:buNone/>
                        <a:tabLst>
                          <a:tab algn="l" pos="3092400"/>
                          <a:tab algn="l" pos="543240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224.0.0.22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01-00-5e-00-00-16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>
                        <a:lnSpc>
                          <a:spcPts val="1675"/>
                        </a:lnSpc>
                        <a:buNone/>
                        <a:tabLst>
                          <a:tab algn="l" pos="3092400"/>
                          <a:tab algn="l" pos="543240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224.0.0.252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01-00-5e-00-00-fc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>
                        <a:lnSpc>
                          <a:spcPct val="100000"/>
                        </a:lnSpc>
                        <a:buNone/>
                        <a:tabLst>
                          <a:tab algn="l" pos="3092400"/>
                          <a:tab algn="l" pos="543312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255.255.255.255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ff-ff-ff-ff-ff-ff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99000"/>
                        </a:lnSpc>
                        <a:buNone/>
                        <a:tabLst>
                          <a:tab algn="l" pos="3799080"/>
                          <a:tab algn="l" pos="4292640"/>
                          <a:tab algn="l" pos="5531400"/>
                          <a:tab algn="l" pos="6235560"/>
                          <a:tab algn="l" pos="6834600"/>
                          <a:tab algn="l" pos="8070840"/>
                          <a:tab algn="l" pos="898776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C:\Users\Administrator&gt;arp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10.0.0.10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00-AA-00-4F-2A-9C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C:\Users\Administrator&gt;nets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interfac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ipv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neighbor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"Loca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Area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1675"/>
                        </a:lnSpc>
                        <a:buNone/>
                        <a:tabLst>
                          <a:tab algn="l" pos="3799080"/>
                          <a:tab algn="l" pos="4292640"/>
                          <a:tab algn="l" pos="5531400"/>
                          <a:tab algn="l" pos="6235560"/>
                          <a:tab algn="l" pos="6834600"/>
                          <a:tab algn="l" pos="8070840"/>
                          <a:tab algn="l" pos="898776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Connection"</a:t>
                      </a:r>
                      <a:r>
                        <a:rPr b="0" lang="en-US" sz="1400" spc="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"192.168.10.10"</a:t>
                      </a:r>
                      <a:r>
                        <a:rPr b="0" lang="en-US" sz="1400" spc="3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"00-1d-71-83-6c-00"</a:t>
                      </a:r>
                      <a:r>
                        <a:rPr b="0" lang="en-US" sz="14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store=persistent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Команды</a:t>
                      </a:r>
                      <a:r>
                        <a:rPr b="0" lang="en-US" sz="2000" spc="-3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Windows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37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2.0.9.30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#arp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3198600"/>
                          <a:tab algn="l" pos="4050000"/>
                          <a:tab algn="l" pos="6176520"/>
                          <a:tab algn="l" pos="851724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Addres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Wtyp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HWaddres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lag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Mas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k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Iface 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192.168.11.216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ether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00:27:0e:1f:a0:b9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64"/>
                        </a:lnSpc>
                        <a:buNone/>
                        <a:tabLst>
                          <a:tab algn="l" pos="3198600"/>
                          <a:tab algn="l" pos="4050720"/>
                          <a:tab algn="l" pos="6176520"/>
                          <a:tab algn="l" pos="851724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192.168.11.193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ether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b8:38:61:81:10:ca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75"/>
                        </a:lnSpc>
                        <a:buNone/>
                        <a:tabLst>
                          <a:tab algn="l" pos="3198600"/>
                          <a:tab algn="l" pos="4050720"/>
                          <a:tab algn="l" pos="6176520"/>
                          <a:tab algn="l" pos="851724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192.168.11.214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ether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00:27:0e:1f:a0:e2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198600"/>
                          <a:tab algn="l" pos="4050720"/>
                          <a:tab algn="l" pos="6176520"/>
                          <a:tab algn="l" pos="8517240"/>
                        </a:tabLst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3198600"/>
                          <a:tab algn="l" pos="4050720"/>
                          <a:tab algn="l" pos="6176520"/>
                          <a:tab algn="l" pos="851724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#arp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-s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10.0.0.20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00:0c:29:c0:94:bf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оманды</a:t>
                      </a:r>
                      <a:r>
                        <a:rPr b="0" lang="en-US" sz="2000" spc="-4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Linux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3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2.0.9.31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1243800"/>
                          <a:tab algn="l" pos="2048040"/>
                          <a:tab algn="l" pos="2650320"/>
                          <a:tab algn="l" pos="4263480"/>
                          <a:tab algn="l" pos="6669360"/>
                          <a:tab algn="l" pos="7763400"/>
                          <a:tab algn="l" pos="82238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proxy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правильном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конфигурировании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никогда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требуется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1243800"/>
                          <a:tab algn="l" pos="2048040"/>
                          <a:tab algn="l" pos="2650320"/>
                          <a:tab algn="l" pos="4263480"/>
                          <a:tab algn="l" pos="6669360"/>
                          <a:tab algn="l" pos="7763400"/>
                          <a:tab algn="l" pos="82238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(особенно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наличии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перемещаемых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станций).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tabLst>
                          <a:tab algn="l" pos="1243800"/>
                          <a:tab algn="l" pos="2048040"/>
                          <a:tab algn="l" pos="2650320"/>
                          <a:tab algn="l" pos="4263480"/>
                          <a:tab algn="l" pos="6669360"/>
                          <a:tab algn="l" pos="7763400"/>
                          <a:tab algn="l" pos="8223840"/>
                        </a:tabLst>
                      </a:pPr>
                      <a:endParaRPr b="0" lang="en-US" sz="20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  <a:tabLst>
                          <a:tab algn="l" pos="1243800"/>
                          <a:tab algn="l" pos="2048040"/>
                          <a:tab algn="l" pos="2650320"/>
                          <a:tab algn="l" pos="4263480"/>
                          <a:tab algn="l" pos="6669360"/>
                          <a:tab algn="l" pos="7763400"/>
                          <a:tab algn="l" pos="82238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вообще нет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способов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включения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proxy.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4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2.0.9.32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1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#echo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  <a:r>
                        <a:rPr b="0" lang="en-US" sz="2000" spc="1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/proc/sys/net/ipv4/conf/eth0/proxy_arp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20880" bIns="0" anchor="t">
                      <a:noAutofit/>
                    </a:bodyPr>
                    <a:p>
                      <a:pPr marL="621720">
                        <a:lnSpc>
                          <a:spcPct val="100000"/>
                        </a:lnSpc>
                        <a:spcBef>
                          <a:spcPts val="164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Принудительное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включение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proxy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Linux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применительно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eth0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4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2.0.9.33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ts val="2324"/>
                        </a:lnSpc>
                        <a:spcBef>
                          <a:spcPts val="309"/>
                        </a:spcBef>
                        <a:buNone/>
                        <a:tabLst>
                          <a:tab algn="l" pos="1219320"/>
                          <a:tab algn="l" pos="1931760"/>
                          <a:tab algn="l" pos="2872080"/>
                          <a:tab algn="l" pos="4467960"/>
                          <a:tab algn="l" pos="5202000"/>
                          <a:tab algn="l" pos="5533560"/>
                          <a:tab algn="l" pos="7218720"/>
                          <a:tab algn="l" pos="8028360"/>
                          <a:tab algn="l" pos="83833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того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чтобы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проследить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путь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какому-либо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узлу,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Windows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ts val="2324"/>
                        </a:lnSpc>
                        <a:buNone/>
                        <a:tabLst>
                          <a:tab algn="l" pos="1219320"/>
                          <a:tab algn="l" pos="1931760"/>
                          <a:tab algn="l" pos="2872080"/>
                          <a:tab algn="l" pos="4467960"/>
                          <a:tab algn="l" pos="5202000"/>
                          <a:tab algn="l" pos="5533560"/>
                          <a:tab algn="l" pos="7218720"/>
                          <a:tab algn="l" pos="8028360"/>
                          <a:tab algn="l" pos="83833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используют команду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tracert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Linux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traceroute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45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2.0.9.34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4244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C:\Users\Administrator&gt;tracert</a:t>
                      </a:r>
                      <a:r>
                        <a:rPr b="0" lang="en-US" sz="1400" spc="2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192.168.251.1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Tracing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to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proxy1.bsuir.by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[192.168.251.1] </a:t>
                      </a:r>
                      <a:r>
                        <a:rPr b="0" lang="en-US" sz="1400" spc="-8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over a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maximum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of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30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hops: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 indent="-7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&lt;1</a:t>
                      </a:r>
                      <a:r>
                        <a:rPr b="0" lang="en-US" sz="1400" spc="-1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&lt;1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192.168.11.193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;Нормально </a:t>
                      </a:r>
                      <a:r>
                        <a:rPr b="0" lang="en-US" sz="1400" spc="-826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192.168.11.29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 indent="-720">
                        <a:lnSpc>
                          <a:spcPts val="1670"/>
                        </a:lnSpc>
                        <a:buNone/>
                        <a:tabLst>
                          <a:tab algn="l" pos="1284480"/>
                          <a:tab algn="l" pos="2242080"/>
                          <a:tab algn="l" pos="3198960"/>
                          <a:tab algn="l" pos="394416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st16.bsuir.by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[172.16.0.1]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 indent="-720">
                        <a:lnSpc>
                          <a:spcPct val="100000"/>
                        </a:lnSpc>
                        <a:buNone/>
                        <a:tabLst>
                          <a:tab algn="l" pos="1284480"/>
                          <a:tab algn="l" pos="2242080"/>
                          <a:tab algn="l" pos="3198960"/>
                          <a:tab algn="l" pos="394416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4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proxy1.bsuir.by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[192.168.251.1]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1284480"/>
                          <a:tab algn="l" pos="2242080"/>
                          <a:tab algn="l" pos="3198960"/>
                          <a:tab algn="l" pos="3944160"/>
                        </a:tabLst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ct val="100000"/>
                        </a:lnSpc>
                        <a:buNone/>
                        <a:tabLst>
                          <a:tab algn="l" pos="1284480"/>
                          <a:tab algn="l" pos="2242080"/>
                          <a:tab algn="l" pos="3198960"/>
                          <a:tab algn="l" pos="394416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Trace</a:t>
                      </a:r>
                      <a:r>
                        <a:rPr b="0" lang="en-US" sz="1400" spc="-4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complete.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1284480"/>
                          <a:tab algn="l" pos="2242080"/>
                          <a:tab algn="l" pos="3198960"/>
                          <a:tab algn="l" pos="3944160"/>
                        </a:tabLst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ct val="199000"/>
                        </a:lnSpc>
                        <a:buNone/>
                        <a:tabLst>
                          <a:tab algn="l" pos="1284480"/>
                          <a:tab algn="l" pos="2242080"/>
                          <a:tab algn="l" pos="3198960"/>
                          <a:tab algn="l" pos="394416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C:\Users\Administrator&gt;tracert</a:t>
                      </a:r>
                      <a:r>
                        <a:rPr b="0" lang="en-US" sz="1400" spc="2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-d</a:t>
                      </a:r>
                      <a:r>
                        <a:rPr b="0" lang="en-US" sz="1400" spc="18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proxy1.bsuir.by</a:t>
                      </a:r>
                      <a:r>
                        <a:rPr b="0" lang="en-US" sz="1400" spc="3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;Не</a:t>
                      </a:r>
                      <a:r>
                        <a:rPr b="0" lang="en-US" sz="1400" spc="29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делать</a:t>
                      </a:r>
                      <a:r>
                        <a:rPr b="0" lang="en-US" sz="1400" spc="32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ff0000"/>
                          </a:solidFill>
                          <a:latin typeface="Courier New"/>
                        </a:rPr>
                        <a:t>DNS-запросы </a:t>
                      </a:r>
                      <a:r>
                        <a:rPr b="0" lang="en-US" sz="1400" spc="-826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Tracing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route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to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proxy1.bsuir.by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[172.20.0.1]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ts val="1675"/>
                        </a:lnSpc>
                        <a:buNone/>
                        <a:tabLst>
                          <a:tab algn="l" pos="1284480"/>
                          <a:tab algn="l" pos="2242080"/>
                          <a:tab algn="l" pos="3198960"/>
                          <a:tab algn="l" pos="394416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over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r>
                        <a:rPr b="0" lang="en-US" sz="1400" spc="-2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maximum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of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30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hops: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1284480"/>
                          <a:tab algn="l" pos="2242080"/>
                          <a:tab algn="l" pos="3198960"/>
                          <a:tab algn="l" pos="3944160"/>
                        </a:tabLst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753120" indent="-720">
                        <a:lnSpc>
                          <a:spcPts val="1675"/>
                        </a:lnSpc>
                        <a:buNone/>
                        <a:tabLst>
                          <a:tab algn="l" pos="1284480"/>
                          <a:tab algn="l" pos="2242080"/>
                          <a:tab algn="l" pos="3198960"/>
                          <a:tab algn="l" pos="394344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192.168.11.193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 indent="-720">
                        <a:lnSpc>
                          <a:spcPts val="1675"/>
                        </a:lnSpc>
                        <a:buNone/>
                        <a:tabLst>
                          <a:tab algn="l" pos="1284480"/>
                          <a:tab algn="l" pos="2241720"/>
                          <a:tab algn="l" pos="3198600"/>
                          <a:tab algn="l" pos="394344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 indent="-720">
                        <a:lnSpc>
                          <a:spcPts val="1675"/>
                        </a:lnSpc>
                        <a:buNone/>
                        <a:tabLst>
                          <a:tab algn="l" pos="1284480"/>
                          <a:tab algn="l" pos="2241720"/>
                          <a:tab algn="l" pos="3198960"/>
                          <a:tab algn="l" pos="394416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 u="sng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</a:rPr>
                        <a:t>172.16.0.1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753120" indent="-720">
                        <a:lnSpc>
                          <a:spcPts val="1675"/>
                        </a:lnSpc>
                        <a:buNone/>
                        <a:tabLst>
                          <a:tab algn="l" pos="1391400"/>
                          <a:tab algn="l" pos="2241720"/>
                          <a:tab algn="l" pos="3198600"/>
                          <a:tab algn="l" pos="394344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4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 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&lt;1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172.20.0.1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1391400"/>
                          <a:tab algn="l" pos="2241720"/>
                          <a:tab algn="l" pos="3198600"/>
                          <a:tab algn="l" pos="3943440"/>
                        </a:tabLst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 indent="-720">
                        <a:lnSpc>
                          <a:spcPct val="100000"/>
                        </a:lnSpc>
                        <a:buNone/>
                        <a:tabLst>
                          <a:tab algn="l" pos="1391400"/>
                          <a:tab algn="l" pos="2241720"/>
                          <a:tab algn="l" pos="3198600"/>
                          <a:tab algn="l" pos="3943440"/>
                        </a:tabLst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Trace</a:t>
                      </a:r>
                      <a:r>
                        <a:rPr b="0" lang="en-US" sz="1400" spc="-4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complete.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Команды</a:t>
                      </a:r>
                      <a:r>
                        <a:rPr b="0" lang="en-US" sz="2000" spc="-3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Windows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2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2.0.1.8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Два</a:t>
                      </a:r>
                      <a:r>
                        <a:rPr b="0" lang="en-US" sz="2000" spc="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узла,</a:t>
                      </a:r>
                      <a:r>
                        <a:rPr b="0" lang="en-US" sz="2000" spc="1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подключенные</a:t>
                      </a:r>
                      <a:r>
                        <a:rPr b="0" lang="en-US" sz="2000" spc="1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10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одному</a:t>
                      </a:r>
                      <a:r>
                        <a:rPr b="0" lang="en-US" sz="2000" spc="11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11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тому</a:t>
                      </a:r>
                      <a:r>
                        <a:rPr b="0" lang="en-US" sz="2000" spc="10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же</a:t>
                      </a:r>
                      <a:r>
                        <a:rPr b="0" lang="en-US" sz="2000" spc="11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каналу</a:t>
                      </a:r>
                      <a:r>
                        <a:rPr b="0" lang="en-US" sz="2000" spc="10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называют</a:t>
                      </a:r>
                      <a:r>
                        <a:rPr b="0" lang="en-US" sz="2000" spc="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соседними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(neighbor).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Понятие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соседств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очен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важн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у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тизаци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ак 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маршрутизаторы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«перепасовывать»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пакеты только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своим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соседям.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47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2.0.9.35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61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#traceroute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192.168.251.1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b="0" lang="en-US" sz="1450" spc="-1" strike="noStrike">
                        <a:latin typeface="Arial"/>
                      </a:endParaRPr>
                    </a:p>
                    <a:p>
                      <a:pPr marL="539640">
                        <a:lnSpc>
                          <a:spcPts val="1675"/>
                        </a:lnSpc>
                        <a:buNone/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traceroute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to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192.168.251.1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(192.168.251.1),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hops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max,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60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byte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packets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646560">
                        <a:lnSpc>
                          <a:spcPts val="1675"/>
                        </a:lnSpc>
                        <a:buNone/>
                        <a:tabLst>
                          <a:tab algn="l" pos="965880"/>
                          <a:tab algn="l" pos="4474080"/>
                          <a:tab algn="l" pos="5538960"/>
                          <a:tab algn="l" pos="660204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192.168.11.193</a:t>
                      </a:r>
                      <a:r>
                        <a:rPr b="0" lang="en-US" sz="1400" spc="5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(192.168.11.193)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0.585</a:t>
                      </a:r>
                      <a:r>
                        <a:rPr b="0" lang="en-US" sz="1400" spc="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1.290</a:t>
                      </a:r>
                      <a:r>
                        <a:rPr b="0" lang="en-US" sz="1400" spc="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1.580</a:t>
                      </a:r>
                      <a:r>
                        <a:rPr b="0" lang="en-US" sz="1400" spc="-52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646560">
                        <a:lnSpc>
                          <a:spcPts val="1675"/>
                        </a:lnSpc>
                        <a:buNone/>
                        <a:tabLst>
                          <a:tab algn="l" pos="965880"/>
                          <a:tab algn="l" pos="4262040"/>
                          <a:tab algn="l" pos="5325120"/>
                          <a:tab algn="l" pos="638856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192.168.11.29</a:t>
                      </a:r>
                      <a:r>
                        <a:rPr b="0" lang="en-US" sz="1400" spc="4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(192.168.11.29)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1.558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1.688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1.800</a:t>
                      </a:r>
                      <a:r>
                        <a:rPr b="0" lang="en-US" sz="1400" spc="-5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646560">
                        <a:lnSpc>
                          <a:spcPts val="1675"/>
                        </a:lnSpc>
                        <a:buNone/>
                        <a:tabLst>
                          <a:tab algn="l" pos="965880"/>
                          <a:tab algn="l" pos="3624120"/>
                          <a:tab algn="l" pos="4687560"/>
                          <a:tab algn="l" pos="575064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172.16.0.1</a:t>
                      </a:r>
                      <a:r>
                        <a:rPr b="0" lang="en-US" sz="1400" spc="38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(172.16.0.1)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0.586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0.651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0.748</a:t>
                      </a:r>
                      <a:r>
                        <a:rPr b="0" lang="en-US" sz="1400" spc="-5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646560">
                        <a:lnSpc>
                          <a:spcPts val="1675"/>
                        </a:lnSpc>
                        <a:buNone/>
                        <a:tabLst>
                          <a:tab algn="l" pos="965880"/>
                          <a:tab algn="l" pos="4262040"/>
                          <a:tab algn="l" pos="5325120"/>
                          <a:tab algn="l" pos="6388560"/>
                        </a:tabLst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4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192.168.251.1</a:t>
                      </a:r>
                      <a:r>
                        <a:rPr b="0" lang="en-US" sz="1400" spc="49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(192.168.251.1)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0.814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0.908</a:t>
                      </a:r>
                      <a:r>
                        <a:rPr b="0" lang="en-US" sz="1400" spc="4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0.971</a:t>
                      </a:r>
                      <a:r>
                        <a:rPr b="0" lang="en-US" sz="1400" spc="-5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Courier New"/>
                        </a:rPr>
                        <a:t>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0" rIns="0" tIns="399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оманды</a:t>
                      </a:r>
                      <a:r>
                        <a:rPr b="0" lang="en-US" sz="2000" spc="-4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Linux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4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Таблица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маршрутизации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IOS имеет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достаточно сложную иерархическую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структуру.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indent="447840" algn="just">
                        <a:lnSpc>
                          <a:spcPts val="2324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первую очередь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делят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30960" indent="-391680" algn="just">
                        <a:lnSpc>
                          <a:spcPts val="2324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3168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Directly</a:t>
                      </a:r>
                      <a:r>
                        <a:rPr b="0" lang="en-US" sz="2000" spc="30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connected</a:t>
                      </a:r>
                      <a:r>
                        <a:rPr b="0" lang="en-US" sz="2000" spc="85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равно</a:t>
                      </a:r>
                      <a:r>
                        <a:rPr b="0" lang="en-US" sz="2000" spc="86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Connected</a:t>
                      </a:r>
                      <a:r>
                        <a:rPr b="0" lang="en-US" sz="2000" spc="85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(код</a:t>
                      </a:r>
                      <a:r>
                        <a:rPr b="0" lang="en-US" sz="2000" spc="83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C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00" spc="843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8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</a:t>
                      </a:r>
                      <a:r>
                        <a:rPr b="0" lang="en-US" sz="2000" spc="8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8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своим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93168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подсетям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(а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не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«к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подключенным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интерфейсам»)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особо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выделяемые </a:t>
                      </a:r>
                      <a:r>
                        <a:rPr b="0" lang="en-US" sz="2000" spc="-545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статические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маршруты,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которые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вносятся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автоматически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административном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включении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соответствующих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интерфейсов).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44280" indent="-405000" algn="just">
                        <a:lnSpc>
                          <a:spcPts val="2251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2"/>
                        <a:tabLst>
                          <a:tab algn="l" pos="94500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Static</a:t>
                      </a:r>
                      <a:r>
                        <a:rPr b="0" lang="en-US" sz="2000" spc="4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(код</a:t>
                      </a:r>
                      <a:r>
                        <a:rPr b="0" lang="en-US" sz="2000" spc="96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S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00" spc="96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96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статические</a:t>
                      </a:r>
                      <a:r>
                        <a:rPr b="0" lang="en-US" sz="2000" spc="96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собственно</a:t>
                      </a:r>
                      <a:r>
                        <a:rPr b="0" lang="en-US" sz="2000" spc="94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статические</a:t>
                      </a:r>
                      <a:r>
                        <a:rPr b="0" lang="en-US" sz="2000" spc="94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маршруты,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algn="just">
                        <a:lnSpc>
                          <a:spcPts val="2324"/>
                        </a:lnSpc>
                        <a:spcBef>
                          <a:spcPts val="150"/>
                        </a:spcBef>
                        <a:buNone/>
                        <a:tabLst>
                          <a:tab algn="l" pos="94500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которые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вносят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«вручную»).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3400" indent="-384120" algn="just">
                        <a:lnSpc>
                          <a:spcPts val="2324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3"/>
                        <a:tabLst>
                          <a:tab algn="l" pos="92376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Dynamic</a:t>
                      </a:r>
                      <a:r>
                        <a:rPr b="0" lang="en-US" sz="2000" spc="26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коды</a:t>
                      </a:r>
                      <a:r>
                        <a:rPr b="0" lang="en-US" sz="2000" spc="79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R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78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B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en-US" sz="2000" spc="78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2000" spc="137" strike="noStrike">
                          <a:solidFill>
                            <a:srgbClr val="ff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78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другие)</a:t>
                      </a:r>
                      <a:r>
                        <a:rPr b="0" lang="en-US" sz="2000" spc="78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78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динамические</a:t>
                      </a:r>
                      <a:r>
                        <a:rPr b="0" lang="en-US" sz="2000" spc="7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автоматически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buNone/>
                        <a:tabLst>
                          <a:tab algn="l" pos="92376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вносятся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процессами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Новшество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таблиц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IOS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15.X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(а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также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таблиц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маршрутизации</a:t>
                      </a:r>
                      <a:r>
                        <a:rPr b="0" lang="en-US" sz="2000" spc="-26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IPv6):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+4. Local (код L) --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локальные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или, в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данном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контексте, маршруты к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своим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сетевым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интерфейсам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(еще одни особо выделяемые статические маршруты, 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которые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также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вносятся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автоматически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при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административном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включении 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соответствующих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интерфейсов,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и которые в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таблицах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маршрутизации </a:t>
                      </a:r>
                      <a:r>
                        <a:rPr b="0" lang="en-US" sz="2000" spc="-15" strike="noStrike">
                          <a:solidFill>
                            <a:srgbClr val="ff0000"/>
                          </a:solidFill>
                          <a:latin typeface="Arial"/>
                        </a:rPr>
                        <a:t>12.X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явно не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присутствуют).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5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иерархии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выделяют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два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уровня: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8380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L1 -- маршруты к стандартным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подсетям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 подсетям,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большим чем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стандартные.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647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L2 -- маршруты к подсетям,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меньшим чем стандартные,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 к сетевым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интерфейсам.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algn="just">
                        <a:lnSpc>
                          <a:spcPct val="100000"/>
                        </a:lnSpc>
                        <a:buNone/>
                        <a:tabLst>
                          <a:tab algn="l" pos="8647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другой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стороны, маршруты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иерархии можно рассматривать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1520" indent="-28260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24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Parent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родительские.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2960" indent="-2836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368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Child</a:t>
                      </a:r>
                      <a:r>
                        <a:rPr b="0" lang="en-US" sz="20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дочерние.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Иерархия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необходима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 ускорения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обработки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таблицы маршрутизации.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Сначала просматриваются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первого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уровня.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случае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опадани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я 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происходит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переход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просмотру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соответствующих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маршрутов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второго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уровня.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53964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первого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уровня: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2240" indent="-2833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96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Default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rout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e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 маршрут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(маршруты)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умолчанию.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2240" indent="-2833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96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Supernet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route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s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ы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подсетям,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большим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чем</a:t>
                      </a:r>
                      <a:r>
                        <a:rPr b="0" lang="en-US" sz="20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стандартные.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822240" indent="-2833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2296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route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s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ы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стандартным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подсетям.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5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5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выборе</a:t>
                      </a:r>
                      <a:r>
                        <a:rPr b="0" lang="en-US" sz="2000" spc="5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маршрута</a:t>
                      </a:r>
                      <a:r>
                        <a:rPr b="0" lang="en-US" sz="2000" spc="52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51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передачи</a:t>
                      </a:r>
                      <a:r>
                        <a:rPr b="0" lang="en-US" sz="2000" spc="5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пакета</a:t>
                      </a:r>
                      <a:r>
                        <a:rPr b="0" lang="en-US" sz="2000" spc="52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из</a:t>
                      </a:r>
                      <a:r>
                        <a:rPr b="0" lang="en-US" sz="2000" spc="52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имеющихся</a:t>
                      </a:r>
                      <a:r>
                        <a:rPr b="0" lang="en-US" sz="2000" spc="52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51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таблице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(равно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выборе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для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внесения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таблицу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маршутизации 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оцениваются: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7524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Prefix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length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длина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префикса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чем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больше,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тем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приоритетнее.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89460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Administrative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d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istance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(по-другому,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e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xternal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a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dministrative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d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istance)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административная дистанция --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«старшая» часть (указывается в квадратных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скобках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до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слеша) --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чем меньше,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тем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приоритетнее.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48600" indent="-4096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tabLst>
                          <a:tab algn="l" pos="94932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  <a:r>
                        <a:rPr b="0" lang="en-US" sz="2000" spc="101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(по-другому,</a:t>
                      </a:r>
                      <a:r>
                        <a:rPr b="0" lang="en-US" sz="2000" spc="101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nternal</a:t>
                      </a:r>
                      <a:r>
                        <a:rPr b="0" lang="en-US" sz="2000" spc="10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a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dministrative</a:t>
                      </a:r>
                      <a:r>
                        <a:rPr b="0" lang="en-US" sz="2000" spc="101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d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istance)</a:t>
                      </a:r>
                      <a:r>
                        <a:rPr b="0" lang="en-US" sz="2000" spc="100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99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метрика</a:t>
                      </a:r>
                      <a:r>
                        <a:rPr b="0" lang="en-US" sz="2000" spc="72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73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algn="just">
                        <a:lnSpc>
                          <a:spcPct val="100000"/>
                        </a:lnSpc>
                        <a:buNone/>
                        <a:tabLst>
                          <a:tab algn="l" pos="94932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«младшая»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часть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(указывается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квадратных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скобках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слеша)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53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разных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протоколах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высчитывается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по-разному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--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так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же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чем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меньше,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5" strike="noStrike">
                          <a:solidFill>
                            <a:srgbClr val="ff0000"/>
                          </a:solidFill>
                          <a:latin typeface="Arial"/>
                        </a:rPr>
                        <a:t>тем </a:t>
                      </a:r>
                      <a:r>
                        <a:rPr b="0" lang="en-US" sz="2000" spc="-545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приоритетнее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object 2"/>
          <p:cNvGrpSpPr/>
          <p:nvPr/>
        </p:nvGrpSpPr>
        <p:grpSpPr>
          <a:xfrm>
            <a:off x="393840" y="348840"/>
            <a:ext cx="9905760" cy="6857640"/>
            <a:chOff x="393840" y="348840"/>
            <a:chExt cx="9905760" cy="6857640"/>
          </a:xfrm>
        </p:grpSpPr>
        <p:sp>
          <p:nvSpPr>
            <p:cNvPr id="555" name="object 3"/>
            <p:cNvSpPr/>
            <p:nvPr/>
          </p:nvSpPr>
          <p:spPr>
            <a:xfrm>
              <a:off x="393840" y="348840"/>
              <a:ext cx="9905760" cy="6857640"/>
            </a:xfrm>
            <a:custGeom>
              <a:avLst/>
              <a:gdLst/>
              <a:ah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object 4"/>
            <p:cNvSpPr/>
            <p:nvPr/>
          </p:nvSpPr>
          <p:spPr>
            <a:xfrm>
              <a:off x="594360" y="933480"/>
              <a:ext cx="9505440" cy="6071400"/>
            </a:xfrm>
            <a:custGeom>
              <a:avLst/>
              <a:gdLst/>
              <a:ahLst/>
              <a:rect l="l" t="t" r="r" b="b"/>
              <a:pathLst>
                <a:path w="9505950" h="6071870">
                  <a:moveTo>
                    <a:pt x="9505949" y="6071615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71615"/>
                  </a:lnTo>
                  <a:lnTo>
                    <a:pt x="9505949" y="60716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7" name="object 5"/>
          <p:cNvSpPr/>
          <p:nvPr/>
        </p:nvSpPr>
        <p:spPr>
          <a:xfrm>
            <a:off x="727920" y="6652440"/>
            <a:ext cx="923688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ru-RU" sz="1900" spc="-1" strike="noStrike">
                <a:solidFill>
                  <a:srgbClr val="ff0000"/>
                </a:solidFill>
                <a:latin typeface="Arial"/>
              </a:rPr>
              <a:t>Значения</a:t>
            </a:r>
            <a:r>
              <a:rPr b="0" lang="ru-RU" sz="1900" spc="-2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1900" spc="-1" strike="noStrike">
                <a:solidFill>
                  <a:srgbClr val="ff0000"/>
                </a:solidFill>
                <a:latin typeface="Arial"/>
              </a:rPr>
              <a:t>предустановленных</a:t>
            </a:r>
            <a:r>
              <a:rPr b="0" lang="ru-RU" sz="1900" spc="-7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1900" spc="-1" strike="noStrike">
                <a:solidFill>
                  <a:srgbClr val="ff0000"/>
                </a:solidFill>
                <a:latin typeface="Arial"/>
              </a:rPr>
              <a:t>административных</a:t>
            </a:r>
            <a:r>
              <a:rPr b="0" lang="ru-RU" sz="1900" spc="-7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1900" spc="-1" strike="noStrike">
                <a:solidFill>
                  <a:srgbClr val="ff0000"/>
                </a:solidFill>
                <a:latin typeface="Arial"/>
              </a:rPr>
              <a:t>дистанций</a:t>
            </a:r>
            <a:r>
              <a:rPr b="0" lang="ru-RU" sz="1900" spc="-2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1900" spc="-1" strike="noStrike">
                <a:solidFill>
                  <a:srgbClr val="ff0000"/>
                </a:solidFill>
                <a:latin typeface="Arial"/>
              </a:rPr>
              <a:t>Cisco</a:t>
            </a:r>
            <a:r>
              <a:rPr b="0" lang="ru-RU" sz="1900" spc="-12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1900" spc="-1" strike="noStrike">
                <a:solidFill>
                  <a:srgbClr val="ff0000"/>
                </a:solidFill>
                <a:latin typeface="Arial"/>
              </a:rPr>
              <a:t>по</a:t>
            </a:r>
            <a:r>
              <a:rPr b="0" lang="ru-RU" sz="1900" spc="-12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ru-RU" sz="1900" spc="-1" strike="noStrike">
                <a:solidFill>
                  <a:srgbClr val="ff0000"/>
                </a:solidFill>
                <a:latin typeface="Arial"/>
              </a:rPr>
              <a:t>умолчанию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8" name="object 6"/>
          <p:cNvSpPr/>
          <p:nvPr/>
        </p:nvSpPr>
        <p:spPr>
          <a:xfrm>
            <a:off x="594360" y="537840"/>
            <a:ext cx="9505440" cy="395280"/>
          </a:xfrm>
          <a:custGeom>
            <a:avLst/>
            <a:gdLst/>
            <a:ah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72840" y="564840"/>
            <a:ext cx="108180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2000" spc="-12" strike="noStrike">
                <a:solidFill>
                  <a:srgbClr val="000000"/>
                </a:solidFill>
                <a:latin typeface="Arial"/>
              </a:rPr>
              <a:t>2.0.10.4a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60" name="object 8"/>
          <p:cNvGrpSpPr/>
          <p:nvPr/>
        </p:nvGrpSpPr>
        <p:grpSpPr>
          <a:xfrm>
            <a:off x="593640" y="523800"/>
            <a:ext cx="9506160" cy="6495120"/>
            <a:chOff x="593640" y="523800"/>
            <a:chExt cx="9506160" cy="6495120"/>
          </a:xfrm>
        </p:grpSpPr>
        <p:sp>
          <p:nvSpPr>
            <p:cNvPr id="561" name="object 9"/>
            <p:cNvSpPr/>
            <p:nvPr/>
          </p:nvSpPr>
          <p:spPr>
            <a:xfrm>
              <a:off x="593640" y="52380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object 10"/>
            <p:cNvSpPr/>
            <p:nvPr/>
          </p:nvSpPr>
          <p:spPr>
            <a:xfrm>
              <a:off x="593640" y="927000"/>
              <a:ext cx="9505440" cy="12240"/>
            </a:xfrm>
            <a:custGeom>
              <a:avLst/>
              <a:gdLst/>
              <a:ah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object 11"/>
            <p:cNvSpPr/>
            <p:nvPr/>
          </p:nvSpPr>
          <p:spPr>
            <a:xfrm>
              <a:off x="593640" y="6990840"/>
              <a:ext cx="9505440" cy="28080"/>
            </a:xfrm>
            <a:custGeom>
              <a:avLst/>
              <a:gdLst/>
              <a:ah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object 12"/>
            <p:cNvSpPr/>
            <p:nvPr/>
          </p:nvSpPr>
          <p:spPr>
            <a:xfrm>
              <a:off x="593640" y="537840"/>
              <a:ext cx="360" cy="6467040"/>
            </a:xfrm>
            <a:custGeom>
              <a:avLst/>
              <a:gdLst/>
              <a:ahLst/>
              <a:rect l="l" t="t" r="r" b="b"/>
              <a:pathLst>
                <a:path w="0" h="6467475">
                  <a:moveTo>
                    <a:pt x="0" y="0"/>
                  </a:moveTo>
                  <a:lnTo>
                    <a:pt x="0" y="646709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object 13"/>
            <p:cNvSpPr/>
            <p:nvPr/>
          </p:nvSpPr>
          <p:spPr>
            <a:xfrm>
              <a:off x="10099440" y="537840"/>
              <a:ext cx="360" cy="6467040"/>
            </a:xfrm>
            <a:custGeom>
              <a:avLst/>
              <a:gdLst/>
              <a:ahLst/>
              <a:rect l="l" t="t" r="r" b="b"/>
              <a:pathLst>
                <a:path w="0" h="6467475">
                  <a:moveTo>
                    <a:pt x="0" y="0"/>
                  </a:moveTo>
                  <a:lnTo>
                    <a:pt x="0" y="646709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object 14"/>
            <p:cNvSpPr/>
            <p:nvPr/>
          </p:nvSpPr>
          <p:spPr>
            <a:xfrm>
              <a:off x="593640" y="6625440"/>
              <a:ext cx="9505440" cy="360"/>
            </a:xfrm>
            <a:custGeom>
              <a:avLst/>
              <a:gdLst/>
              <a:ahLst/>
              <a:rect l="l" t="t" r="r" b="b"/>
              <a:pathLst>
                <a:path w="9505950" h="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67" name="object 15" descr=""/>
            <p:cNvPicPr/>
            <p:nvPr/>
          </p:nvPicPr>
          <p:blipFill>
            <a:blip r:embed="rId1"/>
            <a:stretch/>
          </p:blipFill>
          <p:spPr>
            <a:xfrm>
              <a:off x="893880" y="1114200"/>
              <a:ext cx="8844840" cy="5288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69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2.0.10.4b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Административную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дистанцию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статических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и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динамических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маршрутов 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можно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корректировать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диапазоне от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0 до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255.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Статические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маршруты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заведомо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большей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административной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дистанцией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чем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у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динамических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(например,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254),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создаваемые</a:t>
                      </a:r>
                      <a:r>
                        <a:rPr b="0" lang="en-US" sz="2000" spc="54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как 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резервные,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называют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 плавающими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(floating).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административной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дистанцией 255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(специально созданные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или</a:t>
                      </a:r>
                      <a:r>
                        <a:rPr b="0" lang="en-US" sz="2000" spc="2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полученные</a:t>
                      </a:r>
                      <a:r>
                        <a:rPr b="0" lang="en-US" sz="2000" spc="24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</a:t>
                      </a:r>
                      <a:r>
                        <a:rPr b="0" lang="en-US" sz="2000" spc="2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других</a:t>
                      </a:r>
                      <a:r>
                        <a:rPr b="0" lang="en-US" sz="2000" spc="2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маршрутизаторов)</a:t>
                      </a:r>
                      <a:r>
                        <a:rPr b="0" lang="en-US" sz="2000" spc="2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25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таблицу</a:t>
                      </a:r>
                      <a:r>
                        <a:rPr b="0" lang="en-US" sz="2000" spc="25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2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IOS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вносятся.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71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5396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Любой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зависит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от</a:t>
                      </a:r>
                      <a:r>
                        <a:rPr b="0" lang="en-US" sz="2000" spc="4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состояния</a:t>
                      </a:r>
                      <a:r>
                        <a:rPr b="0" lang="en-US" sz="2000" spc="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выходного</a:t>
                      </a:r>
                      <a:r>
                        <a:rPr b="0" lang="en-US" sz="2000" spc="12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интерфейса</a:t>
                      </a:r>
                      <a:r>
                        <a:rPr b="0" lang="en-US" sz="2000" spc="29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(в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 нем).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Скажем,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вре'менное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административное</a:t>
                      </a:r>
                      <a:r>
                        <a:rPr b="0" lang="en-US" sz="2000" spc="540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выключение</a:t>
                      </a:r>
                      <a:r>
                        <a:rPr b="0" lang="en-US" sz="2000" spc="540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интерфейса </a:t>
                      </a:r>
                      <a:r>
                        <a:rPr b="0" lang="en-US" sz="2000" spc="-545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приводит к вре'менному изъятию (из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таблицы маршрутизации)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маршрутов, 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задействующих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данный</a:t>
                      </a:r>
                      <a:r>
                        <a:rPr b="0" lang="en-US" sz="2000" spc="-2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интерфейс.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73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Касательно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Cisco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IOS,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фундаментальное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различие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между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полноклассовостью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бесклассовостью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проявляется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процессе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выбора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Следует</a:t>
                      </a:r>
                      <a:r>
                        <a:rPr b="0" lang="en-US" sz="2000" spc="31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различать</a:t>
                      </a:r>
                      <a:r>
                        <a:rPr b="0" lang="en-US" sz="2000" spc="3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два</a:t>
                      </a:r>
                      <a:r>
                        <a:rPr b="0" lang="en-US" sz="2000" spc="3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алгоритма</a:t>
                      </a:r>
                      <a:r>
                        <a:rPr b="0" lang="en-US" sz="2000" spc="31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поведения,</a:t>
                      </a:r>
                      <a:r>
                        <a:rPr b="0" lang="en-US" sz="2000" spc="3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причем</a:t>
                      </a:r>
                      <a:r>
                        <a:rPr b="0" lang="en-US" sz="2000" spc="32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любое</a:t>
                      </a:r>
                      <a:r>
                        <a:rPr b="0" lang="en-US" sz="2000" spc="338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поведение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влияет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на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передачу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нужно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путать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разницей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между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полноклассовыми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бесклассовыми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протоколами</a:t>
                      </a:r>
                      <a:r>
                        <a:rPr b="0" lang="en-US" sz="2000" spc="54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динамической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полноклассовом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выборе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(classful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routing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behavior),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отличие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от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бесклассового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(classless routing behavior),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после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«захода» к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L2-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маршрутам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возврата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L1-маршрутам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уже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происходит.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современных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версиях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IOS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умолчанию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применяется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бесклассовый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подход.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object 2"/>
          <p:cNvSpPr/>
          <p:nvPr/>
        </p:nvSpPr>
        <p:spPr>
          <a:xfrm>
            <a:off x="393840" y="348840"/>
            <a:ext cx="9905760" cy="6857640"/>
          </a:xfrm>
          <a:custGeom>
            <a:avLst/>
            <a:gdLst/>
            <a:ah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75" name="object 3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IOS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поддерживает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эквивалентную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неэквивалентную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балансировку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нагрузки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маршрутизации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(и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в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маршрутов</a:t>
                      </a:r>
                      <a:r>
                        <a:rPr b="0" lang="en-US" sz="2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</a:t>
                      </a:r>
                      <a:r>
                        <a:rPr b="0" lang="en-US" sz="2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умолчанию).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92160" indent="447840"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Маршруты, которые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могут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быть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применены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для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фактической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передачи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пакет</a:t>
                      </a:r>
                      <a:r>
                        <a:rPr b="0" lang="en-US" sz="20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ов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называют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актуальными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(ultimate).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Их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признаком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является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наличие </a:t>
                      </a:r>
                      <a:r>
                        <a:rPr b="0" lang="en-US" sz="2000" spc="-54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или</a:t>
                      </a:r>
                      <a:r>
                        <a:rPr b="0" lang="en-US" sz="20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выходного сетевого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интерфейса.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" name="object 2"/>
          <p:cNvGraphicFramePr/>
          <p:nvPr/>
        </p:nvGraphicFramePr>
        <p:xfrm>
          <a:off x="579240" y="523800"/>
          <a:ext cx="9505440" cy="6481800"/>
        </p:xfrm>
        <a:graphic>
          <a:graphicData uri="http://schemas.openxmlformats.org/drawingml/2006/table">
            <a:tbl>
              <a:tblPr/>
              <a:tblGrid>
                <a:gridCol w="9505800"/>
              </a:tblGrid>
              <a:tr h="394920">
                <a:tc>
                  <a:txBody>
                    <a:bodyPr lIns="0" rIns="0" tIns="39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2.0.10.8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960">
                <a:tc>
                  <a:txBody>
                    <a:bodyPr lIns="0" rIns="0" tIns="39240" bIns="0" anchor="t">
                      <a:noAutofit/>
                    </a:bodyPr>
                    <a:p>
                      <a:pPr marL="92160" indent="447840" algn="just">
                        <a:lnSpc>
                          <a:spcPct val="100000"/>
                        </a:lnSpc>
                        <a:spcBef>
                          <a:spcPts val="30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Расширение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PBR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(Policy-Based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Routing)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позволяет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осуществлять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маршрутизацию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не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только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исходя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из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адреса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назначения,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с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учетом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множества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других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критериев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(например, назначать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шлюз исходя из </a:t>
                      </a:r>
                      <a:r>
                        <a:rPr b="0" lang="en-US" sz="20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адреса </a:t>
                      </a:r>
                      <a:r>
                        <a:rPr b="0" lang="en-US" sz="20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источника).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anchor="t">
                    <a:lnL w="3816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7" name="object 3" descr=""/>
          <p:cNvPicPr/>
          <p:nvPr/>
        </p:nvPicPr>
        <p:blipFill>
          <a:blip r:embed="rId1"/>
          <a:stretch/>
        </p:blipFill>
        <p:spPr>
          <a:xfrm>
            <a:off x="2594520" y="3282840"/>
            <a:ext cx="548604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LibreOffice/7.3.7.2$Linux_X86_64 LibreOffice_project/30$Build-2</Application>
  <AppVersion>15.0000</AppVersion>
  <Words>4770</Words>
  <Paragraphs>755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2022-05-10T06:09:35Z</dcterms:created>
  <dc:creator>Administrator</dc:creator>
  <dc:description/>
  <dc:language>en-US</dc:language>
  <cp:lastModifiedBy/>
  <dcterms:modified xsi:type="dcterms:W3CDTF">2023-05-09T22:13:19Z</dcterms:modified>
  <cp:revision>4</cp:revision>
  <dc:subject/>
  <dc:title>Microsoft PowerPoint - aksis-02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2022-05-10T00:00:00Z</vt:filetime>
  </property>
  <property fmtid="{D5CDD505-2E9C-101B-9397-08002B2CF9AE}" pid="5" name="PresentationFormat">
    <vt:lpwstr>Произвольный</vt:lpwstr>
  </property>
  <property fmtid="{D5CDD505-2E9C-101B-9397-08002B2CF9AE}" pid="6" name="Slides">
    <vt:i4>113</vt:i4>
  </property>
</Properties>
</file>