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7" r:id="rId4"/>
    <p:sldId id="258" r:id="rId5"/>
    <p:sldId id="268" r:id="rId6"/>
    <p:sldId id="260" r:id="rId7"/>
    <p:sldId id="261" r:id="rId8"/>
    <p:sldId id="262" r:id="rId9"/>
    <p:sldId id="263" r:id="rId10"/>
    <p:sldId id="264" r:id="rId11"/>
    <p:sldId id="265" r:id="rId12"/>
    <p:sldId id="266" r:id="rId13"/>
    <p:sldId id="269"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351B624-7AC9-4CF2-B8EC-490DB5E6161A}" type="datetimeFigureOut">
              <a:rPr lang="en-US" smtClean="0"/>
              <a:t>19-Jul-18</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5E10C14-941A-47F6-80BB-6BBF9A60994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9157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351B624-7AC9-4CF2-B8EC-490DB5E6161A}" type="datetimeFigureOut">
              <a:rPr lang="en-US" smtClean="0"/>
              <a:t>19-Jul-18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10C14-941A-47F6-80BB-6BBF9A609943}" type="slidenum">
              <a:rPr lang="en-US" smtClean="0"/>
              <a:t>‹#›</a:t>
            </a:fld>
            <a:endParaRPr lang="en-US"/>
          </a:p>
        </p:txBody>
      </p:sp>
    </p:spTree>
    <p:extLst>
      <p:ext uri="{BB962C8B-B14F-4D97-AF65-F5344CB8AC3E}">
        <p14:creationId xmlns:p14="http://schemas.microsoft.com/office/powerpoint/2010/main" val="3567760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51B624-7AC9-4CF2-B8EC-490DB5E6161A}" type="datetimeFigureOut">
              <a:rPr lang="en-US" smtClean="0"/>
              <a:t>19-Jul-18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0C14-941A-47F6-80BB-6BBF9A60994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2813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51B624-7AC9-4CF2-B8EC-490DB5E6161A}" type="datetimeFigureOut">
              <a:rPr lang="en-US" smtClean="0"/>
              <a:t>19-Jul-18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0C14-941A-47F6-80BB-6BBF9A60994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7909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51B624-7AC9-4CF2-B8EC-490DB5E6161A}" type="datetimeFigureOut">
              <a:rPr lang="en-US" smtClean="0"/>
              <a:t>19-Jul-18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0C14-941A-47F6-80BB-6BBF9A609943}" type="slidenum">
              <a:rPr lang="en-US" smtClean="0"/>
              <a:t>‹#›</a:t>
            </a:fld>
            <a:endParaRPr lang="en-US"/>
          </a:p>
        </p:txBody>
      </p:sp>
    </p:spTree>
    <p:extLst>
      <p:ext uri="{BB962C8B-B14F-4D97-AF65-F5344CB8AC3E}">
        <p14:creationId xmlns:p14="http://schemas.microsoft.com/office/powerpoint/2010/main" val="1745013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51B624-7AC9-4CF2-B8EC-490DB5E6161A}" type="datetimeFigureOut">
              <a:rPr lang="en-US" smtClean="0"/>
              <a:t>19-Jul-18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0C14-941A-47F6-80BB-6BBF9A60994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2900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51B624-7AC9-4CF2-B8EC-490DB5E6161A}" type="datetimeFigureOut">
              <a:rPr lang="en-US" smtClean="0"/>
              <a:t>19-Jul-18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0C14-941A-47F6-80BB-6BBF9A60994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7045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51B624-7AC9-4CF2-B8EC-490DB5E6161A}" type="datetimeFigureOut">
              <a:rPr lang="en-US" smtClean="0"/>
              <a:t>19-Jul-18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0C14-941A-47F6-80BB-6BBF9A60994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8639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51B624-7AC9-4CF2-B8EC-490DB5E6161A}" type="datetimeFigureOut">
              <a:rPr lang="en-US" smtClean="0"/>
              <a:t>19-Jul-18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0C14-941A-47F6-80BB-6BBF9A60994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2057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51B624-7AC9-4CF2-B8EC-490DB5E6161A}" type="datetimeFigureOut">
              <a:rPr lang="en-US" smtClean="0"/>
              <a:t>19-Jul-18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0C14-941A-47F6-80BB-6BBF9A609943}" type="slidenum">
              <a:rPr lang="en-US" smtClean="0"/>
              <a:t>‹#›</a:t>
            </a:fld>
            <a:endParaRPr lang="en-US"/>
          </a:p>
        </p:txBody>
      </p:sp>
    </p:spTree>
    <p:extLst>
      <p:ext uri="{BB962C8B-B14F-4D97-AF65-F5344CB8AC3E}">
        <p14:creationId xmlns:p14="http://schemas.microsoft.com/office/powerpoint/2010/main" val="714853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51B624-7AC9-4CF2-B8EC-490DB5E6161A}" type="datetimeFigureOut">
              <a:rPr lang="en-US" smtClean="0"/>
              <a:t>19-Jul-18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0C14-941A-47F6-80BB-6BBF9A60994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3574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51B624-7AC9-4CF2-B8EC-490DB5E6161A}" type="datetimeFigureOut">
              <a:rPr lang="en-US" smtClean="0"/>
              <a:t>19-Jul-18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10C14-941A-47F6-80BB-6BBF9A609943}" type="slidenum">
              <a:rPr lang="en-US" smtClean="0"/>
              <a:t>‹#›</a:t>
            </a:fld>
            <a:endParaRPr lang="en-US"/>
          </a:p>
        </p:txBody>
      </p:sp>
    </p:spTree>
    <p:extLst>
      <p:ext uri="{BB962C8B-B14F-4D97-AF65-F5344CB8AC3E}">
        <p14:creationId xmlns:p14="http://schemas.microsoft.com/office/powerpoint/2010/main" val="2123417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51B624-7AC9-4CF2-B8EC-490DB5E6161A}" type="datetimeFigureOut">
              <a:rPr lang="en-US" smtClean="0"/>
              <a:t>19-Jul-18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10C14-941A-47F6-80BB-6BBF9A60994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5914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51B624-7AC9-4CF2-B8EC-490DB5E6161A}" type="datetimeFigureOut">
              <a:rPr lang="en-US" smtClean="0"/>
              <a:t>19-Jul-18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10C14-941A-47F6-80BB-6BBF9A60994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1978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51B624-7AC9-4CF2-B8EC-490DB5E6161A}" type="datetimeFigureOut">
              <a:rPr lang="en-US" smtClean="0"/>
              <a:t>19-Jul-18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10C14-941A-47F6-80BB-6BBF9A609943}" type="slidenum">
              <a:rPr lang="en-US" smtClean="0"/>
              <a:t>‹#›</a:t>
            </a:fld>
            <a:endParaRPr lang="en-US"/>
          </a:p>
        </p:txBody>
      </p:sp>
    </p:spTree>
    <p:extLst>
      <p:ext uri="{BB962C8B-B14F-4D97-AF65-F5344CB8AC3E}">
        <p14:creationId xmlns:p14="http://schemas.microsoft.com/office/powerpoint/2010/main" val="3211630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351B624-7AC9-4CF2-B8EC-490DB5E6161A}" type="datetimeFigureOut">
              <a:rPr lang="en-US" smtClean="0"/>
              <a:t>19-Jul-18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10C14-941A-47F6-80BB-6BBF9A60994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4002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351B624-7AC9-4CF2-B8EC-490DB5E6161A}" type="datetimeFigureOut">
              <a:rPr lang="en-US" smtClean="0"/>
              <a:t>19-Jul-18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10C14-941A-47F6-80BB-6BBF9A609943}" type="slidenum">
              <a:rPr lang="en-US" smtClean="0"/>
              <a:t>‹#›</a:t>
            </a:fld>
            <a:endParaRPr lang="en-US"/>
          </a:p>
        </p:txBody>
      </p:sp>
    </p:spTree>
    <p:extLst>
      <p:ext uri="{BB962C8B-B14F-4D97-AF65-F5344CB8AC3E}">
        <p14:creationId xmlns:p14="http://schemas.microsoft.com/office/powerpoint/2010/main" val="52106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351B624-7AC9-4CF2-B8EC-490DB5E6161A}" type="datetimeFigureOut">
              <a:rPr lang="en-US" smtClean="0"/>
              <a:t>19-Jul-18</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E10C14-941A-47F6-80BB-6BBF9A609943}" type="slidenum">
              <a:rPr lang="en-US" smtClean="0"/>
              <a:t>‹#›</a:t>
            </a:fld>
            <a:endParaRPr lang="en-US"/>
          </a:p>
        </p:txBody>
      </p:sp>
    </p:spTree>
    <p:extLst>
      <p:ext uri="{BB962C8B-B14F-4D97-AF65-F5344CB8AC3E}">
        <p14:creationId xmlns:p14="http://schemas.microsoft.com/office/powerpoint/2010/main" val="27391024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xlsxwriter.readthedocs.io/" TargetMode="External"/><Relationship Id="rId2" Type="http://schemas.openxmlformats.org/officeDocument/2006/relationships/hyperlink" Target="https://docs.python.org/3/howto/urllib2.html" TargetMode="External"/><Relationship Id="rId1" Type="http://schemas.openxmlformats.org/officeDocument/2006/relationships/slideLayout" Target="../slideLayouts/slideLayout2.xml"/><Relationship Id="rId6" Type="http://schemas.openxmlformats.org/officeDocument/2006/relationships/hyperlink" Target="final%20report.docx" TargetMode="External"/><Relationship Id="rId5" Type="http://schemas.openxmlformats.org/officeDocument/2006/relationships/hyperlink" Target="https://blog.bufferapp.com/free-seo-tools" TargetMode="External"/><Relationship Id="rId4" Type="http://schemas.openxmlformats.org/officeDocument/2006/relationships/hyperlink" Target="https://www.tutorialspoint.com/sqlite/sqlite_python.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SEO</a:t>
            </a:r>
            <a:endParaRPr lang="en-US" dirty="0"/>
          </a:p>
        </p:txBody>
      </p:sp>
      <p:sp>
        <p:nvSpPr>
          <p:cNvPr id="3" name="Subtitle 2"/>
          <p:cNvSpPr>
            <a:spLocks noGrp="1"/>
          </p:cNvSpPr>
          <p:nvPr>
            <p:ph type="subTitle" idx="1"/>
          </p:nvPr>
        </p:nvSpPr>
        <p:spPr/>
        <p:txBody>
          <a:bodyPr/>
          <a:lstStyle/>
          <a:p>
            <a:r>
              <a:rPr lang="en-US" dirty="0" smtClean="0"/>
              <a:t>(Search Engine Optimization)</a:t>
            </a:r>
            <a:endParaRPr lang="en-US" dirty="0"/>
          </a:p>
          <a:p>
            <a:r>
              <a:rPr lang="en-US" dirty="0" smtClean="0"/>
              <a:t>A project by </a:t>
            </a:r>
            <a:r>
              <a:rPr lang="en-US" dirty="0" err="1" smtClean="0"/>
              <a:t>Raika</a:t>
            </a:r>
            <a:r>
              <a:rPr lang="en-US" dirty="0" smtClean="0"/>
              <a:t> Singh and </a:t>
            </a:r>
            <a:r>
              <a:rPr lang="en-US" dirty="0" err="1" smtClean="0"/>
              <a:t>Aakansha</a:t>
            </a:r>
            <a:r>
              <a:rPr lang="en-US" dirty="0" smtClean="0"/>
              <a:t> </a:t>
            </a:r>
            <a:r>
              <a:rPr lang="en-US" dirty="0" err="1" smtClean="0"/>
              <a:t>Jadhav</a:t>
            </a:r>
            <a:endParaRPr lang="en-US" dirty="0"/>
          </a:p>
        </p:txBody>
      </p:sp>
    </p:spTree>
    <p:extLst>
      <p:ext uri="{BB962C8B-B14F-4D97-AF65-F5344CB8AC3E}">
        <p14:creationId xmlns:p14="http://schemas.microsoft.com/office/powerpoint/2010/main" val="14954326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smtClean="0"/>
              <a:t>From this the contents of the webpage are obtained from ‘</a:t>
            </a:r>
            <a:r>
              <a:rPr lang="en-US" dirty="0" err="1" smtClean="0"/>
              <a:t>BeautifulSoup</a:t>
            </a:r>
            <a:r>
              <a:rPr lang="en-US" dirty="0" smtClean="0"/>
              <a:t>’ from bs4 and parsing is done with the help </a:t>
            </a:r>
            <a:r>
              <a:rPr lang="en-US" dirty="0" err="1" smtClean="0"/>
              <a:t>lxml</a:t>
            </a:r>
            <a:r>
              <a:rPr lang="en-US" dirty="0" smtClean="0"/>
              <a:t> (html parser can also be used).</a:t>
            </a:r>
          </a:p>
          <a:p>
            <a:pPr marL="457200" indent="-457200">
              <a:buFont typeface="+mj-lt"/>
              <a:buAutoNum type="arabicPeriod"/>
            </a:pPr>
            <a:r>
              <a:rPr lang="en-US" dirty="0" smtClean="0"/>
              <a:t>The contents of the webpage are then opened in a text file and hence making further work offline.</a:t>
            </a:r>
          </a:p>
          <a:p>
            <a:pPr marL="457200" indent="-457200">
              <a:buFont typeface="+mj-lt"/>
              <a:buAutoNum type="arabicPeriod"/>
            </a:pPr>
            <a:r>
              <a:rPr lang="en-US" dirty="0" smtClean="0"/>
              <a:t>The content from this text file is broken into a list , frequency of each word is calculated by using module ‘counter’ and unnecessary words are removed by creating a separate list and using ‘filter’.</a:t>
            </a:r>
          </a:p>
          <a:p>
            <a:pPr marL="457200" indent="-457200">
              <a:buFont typeface="+mj-lt"/>
              <a:buAutoNum type="arabicPeriod"/>
            </a:pPr>
            <a:endParaRPr lang="en-US" dirty="0"/>
          </a:p>
        </p:txBody>
      </p:sp>
    </p:spTree>
    <p:extLst>
      <p:ext uri="{BB962C8B-B14F-4D97-AF65-F5344CB8AC3E}">
        <p14:creationId xmlns:p14="http://schemas.microsoft.com/office/powerpoint/2010/main" val="2636709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 (contd..)</a:t>
            </a:r>
            <a:endParaRPr lang="en-US" dirty="0"/>
          </a:p>
        </p:txBody>
      </p:sp>
      <p:sp>
        <p:nvSpPr>
          <p:cNvPr id="3" name="Content Placeholder 2"/>
          <p:cNvSpPr>
            <a:spLocks noGrp="1"/>
          </p:cNvSpPr>
          <p:nvPr>
            <p:ph idx="1"/>
          </p:nvPr>
        </p:nvSpPr>
        <p:spPr/>
        <p:txBody>
          <a:bodyPr/>
          <a:lstStyle/>
          <a:p>
            <a:pPr marL="457200" indent="-457200" algn="just">
              <a:buFont typeface="+mj-lt"/>
              <a:buAutoNum type="arabicPeriod"/>
            </a:pPr>
            <a:r>
              <a:rPr lang="en-US" dirty="0" smtClean="0"/>
              <a:t>  This </a:t>
            </a:r>
            <a:r>
              <a:rPr lang="en-US" dirty="0"/>
              <a:t>list is then </a:t>
            </a:r>
            <a:r>
              <a:rPr lang="en-US" dirty="0" err="1"/>
              <a:t>tronformed</a:t>
            </a:r>
            <a:r>
              <a:rPr lang="en-US" dirty="0"/>
              <a:t> to Excel using ‘</a:t>
            </a:r>
            <a:r>
              <a:rPr lang="en-US" dirty="0" err="1"/>
              <a:t>xlsxwriter</a:t>
            </a:r>
            <a:r>
              <a:rPr lang="en-US" dirty="0"/>
              <a:t>’ module as it increases </a:t>
            </a:r>
            <a:r>
              <a:rPr lang="en-US" dirty="0" smtClean="0"/>
              <a:t> </a:t>
            </a:r>
            <a:r>
              <a:rPr lang="en-US" dirty="0" smtClean="0"/>
              <a:t> </a:t>
            </a:r>
            <a:r>
              <a:rPr lang="en-US" dirty="0" smtClean="0"/>
              <a:t>readability </a:t>
            </a:r>
            <a:r>
              <a:rPr lang="en-US" dirty="0"/>
              <a:t>for the user and also always graph making.</a:t>
            </a:r>
          </a:p>
          <a:p>
            <a:pPr marL="457200" indent="-457200">
              <a:buFont typeface="+mj-lt"/>
              <a:buAutoNum type="arabicPeriod"/>
            </a:pPr>
            <a:r>
              <a:rPr lang="en-US" dirty="0"/>
              <a:t>The words obtained here must be included into user’s website title or meta description so that the search engine can easily land on this page and more customers use it.</a:t>
            </a:r>
          </a:p>
          <a:p>
            <a:pPr marL="457200" indent="-457200">
              <a:buFont typeface="+mj-lt"/>
              <a:buAutoNum type="arabicPeriod"/>
            </a:pPr>
            <a:r>
              <a:rPr lang="en-US" dirty="0"/>
              <a:t>The words and their frequency can be saved in database such as </a:t>
            </a:r>
            <a:r>
              <a:rPr lang="en-US" dirty="0" err="1"/>
              <a:t>Sqlite</a:t>
            </a:r>
            <a:r>
              <a:rPr lang="en-US" dirty="0"/>
              <a:t> using ‘sqlite3’ module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3127" y="5208875"/>
            <a:ext cx="4890656" cy="1095375"/>
          </a:xfrm>
          <a:prstGeom prst="rect">
            <a:avLst/>
          </a:prstGeom>
        </p:spPr>
      </p:pic>
    </p:spTree>
    <p:extLst>
      <p:ext uri="{BB962C8B-B14F-4D97-AF65-F5344CB8AC3E}">
        <p14:creationId xmlns:p14="http://schemas.microsoft.com/office/powerpoint/2010/main" val="2405433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dirty="0" smtClean="0"/>
              <a:t>Conclusion</a:t>
            </a:r>
            <a:endParaRPr lang="en-US" sz="4800"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1555795"/>
            <a:ext cx="5470525" cy="2935150"/>
          </a:xfrm>
        </p:spPr>
      </p:pic>
      <p:sp>
        <p:nvSpPr>
          <p:cNvPr id="8" name="Text Placeholder 7"/>
          <p:cNvSpPr>
            <a:spLocks noGrp="1"/>
          </p:cNvSpPr>
          <p:nvPr>
            <p:ph type="body" sz="half" idx="2"/>
          </p:nvPr>
        </p:nvSpPr>
        <p:spPr>
          <a:xfrm>
            <a:off x="1293811" y="3023370"/>
            <a:ext cx="3718455" cy="2438404"/>
          </a:xfrm>
        </p:spPr>
        <p:txBody>
          <a:bodyPr>
            <a:noAutofit/>
          </a:bodyPr>
          <a:lstStyle/>
          <a:p>
            <a:r>
              <a:rPr lang="en-US" sz="2200" dirty="0"/>
              <a:t>With the introduction of artificial intelligence in the Google ranking algorithm, voice search and mobile first index, the structure of a website has gained more importance than </a:t>
            </a:r>
            <a:r>
              <a:rPr lang="en-US" sz="2200" dirty="0" smtClean="0"/>
              <a:t>ever and SEO fulfils the same requirement effectively.</a:t>
            </a:r>
            <a:endParaRPr lang="en-US" sz="2200" dirty="0"/>
          </a:p>
        </p:txBody>
      </p:sp>
    </p:spTree>
    <p:extLst>
      <p:ext uri="{BB962C8B-B14F-4D97-AF65-F5344CB8AC3E}">
        <p14:creationId xmlns:p14="http://schemas.microsoft.com/office/powerpoint/2010/main" val="9627567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lvl="0"/>
            <a:r>
              <a:rPr lang="en-US" dirty="0">
                <a:hlinkClick r:id="rId2"/>
              </a:rPr>
              <a:t>https://docs.python.org/3/howto/urllib2.html</a:t>
            </a:r>
            <a:endParaRPr lang="en-US" dirty="0"/>
          </a:p>
          <a:p>
            <a:pPr lvl="0"/>
            <a:r>
              <a:rPr lang="en-US" dirty="0">
                <a:hlinkClick r:id="rId3"/>
              </a:rPr>
              <a:t>https://xlsxwriter.readthedocs.io/</a:t>
            </a:r>
            <a:endParaRPr lang="en-US" dirty="0"/>
          </a:p>
          <a:p>
            <a:pPr lvl="0"/>
            <a:r>
              <a:rPr lang="en-US" u="sng" dirty="0">
                <a:hlinkClick r:id="rId4"/>
              </a:rPr>
              <a:t>https://www.tutorialspoint.com/sqlite/sqlite_python.html</a:t>
            </a:r>
            <a:r>
              <a:rPr lang="en-US" u="sng" dirty="0"/>
              <a:t> </a:t>
            </a:r>
          </a:p>
          <a:p>
            <a:pPr lvl="0"/>
            <a:r>
              <a:rPr lang="en-US" dirty="0">
                <a:hlinkClick r:id="rId5"/>
              </a:rPr>
              <a:t>https://blog.bufferapp.com/free-seo-tools</a:t>
            </a:r>
            <a:r>
              <a:rPr lang="en-US" dirty="0"/>
              <a:t> </a:t>
            </a:r>
          </a:p>
          <a:p>
            <a:pPr marL="0" indent="0">
              <a:buNone/>
            </a:pPr>
            <a:r>
              <a:rPr lang="en-US" dirty="0" smtClean="0">
                <a:hlinkClick r:id="rId6" action="ppaction://hlinkfile"/>
              </a:rPr>
              <a:t>For more info on project click here </a:t>
            </a:r>
            <a:r>
              <a:rPr lang="en-US" dirty="0" smtClean="0"/>
              <a:t>(leads to documentation).</a:t>
            </a:r>
            <a:endParaRPr lang="en-US" dirty="0"/>
          </a:p>
        </p:txBody>
      </p:sp>
    </p:spTree>
    <p:extLst>
      <p:ext uri="{BB962C8B-B14F-4D97-AF65-F5344CB8AC3E}">
        <p14:creationId xmlns:p14="http://schemas.microsoft.com/office/powerpoint/2010/main" val="620811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182" y="1579996"/>
            <a:ext cx="9906000" cy="3060700"/>
          </a:xfrm>
          <a:prstGeom prst="rect">
            <a:avLst/>
          </a:prstGeom>
        </p:spPr>
      </p:pic>
    </p:spTree>
    <p:extLst>
      <p:ext uri="{BB962C8B-B14F-4D97-AF65-F5344CB8AC3E}">
        <p14:creationId xmlns:p14="http://schemas.microsoft.com/office/powerpoint/2010/main" val="1600662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1" y="2164388"/>
            <a:ext cx="3718455" cy="551102"/>
          </a:xfrm>
        </p:spPr>
        <p:txBody>
          <a:bodyPr>
            <a:noAutofit/>
          </a:bodyPr>
          <a:lstStyle/>
          <a:p>
            <a:r>
              <a:rPr lang="en-US" sz="4800" dirty="0" smtClean="0"/>
              <a:t>Contents</a:t>
            </a:r>
            <a:endParaRPr lang="en-US" sz="4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1237371"/>
            <a:ext cx="5470525" cy="4383258"/>
          </a:xfrm>
        </p:spPr>
      </p:pic>
      <p:sp>
        <p:nvSpPr>
          <p:cNvPr id="4" name="Text Placeholder 3"/>
          <p:cNvSpPr>
            <a:spLocks noGrp="1"/>
          </p:cNvSpPr>
          <p:nvPr>
            <p:ph type="body" sz="half" idx="2"/>
          </p:nvPr>
        </p:nvSpPr>
        <p:spPr>
          <a:xfrm>
            <a:off x="1293811" y="3020291"/>
            <a:ext cx="3718455" cy="2812473"/>
          </a:xfrm>
        </p:spPr>
        <p:txBody>
          <a:bodyPr>
            <a:normAutofit fontScale="85000" lnSpcReduction="20000"/>
          </a:bodyPr>
          <a:lstStyle/>
          <a:p>
            <a:pPr marL="285750" indent="-285750" algn="l">
              <a:buFont typeface="Arial" panose="020B0604020202020204" pitchFamily="34" charset="0"/>
              <a:buChar char="•"/>
            </a:pPr>
            <a:r>
              <a:rPr lang="en-US" sz="2000" dirty="0" smtClean="0"/>
              <a:t>What is SEO?</a:t>
            </a:r>
          </a:p>
          <a:p>
            <a:pPr marL="285750" indent="-285750" algn="l">
              <a:buFont typeface="Arial" panose="020B0604020202020204" pitchFamily="34" charset="0"/>
              <a:buChar char="•"/>
            </a:pPr>
            <a:r>
              <a:rPr lang="en-US" sz="2000" dirty="0" smtClean="0"/>
              <a:t>Importance of SEO</a:t>
            </a:r>
          </a:p>
          <a:p>
            <a:pPr marL="285750" indent="-285750" algn="l">
              <a:buFont typeface="Arial" panose="020B0604020202020204" pitchFamily="34" charset="0"/>
              <a:buChar char="•"/>
            </a:pPr>
            <a:r>
              <a:rPr lang="en-US" sz="2000" dirty="0" smtClean="0"/>
              <a:t>Different types of SEO</a:t>
            </a:r>
          </a:p>
          <a:p>
            <a:pPr marL="285750" indent="-285750" algn="l">
              <a:buFont typeface="Arial" panose="020B0604020202020204" pitchFamily="34" charset="0"/>
              <a:buChar char="•"/>
            </a:pPr>
            <a:r>
              <a:rPr lang="en-US" sz="2000" dirty="0" smtClean="0"/>
              <a:t>Our SEO Project in brief</a:t>
            </a:r>
          </a:p>
          <a:p>
            <a:pPr marL="285750" indent="-285750" algn="l">
              <a:buFont typeface="Arial" panose="020B0604020202020204" pitchFamily="34" charset="0"/>
              <a:buChar char="•"/>
            </a:pPr>
            <a:r>
              <a:rPr lang="en-US" sz="2000" dirty="0" smtClean="0"/>
              <a:t>Python Features Used</a:t>
            </a:r>
          </a:p>
          <a:p>
            <a:pPr marL="285750" indent="-285750" algn="l">
              <a:buFont typeface="Arial" panose="020B0604020202020204" pitchFamily="34" charset="0"/>
              <a:buChar char="•"/>
            </a:pPr>
            <a:r>
              <a:rPr lang="en-US" sz="2000" dirty="0" smtClean="0"/>
              <a:t>How it Works</a:t>
            </a:r>
          </a:p>
          <a:p>
            <a:pPr marL="285750" indent="-285750" algn="l">
              <a:buFont typeface="Arial" panose="020B0604020202020204" pitchFamily="34" charset="0"/>
              <a:buChar char="•"/>
            </a:pPr>
            <a:r>
              <a:rPr lang="en-US" sz="2000" dirty="0" smtClean="0"/>
              <a:t>Conclusion</a:t>
            </a:r>
          </a:p>
          <a:p>
            <a:pPr marL="285750" indent="-285750" algn="l">
              <a:buFont typeface="Arial" panose="020B0604020202020204" pitchFamily="34" charset="0"/>
              <a:buChar char="•"/>
            </a:pPr>
            <a:r>
              <a:rPr lang="en-US" sz="2000" dirty="0" smtClean="0"/>
              <a:t>Reference</a:t>
            </a:r>
            <a:endParaRPr lang="en-US" sz="2000" dirty="0"/>
          </a:p>
        </p:txBody>
      </p:sp>
    </p:spTree>
    <p:extLst>
      <p:ext uri="{BB962C8B-B14F-4D97-AF65-F5344CB8AC3E}">
        <p14:creationId xmlns:p14="http://schemas.microsoft.com/office/powerpoint/2010/main" val="42665449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SEO ?</a:t>
            </a:r>
            <a:endParaRPr lang="en-US" dirty="0"/>
          </a:p>
        </p:txBody>
      </p:sp>
      <p:sp>
        <p:nvSpPr>
          <p:cNvPr id="3" name="Content Placeholder 2"/>
          <p:cNvSpPr>
            <a:spLocks noGrp="1"/>
          </p:cNvSpPr>
          <p:nvPr>
            <p:ph idx="1"/>
          </p:nvPr>
        </p:nvSpPr>
        <p:spPr/>
        <p:txBody>
          <a:bodyPr/>
          <a:lstStyle/>
          <a:p>
            <a:pPr marL="0" indent="0">
              <a:buNone/>
            </a:pPr>
            <a:r>
              <a:rPr lang="en-US" dirty="0"/>
              <a:t>Search engine optimization (SEO) is the process of optimizing your online content so that a search engine likes to show it as a top result for searches of a certain keyword</a:t>
            </a:r>
            <a:r>
              <a:rPr lang="en-US" dirty="0" smtClean="0"/>
              <a:t>.</a:t>
            </a:r>
            <a:r>
              <a:rPr lang="en-US" dirty="0"/>
              <a:t> </a:t>
            </a:r>
            <a:endParaRPr lang="en-US" dirty="0" smtClean="0"/>
          </a:p>
          <a:p>
            <a:pPr marL="0" indent="0">
              <a:buNone/>
            </a:pPr>
            <a:r>
              <a:rPr lang="en-US" dirty="0" smtClean="0"/>
              <a:t>The search engine can be any web browser such as Google Chrome, Mozilla Firefox , </a:t>
            </a:r>
            <a:r>
              <a:rPr lang="en-US" dirty="0" err="1" smtClean="0"/>
              <a:t>Saffari</a:t>
            </a:r>
            <a:r>
              <a:rPr lang="en-US" dirty="0" smtClean="0"/>
              <a:t> etc.</a:t>
            </a:r>
            <a:endParaRPr lang="en-US" dirty="0"/>
          </a:p>
        </p:txBody>
      </p:sp>
    </p:spTree>
    <p:extLst>
      <p:ext uri="{BB962C8B-B14F-4D97-AF65-F5344CB8AC3E}">
        <p14:creationId xmlns:p14="http://schemas.microsoft.com/office/powerpoint/2010/main" val="670937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72451"/>
            <a:ext cx="6241816" cy="1371600"/>
          </a:xfrm>
        </p:spPr>
        <p:txBody>
          <a:bodyPr>
            <a:normAutofit/>
          </a:bodyPr>
          <a:lstStyle/>
          <a:p>
            <a:r>
              <a:rPr lang="en-US" sz="4800" dirty="0" smtClean="0"/>
              <a:t>Importance of SEO</a:t>
            </a:r>
            <a:endParaRPr lang="en-US" sz="48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6871855" y="2244051"/>
            <a:ext cx="4599709" cy="25873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Content Placeholder 2"/>
          <p:cNvSpPr>
            <a:spLocks noGrp="1"/>
          </p:cNvSpPr>
          <p:nvPr>
            <p:ph type="body" sz="half" idx="2"/>
          </p:nvPr>
        </p:nvSpPr>
        <p:spPr>
          <a:xfrm>
            <a:off x="630039" y="2425507"/>
            <a:ext cx="6241816" cy="3073400"/>
          </a:xfrm>
        </p:spPr>
        <p:txBody>
          <a:bodyPr>
            <a:normAutofit/>
          </a:bodyPr>
          <a:lstStyle/>
          <a:p>
            <a:pPr marL="0" indent="0">
              <a:buNone/>
            </a:pPr>
            <a:r>
              <a:rPr lang="en-US" sz="2000" dirty="0"/>
              <a:t>In today’s competitive market, SEO marketing is more important than ever. Search engines serve millions of users per day looking for answers to their questions or for solutions to their problems</a:t>
            </a:r>
            <a:r>
              <a:rPr lang="en-US" sz="2000" dirty="0" smtClean="0"/>
              <a:t>.</a:t>
            </a:r>
          </a:p>
          <a:p>
            <a:pPr marL="0" indent="0">
              <a:buNone/>
            </a:pPr>
            <a:r>
              <a:rPr lang="en-US" sz="2000" dirty="0"/>
              <a:t>SEO can put you ahead of the competition. If two web sites are selling the same thing, the search engine optimized web site is more likely to have more customers and make more sales.</a:t>
            </a:r>
          </a:p>
          <a:p>
            <a:pPr marL="0" indent="0">
              <a:buNone/>
            </a:pPr>
            <a:endParaRPr lang="en-US" dirty="0"/>
          </a:p>
        </p:txBody>
      </p:sp>
    </p:spTree>
    <p:extLst>
      <p:ext uri="{BB962C8B-B14F-4D97-AF65-F5344CB8AC3E}">
        <p14:creationId xmlns:p14="http://schemas.microsoft.com/office/powerpoint/2010/main" val="1828065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36618" y="789709"/>
            <a:ext cx="7550727" cy="5375564"/>
          </a:xfrm>
          <a:prstGeom prst="rect">
            <a:avLst/>
          </a:prstGeom>
        </p:spPr>
      </p:pic>
    </p:spTree>
    <p:extLst>
      <p:ext uri="{BB962C8B-B14F-4D97-AF65-F5344CB8AC3E}">
        <p14:creationId xmlns:p14="http://schemas.microsoft.com/office/powerpoint/2010/main" val="3832313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types of SEO</a:t>
            </a:r>
            <a:endParaRPr lang="en-US" dirty="0"/>
          </a:p>
        </p:txBody>
      </p:sp>
      <p:sp>
        <p:nvSpPr>
          <p:cNvPr id="3" name="Content Placeholder 2"/>
          <p:cNvSpPr>
            <a:spLocks noGrp="1"/>
          </p:cNvSpPr>
          <p:nvPr>
            <p:ph idx="1"/>
          </p:nvPr>
        </p:nvSpPr>
        <p:spPr/>
        <p:txBody>
          <a:bodyPr/>
          <a:lstStyle/>
          <a:p>
            <a:pPr fontAlgn="base"/>
            <a:r>
              <a:rPr lang="en-US" b="1" dirty="0" smtClean="0"/>
              <a:t>By check </a:t>
            </a:r>
            <a:r>
              <a:rPr lang="en-US" b="1" dirty="0"/>
              <a:t>the speed and usability of your site on multiple devices</a:t>
            </a:r>
            <a:endParaRPr lang="en-US" dirty="0"/>
          </a:p>
          <a:p>
            <a:pPr marL="0" indent="0" algn="ctr" fontAlgn="base">
              <a:buNone/>
            </a:pPr>
            <a:r>
              <a:rPr lang="en-US" dirty="0" smtClean="0"/>
              <a:t>Enter </a:t>
            </a:r>
            <a:r>
              <a:rPr lang="en-US" dirty="0"/>
              <a:t>a URL, and this tool will test the loading time and performance for desktop and for mobile, plus identify opportunities to improve (and pat you on the back for what you’re doing well). The mobile results also come with a user experience score, grading areas like tap targets and font sizes.</a:t>
            </a:r>
          </a:p>
        </p:txBody>
      </p:sp>
    </p:spTree>
    <p:extLst>
      <p:ext uri="{BB962C8B-B14F-4D97-AF65-F5344CB8AC3E}">
        <p14:creationId xmlns:p14="http://schemas.microsoft.com/office/powerpoint/2010/main" val="334170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177637" y="774845"/>
            <a:ext cx="9601200" cy="4892675"/>
          </a:xfrm>
        </p:spPr>
        <p:txBody>
          <a:bodyPr>
            <a:normAutofit fontScale="85000" lnSpcReduction="20000"/>
          </a:bodyPr>
          <a:lstStyle/>
          <a:p>
            <a:pPr fontAlgn="base"/>
            <a:r>
              <a:rPr lang="en-US" b="1" dirty="0"/>
              <a:t> </a:t>
            </a:r>
            <a:r>
              <a:rPr lang="en-US" b="1" dirty="0" smtClean="0"/>
              <a:t>Keyword </a:t>
            </a:r>
            <a:r>
              <a:rPr lang="en-US" b="1" dirty="0"/>
              <a:t>ideas based on a single keyword</a:t>
            </a:r>
            <a:endParaRPr lang="en-US" dirty="0"/>
          </a:p>
          <a:p>
            <a:pPr marL="0" indent="0" algn="ctr" fontAlgn="base">
              <a:buNone/>
            </a:pPr>
            <a:r>
              <a:rPr lang="en-US" dirty="0"/>
              <a:t>Enter a keyword, and the Keyword Tool provides a huge handful of long-tail keyword opportunities, organized alphabetically</a:t>
            </a:r>
            <a:r>
              <a:rPr lang="en-US" dirty="0" smtClean="0"/>
              <a:t>.</a:t>
            </a:r>
            <a:endParaRPr lang="en-US" dirty="0"/>
          </a:p>
          <a:p>
            <a:pPr fontAlgn="base"/>
            <a:r>
              <a:rPr lang="en-US" b="1" dirty="0"/>
              <a:t>Complete web stats and search insights</a:t>
            </a:r>
            <a:endParaRPr lang="en-US" dirty="0"/>
          </a:p>
          <a:p>
            <a:pPr marL="0" indent="0" algn="ctr" fontAlgn="base">
              <a:buNone/>
            </a:pPr>
            <a:r>
              <a:rPr lang="en-US" dirty="0"/>
              <a:t>In addition to tracking pretty much every bit of traffic you could imagine on your website, Analytics also surfaces many keyword insights as to which terms people use to land on your pages.</a:t>
            </a:r>
          </a:p>
          <a:p>
            <a:pPr fontAlgn="base"/>
            <a:r>
              <a:rPr lang="en-US" b="1" dirty="0"/>
              <a:t>Constant website analysis, alerts, and error reports</a:t>
            </a:r>
            <a:endParaRPr lang="en-US" dirty="0"/>
          </a:p>
          <a:p>
            <a:pPr marL="0" indent="0" algn="ctr" fontAlgn="base">
              <a:buNone/>
            </a:pPr>
            <a:r>
              <a:rPr lang="en-US" dirty="0"/>
              <a:t>These webmaster tools help give you a taste of what the two top search engines think of your site. It’s helpful to see any bugs, </a:t>
            </a:r>
            <a:r>
              <a:rPr lang="en-US" dirty="0" smtClean="0"/>
              <a:t>alerts</a:t>
            </a:r>
            <a:r>
              <a:rPr lang="en-US" dirty="0"/>
              <a:t>, and indexing issues</a:t>
            </a:r>
            <a:r>
              <a:rPr lang="en-US" dirty="0" smtClean="0"/>
              <a:t>.</a:t>
            </a:r>
          </a:p>
          <a:p>
            <a:pPr fontAlgn="base"/>
            <a:r>
              <a:rPr lang="en-US" b="1" dirty="0"/>
              <a:t>Know what people search </a:t>
            </a:r>
            <a:r>
              <a:rPr lang="en-US" b="1" dirty="0" smtClean="0"/>
              <a:t>for using Keywords</a:t>
            </a:r>
            <a:endParaRPr lang="en-US" dirty="0"/>
          </a:p>
          <a:p>
            <a:pPr marL="0" indent="0" algn="ctr" fontAlgn="base">
              <a:buNone/>
            </a:pPr>
            <a:r>
              <a:rPr lang="en-US" dirty="0"/>
              <a:t>Enter a keyword or group of keywords into the tool, and Google will return all sorts of helpful stats to guide your keyword strategy: monthly search volume, competition, and even suggested terms you might not have considered.</a:t>
            </a:r>
          </a:p>
          <a:p>
            <a:pPr marL="0" indent="0" algn="ctr" fontAlgn="base">
              <a:buNone/>
            </a:pPr>
            <a:endParaRPr lang="en-US" dirty="0"/>
          </a:p>
        </p:txBody>
      </p:sp>
    </p:spTree>
    <p:extLst>
      <p:ext uri="{BB962C8B-B14F-4D97-AF65-F5344CB8AC3E}">
        <p14:creationId xmlns:p14="http://schemas.microsoft.com/office/powerpoint/2010/main" val="2759094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SEO Project in Brief</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SEO </a:t>
            </a:r>
            <a:r>
              <a:rPr lang="en-US" b="1" dirty="0"/>
              <a:t>keywords</a:t>
            </a:r>
            <a:r>
              <a:rPr lang="en-US" dirty="0"/>
              <a:t> are the key words and phrases in your web content that make it possible for people to find your site via search engines. A website that is well optimized for search engines "speaks the same language" as its potential visitor base with keywords for SEO that help connect searchers to your site. Keywords are one of the main elements of </a:t>
            </a:r>
            <a:r>
              <a:rPr lang="en-US" u="sng" dirty="0" smtClean="0"/>
              <a:t>SEO</a:t>
            </a:r>
            <a:r>
              <a:rPr lang="en-US" dirty="0" smtClean="0"/>
              <a:t>.</a:t>
            </a:r>
            <a:endParaRPr lang="en-US" dirty="0"/>
          </a:p>
          <a:p>
            <a:r>
              <a:rPr lang="en-US" dirty="0" smtClean="0"/>
              <a:t>This </a:t>
            </a:r>
            <a:r>
              <a:rPr lang="en-US" dirty="0"/>
              <a:t>is why developing a list of keywords is one of the first and most important steps in any </a:t>
            </a:r>
            <a:r>
              <a:rPr lang="en-US" u="sng" dirty="0" smtClean="0"/>
              <a:t>SEO</a:t>
            </a:r>
            <a:r>
              <a:rPr lang="en-US" dirty="0"/>
              <a:t> initiative. Keywords and SEO are directly connected when it comes to running a winning search marketing campaign. Because keywords are foundational for all your other SEO efforts, it's well worth the time and investment to ensure your SEO keywords are highly relevant to your audience and effectively organized for action.</a:t>
            </a:r>
          </a:p>
        </p:txBody>
      </p:sp>
    </p:spTree>
    <p:extLst>
      <p:ext uri="{BB962C8B-B14F-4D97-AF65-F5344CB8AC3E}">
        <p14:creationId xmlns:p14="http://schemas.microsoft.com/office/powerpoint/2010/main" val="83488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Features Used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This program will use the following core technologies of python:</a:t>
            </a:r>
            <a:endParaRPr lang="en-US" b="1" dirty="0"/>
          </a:p>
          <a:p>
            <a:pPr lvl="0"/>
            <a:r>
              <a:rPr lang="en-US" dirty="0" err="1" smtClean="0"/>
              <a:t>Urllib</a:t>
            </a:r>
            <a:endParaRPr lang="en-US" dirty="0" smtClean="0"/>
          </a:p>
          <a:p>
            <a:pPr lvl="0"/>
            <a:r>
              <a:rPr lang="en-US" dirty="0" smtClean="0"/>
              <a:t>Requests</a:t>
            </a:r>
            <a:endParaRPr lang="en-US" dirty="0"/>
          </a:p>
          <a:p>
            <a:pPr lvl="0"/>
            <a:r>
              <a:rPr lang="en-US" dirty="0"/>
              <a:t>B</a:t>
            </a:r>
            <a:r>
              <a:rPr lang="en-US" dirty="0" smtClean="0"/>
              <a:t>eautiful soup and bs4</a:t>
            </a:r>
          </a:p>
          <a:p>
            <a:pPr lvl="0"/>
            <a:r>
              <a:rPr lang="en-US" dirty="0" smtClean="0"/>
              <a:t>Regular Expression</a:t>
            </a:r>
            <a:endParaRPr lang="en-US" dirty="0"/>
          </a:p>
          <a:p>
            <a:pPr lvl="0"/>
            <a:r>
              <a:rPr lang="en-US" dirty="0" err="1"/>
              <a:t>xlsxwriter</a:t>
            </a:r>
            <a:endParaRPr lang="en-US" dirty="0"/>
          </a:p>
          <a:p>
            <a:pPr lvl="0"/>
            <a:r>
              <a:rPr lang="en-US" dirty="0"/>
              <a:t>sqlite3</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3890" y="3089564"/>
            <a:ext cx="4793673" cy="27863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750121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63</TotalTime>
  <Words>471</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SEO</vt:lpstr>
      <vt:lpstr>Contents</vt:lpstr>
      <vt:lpstr>What is SEO ?</vt:lpstr>
      <vt:lpstr>Importance of SEO</vt:lpstr>
      <vt:lpstr>PowerPoint Presentation</vt:lpstr>
      <vt:lpstr>Different types of SEO</vt:lpstr>
      <vt:lpstr>PowerPoint Presentation</vt:lpstr>
      <vt:lpstr>Our SEO Project in Brief</vt:lpstr>
      <vt:lpstr>Python Features Used</vt:lpstr>
      <vt:lpstr>How It Works</vt:lpstr>
      <vt:lpstr>How it works (contd..)</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SEO</dc:title>
  <dc:creator>MAHE</dc:creator>
  <cp:lastModifiedBy>MAHE</cp:lastModifiedBy>
  <cp:revision>10</cp:revision>
  <dcterms:created xsi:type="dcterms:W3CDTF">2018-07-19T08:30:55Z</dcterms:created>
  <dcterms:modified xsi:type="dcterms:W3CDTF">2018-07-19T09:41:12Z</dcterms:modified>
</cp:coreProperties>
</file>