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Didact Gothic"/>
      <p:regular r:id="rId16"/>
    </p:embeddedFont>
    <p:embeddedFont>
      <p:font typeface="Barriecit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EEF58-8A3F-4BFB-9057-F91AAD5EA33F}">
  <a:tblStyle styleId="{492EEF58-8A3F-4BFB-9057-F91AAD5EA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Barriecito-regular.fntdata"/><Relationship Id="rId16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00" y="1331100"/>
            <a:ext cx="62802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latin typeface="Barriecito"/>
                <a:ea typeface="Barriecito"/>
                <a:cs typeface="Barriecito"/>
                <a:sym typeface="Barriec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200" y="3284400"/>
            <a:ext cx="2944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150" y="4512576"/>
            <a:ext cx="1094875" cy="10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002224" y="785037"/>
            <a:ext cx="2751850" cy="27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00025" y="3849325"/>
            <a:ext cx="1175175" cy="11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358050" y="-1095826"/>
            <a:ext cx="2686875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787459">
            <a:off x="6155364" y="174895"/>
            <a:ext cx="856572" cy="85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0075" y="262087"/>
            <a:ext cx="1328975" cy="1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290763" y="3049925"/>
            <a:ext cx="2907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rriecito"/>
                <a:ea typeface="Barriecito"/>
                <a:cs typeface="Barriecito"/>
                <a:sym typeface="Barriec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2" type="subTitle"/>
          </p:nvPr>
        </p:nvSpPr>
        <p:spPr>
          <a:xfrm>
            <a:off x="4945638" y="3049925"/>
            <a:ext cx="2907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arriecito"/>
                <a:ea typeface="Barriecito"/>
                <a:cs typeface="Barriecito"/>
                <a:sym typeface="Barriec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3" type="subTitle"/>
          </p:nvPr>
        </p:nvSpPr>
        <p:spPr>
          <a:xfrm>
            <a:off x="1290763" y="344827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4" type="subTitle"/>
          </p:nvPr>
        </p:nvSpPr>
        <p:spPr>
          <a:xfrm>
            <a:off x="4945638" y="344827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900002">
            <a:off x="-253203" y="-278050"/>
            <a:ext cx="1057488" cy="10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028" y="4397275"/>
            <a:ext cx="1434825" cy="1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4602" y="3682638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715100" y="777150"/>
            <a:ext cx="35121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715100" y="2057250"/>
            <a:ext cx="38751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900002">
            <a:off x="-253203" y="-278050"/>
            <a:ext cx="1057488" cy="10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b="17522" l="0" r="0" t="5689"/>
          <a:stretch/>
        </p:blipFill>
        <p:spPr>
          <a:xfrm rot="10800000">
            <a:off x="-813301" y="2746299"/>
            <a:ext cx="384907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387074" y="4058124"/>
            <a:ext cx="983975" cy="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54000" y="2709724"/>
            <a:ext cx="2751850" cy="27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950696" y="727325"/>
            <a:ext cx="1055275" cy="10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877326" y="-904275"/>
            <a:ext cx="2686875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7092173" y="-787038"/>
            <a:ext cx="1641600" cy="164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699943">
            <a:off x="6375538" y="226894"/>
            <a:ext cx="856571" cy="85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1351724" y="-726738"/>
            <a:ext cx="1328975" cy="1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18050" y="1694550"/>
            <a:ext cx="434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715100" y="2536350"/>
            <a:ext cx="4890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17522" l="0" r="0" t="5689"/>
          <a:stretch/>
        </p:blipFill>
        <p:spPr>
          <a:xfrm>
            <a:off x="5792750" y="-904275"/>
            <a:ext cx="384907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475" y="-244375"/>
            <a:ext cx="983975" cy="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77326" y="-663825"/>
            <a:ext cx="2751850" cy="27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77447" y="3015124"/>
            <a:ext cx="1055275" cy="10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8975" y="3015124"/>
            <a:ext cx="2686875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100057">
            <a:off x="1596415" y="3714245"/>
            <a:ext cx="856571" cy="85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7825" y="4195487"/>
            <a:ext cx="1328975" cy="13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51" y="3943183"/>
            <a:ext cx="1641600" cy="164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900002">
            <a:off x="-253203" y="-278050"/>
            <a:ext cx="1057488" cy="10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028" y="4397275"/>
            <a:ext cx="1434825" cy="1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4602" y="3682638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17522" l="0" r="0" t="5689"/>
          <a:stretch/>
        </p:blipFill>
        <p:spPr>
          <a:xfrm flipH="1">
            <a:off x="-813301" y="-904275"/>
            <a:ext cx="384907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87074" y="-244375"/>
            <a:ext cx="983975" cy="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954000" y="-663825"/>
            <a:ext cx="2751850" cy="27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950696" y="3015124"/>
            <a:ext cx="1055275" cy="10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092173" y="3943183"/>
            <a:ext cx="1641600" cy="164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8100057">
            <a:off x="7077938" y="2750445"/>
            <a:ext cx="856571" cy="85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351724" y="4195487"/>
            <a:ext cx="1328975" cy="13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-877326" y="3015124"/>
            <a:ext cx="2686875" cy="26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20000" y="1371525"/>
            <a:ext cx="64941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9900005">
            <a:off x="766452" y="4078434"/>
            <a:ext cx="1410453" cy="141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505249" y="3854575"/>
            <a:ext cx="1907184" cy="1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76" y="4458526"/>
            <a:ext cx="974675" cy="9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4825" y="3898525"/>
            <a:ext cx="1617700" cy="1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065" y="-273350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899998">
            <a:off x="-194003" y="4418993"/>
            <a:ext cx="1057488" cy="10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75928" y="-633682"/>
            <a:ext cx="1434825" cy="1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297502" y="-589747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150" y="4642076"/>
            <a:ext cx="1094875" cy="10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7425" y="3978825"/>
            <a:ext cx="1175175" cy="11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787459">
            <a:off x="7727314" y="-330530"/>
            <a:ext cx="856572" cy="85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5525" y="67487"/>
            <a:ext cx="1328975" cy="1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900002">
            <a:off x="-253203" y="-278050"/>
            <a:ext cx="1057488" cy="10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728" y="4397275"/>
            <a:ext cx="1434825" cy="1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8302" y="3682638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48876" y="-571326"/>
            <a:ext cx="974675" cy="9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708625" y="-654350"/>
            <a:ext cx="1617700" cy="1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038390" y="3563097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775" y="3761075"/>
            <a:ext cx="983975" cy="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4950" y="3873649"/>
            <a:ext cx="2686875" cy="26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7900" y="4330612"/>
            <a:ext cx="1328975" cy="1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715100" y="2885425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0"/>
          <p:cNvSpPr txBox="1"/>
          <p:nvPr>
            <p:ph idx="2" type="title"/>
          </p:nvPr>
        </p:nvSpPr>
        <p:spPr>
          <a:xfrm>
            <a:off x="715100" y="725451"/>
            <a:ext cx="37104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715100" y="3727225"/>
            <a:ext cx="4360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17522" l="0" r="0" t="5689"/>
          <a:stretch/>
        </p:blipFill>
        <p:spPr>
          <a:xfrm>
            <a:off x="5028811" y="-691300"/>
            <a:ext cx="4429165" cy="34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900005">
            <a:off x="6818032" y="4068255"/>
            <a:ext cx="1557144" cy="155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3602" y="3821113"/>
            <a:ext cx="2105536" cy="210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riecito"/>
              <a:buNone/>
              <a:defRPr b="0" i="0" sz="3500" u="none" cap="none" strike="noStrike">
                <a:solidFill>
                  <a:schemeClr val="dk1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715200" y="1331100"/>
            <a:ext cx="62802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Chocolate world</a:t>
            </a:r>
            <a:r>
              <a:rPr lang="en" sz="5700"/>
              <a:t> </a:t>
            </a:r>
            <a:endParaRPr sz="5700"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610225" y="3599300"/>
            <a:ext cx="322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Рая Николова, Павел Спасов, Невена Димитрова 8б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7522" l="0" r="0" t="5689"/>
          <a:stretch/>
        </p:blipFill>
        <p:spPr>
          <a:xfrm rot="10322236">
            <a:off x="5799100" y="3362325"/>
            <a:ext cx="384907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201" y="4183758"/>
            <a:ext cx="1641600" cy="164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Нашият сайт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20000" y="1371525"/>
            <a:ext cx="55266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Направихме сайт за шоколада със 6 страници, който да информира и да дава възможност за закупуване на различни видове от любимия на всички десерт. Основните ни страници са: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chocolate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 today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shop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chocolate at home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chocolate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335805">
            <a:off x="5587611" y="2990488"/>
            <a:ext cx="3236176" cy="323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17522" l="0" r="0" t="5689"/>
          <a:stretch/>
        </p:blipFill>
        <p:spPr>
          <a:xfrm rot="2898542">
            <a:off x="7094750" y="-220775"/>
            <a:ext cx="3849075" cy="2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Как разделихме задачите си?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952500" y="180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{492EEF58-8A3F-4BFB-9057-F91AAD5EA33F}</a:tableStyleId>
              </a:tblPr>
              <a:tblGrid>
                <a:gridCol w="3619500"/>
                <a:gridCol w="3619500"/>
              </a:tblGrid>
              <a:tr h="413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Barriecito"/>
                          <a:ea typeface="Barriecito"/>
                          <a:cs typeface="Barriecito"/>
                          <a:sym typeface="Barriecito"/>
                        </a:rPr>
                        <a:t>Рая </a:t>
                      </a:r>
                      <a:endParaRPr sz="2200">
                        <a:solidFill>
                          <a:schemeClr val="dk1"/>
                        </a:solidFill>
                        <a:latin typeface="Barriecito"/>
                        <a:ea typeface="Barriecito"/>
                        <a:cs typeface="Barriecito"/>
                        <a:sym typeface="Barriec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Home page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Online shop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Barriecito"/>
                          <a:ea typeface="Barriecito"/>
                          <a:cs typeface="Barriecito"/>
                          <a:sym typeface="Barriecito"/>
                        </a:rPr>
                        <a:t>Павел</a:t>
                      </a:r>
                      <a:endParaRPr sz="2200">
                        <a:solidFill>
                          <a:schemeClr val="dk1"/>
                        </a:solidFill>
                        <a:latin typeface="Barriecito"/>
                        <a:ea typeface="Barriecito"/>
                        <a:cs typeface="Barriecito"/>
                        <a:sym typeface="Barriec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History of chocolate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Pros and cons of chocolate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Barriecito"/>
                          <a:ea typeface="Barriecito"/>
                          <a:cs typeface="Barriecito"/>
                          <a:sym typeface="Barriecito"/>
                        </a:rPr>
                        <a:t>Невена</a:t>
                      </a:r>
                      <a:endParaRPr sz="2200">
                        <a:solidFill>
                          <a:schemeClr val="dk1"/>
                        </a:solidFill>
                        <a:latin typeface="Barriecito"/>
                        <a:ea typeface="Barriecito"/>
                        <a:cs typeface="Barriecito"/>
                        <a:sym typeface="Barriec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chocolate today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How to  make chocolate at home 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Трудности, пред които се изправихме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4822301" y="3624576"/>
            <a:ext cx="14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-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Невена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938075" y="1657850"/>
            <a:ext cx="5491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Реализирането на идеите си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938075" y="2509100"/>
            <a:ext cx="5491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Свързването на GitHub към VScode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938075" y="3405975"/>
            <a:ext cx="5491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Създаването на collapsible-ите и работата с JS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511001" y="1853201"/>
            <a:ext cx="14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-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Рая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26226" y="2738889"/>
            <a:ext cx="14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-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Павел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724500" y="211522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Благодарим за вниманието 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53" name="Google Shape;153;p25"/>
          <p:cNvGrpSpPr/>
          <p:nvPr/>
        </p:nvGrpSpPr>
        <p:grpSpPr>
          <a:xfrm>
            <a:off x="-144837" y="3357400"/>
            <a:ext cx="484100" cy="380649"/>
            <a:chOff x="1514200" y="2941150"/>
            <a:chExt cx="484100" cy="380649"/>
          </a:xfrm>
        </p:grpSpPr>
        <p:sp>
          <p:nvSpPr>
            <p:cNvPr id="154" name="Google Shape;154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" name="Google Shape;155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5"/>
          <p:cNvGrpSpPr/>
          <p:nvPr/>
        </p:nvGrpSpPr>
        <p:grpSpPr>
          <a:xfrm>
            <a:off x="-144837" y="2832340"/>
            <a:ext cx="484100" cy="380649"/>
            <a:chOff x="1514200" y="2941150"/>
            <a:chExt cx="484100" cy="380649"/>
          </a:xfrm>
        </p:grpSpPr>
        <p:sp>
          <p:nvSpPr>
            <p:cNvPr id="157" name="Google Shape;157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5"/>
          <p:cNvGrpSpPr/>
          <p:nvPr/>
        </p:nvGrpSpPr>
        <p:grpSpPr>
          <a:xfrm>
            <a:off x="-144837" y="2307280"/>
            <a:ext cx="484100" cy="380649"/>
            <a:chOff x="1514200" y="2941150"/>
            <a:chExt cx="484100" cy="380649"/>
          </a:xfrm>
        </p:grpSpPr>
        <p:sp>
          <p:nvSpPr>
            <p:cNvPr id="160" name="Google Shape;160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5"/>
          <p:cNvGrpSpPr/>
          <p:nvPr/>
        </p:nvGrpSpPr>
        <p:grpSpPr>
          <a:xfrm>
            <a:off x="-144837" y="1257160"/>
            <a:ext cx="484100" cy="380649"/>
            <a:chOff x="1514200" y="2941150"/>
            <a:chExt cx="484100" cy="380649"/>
          </a:xfrm>
        </p:grpSpPr>
        <p:sp>
          <p:nvSpPr>
            <p:cNvPr id="163" name="Google Shape;163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5" name="Google Shape;165;p25"/>
          <p:cNvCxnSpPr>
            <a:stCxn id="161" idx="2"/>
            <a:endCxn id="158" idx="0"/>
          </p:cNvCxnSpPr>
          <p:nvPr/>
        </p:nvCxnSpPr>
        <p:spPr>
          <a:xfrm>
            <a:off x="97213" y="2687929"/>
            <a:ext cx="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5"/>
          <p:cNvCxnSpPr>
            <a:stCxn id="158" idx="2"/>
            <a:endCxn id="155" idx="0"/>
          </p:cNvCxnSpPr>
          <p:nvPr/>
        </p:nvCxnSpPr>
        <p:spPr>
          <a:xfrm>
            <a:off x="97213" y="3212989"/>
            <a:ext cx="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" name="Google Shape;167;p25"/>
          <p:cNvGrpSpPr/>
          <p:nvPr/>
        </p:nvGrpSpPr>
        <p:grpSpPr>
          <a:xfrm>
            <a:off x="-144837" y="732100"/>
            <a:ext cx="484100" cy="380649"/>
            <a:chOff x="1514200" y="2941150"/>
            <a:chExt cx="484100" cy="380649"/>
          </a:xfrm>
        </p:grpSpPr>
        <p:sp>
          <p:nvSpPr>
            <p:cNvPr id="168" name="Google Shape;168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0" name="Google Shape;170;p25"/>
          <p:cNvCxnSpPr>
            <a:stCxn id="169" idx="2"/>
            <a:endCxn id="164" idx="0"/>
          </p:cNvCxnSpPr>
          <p:nvPr/>
        </p:nvCxnSpPr>
        <p:spPr>
          <a:xfrm>
            <a:off x="97213" y="1112749"/>
            <a:ext cx="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5"/>
          <p:cNvCxnSpPr>
            <a:stCxn id="164" idx="2"/>
            <a:endCxn id="172" idx="0"/>
          </p:cNvCxnSpPr>
          <p:nvPr/>
        </p:nvCxnSpPr>
        <p:spPr>
          <a:xfrm>
            <a:off x="97213" y="1637809"/>
            <a:ext cx="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" name="Google Shape;173;p25"/>
          <p:cNvGrpSpPr/>
          <p:nvPr/>
        </p:nvGrpSpPr>
        <p:grpSpPr>
          <a:xfrm>
            <a:off x="-144837" y="1782220"/>
            <a:ext cx="484100" cy="380649"/>
            <a:chOff x="1514200" y="2941150"/>
            <a:chExt cx="484100" cy="380649"/>
          </a:xfrm>
        </p:grpSpPr>
        <p:sp>
          <p:nvSpPr>
            <p:cNvPr id="174" name="Google Shape;174;p25"/>
            <p:cNvSpPr/>
            <p:nvPr/>
          </p:nvSpPr>
          <p:spPr>
            <a:xfrm>
              <a:off x="1658900" y="3034125"/>
              <a:ext cx="194700" cy="194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25"/>
            <p:cNvPicPr preferRelativeResize="0"/>
            <p:nvPr/>
          </p:nvPicPr>
          <p:blipFill rotWithShape="1">
            <a:blip r:embed="rId3">
              <a:alphaModFix/>
            </a:blip>
            <a:srcRect b="8159" l="9076" r="9084" t="8158"/>
            <a:stretch/>
          </p:blipFill>
          <p:spPr>
            <a:xfrm>
              <a:off x="1514200" y="2941150"/>
              <a:ext cx="484100" cy="3806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5" name="Google Shape;175;p25"/>
          <p:cNvCxnSpPr>
            <a:stCxn id="172" idx="2"/>
            <a:endCxn id="161" idx="0"/>
          </p:cNvCxnSpPr>
          <p:nvPr/>
        </p:nvCxnSpPr>
        <p:spPr>
          <a:xfrm>
            <a:off x="97213" y="2162869"/>
            <a:ext cx="0" cy="14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35" y="309457"/>
            <a:ext cx="804016" cy="80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701" y="-219082"/>
            <a:ext cx="804016" cy="80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6">
            <a:alphaModFix/>
          </a:blip>
          <a:srcRect b="17522" l="0" r="0" t="5689"/>
          <a:stretch/>
        </p:blipFill>
        <p:spPr>
          <a:xfrm rot="10322237">
            <a:off x="1244869" y="4054046"/>
            <a:ext cx="3112990" cy="239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81646">
            <a:off x="5245797" y="4053604"/>
            <a:ext cx="2297680" cy="231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39575" y="3654550"/>
            <a:ext cx="2525150" cy="2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3970846">
            <a:off x="7797281" y="1575941"/>
            <a:ext cx="2226414" cy="222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8159" l="16275" r="16275" t="8158"/>
          <a:stretch/>
        </p:blipFill>
        <p:spPr>
          <a:xfrm>
            <a:off x="1596325" y="-324712"/>
            <a:ext cx="901022" cy="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8159" l="16275" r="16275" t="8158"/>
          <a:stretch/>
        </p:blipFill>
        <p:spPr>
          <a:xfrm>
            <a:off x="8554800" y="755063"/>
            <a:ext cx="901023" cy="8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king Chocolate Workshop Infographics by Slidesgo">
  <a:themeElements>
    <a:clrScheme name="Simple Light">
      <a:dk1>
        <a:srgbClr val="6B2A00"/>
      </a:dk1>
      <a:lt1>
        <a:srgbClr val="F1E1C9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B2A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