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87" r:id="rId7"/>
    <p:sldId id="260" r:id="rId8"/>
    <p:sldId id="272" r:id="rId9"/>
    <p:sldId id="279" r:id="rId10"/>
    <p:sldId id="273" r:id="rId11"/>
    <p:sldId id="275" r:id="rId12"/>
    <p:sldId id="274" r:id="rId13"/>
    <p:sldId id="280" r:id="rId14"/>
    <p:sldId id="276" r:id="rId15"/>
    <p:sldId id="278" r:id="rId16"/>
    <p:sldId id="281" r:id="rId17"/>
    <p:sldId id="282" r:id="rId18"/>
    <p:sldId id="286" r:id="rId19"/>
    <p:sldId id="288" r:id="rId20"/>
    <p:sldId id="289" r:id="rId21"/>
    <p:sldId id="290" r:id="rId22"/>
    <p:sldId id="291" r:id="rId23"/>
    <p:sldId id="284" r:id="rId24"/>
    <p:sldId id="285" r:id="rId25"/>
    <p:sldId id="283" r:id="rId26"/>
    <p:sldId id="298" r:id="rId27"/>
    <p:sldId id="292" r:id="rId28"/>
    <p:sldId id="293" r:id="rId29"/>
    <p:sldId id="296" r:id="rId30"/>
    <p:sldId id="297" r:id="rId3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69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B2FF94-7C93-4324-A155-06BC19B4A0AC}" type="datetimeFigureOut">
              <a:rPr lang="id-ID" smtClean="0"/>
              <a:pPr/>
              <a:t>29/08/2012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8A9C2F-67DC-4D0B-BAEE-424B1C932FAC}"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2FF94-7C93-4324-A155-06BC19B4A0AC}" type="datetimeFigureOut">
              <a:rPr lang="id-ID" smtClean="0"/>
              <a:pPr/>
              <a:t>29/08/2012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A9C2F-67DC-4D0B-BAEE-424B1C932FA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Modul 2  </a:t>
            </a:r>
            <a:br>
              <a:rPr lang="id-ID" dirty="0" smtClean="0"/>
            </a:br>
            <a:r>
              <a:rPr lang="id-ID" dirty="0" smtClean="0"/>
              <a:t>Pemrograman Komputer</a:t>
            </a:r>
            <a:endParaRPr lang="id-ID" dirty="0"/>
          </a:p>
        </p:txBody>
      </p:sp>
      <p:sp>
        <p:nvSpPr>
          <p:cNvPr id="3" name="Subtitle 2"/>
          <p:cNvSpPr>
            <a:spLocks noGrp="1"/>
          </p:cNvSpPr>
          <p:nvPr>
            <p:ph type="subTitle" idx="1"/>
          </p:nvPr>
        </p:nvSpPr>
        <p:spPr/>
        <p:txBody>
          <a:bodyPr/>
          <a:lstStyle/>
          <a:p>
            <a:r>
              <a:rPr lang="id-ID" dirty="0" smtClean="0"/>
              <a:t>Disusun oleh :</a:t>
            </a:r>
          </a:p>
          <a:p>
            <a:r>
              <a:rPr lang="id-ID" dirty="0" smtClean="0"/>
              <a:t>Tim Dosen TI</a:t>
            </a:r>
          </a:p>
          <a:p>
            <a:r>
              <a:rPr lang="id-ID" dirty="0" smtClean="0"/>
              <a:t>Gasal 2012 / 2013</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a:buNone/>
            </a:pPr>
            <a:r>
              <a:rPr lang="id-ID" dirty="0" smtClean="0"/>
              <a:t>#include </a:t>
            </a:r>
            <a:r>
              <a:rPr lang="id-ID" dirty="0" smtClean="0"/>
              <a:t>&lt;iostream.h</a:t>
            </a:r>
            <a:r>
              <a:rPr lang="id-ID" dirty="0" smtClean="0"/>
              <a:t>&gt;</a:t>
            </a:r>
          </a:p>
          <a:p>
            <a:pPr>
              <a:buNone/>
            </a:pPr>
            <a:r>
              <a:rPr lang="id-ID" dirty="0" smtClean="0"/>
              <a:t>void main()</a:t>
            </a:r>
          </a:p>
          <a:p>
            <a:pPr>
              <a:buNone/>
            </a:pPr>
            <a:r>
              <a:rPr lang="id-ID" dirty="0" smtClean="0"/>
              <a:t>{</a:t>
            </a:r>
          </a:p>
          <a:p>
            <a:pPr>
              <a:buNone/>
            </a:pPr>
            <a:r>
              <a:rPr lang="id-ID" dirty="0"/>
              <a:t> </a:t>
            </a:r>
            <a:r>
              <a:rPr lang="id-ID" dirty="0" smtClean="0"/>
              <a:t> 	int gaji;</a:t>
            </a:r>
          </a:p>
          <a:p>
            <a:pPr>
              <a:buNone/>
            </a:pPr>
            <a:r>
              <a:rPr lang="id-ID" dirty="0" smtClean="0"/>
              <a:t>	gaji =1000000;</a:t>
            </a:r>
          </a:p>
          <a:p>
            <a:pPr>
              <a:buNone/>
            </a:pPr>
            <a:r>
              <a:rPr lang="id-ID" dirty="0" smtClean="0"/>
              <a:t>	cout&lt;&lt;</a:t>
            </a:r>
            <a:r>
              <a:rPr lang="en-US" dirty="0" smtClean="0"/>
              <a:t>“</a:t>
            </a:r>
            <a:r>
              <a:rPr lang="id-ID" dirty="0" smtClean="0"/>
              <a:t>Gaji saya  “&lt;&lt;gaji</a:t>
            </a:r>
            <a:r>
              <a:rPr lang="en-US" dirty="0" smtClean="0"/>
              <a:t>;</a:t>
            </a:r>
            <a:endParaRPr lang="id-ID" dirty="0" smtClean="0"/>
          </a:p>
          <a:p>
            <a:pPr>
              <a:buNone/>
            </a:pPr>
            <a:r>
              <a:rPr lang="id-ID" dirty="0" smtClean="0"/>
              <a:t>}</a:t>
            </a:r>
          </a:p>
          <a:p>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PENAMAAN VARIABEL</a:t>
            </a:r>
            <a:endParaRPr lang="id-ID" dirty="0"/>
          </a:p>
        </p:txBody>
      </p:sp>
      <p:sp>
        <p:nvSpPr>
          <p:cNvPr id="3" name="Content Placeholder 2"/>
          <p:cNvSpPr>
            <a:spLocks noGrp="1"/>
          </p:cNvSpPr>
          <p:nvPr>
            <p:ph idx="1"/>
          </p:nvPr>
        </p:nvSpPr>
        <p:spPr>
          <a:xfrm>
            <a:off x="457200" y="1600200"/>
            <a:ext cx="8229600" cy="5043510"/>
          </a:xfrm>
        </p:spPr>
        <p:txBody>
          <a:bodyPr>
            <a:normAutofit fontScale="70000" lnSpcReduction="20000"/>
          </a:bodyPr>
          <a:lstStyle/>
          <a:p>
            <a:pPr algn="just"/>
            <a:r>
              <a:rPr lang="id-ID" dirty="0" smtClean="0"/>
              <a:t>Untuk memberi nama variabel </a:t>
            </a:r>
            <a:r>
              <a:rPr lang="en-US" dirty="0" err="1" smtClean="0"/>
              <a:t>menggunakan</a:t>
            </a:r>
            <a:r>
              <a:rPr lang="en-US" dirty="0" smtClean="0"/>
              <a:t> </a:t>
            </a:r>
            <a:r>
              <a:rPr lang="en-US" dirty="0" err="1" smtClean="0"/>
              <a:t>pengenal</a:t>
            </a:r>
            <a:r>
              <a:rPr lang="en-US" dirty="0" smtClean="0"/>
              <a:t> </a:t>
            </a:r>
            <a:r>
              <a:rPr lang="en-US" i="1" dirty="0" smtClean="0"/>
              <a:t>/ identifier</a:t>
            </a:r>
            <a:r>
              <a:rPr lang="en-US" dirty="0" smtClean="0"/>
              <a:t>.</a:t>
            </a:r>
          </a:p>
          <a:p>
            <a:pPr algn="just"/>
            <a:r>
              <a:rPr lang="en-US" dirty="0" err="1" smtClean="0"/>
              <a:t>Pemberian</a:t>
            </a:r>
            <a:r>
              <a:rPr lang="en-US" dirty="0" smtClean="0"/>
              <a:t> </a:t>
            </a:r>
            <a:r>
              <a:rPr lang="en-US" dirty="0" err="1" smtClean="0"/>
              <a:t>nama</a:t>
            </a:r>
            <a:r>
              <a:rPr lang="en-US" dirty="0" smtClean="0"/>
              <a:t> </a:t>
            </a:r>
            <a:r>
              <a:rPr lang="en-US" dirty="0" err="1" smtClean="0"/>
              <a:t>pengenal</a:t>
            </a:r>
            <a:r>
              <a:rPr lang="en-US" dirty="0" smtClean="0"/>
              <a:t> </a:t>
            </a:r>
            <a:r>
              <a:rPr lang="en-US" dirty="0" err="1" smtClean="0"/>
              <a:t>memiliki</a:t>
            </a:r>
            <a:r>
              <a:rPr lang="en-US" dirty="0" smtClean="0"/>
              <a:t> </a:t>
            </a:r>
            <a:r>
              <a:rPr lang="id-ID" dirty="0" smtClean="0"/>
              <a:t>beberapa aturan :</a:t>
            </a:r>
          </a:p>
          <a:p>
            <a:pPr lvl="1" algn="just"/>
            <a:r>
              <a:rPr lang="id-ID" dirty="0" smtClean="0"/>
              <a:t>Penamaan bisa berupa huruf</a:t>
            </a:r>
            <a:r>
              <a:rPr lang="en-US" dirty="0" smtClean="0"/>
              <a:t> </a:t>
            </a:r>
            <a:r>
              <a:rPr lang="en-US" dirty="0" err="1" smtClean="0"/>
              <a:t>besar</a:t>
            </a:r>
            <a:r>
              <a:rPr lang="en-US" dirty="0" smtClean="0"/>
              <a:t> </a:t>
            </a:r>
            <a:r>
              <a:rPr lang="en-US" dirty="0" err="1" smtClean="0"/>
              <a:t>atau</a:t>
            </a:r>
            <a:r>
              <a:rPr lang="en-US" dirty="0" smtClean="0"/>
              <a:t> </a:t>
            </a:r>
            <a:r>
              <a:rPr lang="en-US" dirty="0" err="1" smtClean="0"/>
              <a:t>kecil</a:t>
            </a:r>
            <a:r>
              <a:rPr lang="id-ID" dirty="0" smtClean="0"/>
              <a:t>, angka dan karakter _ (underscore).</a:t>
            </a:r>
          </a:p>
          <a:p>
            <a:pPr lvl="1" algn="just"/>
            <a:r>
              <a:rPr lang="id-ID" dirty="0" smtClean="0"/>
              <a:t>Karakter awal tidak boleh berupa angka.</a:t>
            </a:r>
            <a:endParaRPr lang="en-US" dirty="0" smtClean="0"/>
          </a:p>
          <a:p>
            <a:pPr lvl="1" algn="just"/>
            <a:r>
              <a:rPr lang="en-US" dirty="0" err="1" smtClean="0"/>
              <a:t>Huruf</a:t>
            </a:r>
            <a:r>
              <a:rPr lang="en-US" dirty="0" smtClean="0"/>
              <a:t> </a:t>
            </a:r>
            <a:r>
              <a:rPr lang="en-US" dirty="0" err="1" smtClean="0"/>
              <a:t>besar</a:t>
            </a:r>
            <a:r>
              <a:rPr lang="en-US" dirty="0" smtClean="0"/>
              <a:t> </a:t>
            </a:r>
            <a:r>
              <a:rPr lang="en-US" dirty="0" err="1" smtClean="0"/>
              <a:t>dan</a:t>
            </a:r>
            <a:r>
              <a:rPr lang="en-US" dirty="0" smtClean="0"/>
              <a:t> </a:t>
            </a:r>
            <a:r>
              <a:rPr lang="en-US" dirty="0" err="1" smtClean="0"/>
              <a:t>huruf</a:t>
            </a:r>
            <a:r>
              <a:rPr lang="en-US" dirty="0" smtClean="0"/>
              <a:t> </a:t>
            </a:r>
            <a:r>
              <a:rPr lang="en-US" dirty="0" err="1" smtClean="0"/>
              <a:t>kecil</a:t>
            </a:r>
            <a:r>
              <a:rPr lang="en-US" dirty="0" smtClean="0"/>
              <a:t> </a:t>
            </a:r>
            <a:r>
              <a:rPr lang="en-US" dirty="0" err="1" smtClean="0"/>
              <a:t>menjadikan</a:t>
            </a:r>
            <a:r>
              <a:rPr lang="en-US" dirty="0" smtClean="0"/>
              <a:t> </a:t>
            </a:r>
            <a:r>
              <a:rPr lang="en-US" dirty="0" err="1" smtClean="0"/>
              <a:t>beda</a:t>
            </a:r>
            <a:endParaRPr lang="en-US" dirty="0" smtClean="0"/>
          </a:p>
          <a:p>
            <a:pPr lvl="1" algn="just"/>
            <a:r>
              <a:rPr lang="en-US" dirty="0" err="1" smtClean="0"/>
              <a:t>Nama</a:t>
            </a:r>
            <a:r>
              <a:rPr lang="en-US" dirty="0" smtClean="0"/>
              <a:t> yang </a:t>
            </a:r>
            <a:r>
              <a:rPr lang="en-US" dirty="0" err="1" smtClean="0"/>
              <a:t>dikenali</a:t>
            </a:r>
            <a:r>
              <a:rPr lang="en-US" dirty="0" smtClean="0"/>
              <a:t> </a:t>
            </a:r>
            <a:r>
              <a:rPr lang="en-US" dirty="0" err="1" smtClean="0"/>
              <a:t>hanya</a:t>
            </a:r>
            <a:r>
              <a:rPr lang="en-US" dirty="0" smtClean="0"/>
              <a:t> 32 </a:t>
            </a:r>
            <a:r>
              <a:rPr lang="en-US" dirty="0" err="1" smtClean="0"/>
              <a:t>karakter</a:t>
            </a:r>
            <a:r>
              <a:rPr lang="en-US" dirty="0" smtClean="0"/>
              <a:t>.</a:t>
            </a:r>
          </a:p>
          <a:p>
            <a:pPr lvl="1" algn="just"/>
            <a:r>
              <a:rPr lang="en-US" dirty="0" err="1" smtClean="0"/>
              <a:t>Tidak</a:t>
            </a:r>
            <a:r>
              <a:rPr lang="en-US" dirty="0" smtClean="0"/>
              <a:t> </a:t>
            </a:r>
            <a:r>
              <a:rPr lang="en-US" dirty="0" err="1" smtClean="0"/>
              <a:t>boleh</a:t>
            </a:r>
            <a:r>
              <a:rPr lang="en-US" dirty="0" smtClean="0"/>
              <a:t> </a:t>
            </a:r>
            <a:r>
              <a:rPr lang="en-US" dirty="0" err="1" smtClean="0"/>
              <a:t>mengandung</a:t>
            </a:r>
            <a:r>
              <a:rPr lang="en-US" dirty="0" smtClean="0"/>
              <a:t> </a:t>
            </a:r>
            <a:r>
              <a:rPr lang="en-US" dirty="0" err="1" smtClean="0"/>
              <a:t>spasi</a:t>
            </a:r>
            <a:endParaRPr lang="en-US" dirty="0" smtClean="0"/>
          </a:p>
          <a:p>
            <a:pPr lvl="1" algn="just"/>
            <a:r>
              <a:rPr lang="en-US" dirty="0" err="1" smtClean="0"/>
              <a:t>Tidak</a:t>
            </a:r>
            <a:r>
              <a:rPr lang="en-US" dirty="0" smtClean="0"/>
              <a:t> </a:t>
            </a:r>
            <a:r>
              <a:rPr lang="en-US" dirty="0" err="1" smtClean="0"/>
              <a:t>boleh</a:t>
            </a:r>
            <a:r>
              <a:rPr lang="en-US" dirty="0" smtClean="0"/>
              <a:t> </a:t>
            </a:r>
            <a:r>
              <a:rPr lang="en-US" dirty="0" err="1" smtClean="0"/>
              <a:t>berupa</a:t>
            </a:r>
            <a:r>
              <a:rPr lang="en-US" dirty="0" smtClean="0"/>
              <a:t> </a:t>
            </a:r>
            <a:r>
              <a:rPr lang="en-US" i="1" dirty="0" smtClean="0"/>
              <a:t>reserved word </a:t>
            </a:r>
            <a:r>
              <a:rPr lang="en-US" dirty="0" smtClean="0"/>
              <a:t>(</a:t>
            </a:r>
            <a:r>
              <a:rPr lang="en-US" dirty="0" err="1" smtClean="0"/>
              <a:t>kata</a:t>
            </a:r>
            <a:r>
              <a:rPr lang="en-US" dirty="0" smtClean="0"/>
              <a:t> yang </a:t>
            </a:r>
            <a:r>
              <a:rPr lang="en-US" dirty="0" err="1" smtClean="0"/>
              <a:t>sudah</a:t>
            </a:r>
            <a:r>
              <a:rPr lang="en-US" dirty="0" smtClean="0"/>
              <a:t> </a:t>
            </a:r>
            <a:r>
              <a:rPr lang="en-US" dirty="0" err="1" smtClean="0"/>
              <a:t>dicadangkan</a:t>
            </a:r>
            <a:r>
              <a:rPr lang="en-US" dirty="0" smtClean="0"/>
              <a:t> </a:t>
            </a:r>
            <a:r>
              <a:rPr lang="en-US" dirty="0" err="1" smtClean="0"/>
              <a:t>untuk</a:t>
            </a:r>
            <a:r>
              <a:rPr lang="en-US" dirty="0" smtClean="0"/>
              <a:t> </a:t>
            </a:r>
            <a:r>
              <a:rPr lang="en-US" dirty="0" err="1" smtClean="0"/>
              <a:t>digunakan</a:t>
            </a:r>
            <a:r>
              <a:rPr lang="en-US" dirty="0" smtClean="0"/>
              <a:t> </a:t>
            </a:r>
            <a:r>
              <a:rPr lang="en-US" dirty="0" err="1" smtClean="0"/>
              <a:t>oleh</a:t>
            </a:r>
            <a:r>
              <a:rPr lang="en-US" dirty="0" smtClean="0"/>
              <a:t> compiler C)</a:t>
            </a:r>
            <a:r>
              <a:rPr lang="en-US" i="1" dirty="0" smtClean="0"/>
              <a:t> </a:t>
            </a:r>
            <a:r>
              <a:rPr lang="en-US" dirty="0" err="1" smtClean="0"/>
              <a:t>misal</a:t>
            </a:r>
            <a:r>
              <a:rPr lang="en-US" dirty="0" smtClean="0"/>
              <a:t> : main, void, </a:t>
            </a:r>
            <a:r>
              <a:rPr lang="en-US" dirty="0" err="1" smtClean="0"/>
              <a:t>cout</a:t>
            </a:r>
            <a:endParaRPr lang="en-US" dirty="0" smtClean="0"/>
          </a:p>
          <a:p>
            <a:pPr lvl="1" algn="just">
              <a:buNone/>
            </a:pPr>
            <a:endParaRPr lang="id-ID" dirty="0"/>
          </a:p>
          <a:p>
            <a:pPr lvl="1" algn="just">
              <a:buNone/>
            </a:pPr>
            <a:r>
              <a:rPr lang="id-ID" dirty="0" smtClean="0"/>
              <a:t>Contoh penamaan variabel yang benar :</a:t>
            </a:r>
          </a:p>
          <a:p>
            <a:pPr lvl="1" algn="just">
              <a:buNone/>
            </a:pPr>
            <a:r>
              <a:rPr lang="id-ID" dirty="0"/>
              <a:t> </a:t>
            </a:r>
            <a:r>
              <a:rPr lang="id-ID" dirty="0" smtClean="0"/>
              <a:t> Radius, luas_1, </a:t>
            </a:r>
          </a:p>
          <a:p>
            <a:pPr lvl="1" algn="just">
              <a:buNone/>
            </a:pPr>
            <a:r>
              <a:rPr lang="id-ID" dirty="0" smtClean="0"/>
              <a:t>Contoh penamaan variabel yang salah :</a:t>
            </a:r>
          </a:p>
          <a:p>
            <a:pPr lvl="1" algn="just">
              <a:buNone/>
            </a:pPr>
            <a:r>
              <a:rPr lang="id-ID" dirty="0"/>
              <a:t> </a:t>
            </a:r>
            <a:r>
              <a:rPr lang="id-ID" dirty="0" smtClean="0"/>
              <a:t> 3_radius, nama!</a:t>
            </a:r>
            <a:r>
              <a:rPr lang="en-US" dirty="0" smtClean="0"/>
              <a:t>, </a:t>
            </a:r>
            <a:r>
              <a:rPr lang="en-US" dirty="0" err="1" smtClean="0"/>
              <a:t>jari</a:t>
            </a:r>
            <a:r>
              <a:rPr lang="en-US" dirty="0" smtClean="0"/>
              <a:t> </a:t>
            </a:r>
            <a:r>
              <a:rPr lang="en-US" dirty="0" err="1" smtClean="0"/>
              <a:t>jari</a:t>
            </a:r>
            <a:r>
              <a:rPr lang="en-US" dirty="0" smtClean="0"/>
              <a:t>, void</a:t>
            </a:r>
            <a:endParaRPr lang="id-ID" dirty="0" smtClean="0"/>
          </a:p>
          <a:p>
            <a:pPr lvl="1" algn="r">
              <a:buNone/>
            </a:pPr>
            <a:r>
              <a:rPr lang="en-US" dirty="0" smtClean="0"/>
              <a:t>contoh1.cpp</a:t>
            </a: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NILAI VARIABEL</a:t>
            </a:r>
            <a:endParaRPr lang="id-ID" dirty="0"/>
          </a:p>
        </p:txBody>
      </p:sp>
      <p:sp>
        <p:nvSpPr>
          <p:cNvPr id="3" name="Content Placeholder 2"/>
          <p:cNvSpPr>
            <a:spLocks noGrp="1"/>
          </p:cNvSpPr>
          <p:nvPr>
            <p:ph idx="1"/>
          </p:nvPr>
        </p:nvSpPr>
        <p:spPr>
          <a:xfrm>
            <a:off x="457200" y="1600200"/>
            <a:ext cx="8229600" cy="4829196"/>
          </a:xfrm>
        </p:spPr>
        <p:txBody>
          <a:bodyPr>
            <a:normAutofit fontScale="92500" lnSpcReduction="20000"/>
          </a:bodyPr>
          <a:lstStyle/>
          <a:p>
            <a:pPr algn="just"/>
            <a:r>
              <a:rPr lang="id-ID" dirty="0" smtClean="0"/>
              <a:t>Nilai yang disimpan dalam variabel harus disepakati.  Misal kita menyepakati bahwa variabel gaji memiliki nilai berupa integer, maka variabel tersebut harus dideklarasikan sebagai integer.  Untuk seterusnya, variabel gaji akan selalu diperlakukan sebagai integer.</a:t>
            </a:r>
          </a:p>
          <a:p>
            <a:pPr>
              <a:buNone/>
            </a:pPr>
            <a:r>
              <a:rPr lang="id-ID" dirty="0" smtClean="0"/>
              <a:t>         int gaji;</a:t>
            </a:r>
          </a:p>
          <a:p>
            <a:pPr algn="just"/>
            <a:r>
              <a:rPr lang="en-US" dirty="0" err="1" smtClean="0"/>
              <a:t>Sehingga</a:t>
            </a:r>
            <a:r>
              <a:rPr lang="en-US" dirty="0" smtClean="0"/>
              <a:t> </a:t>
            </a:r>
            <a:r>
              <a:rPr lang="en-US" dirty="0" err="1" smtClean="0"/>
              <a:t>jika</a:t>
            </a:r>
            <a:r>
              <a:rPr lang="en-US" dirty="0" smtClean="0"/>
              <a:t> </a:t>
            </a:r>
            <a:r>
              <a:rPr lang="en-US" dirty="0" err="1" smtClean="0"/>
              <a:t>kita</a:t>
            </a:r>
            <a:r>
              <a:rPr lang="en-US" dirty="0" smtClean="0"/>
              <a:t> </a:t>
            </a:r>
            <a:r>
              <a:rPr lang="en-US" dirty="0" err="1" smtClean="0"/>
              <a:t>mengisikan</a:t>
            </a:r>
            <a:r>
              <a:rPr lang="en-US" dirty="0" smtClean="0"/>
              <a:t> </a:t>
            </a:r>
            <a:r>
              <a:rPr lang="en-US" dirty="0" err="1" smtClean="0"/>
              <a:t>gaji</a:t>
            </a:r>
            <a:r>
              <a:rPr lang="en-US" dirty="0" smtClean="0"/>
              <a:t> </a:t>
            </a:r>
            <a:r>
              <a:rPr lang="en-US" dirty="0" err="1" smtClean="0"/>
              <a:t>dengan</a:t>
            </a:r>
            <a:r>
              <a:rPr lang="en-US" dirty="0" smtClean="0"/>
              <a:t> data </a:t>
            </a:r>
            <a:r>
              <a:rPr lang="en-US" dirty="0" err="1" smtClean="0"/>
              <a:t>karakter</a:t>
            </a:r>
            <a:r>
              <a:rPr lang="en-US" dirty="0" smtClean="0"/>
              <a:t> , data </a:t>
            </a:r>
            <a:r>
              <a:rPr lang="en-US" dirty="0" err="1" smtClean="0"/>
              <a:t>karakter</a:t>
            </a:r>
            <a:r>
              <a:rPr lang="en-US" dirty="0" smtClean="0"/>
              <a:t> </a:t>
            </a:r>
            <a:r>
              <a:rPr lang="en-US" dirty="0" err="1" smtClean="0"/>
              <a:t>akan</a:t>
            </a:r>
            <a:r>
              <a:rPr lang="en-US" dirty="0" smtClean="0"/>
              <a:t> </a:t>
            </a:r>
            <a:r>
              <a:rPr lang="en-US" dirty="0" err="1" smtClean="0"/>
              <a:t>diperlakukan</a:t>
            </a:r>
            <a:r>
              <a:rPr lang="en-US" dirty="0" smtClean="0"/>
              <a:t> </a:t>
            </a:r>
            <a:r>
              <a:rPr lang="en-US" dirty="0" err="1" smtClean="0"/>
              <a:t>sebagai</a:t>
            </a:r>
            <a:r>
              <a:rPr lang="en-US" dirty="0" smtClean="0"/>
              <a:t> integer.  (contoh3.cpp)</a:t>
            </a:r>
          </a:p>
          <a:p>
            <a:pPr algn="just"/>
            <a:r>
              <a:rPr lang="id-ID" dirty="0" smtClean="0"/>
              <a:t>Variabel dapat memiliki jenis/tipe selain integer.  (akan kita bahas berikutnya)</a:t>
            </a:r>
            <a:endParaRPr lang="id-ID"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ASSIGNMENT/PENUGASAN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err="1" smtClean="0"/>
              <a:t>Pemberian</a:t>
            </a:r>
            <a:r>
              <a:rPr lang="en-US" dirty="0" smtClean="0"/>
              <a:t> </a:t>
            </a:r>
            <a:r>
              <a:rPr lang="en-US" dirty="0" err="1" smtClean="0"/>
              <a:t>nilai</a:t>
            </a:r>
            <a:r>
              <a:rPr lang="en-US" dirty="0" smtClean="0"/>
              <a:t> </a:t>
            </a:r>
            <a:r>
              <a:rPr lang="en-US" dirty="0" err="1" smtClean="0"/>
              <a:t>terhadap</a:t>
            </a:r>
            <a:r>
              <a:rPr lang="en-US" dirty="0" smtClean="0"/>
              <a:t> </a:t>
            </a:r>
            <a:r>
              <a:rPr lang="en-US" dirty="0" err="1" smtClean="0"/>
              <a:t>sebuah</a:t>
            </a:r>
            <a:r>
              <a:rPr lang="en-US" dirty="0" smtClean="0"/>
              <a:t> </a:t>
            </a:r>
            <a:r>
              <a:rPr lang="en-US" dirty="0" err="1" smtClean="0"/>
              <a:t>variabel</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statemen</a:t>
            </a:r>
            <a:r>
              <a:rPr lang="en-US" dirty="0" smtClean="0"/>
              <a:t> </a:t>
            </a:r>
            <a:r>
              <a:rPr lang="en-US" i="1" dirty="0" smtClean="0"/>
              <a:t>assignment </a:t>
            </a:r>
            <a:r>
              <a:rPr lang="en-US" dirty="0" smtClean="0"/>
              <a:t> </a:t>
            </a:r>
            <a:r>
              <a:rPr lang="en-US" dirty="0" err="1" smtClean="0"/>
              <a:t>atau</a:t>
            </a:r>
            <a:r>
              <a:rPr lang="en-US" dirty="0" smtClean="0"/>
              <a:t> </a:t>
            </a:r>
            <a:r>
              <a:rPr lang="en-US" dirty="0" err="1" smtClean="0"/>
              <a:t>mengisikan</a:t>
            </a:r>
            <a:r>
              <a:rPr lang="en-US" dirty="0" smtClean="0"/>
              <a:t> </a:t>
            </a:r>
            <a:r>
              <a:rPr lang="en-US" dirty="0" err="1" smtClean="0"/>
              <a:t>langsung</a:t>
            </a:r>
            <a:r>
              <a:rPr lang="en-US" dirty="0" smtClean="0"/>
              <a:t> </a:t>
            </a:r>
            <a:r>
              <a:rPr lang="en-US" dirty="0" err="1" smtClean="0"/>
              <a:t>melalui</a:t>
            </a:r>
            <a:r>
              <a:rPr lang="en-US" dirty="0" smtClean="0"/>
              <a:t> </a:t>
            </a:r>
            <a:r>
              <a:rPr lang="en-US" dirty="0" err="1" smtClean="0"/>
              <a:t>alat</a:t>
            </a:r>
            <a:r>
              <a:rPr lang="en-US" dirty="0" smtClean="0"/>
              <a:t> input </a:t>
            </a:r>
            <a:r>
              <a:rPr lang="en-US" dirty="0" err="1" smtClean="0"/>
              <a:t>oleh</a:t>
            </a:r>
            <a:r>
              <a:rPr lang="en-US" dirty="0" smtClean="0"/>
              <a:t> user.</a:t>
            </a:r>
          </a:p>
          <a:p>
            <a:pPr algn="just"/>
            <a:r>
              <a:rPr lang="en-US" dirty="0" err="1" smtClean="0"/>
              <a:t>Contoh</a:t>
            </a:r>
            <a:r>
              <a:rPr lang="en-US" dirty="0" smtClean="0"/>
              <a:t> </a:t>
            </a:r>
            <a:r>
              <a:rPr lang="en-US" i="1" dirty="0" smtClean="0"/>
              <a:t>assignment </a:t>
            </a:r>
            <a:r>
              <a:rPr lang="en-US" dirty="0" err="1" smtClean="0"/>
              <a:t>adalah</a:t>
            </a:r>
            <a:r>
              <a:rPr lang="en-US" dirty="0" smtClean="0"/>
              <a:t> :</a:t>
            </a:r>
          </a:p>
          <a:p>
            <a:pPr lvl="2" algn="just">
              <a:buNone/>
            </a:pPr>
            <a:r>
              <a:rPr lang="en-US" dirty="0" smtClean="0"/>
              <a:t>alas=78;</a:t>
            </a:r>
          </a:p>
          <a:p>
            <a:pPr algn="just"/>
            <a:r>
              <a:rPr lang="en-US" i="1" dirty="0" smtClean="0"/>
              <a:t>Assignment </a:t>
            </a:r>
            <a:r>
              <a:rPr lang="en-US" dirty="0" err="1" smtClean="0"/>
              <a:t>tersebut</a:t>
            </a:r>
            <a:r>
              <a:rPr lang="en-US" dirty="0" smtClean="0"/>
              <a:t> </a:t>
            </a:r>
            <a:r>
              <a:rPr lang="en-US" dirty="0" err="1" smtClean="0"/>
              <a:t>memiliki</a:t>
            </a:r>
            <a:r>
              <a:rPr lang="en-US" dirty="0" smtClean="0"/>
              <a:t> </a:t>
            </a:r>
            <a:r>
              <a:rPr lang="en-US" dirty="0" err="1" smtClean="0"/>
              <a:t>arti</a:t>
            </a:r>
            <a:r>
              <a:rPr lang="en-US" dirty="0" smtClean="0"/>
              <a:t> </a:t>
            </a:r>
            <a:r>
              <a:rPr lang="en-US" dirty="0" err="1" smtClean="0"/>
              <a:t>variabel</a:t>
            </a:r>
            <a:r>
              <a:rPr lang="en-US" dirty="0" smtClean="0"/>
              <a:t> alas </a:t>
            </a:r>
            <a:r>
              <a:rPr lang="en-US" dirty="0" err="1" smtClean="0"/>
              <a:t>sekarang</a:t>
            </a:r>
            <a:r>
              <a:rPr lang="en-US" dirty="0" smtClean="0"/>
              <a:t> </a:t>
            </a:r>
            <a:r>
              <a:rPr lang="en-US" dirty="0" err="1" smtClean="0"/>
              <a:t>bernilai</a:t>
            </a:r>
            <a:r>
              <a:rPr lang="en-US" dirty="0" smtClean="0"/>
              <a:t> 78, </a:t>
            </a:r>
            <a:r>
              <a:rPr lang="en-US" dirty="0" err="1" smtClean="0"/>
              <a:t>sehingga</a:t>
            </a:r>
            <a:r>
              <a:rPr lang="en-US" dirty="0" smtClean="0"/>
              <a:t> </a:t>
            </a:r>
            <a:r>
              <a:rPr lang="en-US" dirty="0" err="1" smtClean="0"/>
              <a:t>ruang</a:t>
            </a:r>
            <a:r>
              <a:rPr lang="en-US" dirty="0" smtClean="0"/>
              <a:t> </a:t>
            </a:r>
            <a:r>
              <a:rPr lang="en-US" dirty="0" err="1" smtClean="0"/>
              <a:t>memori</a:t>
            </a:r>
            <a:r>
              <a:rPr lang="en-US" dirty="0" smtClean="0"/>
              <a:t> yang </a:t>
            </a:r>
            <a:r>
              <a:rPr lang="en-US" dirty="0" err="1" smtClean="0"/>
              <a:t>ditunjuk</a:t>
            </a:r>
            <a:r>
              <a:rPr lang="en-US" dirty="0" smtClean="0"/>
              <a:t> </a:t>
            </a:r>
            <a:r>
              <a:rPr lang="en-US" dirty="0" err="1" smtClean="0"/>
              <a:t>oleh</a:t>
            </a:r>
            <a:r>
              <a:rPr lang="en-US" dirty="0" smtClean="0"/>
              <a:t> </a:t>
            </a:r>
            <a:r>
              <a:rPr lang="en-US" dirty="0" err="1" smtClean="0"/>
              <a:t>variabel</a:t>
            </a:r>
            <a:r>
              <a:rPr lang="en-US" dirty="0" smtClean="0"/>
              <a:t> alas </a:t>
            </a:r>
            <a:r>
              <a:rPr lang="en-US" dirty="0" err="1" smtClean="0"/>
              <a:t>bernilai</a:t>
            </a:r>
            <a:r>
              <a:rPr lang="en-US" dirty="0" smtClean="0"/>
              <a:t> 78.</a:t>
            </a:r>
          </a:p>
          <a:p>
            <a:pPr algn="just"/>
            <a:r>
              <a:rPr lang="en-US" dirty="0" err="1" smtClean="0"/>
              <a:t>Jika</a:t>
            </a:r>
            <a:r>
              <a:rPr lang="en-US" dirty="0" smtClean="0"/>
              <a:t> </a:t>
            </a:r>
            <a:r>
              <a:rPr lang="en-US" dirty="0" err="1" smtClean="0"/>
              <a:t>kemudian</a:t>
            </a:r>
            <a:r>
              <a:rPr lang="en-US" dirty="0" smtClean="0"/>
              <a:t> </a:t>
            </a:r>
            <a:r>
              <a:rPr lang="en-US" dirty="0" err="1" smtClean="0"/>
              <a:t>dilakukan</a:t>
            </a:r>
            <a:r>
              <a:rPr lang="en-US" dirty="0" smtClean="0"/>
              <a:t> :</a:t>
            </a:r>
          </a:p>
          <a:p>
            <a:pPr lvl="2" algn="just">
              <a:buNone/>
            </a:pPr>
            <a:r>
              <a:rPr lang="en-US" dirty="0" smtClean="0"/>
              <a:t>alas=90;</a:t>
            </a:r>
          </a:p>
          <a:p>
            <a:pPr algn="just"/>
            <a:r>
              <a:rPr lang="en-US" dirty="0" err="1" smtClean="0"/>
              <a:t>Maka</a:t>
            </a:r>
            <a:r>
              <a:rPr lang="en-US" dirty="0" smtClean="0"/>
              <a:t> </a:t>
            </a:r>
            <a:r>
              <a:rPr lang="en-US" dirty="0" err="1" smtClean="0"/>
              <a:t>nilai</a:t>
            </a:r>
            <a:r>
              <a:rPr lang="en-US" dirty="0" smtClean="0"/>
              <a:t> alas </a:t>
            </a:r>
            <a:r>
              <a:rPr lang="en-US" dirty="0" err="1" smtClean="0"/>
              <a:t>sekarang</a:t>
            </a:r>
            <a:r>
              <a:rPr lang="en-US" dirty="0" smtClean="0"/>
              <a:t> </a:t>
            </a:r>
            <a:r>
              <a:rPr lang="en-US" dirty="0" err="1" smtClean="0"/>
              <a:t>bernilai</a:t>
            </a:r>
            <a:r>
              <a:rPr lang="en-US" dirty="0" smtClean="0"/>
              <a:t> 90, </a:t>
            </a:r>
            <a:r>
              <a:rPr lang="en-US" dirty="0" err="1" smtClean="0"/>
              <a:t>tidak</a:t>
            </a:r>
            <a:r>
              <a:rPr lang="en-US" dirty="0" smtClean="0"/>
              <a:t> </a:t>
            </a:r>
            <a:r>
              <a:rPr lang="en-US" dirty="0" err="1" smtClean="0"/>
              <a:t>lagi</a:t>
            </a:r>
            <a:r>
              <a:rPr lang="en-US" dirty="0" smtClean="0"/>
              <a:t> 78.</a:t>
            </a:r>
            <a:endParaRPr lang="en-US" dirty="0"/>
          </a:p>
        </p:txBody>
      </p:sp>
      <p:sp>
        <p:nvSpPr>
          <p:cNvPr id="4" name="TextBox 3"/>
          <p:cNvSpPr txBox="1"/>
          <p:nvPr/>
        </p:nvSpPr>
        <p:spPr>
          <a:xfrm>
            <a:off x="7143768" y="6072206"/>
            <a:ext cx="1356590" cy="369332"/>
          </a:xfrm>
          <a:prstGeom prst="rect">
            <a:avLst/>
          </a:prstGeom>
          <a:noFill/>
        </p:spPr>
        <p:txBody>
          <a:bodyPr wrap="none" rtlCol="0">
            <a:spAutoFit/>
          </a:bodyPr>
          <a:lstStyle/>
          <a:p>
            <a:r>
              <a:rPr lang="en-US" dirty="0" smtClean="0"/>
              <a:t>contoh4.cpp</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id-ID" dirty="0" smtClean="0"/>
              <a:t>TIPE DATA</a:t>
            </a:r>
            <a:endParaRPr lang="id-ID" dirty="0"/>
          </a:p>
        </p:txBody>
      </p:sp>
      <p:sp>
        <p:nvSpPr>
          <p:cNvPr id="3" name="Content Placeholder 2"/>
          <p:cNvSpPr>
            <a:spLocks noGrp="1"/>
          </p:cNvSpPr>
          <p:nvPr>
            <p:ph idx="1"/>
          </p:nvPr>
        </p:nvSpPr>
        <p:spPr>
          <a:xfrm>
            <a:off x="457200" y="1142984"/>
            <a:ext cx="8329642" cy="4525963"/>
          </a:xfrm>
        </p:spPr>
        <p:txBody>
          <a:bodyPr/>
          <a:lstStyle/>
          <a:p>
            <a:r>
              <a:rPr lang="id-ID" dirty="0" smtClean="0"/>
              <a:t>Setiap variabel akan berisi nilai yang memiliki tipe data tertentu.  Secara garis besar ada 3 tipe data yaitu : integer, float/real, character. </a:t>
            </a:r>
          </a:p>
          <a:p>
            <a:pPr lvl="1">
              <a:buNone/>
            </a:pPr>
            <a:endParaRPr lang="id-ID" dirty="0"/>
          </a:p>
        </p:txBody>
      </p:sp>
      <p:pic>
        <p:nvPicPr>
          <p:cNvPr id="6" name="Picture 3"/>
          <p:cNvPicPr>
            <a:picLocks noChangeAspect="1" noChangeArrowheads="1"/>
          </p:cNvPicPr>
          <p:nvPr/>
        </p:nvPicPr>
        <p:blipFill>
          <a:blip r:embed="rId2" cstate="print"/>
          <a:srcRect/>
          <a:stretch>
            <a:fillRect/>
          </a:stretch>
        </p:blipFill>
        <p:spPr bwMode="auto">
          <a:xfrm>
            <a:off x="642910" y="3071832"/>
            <a:ext cx="8029575" cy="321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TIPE DATA</a:t>
            </a:r>
            <a:endParaRPr lang="en-US" dirty="0"/>
          </a:p>
        </p:txBody>
      </p:sp>
      <p:sp>
        <p:nvSpPr>
          <p:cNvPr id="5" name="Content Placeholder 4"/>
          <p:cNvSpPr>
            <a:spLocks noGrp="1"/>
          </p:cNvSpPr>
          <p:nvPr>
            <p:ph idx="1"/>
          </p:nvPr>
        </p:nvSpPr>
        <p:spPr/>
        <p:txBody>
          <a:bodyPr>
            <a:normAutofit lnSpcReduction="10000"/>
          </a:bodyPr>
          <a:lstStyle/>
          <a:p>
            <a:pPr algn="just"/>
            <a:r>
              <a:rPr lang="en-US" dirty="0" err="1" smtClean="0"/>
              <a:t>Setiap</a:t>
            </a:r>
            <a:r>
              <a:rPr lang="en-US" dirty="0" smtClean="0"/>
              <a:t> </a:t>
            </a:r>
            <a:r>
              <a:rPr lang="en-US" dirty="0" err="1" smtClean="0"/>
              <a:t>tipe</a:t>
            </a:r>
            <a:r>
              <a:rPr lang="en-US" dirty="0" smtClean="0"/>
              <a:t> data </a:t>
            </a:r>
            <a:r>
              <a:rPr lang="en-US" dirty="0" err="1" smtClean="0"/>
              <a:t>tersebut</a:t>
            </a:r>
            <a:r>
              <a:rPr lang="en-US" dirty="0" smtClean="0"/>
              <a:t> </a:t>
            </a:r>
            <a:r>
              <a:rPr lang="en-US" dirty="0" err="1" smtClean="0"/>
              <a:t>memiliki</a:t>
            </a:r>
            <a:r>
              <a:rPr lang="en-US" dirty="0" smtClean="0"/>
              <a:t> </a:t>
            </a:r>
            <a:r>
              <a:rPr lang="en-US" dirty="0" err="1" smtClean="0"/>
              <a:t>jangkauan</a:t>
            </a:r>
            <a:r>
              <a:rPr lang="en-US" dirty="0" smtClean="0"/>
              <a:t> </a:t>
            </a:r>
            <a:r>
              <a:rPr lang="en-US" dirty="0" err="1" smtClean="0"/>
              <a:t>tertentu</a:t>
            </a:r>
            <a:r>
              <a:rPr lang="en-US" dirty="0" smtClean="0"/>
              <a:t> </a:t>
            </a:r>
            <a:r>
              <a:rPr lang="en-US" dirty="0" err="1" smtClean="0"/>
              <a:t>sesuai</a:t>
            </a:r>
            <a:r>
              <a:rPr lang="en-US" dirty="0" smtClean="0"/>
              <a:t> </a:t>
            </a:r>
            <a:r>
              <a:rPr lang="en-US" dirty="0" err="1" smtClean="0"/>
              <a:t>jumlah</a:t>
            </a:r>
            <a:r>
              <a:rPr lang="en-US" dirty="0" smtClean="0"/>
              <a:t> byte yang </a:t>
            </a:r>
            <a:r>
              <a:rPr lang="en-US" dirty="0" err="1" smtClean="0"/>
              <a:t>disediakan</a:t>
            </a:r>
            <a:r>
              <a:rPr lang="en-US" dirty="0" smtClean="0"/>
              <a:t> </a:t>
            </a:r>
            <a:r>
              <a:rPr lang="en-US" dirty="0" err="1" smtClean="0"/>
              <a:t>dalam</a:t>
            </a:r>
            <a:r>
              <a:rPr lang="en-US" dirty="0" smtClean="0"/>
              <a:t> </a:t>
            </a:r>
            <a:r>
              <a:rPr lang="en-US" dirty="0" err="1" smtClean="0"/>
              <a:t>memori</a:t>
            </a:r>
            <a:r>
              <a:rPr lang="en-US" dirty="0" smtClean="0"/>
              <a:t>.  </a:t>
            </a:r>
            <a:r>
              <a:rPr lang="en-US" dirty="0" err="1" smtClean="0"/>
              <a:t>Sehingga</a:t>
            </a:r>
            <a:r>
              <a:rPr lang="en-US" dirty="0" smtClean="0"/>
              <a:t> </a:t>
            </a:r>
            <a:r>
              <a:rPr lang="en-US" dirty="0" err="1" smtClean="0"/>
              <a:t>jika</a:t>
            </a:r>
            <a:r>
              <a:rPr lang="en-US" dirty="0" smtClean="0"/>
              <a:t> </a:t>
            </a:r>
            <a:r>
              <a:rPr lang="en-US" dirty="0" err="1" smtClean="0"/>
              <a:t>kita</a:t>
            </a:r>
            <a:r>
              <a:rPr lang="en-US" dirty="0" smtClean="0"/>
              <a:t> </a:t>
            </a:r>
            <a:r>
              <a:rPr lang="en-US" dirty="0" err="1" smtClean="0"/>
              <a:t>memasukkan</a:t>
            </a:r>
            <a:r>
              <a:rPr lang="en-US" dirty="0" smtClean="0"/>
              <a:t> </a:t>
            </a:r>
            <a:r>
              <a:rPr lang="en-US" dirty="0" err="1" smtClean="0"/>
              <a:t>bilangan</a:t>
            </a:r>
            <a:r>
              <a:rPr lang="en-US" dirty="0" smtClean="0"/>
              <a:t> </a:t>
            </a:r>
            <a:r>
              <a:rPr lang="en-US" dirty="0" err="1" smtClean="0"/>
              <a:t>dengan</a:t>
            </a:r>
            <a:r>
              <a:rPr lang="en-US" dirty="0" smtClean="0"/>
              <a:t> </a:t>
            </a:r>
            <a:r>
              <a:rPr lang="en-US" dirty="0" err="1" smtClean="0"/>
              <a:t>jangkauan</a:t>
            </a:r>
            <a:r>
              <a:rPr lang="en-US" dirty="0" smtClean="0"/>
              <a:t> </a:t>
            </a:r>
            <a:r>
              <a:rPr lang="en-US" dirty="0" err="1" smtClean="0"/>
              <a:t>lebih</a:t>
            </a:r>
            <a:r>
              <a:rPr lang="en-US" dirty="0" smtClean="0"/>
              <a:t> </a:t>
            </a:r>
            <a:r>
              <a:rPr lang="en-US" dirty="0" err="1" smtClean="0"/>
              <a:t>dari</a:t>
            </a:r>
            <a:r>
              <a:rPr lang="en-US" dirty="0" smtClean="0"/>
              <a:t> yang </a:t>
            </a:r>
            <a:r>
              <a:rPr lang="en-US" dirty="0" err="1" smtClean="0"/>
              <a:t>seharusnya</a:t>
            </a:r>
            <a:r>
              <a:rPr lang="en-US" dirty="0" smtClean="0"/>
              <a:t> </a:t>
            </a:r>
            <a:r>
              <a:rPr lang="en-US" dirty="0" err="1" smtClean="0"/>
              <a:t>akan</a:t>
            </a:r>
            <a:r>
              <a:rPr lang="en-US" dirty="0" smtClean="0"/>
              <a:t> </a:t>
            </a:r>
            <a:r>
              <a:rPr lang="en-US" dirty="0" err="1" smtClean="0"/>
              <a:t>terjadi</a:t>
            </a:r>
            <a:r>
              <a:rPr lang="en-US" dirty="0" smtClean="0"/>
              <a:t> </a:t>
            </a:r>
            <a:r>
              <a:rPr lang="en-US" i="1" dirty="0" smtClean="0"/>
              <a:t>overflow </a:t>
            </a:r>
            <a:r>
              <a:rPr lang="en-US" dirty="0" smtClean="0"/>
              <a:t>.</a:t>
            </a:r>
          </a:p>
          <a:p>
            <a:endParaRPr lang="en-US" dirty="0" smtClean="0"/>
          </a:p>
          <a:p>
            <a:endParaRPr lang="en-US" dirty="0" smtClean="0"/>
          </a:p>
          <a:p>
            <a:endParaRPr lang="en-US" dirty="0" smtClean="0"/>
          </a:p>
          <a:p>
            <a:pPr algn="r">
              <a:buNone/>
            </a:pPr>
            <a:r>
              <a:rPr lang="en-US" dirty="0" smtClean="0"/>
              <a:t>contoh2.cpp</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KONSTANTA</a:t>
            </a:r>
            <a:endParaRPr lang="en-US" dirty="0"/>
          </a:p>
        </p:txBody>
      </p:sp>
      <p:sp>
        <p:nvSpPr>
          <p:cNvPr id="3" name="Content Placeholder 2"/>
          <p:cNvSpPr>
            <a:spLocks noGrp="1"/>
          </p:cNvSpPr>
          <p:nvPr>
            <p:ph idx="1"/>
          </p:nvPr>
        </p:nvSpPr>
        <p:spPr/>
        <p:txBody>
          <a:bodyPr/>
          <a:lstStyle/>
          <a:p>
            <a:r>
              <a:rPr lang="en-US" dirty="0" err="1" smtClean="0"/>
              <a:t>Konstanta</a:t>
            </a:r>
            <a:r>
              <a:rPr lang="en-US" dirty="0" smtClean="0"/>
              <a:t> </a:t>
            </a:r>
            <a:r>
              <a:rPr lang="en-US" dirty="0" err="1" smtClean="0"/>
              <a:t>adalah</a:t>
            </a:r>
            <a:r>
              <a:rPr lang="en-US" dirty="0" smtClean="0"/>
              <a:t> </a:t>
            </a:r>
            <a:r>
              <a:rPr lang="en-US" dirty="0" err="1" smtClean="0"/>
              <a:t>variabel</a:t>
            </a:r>
            <a:r>
              <a:rPr lang="en-US" dirty="0" smtClean="0"/>
              <a:t> yang </a:t>
            </a:r>
            <a:r>
              <a:rPr lang="en-US" dirty="0" err="1" smtClean="0"/>
              <a:t>tidak</a:t>
            </a:r>
            <a:r>
              <a:rPr lang="en-US" dirty="0" smtClean="0"/>
              <a:t> </a:t>
            </a:r>
            <a:r>
              <a:rPr lang="en-US" dirty="0" err="1" smtClean="0"/>
              <a:t>berubah</a:t>
            </a:r>
            <a:r>
              <a:rPr lang="en-US" dirty="0" smtClean="0"/>
              <a:t> </a:t>
            </a:r>
            <a:r>
              <a:rPr lang="en-US" dirty="0" err="1" smtClean="0"/>
              <a:t>nilainya</a:t>
            </a:r>
            <a:r>
              <a:rPr lang="en-US" dirty="0" smtClean="0"/>
              <a:t> </a:t>
            </a:r>
            <a:r>
              <a:rPr lang="en-US" dirty="0" err="1" smtClean="0"/>
              <a:t>sepanjang</a:t>
            </a:r>
            <a:r>
              <a:rPr lang="en-US" dirty="0" smtClean="0"/>
              <a:t> program </a:t>
            </a:r>
            <a:r>
              <a:rPr lang="en-US" dirty="0" err="1" smtClean="0"/>
              <a:t>dijalankan</a:t>
            </a:r>
            <a:r>
              <a:rPr lang="en-US" dirty="0" smtClean="0"/>
              <a:t>.  </a:t>
            </a:r>
          </a:p>
          <a:p>
            <a:r>
              <a:rPr lang="en-US" dirty="0" err="1" smtClean="0"/>
              <a:t>Didefinisikan</a:t>
            </a:r>
            <a:r>
              <a:rPr lang="en-US" dirty="0" smtClean="0"/>
              <a:t> </a:t>
            </a:r>
            <a:r>
              <a:rPr lang="en-US" dirty="0" err="1" smtClean="0"/>
              <a:t>dengan</a:t>
            </a:r>
            <a:r>
              <a:rPr lang="en-US" dirty="0" smtClean="0"/>
              <a:t> </a:t>
            </a:r>
            <a:r>
              <a:rPr lang="en-US" dirty="0" err="1" smtClean="0"/>
              <a:t>menggunakan</a:t>
            </a:r>
            <a:r>
              <a:rPr lang="en-US" dirty="0" smtClean="0"/>
              <a:t>  #define </a:t>
            </a:r>
            <a:r>
              <a:rPr lang="en-US" dirty="0" err="1" smtClean="0"/>
              <a:t>pada</a:t>
            </a:r>
            <a:r>
              <a:rPr lang="en-US" dirty="0" smtClean="0"/>
              <a:t> </a:t>
            </a:r>
            <a:r>
              <a:rPr lang="en-US" dirty="0" err="1" smtClean="0"/>
              <a:t>bagian</a:t>
            </a:r>
            <a:r>
              <a:rPr lang="en-US" dirty="0" smtClean="0"/>
              <a:t> </a:t>
            </a:r>
            <a:r>
              <a:rPr lang="en-US" dirty="0" err="1" smtClean="0"/>
              <a:t>diatas</a:t>
            </a:r>
            <a:r>
              <a:rPr lang="en-US" dirty="0" smtClean="0"/>
              <a:t> main.</a:t>
            </a:r>
          </a:p>
          <a:p>
            <a:r>
              <a:rPr lang="en-US" dirty="0" err="1" smtClean="0"/>
              <a:t>Contoh</a:t>
            </a:r>
            <a:r>
              <a:rPr lang="en-US" dirty="0" smtClean="0"/>
              <a:t> </a:t>
            </a:r>
            <a:r>
              <a:rPr lang="en-US" dirty="0" err="1" smtClean="0"/>
              <a:t>deklarasi</a:t>
            </a:r>
            <a:r>
              <a:rPr lang="en-US" dirty="0" smtClean="0"/>
              <a:t> :</a:t>
            </a:r>
          </a:p>
          <a:p>
            <a:pPr lvl="2">
              <a:buNone/>
            </a:pPr>
            <a:r>
              <a:rPr lang="en-US" dirty="0" smtClean="0"/>
              <a:t>#define PI  3.14</a:t>
            </a:r>
          </a:p>
          <a:p>
            <a:endParaRPr lang="en-US" dirty="0" smtClean="0"/>
          </a:p>
          <a:p>
            <a:pPr algn="r">
              <a:buNone/>
            </a:pPr>
            <a:r>
              <a:rPr lang="en-US" dirty="0" smtClean="0"/>
              <a:t>contoh5.cpp</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EKSPRESI ARITMATIKA</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err="1" smtClean="0"/>
              <a:t>Anda</a:t>
            </a:r>
            <a:r>
              <a:rPr lang="en-US" dirty="0" smtClean="0"/>
              <a:t> </a:t>
            </a:r>
            <a:r>
              <a:rPr lang="en-US" dirty="0" err="1" smtClean="0"/>
              <a:t>tentu</a:t>
            </a:r>
            <a:r>
              <a:rPr lang="en-US" dirty="0" smtClean="0"/>
              <a:t> </a:t>
            </a:r>
            <a:r>
              <a:rPr lang="en-US" dirty="0" err="1" smtClean="0"/>
              <a:t>sudah</a:t>
            </a:r>
            <a:r>
              <a:rPr lang="en-US" dirty="0" smtClean="0"/>
              <a:t> </a:t>
            </a:r>
            <a:r>
              <a:rPr lang="en-US" dirty="0" err="1" smtClean="0"/>
              <a:t>mengenal</a:t>
            </a:r>
            <a:r>
              <a:rPr lang="en-US" dirty="0" smtClean="0"/>
              <a:t> </a:t>
            </a:r>
            <a:r>
              <a:rPr lang="en-US" dirty="0" err="1" smtClean="0"/>
              <a:t>kalimat</a:t>
            </a:r>
            <a:r>
              <a:rPr lang="en-US" dirty="0" smtClean="0"/>
              <a:t> </a:t>
            </a:r>
            <a:r>
              <a:rPr lang="en-US" dirty="0" err="1" smtClean="0"/>
              <a:t>matematika</a:t>
            </a:r>
            <a:r>
              <a:rPr lang="en-US" dirty="0" smtClean="0"/>
              <a:t> </a:t>
            </a:r>
            <a:r>
              <a:rPr lang="en-US" dirty="0" err="1" smtClean="0"/>
              <a:t>berikut</a:t>
            </a:r>
            <a:r>
              <a:rPr lang="en-US" dirty="0" smtClean="0"/>
              <a:t> :</a:t>
            </a:r>
          </a:p>
          <a:p>
            <a:pPr lvl="2">
              <a:buNone/>
            </a:pPr>
            <a:r>
              <a:rPr lang="en-US" dirty="0" err="1" smtClean="0"/>
              <a:t>luas</a:t>
            </a:r>
            <a:r>
              <a:rPr lang="en-US" dirty="0" smtClean="0"/>
              <a:t> = ½ x alas x </a:t>
            </a:r>
            <a:r>
              <a:rPr lang="en-US" dirty="0" err="1" smtClean="0"/>
              <a:t>tinggi</a:t>
            </a:r>
            <a:endParaRPr lang="en-US" dirty="0" smtClean="0"/>
          </a:p>
          <a:p>
            <a:pPr algn="just"/>
            <a:r>
              <a:rPr lang="en-US" dirty="0" err="1" smtClean="0"/>
              <a:t>Kalimat</a:t>
            </a:r>
            <a:r>
              <a:rPr lang="en-US" dirty="0" smtClean="0"/>
              <a:t> </a:t>
            </a:r>
            <a:r>
              <a:rPr lang="en-US" dirty="0" err="1" smtClean="0"/>
              <a:t>tersebut</a:t>
            </a:r>
            <a:r>
              <a:rPr lang="en-US" dirty="0" smtClean="0"/>
              <a:t> </a:t>
            </a:r>
            <a:r>
              <a:rPr lang="en-US" dirty="0" err="1" smtClean="0"/>
              <a:t>digunakan</a:t>
            </a:r>
            <a:r>
              <a:rPr lang="en-US" dirty="0" smtClean="0"/>
              <a:t> </a:t>
            </a:r>
            <a:r>
              <a:rPr lang="en-US" dirty="0" err="1" smtClean="0"/>
              <a:t>juga</a:t>
            </a:r>
            <a:r>
              <a:rPr lang="en-US" dirty="0" smtClean="0"/>
              <a:t> </a:t>
            </a:r>
            <a:r>
              <a:rPr lang="en-US" dirty="0" err="1" smtClean="0"/>
              <a:t>dalam</a:t>
            </a:r>
            <a:r>
              <a:rPr lang="en-US" dirty="0" smtClean="0"/>
              <a:t> </a:t>
            </a:r>
            <a:r>
              <a:rPr lang="en-US" dirty="0" err="1" smtClean="0"/>
              <a:t>pemrograman</a:t>
            </a:r>
            <a:r>
              <a:rPr lang="en-US" dirty="0" smtClean="0"/>
              <a:t>, </a:t>
            </a:r>
            <a:r>
              <a:rPr lang="en-US" dirty="0" err="1" smtClean="0"/>
              <a:t>tetapi</a:t>
            </a:r>
            <a:r>
              <a:rPr lang="en-US" dirty="0" smtClean="0"/>
              <a:t> </a:t>
            </a:r>
            <a:r>
              <a:rPr lang="en-US" dirty="0" err="1" smtClean="0"/>
              <a:t>dengan</a:t>
            </a:r>
            <a:r>
              <a:rPr lang="en-US" dirty="0" smtClean="0"/>
              <a:t> format yang </a:t>
            </a:r>
            <a:r>
              <a:rPr lang="en-US" dirty="0" err="1" smtClean="0"/>
              <a:t>berbeda</a:t>
            </a:r>
            <a:r>
              <a:rPr lang="en-US" dirty="0" smtClean="0"/>
              <a:t>. </a:t>
            </a:r>
          </a:p>
          <a:p>
            <a:pPr algn="just"/>
            <a:r>
              <a:rPr lang="en-US" dirty="0" err="1" smtClean="0"/>
              <a:t>Luas</a:t>
            </a:r>
            <a:r>
              <a:rPr lang="en-US" dirty="0" smtClean="0"/>
              <a:t> = 0.5 * alas * </a:t>
            </a:r>
            <a:r>
              <a:rPr lang="en-US" dirty="0" err="1" smtClean="0"/>
              <a:t>tinggi</a:t>
            </a:r>
            <a:endParaRPr lang="en-US" dirty="0" smtClean="0"/>
          </a:p>
          <a:p>
            <a:pPr algn="just"/>
            <a:r>
              <a:rPr lang="en-US" dirty="0" smtClean="0"/>
              <a:t>Yang </a:t>
            </a:r>
            <a:r>
              <a:rPr lang="en-US" dirty="0" err="1" smtClean="0"/>
              <a:t>memiliki</a:t>
            </a:r>
            <a:r>
              <a:rPr lang="en-US" dirty="0" smtClean="0"/>
              <a:t> </a:t>
            </a:r>
            <a:r>
              <a:rPr lang="en-US" dirty="0" err="1" smtClean="0"/>
              <a:t>arti</a:t>
            </a:r>
            <a:r>
              <a:rPr lang="en-US" dirty="0" smtClean="0"/>
              <a:t> : </a:t>
            </a:r>
            <a:r>
              <a:rPr lang="en-US" dirty="0" err="1" smtClean="0"/>
              <a:t>nilai</a:t>
            </a:r>
            <a:r>
              <a:rPr lang="en-US" dirty="0" smtClean="0"/>
              <a:t> </a:t>
            </a:r>
            <a:r>
              <a:rPr lang="en-US" dirty="0" err="1" smtClean="0"/>
              <a:t>luas</a:t>
            </a:r>
            <a:r>
              <a:rPr lang="en-US" dirty="0" smtClean="0"/>
              <a:t> </a:t>
            </a:r>
            <a:r>
              <a:rPr lang="en-US" dirty="0" err="1" smtClean="0"/>
              <a:t>akan</a:t>
            </a:r>
            <a:r>
              <a:rPr lang="en-US" dirty="0" smtClean="0"/>
              <a:t> </a:t>
            </a:r>
            <a:r>
              <a:rPr lang="en-US" dirty="0" err="1" smtClean="0"/>
              <a:t>berisi</a:t>
            </a:r>
            <a:r>
              <a:rPr lang="en-US" dirty="0" smtClean="0"/>
              <a:t> 0.5 </a:t>
            </a:r>
            <a:r>
              <a:rPr lang="en-US" dirty="0" err="1" smtClean="0"/>
              <a:t>dikalikan</a:t>
            </a:r>
            <a:r>
              <a:rPr lang="en-US" dirty="0" smtClean="0"/>
              <a:t> </a:t>
            </a:r>
            <a:r>
              <a:rPr lang="en-US" dirty="0" err="1" smtClean="0"/>
              <a:t>nilai</a:t>
            </a:r>
            <a:r>
              <a:rPr lang="en-US" dirty="0" smtClean="0"/>
              <a:t> </a:t>
            </a:r>
            <a:r>
              <a:rPr lang="en-US" dirty="0" err="1" smtClean="0"/>
              <a:t>dari</a:t>
            </a:r>
            <a:r>
              <a:rPr lang="en-US" dirty="0" smtClean="0"/>
              <a:t> alas </a:t>
            </a:r>
            <a:r>
              <a:rPr lang="en-US" dirty="0" err="1" smtClean="0"/>
              <a:t>dikalikan</a:t>
            </a:r>
            <a:r>
              <a:rPr lang="en-US" dirty="0" smtClean="0"/>
              <a:t> </a:t>
            </a:r>
            <a:r>
              <a:rPr lang="en-US" dirty="0" err="1" smtClean="0"/>
              <a:t>nilai</a:t>
            </a:r>
            <a:r>
              <a:rPr lang="en-US" dirty="0" smtClean="0"/>
              <a:t> </a:t>
            </a:r>
            <a:r>
              <a:rPr lang="en-US" dirty="0" err="1" smtClean="0"/>
              <a:t>dari</a:t>
            </a:r>
            <a:r>
              <a:rPr lang="en-US" dirty="0" smtClean="0"/>
              <a:t> </a:t>
            </a:r>
            <a:r>
              <a:rPr lang="en-US" dirty="0" err="1" smtClean="0"/>
              <a:t>tinggi</a:t>
            </a:r>
            <a:r>
              <a:rPr lang="en-US" dirty="0" smtClean="0"/>
              <a:t>.  </a:t>
            </a:r>
            <a:r>
              <a:rPr lang="en-US" dirty="0" err="1" smtClean="0"/>
              <a:t>Nilai</a:t>
            </a:r>
            <a:r>
              <a:rPr lang="en-US" dirty="0" smtClean="0"/>
              <a:t> alas </a:t>
            </a:r>
            <a:r>
              <a:rPr lang="en-US" dirty="0" err="1" smtClean="0"/>
              <a:t>dan</a:t>
            </a:r>
            <a:r>
              <a:rPr lang="en-US" dirty="0" smtClean="0"/>
              <a:t> </a:t>
            </a:r>
            <a:r>
              <a:rPr lang="en-US" dirty="0" err="1" smtClean="0"/>
              <a:t>tinggi</a:t>
            </a:r>
            <a:r>
              <a:rPr lang="en-US" dirty="0" smtClean="0"/>
              <a:t> </a:t>
            </a:r>
            <a:r>
              <a:rPr lang="en-US" dirty="0" err="1" smtClean="0"/>
              <a:t>sebelumnya</a:t>
            </a:r>
            <a:r>
              <a:rPr lang="en-US" dirty="0" smtClean="0"/>
              <a:t> </a:t>
            </a:r>
            <a:r>
              <a:rPr lang="en-US" dirty="0" err="1" smtClean="0"/>
              <a:t>harus</a:t>
            </a:r>
            <a:r>
              <a:rPr lang="en-US" dirty="0" smtClean="0"/>
              <a:t> </a:t>
            </a:r>
            <a:r>
              <a:rPr lang="en-US" dirty="0" err="1" smtClean="0"/>
              <a:t>sudah</a:t>
            </a:r>
            <a:r>
              <a:rPr lang="en-US" dirty="0" smtClean="0"/>
              <a:t> </a:t>
            </a:r>
            <a:r>
              <a:rPr lang="en-US" dirty="0" err="1" smtClean="0"/>
              <a:t>diberi</a:t>
            </a:r>
            <a:r>
              <a:rPr lang="en-US" dirty="0" smtClean="0"/>
              <a:t> </a:t>
            </a:r>
            <a:r>
              <a:rPr lang="en-US" dirty="0" err="1" smtClean="0"/>
              <a:t>nilai</a:t>
            </a:r>
            <a:r>
              <a:rPr lang="en-US" dirty="0" smtClean="0"/>
              <a:t>.  </a:t>
            </a:r>
            <a:r>
              <a:rPr lang="en-US" dirty="0" err="1" smtClean="0"/>
              <a:t>Sehingga</a:t>
            </a:r>
            <a:r>
              <a:rPr lang="en-US" dirty="0" smtClean="0"/>
              <a:t> </a:t>
            </a:r>
            <a:r>
              <a:rPr lang="en-US" dirty="0" err="1" smtClean="0"/>
              <a:t>urutan</a:t>
            </a:r>
            <a:r>
              <a:rPr lang="en-US" dirty="0" smtClean="0"/>
              <a:t> </a:t>
            </a:r>
            <a:r>
              <a:rPr lang="en-US" dirty="0" err="1" smtClean="0"/>
              <a:t>lengkapnya</a:t>
            </a:r>
            <a:r>
              <a:rPr lang="en-US" dirty="0" smtClean="0"/>
              <a:t> </a:t>
            </a:r>
            <a:r>
              <a:rPr lang="en-US" dirty="0" err="1" smtClean="0"/>
              <a:t>menjadi</a:t>
            </a:r>
            <a:r>
              <a:rPr lang="en-US" dirty="0" smtClean="0"/>
              <a:t> :</a:t>
            </a:r>
          </a:p>
          <a:p>
            <a:pPr algn="just">
              <a:buNone/>
            </a:pPr>
            <a:r>
              <a:rPr lang="en-US" dirty="0" smtClean="0"/>
              <a:t>            (contoh6.cpp)</a:t>
            </a:r>
          </a:p>
          <a:p>
            <a:pPr algn="just"/>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ARITMATIKA</a:t>
            </a:r>
            <a:endParaRPr lang="en-US" dirty="0"/>
          </a:p>
        </p:txBody>
      </p:sp>
      <p:graphicFrame>
        <p:nvGraphicFramePr>
          <p:cNvPr id="4" name="Content Placeholder 3"/>
          <p:cNvGraphicFramePr>
            <a:graphicFrameLocks noGrp="1"/>
          </p:cNvGraphicFramePr>
          <p:nvPr>
            <p:ph idx="1"/>
          </p:nvPr>
        </p:nvGraphicFramePr>
        <p:xfrm>
          <a:off x="457200" y="1600200"/>
          <a:ext cx="8229600" cy="3413760"/>
        </p:xfrm>
        <a:graphic>
          <a:graphicData uri="http://schemas.openxmlformats.org/drawingml/2006/table">
            <a:tbl>
              <a:tblPr firstRow="1" bandRow="1">
                <a:tableStyleId>{5C22544A-7EE6-4342-B048-85BDC9FD1C3A}</a:tableStyleId>
              </a:tblPr>
              <a:tblGrid>
                <a:gridCol w="1757346"/>
                <a:gridCol w="3357586"/>
                <a:gridCol w="1500198"/>
                <a:gridCol w="1614470"/>
              </a:tblGrid>
              <a:tr h="370840">
                <a:tc>
                  <a:txBody>
                    <a:bodyPr/>
                    <a:lstStyle/>
                    <a:p>
                      <a:pPr algn="ctr">
                        <a:spcAft>
                          <a:spcPts val="0"/>
                        </a:spcAft>
                      </a:pPr>
                      <a:r>
                        <a:rPr lang="en-US" sz="2800" b="1" dirty="0" smtClean="0">
                          <a:latin typeface="+mn-lt"/>
                          <a:ea typeface="Times New Roman"/>
                          <a:cs typeface="Times New Roman"/>
                        </a:rPr>
                        <a:t>OPERATOR</a:t>
                      </a:r>
                      <a:endParaRPr lang="en-US" sz="4000" dirty="0">
                        <a:latin typeface="+mn-lt"/>
                        <a:ea typeface="Times New Roman"/>
                        <a:cs typeface="Times New Roman"/>
                      </a:endParaRPr>
                    </a:p>
                  </a:txBody>
                  <a:tcPr marL="68580" marR="68580" marT="0" marB="0"/>
                </a:tc>
                <a:tc>
                  <a:txBody>
                    <a:bodyPr/>
                    <a:lstStyle/>
                    <a:p>
                      <a:pPr algn="ctr">
                        <a:spcAft>
                          <a:spcPts val="0"/>
                        </a:spcAft>
                      </a:pPr>
                      <a:r>
                        <a:rPr lang="en-US" sz="2800" b="1" dirty="0" smtClean="0">
                          <a:latin typeface="+mn-lt"/>
                          <a:ea typeface="Times New Roman"/>
                          <a:cs typeface="Times New Roman"/>
                        </a:rPr>
                        <a:t>ARTI</a:t>
                      </a:r>
                      <a:endParaRPr lang="en-US" sz="4000" dirty="0">
                        <a:latin typeface="+mn-lt"/>
                        <a:ea typeface="Times New Roman"/>
                        <a:cs typeface="Times New Roman"/>
                      </a:endParaRPr>
                    </a:p>
                  </a:txBody>
                  <a:tcPr marL="68580" marR="68580" marT="0" marB="0"/>
                </a:tc>
                <a:tc>
                  <a:txBody>
                    <a:bodyPr/>
                    <a:lstStyle/>
                    <a:p>
                      <a:pPr algn="ctr">
                        <a:spcAft>
                          <a:spcPts val="0"/>
                        </a:spcAft>
                      </a:pPr>
                      <a:r>
                        <a:rPr lang="en-US" sz="2800" b="1" dirty="0" smtClean="0">
                          <a:latin typeface="+mn-lt"/>
                          <a:ea typeface="Times New Roman"/>
                          <a:cs typeface="Times New Roman"/>
                        </a:rPr>
                        <a:t>CONTOH</a:t>
                      </a:r>
                      <a:endParaRPr lang="en-US" sz="4000" dirty="0">
                        <a:latin typeface="+mn-lt"/>
                        <a:ea typeface="Times New Roman"/>
                        <a:cs typeface="Times New Roman"/>
                      </a:endParaRPr>
                    </a:p>
                  </a:txBody>
                  <a:tcPr marL="68580" marR="68580" marT="0" marB="0"/>
                </a:tc>
                <a:tc>
                  <a:txBody>
                    <a:bodyPr/>
                    <a:lstStyle/>
                    <a:p>
                      <a:pPr algn="ctr">
                        <a:spcAft>
                          <a:spcPts val="0"/>
                        </a:spcAft>
                      </a:pPr>
                      <a:r>
                        <a:rPr lang="en-US" sz="2800" b="1" dirty="0" smtClean="0">
                          <a:latin typeface="+mn-lt"/>
                          <a:ea typeface="Times New Roman"/>
                          <a:cs typeface="Times New Roman"/>
                        </a:rPr>
                        <a:t>CONTOH HASIL</a:t>
                      </a:r>
                      <a:endParaRPr lang="en-US" sz="4000" dirty="0">
                        <a:latin typeface="+mn-lt"/>
                        <a:ea typeface="Times New Roman"/>
                        <a:cs typeface="Times New Roman"/>
                      </a:endParaRPr>
                    </a:p>
                  </a:txBody>
                  <a:tcPr marL="68580" marR="68580" marT="0" marB="0"/>
                </a:tc>
              </a:tr>
              <a:tr h="370840">
                <a:tc>
                  <a:txBody>
                    <a:bodyPr/>
                    <a:lstStyle/>
                    <a:p>
                      <a:pPr algn="ctr">
                        <a:spcAft>
                          <a:spcPts val="0"/>
                        </a:spcAft>
                      </a:pPr>
                      <a:r>
                        <a:rPr lang="en-US" sz="2800">
                          <a:latin typeface="+mn-lt"/>
                          <a:ea typeface="Times New Roman"/>
                          <a:cs typeface="Times New Roman"/>
                        </a:rPr>
                        <a:t>*</a:t>
                      </a:r>
                      <a:endParaRPr lang="en-US" sz="4000">
                        <a:latin typeface="+mn-lt"/>
                        <a:ea typeface="Times New Roman"/>
                        <a:cs typeface="Times New Roman"/>
                      </a:endParaRPr>
                    </a:p>
                  </a:txBody>
                  <a:tcPr marL="68580" marR="68580" marT="0" marB="0"/>
                </a:tc>
                <a:tc>
                  <a:txBody>
                    <a:bodyPr/>
                    <a:lstStyle/>
                    <a:p>
                      <a:pPr>
                        <a:spcAft>
                          <a:spcPts val="0"/>
                        </a:spcAft>
                      </a:pPr>
                      <a:r>
                        <a:rPr lang="en-US" sz="2800" dirty="0" err="1">
                          <a:latin typeface="+mn-lt"/>
                          <a:ea typeface="Times New Roman"/>
                          <a:cs typeface="Times New Roman"/>
                        </a:rPr>
                        <a:t>Perkalian</a:t>
                      </a:r>
                      <a:endParaRPr lang="en-US" sz="4000" dirty="0">
                        <a:latin typeface="+mn-lt"/>
                        <a:ea typeface="Times New Roman"/>
                        <a:cs typeface="Times New Roman"/>
                      </a:endParaRPr>
                    </a:p>
                  </a:txBody>
                  <a:tcPr marL="68580" marR="68580" marT="0" marB="0"/>
                </a:tc>
                <a:tc>
                  <a:txBody>
                    <a:bodyPr/>
                    <a:lstStyle/>
                    <a:p>
                      <a:pPr>
                        <a:spcAft>
                          <a:spcPts val="0"/>
                        </a:spcAft>
                      </a:pPr>
                      <a:r>
                        <a:rPr lang="en-US" sz="2800" dirty="0">
                          <a:latin typeface="+mn-lt"/>
                          <a:ea typeface="Times New Roman"/>
                          <a:cs typeface="Times New Roman"/>
                        </a:rPr>
                        <a:t>15 *  2</a:t>
                      </a:r>
                      <a:endParaRPr lang="en-US" sz="4000" dirty="0">
                        <a:latin typeface="+mn-lt"/>
                        <a:ea typeface="Times New Roman"/>
                        <a:cs typeface="Times New Roman"/>
                      </a:endParaRPr>
                    </a:p>
                  </a:txBody>
                  <a:tcPr marL="68580" marR="68580" marT="0" marB="0"/>
                </a:tc>
                <a:tc>
                  <a:txBody>
                    <a:bodyPr/>
                    <a:lstStyle/>
                    <a:p>
                      <a:pPr>
                        <a:spcAft>
                          <a:spcPts val="0"/>
                        </a:spcAft>
                      </a:pPr>
                      <a:r>
                        <a:rPr lang="en-US" sz="2800" dirty="0">
                          <a:latin typeface="+mn-lt"/>
                          <a:ea typeface="Times New Roman"/>
                          <a:cs typeface="Times New Roman"/>
                        </a:rPr>
                        <a:t>30</a:t>
                      </a:r>
                      <a:endParaRPr lang="en-US" sz="4000" dirty="0">
                        <a:latin typeface="+mn-lt"/>
                        <a:ea typeface="Times New Roman"/>
                        <a:cs typeface="Times New Roman"/>
                      </a:endParaRPr>
                    </a:p>
                  </a:txBody>
                  <a:tcPr marL="68580" marR="68580" marT="0" marB="0"/>
                </a:tc>
              </a:tr>
              <a:tr h="370840">
                <a:tc>
                  <a:txBody>
                    <a:bodyPr/>
                    <a:lstStyle/>
                    <a:p>
                      <a:pPr algn="ctr">
                        <a:spcAft>
                          <a:spcPts val="0"/>
                        </a:spcAft>
                      </a:pPr>
                      <a:r>
                        <a:rPr lang="en-US" sz="2800" dirty="0">
                          <a:latin typeface="+mn-lt"/>
                          <a:ea typeface="Times New Roman"/>
                          <a:cs typeface="Times New Roman"/>
                        </a:rPr>
                        <a:t>/</a:t>
                      </a:r>
                      <a:endParaRPr lang="en-US" sz="4000" dirty="0">
                        <a:latin typeface="+mn-lt"/>
                        <a:ea typeface="Times New Roman"/>
                        <a:cs typeface="Times New Roman"/>
                      </a:endParaRPr>
                    </a:p>
                  </a:txBody>
                  <a:tcPr marL="68580" marR="68580" marT="0" marB="0"/>
                </a:tc>
                <a:tc>
                  <a:txBody>
                    <a:bodyPr/>
                    <a:lstStyle/>
                    <a:p>
                      <a:pPr>
                        <a:spcAft>
                          <a:spcPts val="0"/>
                        </a:spcAft>
                        <a:tabLst>
                          <a:tab pos="2971800" algn="ctr"/>
                          <a:tab pos="5943600" algn="r"/>
                        </a:tabLst>
                      </a:pPr>
                      <a:r>
                        <a:rPr lang="en-US" sz="2800">
                          <a:latin typeface="+mn-lt"/>
                          <a:ea typeface="Times New Roman"/>
                          <a:cs typeface="Times New Roman"/>
                        </a:rPr>
                        <a:t>Pembagian</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15 / 2</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7</a:t>
                      </a:r>
                      <a:r>
                        <a:rPr lang="en-US" sz="2800" b="1">
                          <a:latin typeface="+mn-lt"/>
                          <a:ea typeface="Times New Roman"/>
                          <a:cs typeface="Times New Roman"/>
                        </a:rPr>
                        <a:t>.</a:t>
                      </a:r>
                      <a:r>
                        <a:rPr lang="en-US" sz="2800">
                          <a:latin typeface="+mn-lt"/>
                          <a:ea typeface="Times New Roman"/>
                          <a:cs typeface="Times New Roman"/>
                        </a:rPr>
                        <a:t>5</a:t>
                      </a:r>
                      <a:endParaRPr lang="en-US" sz="4000">
                        <a:latin typeface="+mn-lt"/>
                        <a:ea typeface="Times New Roman"/>
                        <a:cs typeface="Times New Roman"/>
                      </a:endParaRPr>
                    </a:p>
                  </a:txBody>
                  <a:tcPr marL="68580" marR="68580" marT="0" marB="0"/>
                </a:tc>
              </a:tr>
              <a:tr h="370840">
                <a:tc>
                  <a:txBody>
                    <a:bodyPr/>
                    <a:lstStyle/>
                    <a:p>
                      <a:pPr algn="ctr">
                        <a:spcAft>
                          <a:spcPts val="0"/>
                        </a:spcAft>
                      </a:pPr>
                      <a:r>
                        <a:rPr lang="en-US" sz="2800">
                          <a:latin typeface="+mn-lt"/>
                          <a:ea typeface="Times New Roman"/>
                          <a:cs typeface="Times New Roman"/>
                        </a:rPr>
                        <a:t>%</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Modulus (sisa pembagian)</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15 % 2</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1</a:t>
                      </a:r>
                      <a:endParaRPr lang="en-US" sz="4000">
                        <a:latin typeface="+mn-lt"/>
                        <a:ea typeface="Times New Roman"/>
                        <a:cs typeface="Times New Roman"/>
                      </a:endParaRPr>
                    </a:p>
                  </a:txBody>
                  <a:tcPr marL="68580" marR="68580" marT="0" marB="0"/>
                </a:tc>
              </a:tr>
              <a:tr h="370840">
                <a:tc>
                  <a:txBody>
                    <a:bodyPr/>
                    <a:lstStyle/>
                    <a:p>
                      <a:pPr algn="ctr">
                        <a:spcAft>
                          <a:spcPts val="0"/>
                        </a:spcAft>
                      </a:pPr>
                      <a:r>
                        <a:rPr lang="en-US" sz="2800">
                          <a:latin typeface="+mn-lt"/>
                          <a:ea typeface="Times New Roman"/>
                          <a:cs typeface="Times New Roman"/>
                        </a:rPr>
                        <a:t>+</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Penambahan</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15 + 2</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17</a:t>
                      </a:r>
                      <a:endParaRPr lang="en-US" sz="4000">
                        <a:latin typeface="+mn-lt"/>
                        <a:ea typeface="Times New Roman"/>
                        <a:cs typeface="Times New Roman"/>
                      </a:endParaRPr>
                    </a:p>
                  </a:txBody>
                  <a:tcPr marL="68580" marR="68580" marT="0" marB="0"/>
                </a:tc>
              </a:tr>
              <a:tr h="370840">
                <a:tc>
                  <a:txBody>
                    <a:bodyPr/>
                    <a:lstStyle/>
                    <a:p>
                      <a:pPr algn="ctr">
                        <a:spcAft>
                          <a:spcPts val="0"/>
                        </a:spcAft>
                      </a:pPr>
                      <a:r>
                        <a:rPr lang="en-US" sz="2800">
                          <a:latin typeface="+mn-lt"/>
                          <a:ea typeface="Times New Roman"/>
                          <a:cs typeface="Times New Roman"/>
                        </a:rPr>
                        <a:t>–</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Pengurangan</a:t>
                      </a:r>
                      <a:endParaRPr lang="en-US" sz="4000">
                        <a:latin typeface="+mn-lt"/>
                        <a:ea typeface="Times New Roman"/>
                        <a:cs typeface="Times New Roman"/>
                      </a:endParaRPr>
                    </a:p>
                  </a:txBody>
                  <a:tcPr marL="68580" marR="68580" marT="0" marB="0"/>
                </a:tc>
                <a:tc>
                  <a:txBody>
                    <a:bodyPr/>
                    <a:lstStyle/>
                    <a:p>
                      <a:pPr>
                        <a:spcAft>
                          <a:spcPts val="0"/>
                        </a:spcAft>
                      </a:pPr>
                      <a:r>
                        <a:rPr lang="en-US" sz="2800">
                          <a:latin typeface="+mn-lt"/>
                          <a:ea typeface="Times New Roman"/>
                          <a:cs typeface="Times New Roman"/>
                        </a:rPr>
                        <a:t>15 – 2 </a:t>
                      </a:r>
                      <a:endParaRPr lang="en-US" sz="4000">
                        <a:latin typeface="+mn-lt"/>
                        <a:ea typeface="Times New Roman"/>
                        <a:cs typeface="Times New Roman"/>
                      </a:endParaRPr>
                    </a:p>
                  </a:txBody>
                  <a:tcPr marL="68580" marR="68580" marT="0" marB="0"/>
                </a:tc>
                <a:tc>
                  <a:txBody>
                    <a:bodyPr/>
                    <a:lstStyle/>
                    <a:p>
                      <a:pPr>
                        <a:spcAft>
                          <a:spcPts val="0"/>
                        </a:spcAft>
                      </a:pPr>
                      <a:r>
                        <a:rPr lang="en-US" sz="2800" dirty="0">
                          <a:latin typeface="+mn-lt"/>
                          <a:ea typeface="Times New Roman"/>
                          <a:cs typeface="Times New Roman"/>
                        </a:rPr>
                        <a:t>13</a:t>
                      </a:r>
                      <a:endParaRPr lang="en-US" sz="4000" dirty="0">
                        <a:latin typeface="+mn-lt"/>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ARITMATIK UNARY</a:t>
            </a:r>
            <a:endParaRPr lang="en-US" dirty="0"/>
          </a:p>
        </p:txBody>
      </p:sp>
      <p:sp>
        <p:nvSpPr>
          <p:cNvPr id="3" name="Content Placeholder 2"/>
          <p:cNvSpPr>
            <a:spLocks noGrp="1"/>
          </p:cNvSpPr>
          <p:nvPr>
            <p:ph idx="1"/>
          </p:nvPr>
        </p:nvSpPr>
        <p:spPr>
          <a:xfrm>
            <a:off x="457200" y="1428736"/>
            <a:ext cx="8229600" cy="4525963"/>
          </a:xfrm>
        </p:spPr>
        <p:txBody>
          <a:bodyPr>
            <a:noAutofit/>
          </a:bodyPr>
          <a:lstStyle/>
          <a:p>
            <a:pPr algn="just"/>
            <a:r>
              <a:rPr lang="en-US" sz="2300" dirty="0" smtClean="0"/>
              <a:t>Operator ‘++’ </a:t>
            </a:r>
            <a:r>
              <a:rPr lang="en-US" sz="2300" dirty="0" err="1" smtClean="0"/>
              <a:t>dan</a:t>
            </a:r>
            <a:r>
              <a:rPr lang="en-US" sz="2300" dirty="0" smtClean="0"/>
              <a:t> ‘--‘ </a:t>
            </a:r>
            <a:r>
              <a:rPr lang="en-US" sz="2300" dirty="0" err="1" smtClean="0"/>
              <a:t>merupakan</a:t>
            </a:r>
            <a:r>
              <a:rPr lang="en-US" sz="2300" dirty="0" smtClean="0"/>
              <a:t> operator </a:t>
            </a:r>
            <a:r>
              <a:rPr lang="en-US" sz="2300" dirty="0" err="1" smtClean="0"/>
              <a:t>khusus</a:t>
            </a:r>
            <a:r>
              <a:rPr lang="en-US" sz="2300" dirty="0" smtClean="0"/>
              <a:t> yang </a:t>
            </a:r>
            <a:r>
              <a:rPr lang="en-US" sz="2300" dirty="0" err="1" smtClean="0"/>
              <a:t>ada</a:t>
            </a:r>
            <a:r>
              <a:rPr lang="en-US" sz="2300" dirty="0" smtClean="0"/>
              <a:t> </a:t>
            </a:r>
            <a:r>
              <a:rPr lang="en-US" sz="2300" dirty="0" err="1" smtClean="0"/>
              <a:t>dalam</a:t>
            </a:r>
            <a:r>
              <a:rPr lang="en-US" sz="2300" dirty="0" smtClean="0"/>
              <a:t> </a:t>
            </a:r>
            <a:r>
              <a:rPr lang="en-US" sz="2300" dirty="0" err="1" smtClean="0"/>
              <a:t>bahasa</a:t>
            </a:r>
            <a:r>
              <a:rPr lang="en-US" sz="2300" dirty="0" smtClean="0"/>
              <a:t> C </a:t>
            </a:r>
            <a:r>
              <a:rPr lang="en-US" sz="2300" dirty="0" err="1" smtClean="0"/>
              <a:t>dan</a:t>
            </a:r>
            <a:r>
              <a:rPr lang="en-US" sz="2300" dirty="0" smtClean="0"/>
              <a:t> </a:t>
            </a:r>
            <a:r>
              <a:rPr lang="en-US" sz="2300" dirty="0" err="1" smtClean="0"/>
              <a:t>jarang</a:t>
            </a:r>
            <a:r>
              <a:rPr lang="en-US" sz="2300" dirty="0" smtClean="0"/>
              <a:t> </a:t>
            </a:r>
            <a:r>
              <a:rPr lang="en-US" sz="2300" dirty="0" err="1" smtClean="0"/>
              <a:t>dijumpai</a:t>
            </a:r>
            <a:r>
              <a:rPr lang="en-US" sz="2300" dirty="0" smtClean="0"/>
              <a:t> </a:t>
            </a:r>
            <a:r>
              <a:rPr lang="en-US" sz="2300" dirty="0" err="1" smtClean="0"/>
              <a:t>dalam</a:t>
            </a:r>
            <a:r>
              <a:rPr lang="en-US" sz="2300" dirty="0" smtClean="0"/>
              <a:t> </a:t>
            </a:r>
            <a:r>
              <a:rPr lang="en-US" sz="2300" dirty="0" err="1" smtClean="0"/>
              <a:t>bahasa</a:t>
            </a:r>
            <a:r>
              <a:rPr lang="en-US" sz="2300" dirty="0" smtClean="0"/>
              <a:t> yang lain. </a:t>
            </a:r>
          </a:p>
          <a:p>
            <a:pPr algn="just"/>
            <a:r>
              <a:rPr lang="en-US" sz="2300" dirty="0" smtClean="0"/>
              <a:t>Operator ‘++’ </a:t>
            </a:r>
            <a:r>
              <a:rPr lang="en-US" sz="2300" dirty="0" err="1" smtClean="0"/>
              <a:t>akan</a:t>
            </a:r>
            <a:r>
              <a:rPr lang="en-US" sz="2300" dirty="0" smtClean="0"/>
              <a:t> </a:t>
            </a:r>
            <a:r>
              <a:rPr lang="en-US" sz="2300" dirty="0" err="1" smtClean="0"/>
              <a:t>menambahkan</a:t>
            </a:r>
            <a:r>
              <a:rPr lang="en-US" sz="2300" dirty="0" smtClean="0"/>
              <a:t> </a:t>
            </a:r>
            <a:r>
              <a:rPr lang="en-US" sz="2300" dirty="0" err="1" smtClean="0"/>
              <a:t>nilai</a:t>
            </a:r>
            <a:r>
              <a:rPr lang="en-US" sz="2300" dirty="0" smtClean="0"/>
              <a:t> 1 </a:t>
            </a:r>
            <a:r>
              <a:rPr lang="en-US" sz="2300" dirty="0" err="1" smtClean="0"/>
              <a:t>ke</a:t>
            </a:r>
            <a:r>
              <a:rPr lang="en-US" sz="2300" dirty="0" smtClean="0"/>
              <a:t> </a:t>
            </a:r>
            <a:r>
              <a:rPr lang="en-US" sz="2300" dirty="0" err="1" smtClean="0"/>
              <a:t>operannya</a:t>
            </a:r>
            <a:r>
              <a:rPr lang="en-US" sz="2300" dirty="0" smtClean="0"/>
              <a:t>, </a:t>
            </a:r>
            <a:r>
              <a:rPr lang="en-US" sz="2300" dirty="0" err="1" smtClean="0"/>
              <a:t>sedangkan</a:t>
            </a:r>
            <a:r>
              <a:rPr lang="en-US" sz="2300" dirty="0" smtClean="0"/>
              <a:t> operator’--‘ </a:t>
            </a:r>
            <a:r>
              <a:rPr lang="en-US" sz="2300" dirty="0" err="1" smtClean="0"/>
              <a:t>akan</a:t>
            </a:r>
            <a:r>
              <a:rPr lang="en-US" sz="2300" dirty="0" smtClean="0"/>
              <a:t> </a:t>
            </a:r>
            <a:r>
              <a:rPr lang="en-US" sz="2300" dirty="0" err="1" smtClean="0"/>
              <a:t>mengurangi</a:t>
            </a:r>
            <a:r>
              <a:rPr lang="en-US" sz="2300" dirty="0" smtClean="0"/>
              <a:t> </a:t>
            </a:r>
            <a:r>
              <a:rPr lang="en-US" sz="2300" dirty="0" err="1" smtClean="0"/>
              <a:t>operan</a:t>
            </a:r>
            <a:r>
              <a:rPr lang="en-US" sz="2300" dirty="0" smtClean="0"/>
              <a:t> </a:t>
            </a:r>
            <a:r>
              <a:rPr lang="en-US" sz="2300" dirty="0" err="1" smtClean="0"/>
              <a:t>dengan</a:t>
            </a:r>
            <a:r>
              <a:rPr lang="en-US" sz="2300" dirty="0" smtClean="0"/>
              <a:t> </a:t>
            </a:r>
            <a:r>
              <a:rPr lang="en-US" sz="2300" dirty="0" err="1" smtClean="0"/>
              <a:t>nilai</a:t>
            </a:r>
            <a:r>
              <a:rPr lang="en-US" sz="2300" dirty="0" smtClean="0"/>
              <a:t> 1. </a:t>
            </a:r>
          </a:p>
          <a:p>
            <a:pPr algn="just"/>
            <a:r>
              <a:rPr lang="en-US" sz="2300" dirty="0" smtClean="0"/>
              <a:t>Operator-operator </a:t>
            </a:r>
            <a:r>
              <a:rPr lang="en-US" sz="2300" dirty="0" err="1" smtClean="0"/>
              <a:t>ini</a:t>
            </a:r>
            <a:r>
              <a:rPr lang="en-US" sz="2300" dirty="0" smtClean="0"/>
              <a:t> </a:t>
            </a:r>
            <a:r>
              <a:rPr lang="en-US" sz="2300" dirty="0" err="1" smtClean="0"/>
              <a:t>dapat</a:t>
            </a:r>
            <a:r>
              <a:rPr lang="en-US" sz="2300" dirty="0" smtClean="0"/>
              <a:t> </a:t>
            </a:r>
            <a:r>
              <a:rPr lang="en-US" sz="2300" dirty="0" err="1" smtClean="0"/>
              <a:t>ditulis</a:t>
            </a:r>
            <a:r>
              <a:rPr lang="en-US" sz="2300" dirty="0" smtClean="0"/>
              <a:t> </a:t>
            </a:r>
            <a:r>
              <a:rPr lang="en-US" sz="2300" dirty="0" err="1" smtClean="0"/>
              <a:t>sebelum</a:t>
            </a:r>
            <a:r>
              <a:rPr lang="en-US" sz="2300" dirty="0" smtClean="0"/>
              <a:t> </a:t>
            </a:r>
            <a:r>
              <a:rPr lang="en-US" sz="2300" dirty="0" err="1" smtClean="0"/>
              <a:t>atau</a:t>
            </a:r>
            <a:r>
              <a:rPr lang="en-US" sz="2300" dirty="0" smtClean="0"/>
              <a:t> </a:t>
            </a:r>
            <a:r>
              <a:rPr lang="en-US" sz="2300" dirty="0" err="1" smtClean="0"/>
              <a:t>sesudah</a:t>
            </a:r>
            <a:r>
              <a:rPr lang="en-US" sz="2300" dirty="0" smtClean="0"/>
              <a:t> </a:t>
            </a:r>
            <a:r>
              <a:rPr lang="en-US" sz="2300" dirty="0" err="1" smtClean="0"/>
              <a:t>operannya</a:t>
            </a:r>
            <a:r>
              <a:rPr lang="en-US" sz="2300" dirty="0" smtClean="0"/>
              <a:t>.  Operator yang </a:t>
            </a:r>
            <a:r>
              <a:rPr lang="en-US" sz="2300" dirty="0" err="1" smtClean="0"/>
              <a:t>ditulis</a:t>
            </a:r>
            <a:r>
              <a:rPr lang="en-US" sz="2300" dirty="0" smtClean="0"/>
              <a:t> </a:t>
            </a:r>
            <a:r>
              <a:rPr lang="en-US" sz="2300" dirty="0" err="1" smtClean="0"/>
              <a:t>sebelum</a:t>
            </a:r>
            <a:r>
              <a:rPr lang="en-US" sz="2300" dirty="0" smtClean="0"/>
              <a:t> </a:t>
            </a:r>
            <a:r>
              <a:rPr lang="en-US" sz="2300" dirty="0" err="1" smtClean="0"/>
              <a:t>operannya</a:t>
            </a:r>
            <a:r>
              <a:rPr lang="en-US" sz="2300" dirty="0" smtClean="0"/>
              <a:t> </a:t>
            </a:r>
            <a:r>
              <a:rPr lang="en-US" sz="2300" dirty="0" err="1" smtClean="0"/>
              <a:t>akan</a:t>
            </a:r>
            <a:r>
              <a:rPr lang="en-US" sz="2300" dirty="0" smtClean="0"/>
              <a:t> </a:t>
            </a:r>
            <a:r>
              <a:rPr lang="en-US" sz="2300" dirty="0" err="1" smtClean="0"/>
              <a:t>menghasilkan</a:t>
            </a:r>
            <a:r>
              <a:rPr lang="en-US" sz="2300" dirty="0" smtClean="0"/>
              <a:t> </a:t>
            </a:r>
            <a:r>
              <a:rPr lang="en-US" sz="2300" dirty="0" err="1" smtClean="0"/>
              <a:t>nilai</a:t>
            </a:r>
            <a:r>
              <a:rPr lang="en-US" sz="2300" dirty="0" smtClean="0"/>
              <a:t> yang </a:t>
            </a:r>
            <a:r>
              <a:rPr lang="en-US" sz="2300" dirty="0" err="1" smtClean="0"/>
              <a:t>berbeda</a:t>
            </a:r>
            <a:r>
              <a:rPr lang="en-US" sz="2300" dirty="0" smtClean="0"/>
              <a:t> </a:t>
            </a:r>
            <a:r>
              <a:rPr lang="en-US" sz="2300" dirty="0" err="1" smtClean="0"/>
              <a:t>dengan</a:t>
            </a:r>
            <a:r>
              <a:rPr lang="en-US" sz="2300" dirty="0" smtClean="0"/>
              <a:t> yang </a:t>
            </a:r>
            <a:r>
              <a:rPr lang="en-US" sz="2300" dirty="0" err="1" smtClean="0"/>
              <a:t>ditulis</a:t>
            </a:r>
            <a:r>
              <a:rPr lang="en-US" sz="2300" dirty="0" smtClean="0"/>
              <a:t> </a:t>
            </a:r>
            <a:r>
              <a:rPr lang="en-US" sz="2300" dirty="0" err="1" smtClean="0"/>
              <a:t>sesudah</a:t>
            </a:r>
            <a:r>
              <a:rPr lang="en-US" sz="2300" dirty="0" smtClean="0"/>
              <a:t> </a:t>
            </a:r>
            <a:r>
              <a:rPr lang="en-US" sz="2300" dirty="0" err="1" smtClean="0"/>
              <a:t>operannya</a:t>
            </a:r>
            <a:r>
              <a:rPr lang="en-US" sz="2300" dirty="0" smtClean="0"/>
              <a:t>.</a:t>
            </a:r>
          </a:p>
          <a:p>
            <a:pPr algn="just"/>
            <a:r>
              <a:rPr lang="en-US" sz="2300" dirty="0" err="1" smtClean="0"/>
              <a:t>Apabila</a:t>
            </a:r>
            <a:r>
              <a:rPr lang="en-US" sz="2300" dirty="0" smtClean="0"/>
              <a:t> </a:t>
            </a:r>
            <a:r>
              <a:rPr lang="en-US" sz="2300" dirty="0" err="1" smtClean="0"/>
              <a:t>nilai</a:t>
            </a:r>
            <a:r>
              <a:rPr lang="en-US" sz="2300" dirty="0" smtClean="0"/>
              <a:t> </a:t>
            </a:r>
            <a:r>
              <a:rPr lang="en-US" sz="2300" dirty="0" err="1" smtClean="0"/>
              <a:t>variabel</a:t>
            </a:r>
            <a:r>
              <a:rPr lang="en-US" sz="2300" dirty="0" smtClean="0"/>
              <a:t> A = 5 </a:t>
            </a:r>
            <a:r>
              <a:rPr lang="en-US" sz="2300" dirty="0" err="1" smtClean="0"/>
              <a:t>maka</a:t>
            </a:r>
            <a:r>
              <a:rPr lang="en-US" sz="2300" dirty="0" smtClean="0"/>
              <a:t> </a:t>
            </a:r>
            <a:r>
              <a:rPr lang="en-US" sz="2300" dirty="0" err="1" smtClean="0"/>
              <a:t>ekspresi</a:t>
            </a:r>
            <a:r>
              <a:rPr lang="en-US" sz="2300" dirty="0" smtClean="0"/>
              <a:t> </a:t>
            </a:r>
            <a:r>
              <a:rPr lang="en-US" sz="2300" dirty="0" err="1" smtClean="0"/>
              <a:t>berikut</a:t>
            </a:r>
            <a:r>
              <a:rPr lang="en-US" sz="2300" dirty="0" smtClean="0"/>
              <a:t> </a:t>
            </a:r>
            <a:r>
              <a:rPr lang="en-US" sz="2300" dirty="0" err="1" smtClean="0"/>
              <a:t>masing-masing</a:t>
            </a:r>
            <a:r>
              <a:rPr lang="en-US" sz="2300" dirty="0" smtClean="0"/>
              <a:t> </a:t>
            </a:r>
            <a:r>
              <a:rPr lang="en-US" sz="2300" dirty="0" err="1" smtClean="0"/>
              <a:t>akan</a:t>
            </a:r>
            <a:r>
              <a:rPr lang="en-US" sz="2300" dirty="0" smtClean="0"/>
              <a:t> </a:t>
            </a:r>
            <a:r>
              <a:rPr lang="en-US" sz="2300" dirty="0" err="1" smtClean="0"/>
              <a:t>menghasilkan</a:t>
            </a:r>
            <a:r>
              <a:rPr lang="en-US" sz="2300" dirty="0" smtClean="0"/>
              <a:t> </a:t>
            </a:r>
            <a:r>
              <a:rPr lang="en-US" sz="2300" dirty="0" err="1" smtClean="0"/>
              <a:t>nilai</a:t>
            </a:r>
            <a:r>
              <a:rPr lang="en-US" sz="2300" dirty="0" smtClean="0"/>
              <a:t>:</a:t>
            </a:r>
          </a:p>
          <a:p>
            <a:pPr algn="just"/>
            <a:endParaRPr lang="en-US" sz="2300" dirty="0" smtClean="0"/>
          </a:p>
          <a:p>
            <a:pPr algn="just"/>
            <a:endParaRPr lang="en-US" sz="2300" dirty="0"/>
          </a:p>
        </p:txBody>
      </p:sp>
      <p:graphicFrame>
        <p:nvGraphicFramePr>
          <p:cNvPr id="4" name="Table 3"/>
          <p:cNvGraphicFramePr>
            <a:graphicFrameLocks noGrp="1"/>
          </p:cNvGraphicFramePr>
          <p:nvPr/>
        </p:nvGraphicFramePr>
        <p:xfrm>
          <a:off x="285720" y="5286388"/>
          <a:ext cx="8501122" cy="1290320"/>
        </p:xfrm>
        <a:graphic>
          <a:graphicData uri="http://schemas.openxmlformats.org/drawingml/2006/table">
            <a:tbl>
              <a:tblPr firstRow="1" bandRow="1">
                <a:tableStyleId>{5C22544A-7EE6-4342-B048-85BDC9FD1C3A}</a:tableStyleId>
              </a:tblPr>
              <a:tblGrid>
                <a:gridCol w="1214446"/>
                <a:gridCol w="5500726"/>
                <a:gridCol w="1785950"/>
              </a:tblGrid>
              <a:tr h="370840">
                <a:tc>
                  <a:txBody>
                    <a:bodyPr/>
                    <a:lstStyle/>
                    <a:p>
                      <a:pPr algn="ctr">
                        <a:spcAft>
                          <a:spcPts val="0"/>
                        </a:spcAft>
                      </a:pPr>
                      <a:r>
                        <a:rPr lang="en-US" sz="1800" b="1" i="0" dirty="0" smtClean="0">
                          <a:latin typeface="+mn-lt"/>
                          <a:ea typeface="Times New Roman"/>
                          <a:cs typeface="Tahoma"/>
                        </a:rPr>
                        <a:t>EKSPRESI</a:t>
                      </a:r>
                      <a:endParaRPr lang="en-US" sz="2800" i="0" dirty="0">
                        <a:latin typeface="+mn-lt"/>
                        <a:ea typeface="Times New Roman"/>
                        <a:cs typeface="Times New Roman"/>
                      </a:endParaRPr>
                    </a:p>
                  </a:txBody>
                  <a:tcPr marL="68580" marR="68580" marT="0" marB="0"/>
                </a:tc>
                <a:tc>
                  <a:txBody>
                    <a:bodyPr/>
                    <a:lstStyle/>
                    <a:p>
                      <a:pPr algn="ctr">
                        <a:spcAft>
                          <a:spcPts val="0"/>
                        </a:spcAft>
                      </a:pPr>
                      <a:r>
                        <a:rPr lang="en-US" sz="1800" b="1" i="0" dirty="0" smtClean="0">
                          <a:latin typeface="+mn-lt"/>
                          <a:ea typeface="Times New Roman"/>
                          <a:cs typeface="Tahoma"/>
                        </a:rPr>
                        <a:t>KETERANGAN</a:t>
                      </a:r>
                      <a:endParaRPr lang="en-US" sz="2800" i="0" dirty="0">
                        <a:latin typeface="+mn-lt"/>
                        <a:ea typeface="Times New Roman"/>
                        <a:cs typeface="Times New Roman"/>
                      </a:endParaRPr>
                    </a:p>
                  </a:txBody>
                  <a:tcPr marL="68580" marR="68580" marT="0" marB="0"/>
                </a:tc>
                <a:tc>
                  <a:txBody>
                    <a:bodyPr/>
                    <a:lstStyle/>
                    <a:p>
                      <a:pPr algn="ctr">
                        <a:spcBef>
                          <a:spcPts val="1200"/>
                        </a:spcBef>
                        <a:spcAft>
                          <a:spcPts val="300"/>
                        </a:spcAft>
                      </a:pPr>
                      <a:r>
                        <a:rPr lang="en-US" sz="1800" b="1" i="0" dirty="0" smtClean="0">
                          <a:latin typeface="+mn-lt"/>
                          <a:ea typeface="Times New Roman"/>
                          <a:cs typeface="Times New Roman"/>
                        </a:rPr>
                        <a:t>HASIL</a:t>
                      </a:r>
                      <a:endParaRPr lang="en-US" sz="2400" b="1" i="0" dirty="0">
                        <a:latin typeface="+mn-lt"/>
                        <a:ea typeface="Times New Roman"/>
                        <a:cs typeface="Times New Roman"/>
                      </a:endParaRPr>
                    </a:p>
                  </a:txBody>
                  <a:tcPr marL="68580" marR="68580" marT="0" marB="0"/>
                </a:tc>
              </a:tr>
              <a:tr h="370840">
                <a:tc>
                  <a:txBody>
                    <a:bodyPr/>
                    <a:lstStyle/>
                    <a:p>
                      <a:pPr algn="just">
                        <a:spcAft>
                          <a:spcPts val="0"/>
                        </a:spcAft>
                      </a:pPr>
                      <a:r>
                        <a:rPr lang="en-US" sz="1800" dirty="0">
                          <a:latin typeface="+mn-lt"/>
                          <a:ea typeface="Times New Roman"/>
                          <a:cs typeface="Tahoma"/>
                        </a:rPr>
                        <a:t>B = A++;</a:t>
                      </a:r>
                      <a:endParaRPr lang="en-US" sz="2800" dirty="0">
                        <a:latin typeface="+mn-lt"/>
                        <a:ea typeface="Times New Roman"/>
                        <a:cs typeface="Times New Roman"/>
                      </a:endParaRPr>
                    </a:p>
                  </a:txBody>
                  <a:tcPr marL="68580" marR="68580" marT="0" marB="0"/>
                </a:tc>
                <a:tc>
                  <a:txBody>
                    <a:bodyPr/>
                    <a:lstStyle/>
                    <a:p>
                      <a:pPr algn="just">
                        <a:spcAft>
                          <a:spcPts val="0"/>
                        </a:spcAft>
                      </a:pPr>
                      <a:r>
                        <a:rPr lang="en-US" sz="1800">
                          <a:latin typeface="+mn-lt"/>
                          <a:ea typeface="Times New Roman"/>
                          <a:cs typeface="Tahoma"/>
                        </a:rPr>
                        <a:t>Nilai A disimpan ke B lebih dahulu kemudian ditambah 1</a:t>
                      </a:r>
                      <a:endParaRPr lang="en-US" sz="2800">
                        <a:latin typeface="+mn-lt"/>
                        <a:ea typeface="Times New Roman"/>
                        <a:cs typeface="Times New Roman"/>
                      </a:endParaRPr>
                    </a:p>
                  </a:txBody>
                  <a:tcPr marL="68580" marR="68580" marT="0" marB="0"/>
                </a:tc>
                <a:tc>
                  <a:txBody>
                    <a:bodyPr/>
                    <a:lstStyle/>
                    <a:p>
                      <a:pPr algn="just">
                        <a:spcAft>
                          <a:spcPts val="0"/>
                        </a:spcAft>
                      </a:pPr>
                      <a:r>
                        <a:rPr lang="en-US" sz="1800" dirty="0">
                          <a:latin typeface="+mn-lt"/>
                          <a:ea typeface="Times New Roman"/>
                          <a:cs typeface="Tahoma"/>
                        </a:rPr>
                        <a:t>A = 6 </a:t>
                      </a:r>
                      <a:r>
                        <a:rPr lang="en-US" sz="1800" dirty="0" err="1">
                          <a:latin typeface="+mn-lt"/>
                          <a:ea typeface="Times New Roman"/>
                          <a:cs typeface="Tahoma"/>
                        </a:rPr>
                        <a:t>dan</a:t>
                      </a:r>
                      <a:r>
                        <a:rPr lang="en-US" sz="1800" dirty="0">
                          <a:latin typeface="+mn-lt"/>
                          <a:ea typeface="Times New Roman"/>
                          <a:cs typeface="Tahoma"/>
                        </a:rPr>
                        <a:t> B = 5</a:t>
                      </a:r>
                      <a:endParaRPr lang="en-US" sz="2800" dirty="0">
                        <a:latin typeface="+mn-lt"/>
                        <a:ea typeface="Times New Roman"/>
                        <a:cs typeface="Times New Roman"/>
                      </a:endParaRPr>
                    </a:p>
                  </a:txBody>
                  <a:tcPr marL="68580" marR="68580" marT="0" marB="0"/>
                </a:tc>
              </a:tr>
              <a:tr h="370840">
                <a:tc>
                  <a:txBody>
                    <a:bodyPr/>
                    <a:lstStyle/>
                    <a:p>
                      <a:pPr algn="just">
                        <a:spcAft>
                          <a:spcPts val="0"/>
                        </a:spcAft>
                      </a:pPr>
                      <a:r>
                        <a:rPr lang="en-US" sz="1800">
                          <a:latin typeface="+mn-lt"/>
                          <a:ea typeface="Times New Roman"/>
                          <a:cs typeface="Tahoma"/>
                        </a:rPr>
                        <a:t>B = ++A;</a:t>
                      </a:r>
                      <a:endParaRPr lang="en-US" sz="2800">
                        <a:latin typeface="+mn-lt"/>
                        <a:ea typeface="Times New Roman"/>
                        <a:cs typeface="Times New Roman"/>
                      </a:endParaRPr>
                    </a:p>
                  </a:txBody>
                  <a:tcPr marL="68580" marR="68580" marT="0" marB="0"/>
                </a:tc>
                <a:tc>
                  <a:txBody>
                    <a:bodyPr/>
                    <a:lstStyle/>
                    <a:p>
                      <a:pPr algn="just">
                        <a:spcAft>
                          <a:spcPts val="0"/>
                        </a:spcAft>
                      </a:pPr>
                      <a:r>
                        <a:rPr lang="en-US" sz="1800">
                          <a:latin typeface="+mn-lt"/>
                          <a:ea typeface="Times New Roman"/>
                          <a:cs typeface="Tahoma"/>
                        </a:rPr>
                        <a:t>Nilai A ditambah satu lebih dahulu kemudian disimpan ke B</a:t>
                      </a:r>
                      <a:endParaRPr lang="en-US" sz="2800">
                        <a:latin typeface="+mn-lt"/>
                        <a:ea typeface="Times New Roman"/>
                        <a:cs typeface="Times New Roman"/>
                      </a:endParaRPr>
                    </a:p>
                  </a:txBody>
                  <a:tcPr marL="68580" marR="68580" marT="0" marB="0"/>
                </a:tc>
                <a:tc>
                  <a:txBody>
                    <a:bodyPr/>
                    <a:lstStyle/>
                    <a:p>
                      <a:pPr algn="just">
                        <a:spcAft>
                          <a:spcPts val="0"/>
                        </a:spcAft>
                      </a:pPr>
                      <a:r>
                        <a:rPr lang="en-US" sz="1800" dirty="0">
                          <a:latin typeface="+mn-lt"/>
                          <a:ea typeface="Times New Roman"/>
                          <a:cs typeface="Tahoma"/>
                        </a:rPr>
                        <a:t>A = 6 </a:t>
                      </a:r>
                      <a:r>
                        <a:rPr lang="en-US" sz="1800" dirty="0" err="1">
                          <a:latin typeface="+mn-lt"/>
                          <a:ea typeface="Times New Roman"/>
                          <a:cs typeface="Tahoma"/>
                        </a:rPr>
                        <a:t>dan</a:t>
                      </a:r>
                      <a:r>
                        <a:rPr lang="en-US" sz="1800" dirty="0">
                          <a:latin typeface="+mn-lt"/>
                          <a:ea typeface="Times New Roman"/>
                          <a:cs typeface="Tahoma"/>
                        </a:rPr>
                        <a:t> B = 6</a:t>
                      </a:r>
                      <a:endParaRPr lang="en-US" sz="2800" dirty="0">
                        <a:latin typeface="+mn-lt"/>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a:t>
            </a:r>
            <a:endParaRPr lang="id-ID" dirty="0"/>
          </a:p>
        </p:txBody>
      </p:sp>
      <p:sp>
        <p:nvSpPr>
          <p:cNvPr id="3" name="Content Placeholder 2"/>
          <p:cNvSpPr>
            <a:spLocks noGrp="1"/>
          </p:cNvSpPr>
          <p:nvPr>
            <p:ph idx="1"/>
          </p:nvPr>
        </p:nvSpPr>
        <p:spPr/>
        <p:txBody>
          <a:bodyPr>
            <a:normAutofit lnSpcReduction="10000"/>
          </a:bodyPr>
          <a:lstStyle/>
          <a:p>
            <a:r>
              <a:rPr lang="id-ID" dirty="0" smtClean="0"/>
              <a:t>Struktur program bahasa C</a:t>
            </a:r>
          </a:p>
          <a:p>
            <a:r>
              <a:rPr lang="id-ID" dirty="0" smtClean="0"/>
              <a:t>Variabel </a:t>
            </a:r>
          </a:p>
          <a:p>
            <a:r>
              <a:rPr lang="id-ID" dirty="0" smtClean="0"/>
              <a:t>Tipe data</a:t>
            </a:r>
            <a:endParaRPr lang="en-US" dirty="0" smtClean="0"/>
          </a:p>
          <a:p>
            <a:r>
              <a:rPr lang="id-ID" dirty="0" smtClean="0"/>
              <a:t>Konstanta</a:t>
            </a:r>
          </a:p>
          <a:p>
            <a:r>
              <a:rPr lang="id-ID" dirty="0" smtClean="0"/>
              <a:t>Assignment /penugasan</a:t>
            </a:r>
          </a:p>
          <a:p>
            <a:r>
              <a:rPr lang="en-US" dirty="0" err="1" smtClean="0"/>
              <a:t>Ekspresi</a:t>
            </a:r>
            <a:r>
              <a:rPr lang="en-US" dirty="0" smtClean="0"/>
              <a:t> </a:t>
            </a:r>
            <a:r>
              <a:rPr lang="en-US" dirty="0" err="1" smtClean="0"/>
              <a:t>aritmatik</a:t>
            </a:r>
            <a:endParaRPr lang="en-US" dirty="0" smtClean="0"/>
          </a:p>
          <a:p>
            <a:r>
              <a:rPr lang="id-ID" dirty="0" smtClean="0"/>
              <a:t>Input dan output</a:t>
            </a:r>
          </a:p>
          <a:p>
            <a:r>
              <a:rPr lang="en-US" dirty="0" smtClean="0"/>
              <a:t>flowchart</a:t>
            </a:r>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MENGUBAH EKSPRESI MATEMATIK</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err="1" smtClean="0"/>
              <a:t>Banyak</a:t>
            </a:r>
            <a:r>
              <a:rPr lang="en-US" dirty="0" smtClean="0"/>
              <a:t> </a:t>
            </a:r>
            <a:r>
              <a:rPr lang="en-US" dirty="0" err="1" smtClean="0"/>
              <a:t>ekspresi</a:t>
            </a:r>
            <a:r>
              <a:rPr lang="en-US" dirty="0" smtClean="0"/>
              <a:t> </a:t>
            </a:r>
            <a:r>
              <a:rPr lang="en-US" dirty="0" err="1" smtClean="0"/>
              <a:t>aljabar</a:t>
            </a:r>
            <a:r>
              <a:rPr lang="en-US" dirty="0" smtClean="0"/>
              <a:t> yang </a:t>
            </a:r>
            <a:r>
              <a:rPr lang="en-US" dirty="0" err="1" smtClean="0"/>
              <a:t>sering</a:t>
            </a:r>
            <a:r>
              <a:rPr lang="en-US" dirty="0" smtClean="0"/>
              <a:t> </a:t>
            </a:r>
            <a:r>
              <a:rPr lang="en-US" dirty="0" err="1" smtClean="0"/>
              <a:t>kita</a:t>
            </a:r>
            <a:r>
              <a:rPr lang="en-US" dirty="0" smtClean="0"/>
              <a:t> </a:t>
            </a:r>
            <a:r>
              <a:rPr lang="en-US" dirty="0" err="1" smtClean="0"/>
              <a:t>kenal</a:t>
            </a:r>
            <a:r>
              <a:rPr lang="en-US" dirty="0" smtClean="0"/>
              <a:t>, </a:t>
            </a:r>
            <a:r>
              <a:rPr lang="en-US" dirty="0" err="1" smtClean="0"/>
              <a:t>misal</a:t>
            </a:r>
            <a:r>
              <a:rPr lang="en-US" dirty="0" smtClean="0"/>
              <a:t> :   </a:t>
            </a:r>
          </a:p>
          <a:p>
            <a:pPr lvl="2">
              <a:buNone/>
            </a:pPr>
            <a:r>
              <a:rPr lang="en-US" dirty="0" smtClean="0"/>
              <a:t>5X + Y</a:t>
            </a:r>
          </a:p>
          <a:p>
            <a:pPr algn="just"/>
            <a:r>
              <a:rPr lang="en-US" dirty="0" err="1" smtClean="0"/>
              <a:t>Bagaimana</a:t>
            </a:r>
            <a:r>
              <a:rPr lang="en-US" dirty="0" smtClean="0"/>
              <a:t> </a:t>
            </a:r>
            <a:r>
              <a:rPr lang="en-US" dirty="0" err="1" smtClean="0"/>
              <a:t>kita</a:t>
            </a:r>
            <a:r>
              <a:rPr lang="en-US" dirty="0" smtClean="0"/>
              <a:t> </a:t>
            </a:r>
            <a:r>
              <a:rPr lang="en-US" dirty="0" err="1" smtClean="0"/>
              <a:t>harus</a:t>
            </a:r>
            <a:r>
              <a:rPr lang="en-US" dirty="0" smtClean="0"/>
              <a:t> </a:t>
            </a:r>
            <a:r>
              <a:rPr lang="en-US" dirty="0" err="1" smtClean="0"/>
              <a:t>mengubah</a:t>
            </a:r>
            <a:r>
              <a:rPr lang="en-US" dirty="0" smtClean="0"/>
              <a:t> </a:t>
            </a:r>
            <a:r>
              <a:rPr lang="en-US" dirty="0" err="1" smtClean="0"/>
              <a:t>ekspresi</a:t>
            </a:r>
            <a:r>
              <a:rPr lang="en-US" dirty="0" smtClean="0"/>
              <a:t> </a:t>
            </a:r>
            <a:r>
              <a:rPr lang="en-US" dirty="0" err="1" smtClean="0"/>
              <a:t>aljabar</a:t>
            </a:r>
            <a:r>
              <a:rPr lang="en-US" dirty="0" smtClean="0"/>
              <a:t> </a:t>
            </a:r>
            <a:r>
              <a:rPr lang="en-US" dirty="0" err="1" smtClean="0"/>
              <a:t>tersebut</a:t>
            </a:r>
            <a:r>
              <a:rPr lang="en-US" dirty="0" smtClean="0"/>
              <a:t> </a:t>
            </a:r>
            <a:r>
              <a:rPr lang="en-US" dirty="0" err="1" smtClean="0"/>
              <a:t>ke</a:t>
            </a:r>
            <a:r>
              <a:rPr lang="en-US" dirty="0" smtClean="0"/>
              <a:t> </a:t>
            </a:r>
            <a:r>
              <a:rPr lang="en-US" dirty="0" err="1" smtClean="0"/>
              <a:t>ekspresi</a:t>
            </a:r>
            <a:r>
              <a:rPr lang="en-US" dirty="0" smtClean="0"/>
              <a:t> </a:t>
            </a:r>
            <a:r>
              <a:rPr lang="en-US" dirty="0" err="1" smtClean="0"/>
              <a:t>dalam</a:t>
            </a:r>
            <a:r>
              <a:rPr lang="en-US" dirty="0" smtClean="0"/>
              <a:t> program </a:t>
            </a:r>
            <a:r>
              <a:rPr lang="en-US" dirty="0" err="1" smtClean="0"/>
              <a:t>komputer</a:t>
            </a:r>
            <a:r>
              <a:rPr lang="en-US" dirty="0" smtClean="0"/>
              <a:t> ?</a:t>
            </a:r>
          </a:p>
          <a:p>
            <a:pPr algn="just"/>
            <a:r>
              <a:rPr lang="en-US" dirty="0" err="1" smtClean="0"/>
              <a:t>Untuk</a:t>
            </a:r>
            <a:r>
              <a:rPr lang="en-US" dirty="0" smtClean="0"/>
              <a:t> </a:t>
            </a:r>
            <a:r>
              <a:rPr lang="en-US" dirty="0" err="1" smtClean="0"/>
              <a:t>menuliskan</a:t>
            </a:r>
            <a:r>
              <a:rPr lang="en-US" dirty="0" smtClean="0"/>
              <a:t> </a:t>
            </a:r>
            <a:r>
              <a:rPr lang="en-US" dirty="0" err="1" smtClean="0"/>
              <a:t>ekspresi</a:t>
            </a:r>
            <a:r>
              <a:rPr lang="en-US" dirty="0" smtClean="0"/>
              <a:t> </a:t>
            </a:r>
            <a:r>
              <a:rPr lang="en-US" dirty="0" err="1" smtClean="0"/>
              <a:t>tersebut</a:t>
            </a:r>
            <a:r>
              <a:rPr lang="en-US" dirty="0" smtClean="0"/>
              <a:t> </a:t>
            </a:r>
            <a:r>
              <a:rPr lang="en-US" dirty="0" err="1" smtClean="0"/>
              <a:t>dalam</a:t>
            </a:r>
            <a:r>
              <a:rPr lang="en-US" dirty="0" smtClean="0"/>
              <a:t> program </a:t>
            </a:r>
            <a:r>
              <a:rPr lang="en-US" dirty="0" err="1" smtClean="0"/>
              <a:t>komputer</a:t>
            </a:r>
            <a:r>
              <a:rPr lang="en-US" dirty="0" smtClean="0"/>
              <a:t>, </a:t>
            </a:r>
            <a:r>
              <a:rPr lang="en-US" dirty="0" err="1" smtClean="0"/>
              <a:t>maka</a:t>
            </a:r>
            <a:r>
              <a:rPr lang="en-US" dirty="0" smtClean="0"/>
              <a:t> </a:t>
            </a:r>
            <a:r>
              <a:rPr lang="en-US" dirty="0" err="1" smtClean="0"/>
              <a:t>selalu</a:t>
            </a:r>
            <a:r>
              <a:rPr lang="en-US" dirty="0" smtClean="0"/>
              <a:t> </a:t>
            </a:r>
            <a:r>
              <a:rPr lang="en-US" dirty="0" err="1" smtClean="0"/>
              <a:t>gunakan</a:t>
            </a:r>
            <a:r>
              <a:rPr lang="en-US" dirty="0" smtClean="0"/>
              <a:t> operator </a:t>
            </a:r>
            <a:r>
              <a:rPr lang="en-US" dirty="0" err="1" smtClean="0"/>
              <a:t>aritmatik</a:t>
            </a:r>
            <a:r>
              <a:rPr lang="en-US" dirty="0" smtClean="0"/>
              <a:t>, </a:t>
            </a:r>
            <a:r>
              <a:rPr lang="en-US" dirty="0" err="1" smtClean="0"/>
              <a:t>karena</a:t>
            </a:r>
            <a:r>
              <a:rPr lang="en-US" dirty="0" smtClean="0"/>
              <a:t> </a:t>
            </a:r>
            <a:r>
              <a:rPr lang="en-US" dirty="0" err="1" smtClean="0"/>
              <a:t>komputer</a:t>
            </a:r>
            <a:r>
              <a:rPr lang="en-US" dirty="0" smtClean="0"/>
              <a:t> </a:t>
            </a:r>
            <a:r>
              <a:rPr lang="en-US" dirty="0" err="1" smtClean="0"/>
              <a:t>tidak</a:t>
            </a:r>
            <a:r>
              <a:rPr lang="en-US" dirty="0" smtClean="0"/>
              <a:t> </a:t>
            </a:r>
            <a:r>
              <a:rPr lang="en-US" dirty="0" err="1" smtClean="0"/>
              <a:t>akan</a:t>
            </a:r>
            <a:r>
              <a:rPr lang="en-US" dirty="0" smtClean="0"/>
              <a:t> </a:t>
            </a:r>
            <a:r>
              <a:rPr lang="en-US" dirty="0" err="1" smtClean="0"/>
              <a:t>mengenali</a:t>
            </a:r>
            <a:r>
              <a:rPr lang="en-US" dirty="0" smtClean="0"/>
              <a:t> 5X </a:t>
            </a:r>
            <a:r>
              <a:rPr lang="en-US" dirty="0" err="1" smtClean="0"/>
              <a:t>sebagai</a:t>
            </a:r>
            <a:r>
              <a:rPr lang="en-US" dirty="0" smtClean="0"/>
              <a:t> 5 x </a:t>
            </a:r>
            <a:r>
              <a:rPr lang="en-US" dirty="0" err="1" smtClean="0"/>
              <a:t>X</a:t>
            </a:r>
            <a:r>
              <a:rPr lang="en-US" dirty="0" smtClean="0"/>
              <a:t>, </a:t>
            </a:r>
            <a:r>
              <a:rPr lang="en-US" dirty="0" err="1" smtClean="0"/>
              <a:t>tetapi</a:t>
            </a:r>
            <a:r>
              <a:rPr lang="en-US" dirty="0" smtClean="0"/>
              <a:t> </a:t>
            </a:r>
            <a:r>
              <a:rPr lang="en-US" dirty="0" err="1" smtClean="0"/>
              <a:t>akan</a:t>
            </a:r>
            <a:r>
              <a:rPr lang="en-US" dirty="0" smtClean="0"/>
              <a:t> </a:t>
            </a:r>
            <a:r>
              <a:rPr lang="en-US" dirty="0" err="1" smtClean="0"/>
              <a:t>dianggap</a:t>
            </a:r>
            <a:r>
              <a:rPr lang="en-US" dirty="0" smtClean="0"/>
              <a:t> </a:t>
            </a:r>
            <a:r>
              <a:rPr lang="en-US" dirty="0" err="1" smtClean="0"/>
              <a:t>variabel</a:t>
            </a:r>
            <a:r>
              <a:rPr lang="en-US" dirty="0" smtClean="0"/>
              <a:t> 5X.</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4472006"/>
        </p:xfrm>
        <a:graphic>
          <a:graphicData uri="http://schemas.openxmlformats.org/drawingml/2006/table">
            <a:tbl>
              <a:tblPr firstRow="1" bandRow="1">
                <a:tableStyleId>{5C22544A-7EE6-4342-B048-85BDC9FD1C3A}</a:tableStyleId>
              </a:tblPr>
              <a:tblGrid>
                <a:gridCol w="2828916"/>
                <a:gridCol w="5400684"/>
              </a:tblGrid>
              <a:tr h="370840">
                <a:tc>
                  <a:txBody>
                    <a:bodyPr/>
                    <a:lstStyle/>
                    <a:p>
                      <a:pPr algn="ctr">
                        <a:spcAft>
                          <a:spcPts val="0"/>
                        </a:spcAft>
                      </a:pPr>
                      <a:r>
                        <a:rPr lang="en-US" sz="2000" b="1" dirty="0" smtClean="0">
                          <a:latin typeface="Verdana"/>
                          <a:ea typeface="Times New Roman"/>
                          <a:cs typeface="Times New Roman"/>
                        </a:rPr>
                        <a:t>EKSPRESI ALJABAR</a:t>
                      </a:r>
                      <a:endParaRPr lang="en-US" sz="3200" dirty="0">
                        <a:latin typeface="Times New Roman"/>
                        <a:ea typeface="Times New Roman"/>
                        <a:cs typeface="Times New Roman"/>
                      </a:endParaRPr>
                    </a:p>
                  </a:txBody>
                  <a:tcPr marL="68580" marR="68580" marT="0" marB="0"/>
                </a:tc>
                <a:tc>
                  <a:txBody>
                    <a:bodyPr/>
                    <a:lstStyle/>
                    <a:p>
                      <a:pPr algn="ctr">
                        <a:spcAft>
                          <a:spcPts val="0"/>
                        </a:spcAft>
                      </a:pPr>
                      <a:r>
                        <a:rPr lang="en-US" sz="2000" b="1" dirty="0" smtClean="0">
                          <a:latin typeface="Verdana"/>
                          <a:ea typeface="Times New Roman"/>
                          <a:cs typeface="Times New Roman"/>
                        </a:rPr>
                        <a:t>EKSPRESI PROGRAM C</a:t>
                      </a:r>
                      <a:endParaRPr lang="en-US" sz="3200" dirty="0">
                        <a:latin typeface="Times New Roman"/>
                        <a:ea typeface="Times New Roman"/>
                        <a:cs typeface="Times New Roman"/>
                      </a:endParaRPr>
                    </a:p>
                  </a:txBody>
                  <a:tcPr marL="68580" marR="68580" marT="0" marB="0"/>
                </a:tc>
              </a:tr>
              <a:tr h="7905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Verdana"/>
                        <a:ea typeface="Times New Roman"/>
                        <a:cs typeface="Times New Roman"/>
                      </a:endParaRPr>
                    </a:p>
                  </a:txBody>
                  <a:tcPr marL="68580" marR="68580" marT="0" marB="0" anchor="ctr"/>
                </a:tc>
                <a:tc>
                  <a:txBody>
                    <a:bodyPr/>
                    <a:lstStyle/>
                    <a:p>
                      <a:pPr algn="ctr">
                        <a:spcAft>
                          <a:spcPts val="0"/>
                        </a:spcAft>
                      </a:pPr>
                      <a:r>
                        <a:rPr lang="en-US" sz="2000" dirty="0">
                          <a:latin typeface="Verdana"/>
                          <a:ea typeface="Times New Roman"/>
                          <a:cs typeface="Times New Roman"/>
                        </a:rPr>
                        <a:t>A + B / C + D</a:t>
                      </a:r>
                      <a:endParaRPr lang="en-US" sz="3200" dirty="0">
                        <a:latin typeface="Times New Roman"/>
                        <a:ea typeface="Times New Roman"/>
                        <a:cs typeface="Times New Roman"/>
                      </a:endParaRPr>
                    </a:p>
                  </a:txBody>
                  <a:tcPr marL="68580" marR="68580" marT="0" marB="0" anchor="ctr"/>
                </a:tc>
              </a:tr>
              <a:tr h="642942">
                <a:tc>
                  <a:txBody>
                    <a:bodyPr/>
                    <a:lstStyle/>
                    <a:p>
                      <a:pPr algn="ctr">
                        <a:spcAft>
                          <a:spcPts val="0"/>
                        </a:spcAft>
                      </a:pPr>
                      <a:endParaRPr lang="en-US" sz="2000" dirty="0">
                        <a:latin typeface="Verdana"/>
                        <a:ea typeface="Times New Roman"/>
                        <a:cs typeface="Times New Roman"/>
                      </a:endParaRPr>
                    </a:p>
                  </a:txBody>
                  <a:tcPr marL="68580" marR="68580" marT="0" marB="0" anchor="ctr"/>
                </a:tc>
                <a:tc>
                  <a:txBody>
                    <a:bodyPr/>
                    <a:lstStyle/>
                    <a:p>
                      <a:pPr algn="ctr">
                        <a:spcAft>
                          <a:spcPts val="0"/>
                        </a:spcAft>
                      </a:pPr>
                      <a:r>
                        <a:rPr lang="en-US" sz="2000" dirty="0">
                          <a:latin typeface="Verdana"/>
                          <a:ea typeface="Times New Roman"/>
                          <a:cs typeface="Times New Roman"/>
                        </a:rPr>
                        <a:t>A + B / (C + D)</a:t>
                      </a:r>
                      <a:endParaRPr lang="en-US" sz="3200" dirty="0">
                        <a:latin typeface="Times New Roman"/>
                        <a:ea typeface="Times New Roman"/>
                        <a:cs typeface="Times New Roman"/>
                      </a:endParaRPr>
                    </a:p>
                  </a:txBody>
                  <a:tcPr marL="68580" marR="68580" marT="0" marB="0" anchor="ctr"/>
                </a:tc>
              </a:tr>
              <a:tr h="714380">
                <a:tc>
                  <a:txBody>
                    <a:bodyPr/>
                    <a:lstStyle/>
                    <a:p>
                      <a:pPr algn="ctr">
                        <a:spcAft>
                          <a:spcPts val="0"/>
                        </a:spcAft>
                      </a:pPr>
                      <a:endParaRPr lang="en-US" sz="2000" dirty="0">
                        <a:latin typeface="Verdana"/>
                        <a:ea typeface="Times New Roman"/>
                        <a:cs typeface="Times New Roman"/>
                      </a:endParaRPr>
                    </a:p>
                  </a:txBody>
                  <a:tcPr marL="68580" marR="68580" marT="0" marB="0" anchor="ctr"/>
                </a:tc>
                <a:tc>
                  <a:txBody>
                    <a:bodyPr/>
                    <a:lstStyle/>
                    <a:p>
                      <a:pPr algn="ctr">
                        <a:spcAft>
                          <a:spcPts val="0"/>
                        </a:spcAft>
                      </a:pPr>
                      <a:r>
                        <a:rPr lang="en-US" sz="2000" dirty="0">
                          <a:latin typeface="Verdana"/>
                          <a:ea typeface="Times New Roman"/>
                          <a:cs typeface="Times New Roman"/>
                        </a:rPr>
                        <a:t>(A + B) / C + D</a:t>
                      </a:r>
                      <a:endParaRPr lang="en-US" sz="3200" dirty="0">
                        <a:latin typeface="Times New Roman"/>
                        <a:ea typeface="Times New Roman"/>
                        <a:cs typeface="Times New Roman"/>
                      </a:endParaRPr>
                    </a:p>
                  </a:txBody>
                  <a:tcPr marL="68580" marR="68580" marT="0" marB="0" anchor="ctr"/>
                </a:tc>
              </a:tr>
              <a:tr h="714380">
                <a:tc>
                  <a:txBody>
                    <a:bodyPr/>
                    <a:lstStyle/>
                    <a:p>
                      <a:pPr algn="ctr">
                        <a:spcAft>
                          <a:spcPts val="0"/>
                        </a:spcAft>
                      </a:pPr>
                      <a:endParaRPr lang="en-US" sz="2000" dirty="0">
                        <a:latin typeface="Verdana"/>
                        <a:ea typeface="Times New Roman"/>
                        <a:cs typeface="Times New Roman"/>
                      </a:endParaRPr>
                    </a:p>
                  </a:txBody>
                  <a:tcPr marL="68580" marR="68580" marT="0" marB="0" anchor="ctr"/>
                </a:tc>
                <a:tc>
                  <a:txBody>
                    <a:bodyPr/>
                    <a:lstStyle/>
                    <a:p>
                      <a:pPr algn="ctr">
                        <a:spcAft>
                          <a:spcPts val="0"/>
                        </a:spcAft>
                      </a:pPr>
                      <a:r>
                        <a:rPr lang="en-US" sz="2000" dirty="0">
                          <a:latin typeface="Verdana"/>
                          <a:ea typeface="Times New Roman"/>
                          <a:cs typeface="Times New Roman"/>
                        </a:rPr>
                        <a:t>(A + B) / (C + D)</a:t>
                      </a:r>
                      <a:endParaRPr lang="en-US" sz="3200" dirty="0">
                        <a:latin typeface="Times New Roman"/>
                        <a:ea typeface="Times New Roman"/>
                        <a:cs typeface="Times New Roman"/>
                      </a:endParaRPr>
                    </a:p>
                  </a:txBody>
                  <a:tcPr marL="68580" marR="68580" marT="0" marB="0" anchor="ctr"/>
                </a:tc>
              </a:tr>
              <a:tr h="1000132">
                <a:tc>
                  <a:txBody>
                    <a:bodyPr/>
                    <a:lstStyle/>
                    <a:p>
                      <a:pPr algn="ctr">
                        <a:spcAft>
                          <a:spcPts val="0"/>
                        </a:spcAft>
                      </a:pPr>
                      <a:endParaRPr lang="en-US" sz="2000" dirty="0">
                        <a:latin typeface="Verdana"/>
                        <a:ea typeface="Times New Roman"/>
                        <a:cs typeface="Times New Roman"/>
                      </a:endParaRPr>
                    </a:p>
                  </a:txBody>
                  <a:tcPr marL="68580" marR="68580" marT="0" marB="0" anchor="ctr"/>
                </a:tc>
                <a:tc>
                  <a:txBody>
                    <a:bodyPr/>
                    <a:lstStyle/>
                    <a:p>
                      <a:pPr algn="ctr">
                        <a:spcAft>
                          <a:spcPts val="0"/>
                        </a:spcAft>
                      </a:pPr>
                      <a:r>
                        <a:rPr lang="en-US" sz="2000" dirty="0">
                          <a:latin typeface="Verdana"/>
                          <a:ea typeface="Times New Roman"/>
                          <a:cs typeface="Times New Roman"/>
                        </a:rPr>
                        <a:t>X = (–b  + </a:t>
                      </a:r>
                      <a:r>
                        <a:rPr lang="en-US" sz="2000" dirty="0" err="1">
                          <a:latin typeface="Verdana"/>
                          <a:ea typeface="Times New Roman"/>
                          <a:cs typeface="Times New Roman"/>
                        </a:rPr>
                        <a:t>sqrt</a:t>
                      </a:r>
                      <a:r>
                        <a:rPr lang="en-US" sz="2000" dirty="0">
                          <a:latin typeface="Verdana"/>
                          <a:ea typeface="Times New Roman"/>
                          <a:cs typeface="Times New Roman"/>
                        </a:rPr>
                        <a:t>(b*b – 4 * a * c)) </a:t>
                      </a:r>
                      <a:r>
                        <a:rPr lang="en-US" sz="2000" dirty="0" smtClean="0">
                          <a:latin typeface="Verdana"/>
                          <a:ea typeface="Times New Roman"/>
                          <a:cs typeface="Times New Roman"/>
                        </a:rPr>
                        <a:t>/       </a:t>
                      </a:r>
                      <a:r>
                        <a:rPr lang="en-US" sz="2000" dirty="0">
                          <a:latin typeface="Verdana"/>
                          <a:ea typeface="Times New Roman"/>
                          <a:cs typeface="Times New Roman"/>
                        </a:rPr>
                        <a:t>(2 * a)</a:t>
                      </a:r>
                      <a:endParaRPr lang="en-US" sz="3200" dirty="0">
                        <a:latin typeface="Times New Roman"/>
                        <a:ea typeface="Times New Roman"/>
                        <a:cs typeface="Times New Roman"/>
                      </a:endParaRPr>
                    </a:p>
                  </a:txBody>
                  <a:tcPr marL="68580" marR="68580" marT="0" marB="0" anchor="ctr"/>
                </a:tc>
              </a:tr>
            </a:tbl>
          </a:graphicData>
        </a:graphic>
      </p:graphicFrame>
      <p:graphicFrame>
        <p:nvGraphicFramePr>
          <p:cNvPr id="5" name="Object 4"/>
          <p:cNvGraphicFramePr>
            <a:graphicFrameLocks noChangeAspect="1"/>
          </p:cNvGraphicFramePr>
          <p:nvPr/>
        </p:nvGraphicFramePr>
        <p:xfrm>
          <a:off x="642910" y="2247895"/>
          <a:ext cx="1227161" cy="701235"/>
        </p:xfrm>
        <a:graphic>
          <a:graphicData uri="http://schemas.openxmlformats.org/presentationml/2006/ole">
            <p:oleObj spid="_x0000_s1026" name="Equation" r:id="rId3" imgW="1066680" imgH="609480" progId="Equation.3">
              <p:embed/>
            </p:oleObj>
          </a:graphicData>
        </a:graphic>
      </p:graphicFrame>
      <p:graphicFrame>
        <p:nvGraphicFramePr>
          <p:cNvPr id="8" name="Object 7"/>
          <p:cNvGraphicFramePr>
            <a:graphicFrameLocks noChangeAspect="1"/>
          </p:cNvGraphicFramePr>
          <p:nvPr/>
        </p:nvGraphicFramePr>
        <p:xfrm>
          <a:off x="1928794" y="2963783"/>
          <a:ext cx="1143008" cy="754567"/>
        </p:xfrm>
        <a:graphic>
          <a:graphicData uri="http://schemas.openxmlformats.org/presentationml/2006/ole">
            <p:oleObj spid="_x0000_s1029" name="Equation" r:id="rId4" imgW="1066680" imgH="609480" progId="Equation.3">
              <p:embed/>
            </p:oleObj>
          </a:graphicData>
        </a:graphic>
      </p:graphicFrame>
      <p:graphicFrame>
        <p:nvGraphicFramePr>
          <p:cNvPr id="9" name="Object 8"/>
          <p:cNvGraphicFramePr>
            <a:graphicFrameLocks noChangeAspect="1"/>
          </p:cNvGraphicFramePr>
          <p:nvPr/>
        </p:nvGraphicFramePr>
        <p:xfrm>
          <a:off x="642910" y="3643314"/>
          <a:ext cx="1191816" cy="681038"/>
        </p:xfrm>
        <a:graphic>
          <a:graphicData uri="http://schemas.openxmlformats.org/presentationml/2006/ole">
            <p:oleObj spid="_x0000_s1030" name="Equation" r:id="rId5" imgW="1066680" imgH="609480" progId="Equation.3">
              <p:embed/>
            </p:oleObj>
          </a:graphicData>
        </a:graphic>
      </p:graphicFrame>
      <p:graphicFrame>
        <p:nvGraphicFramePr>
          <p:cNvPr id="10" name="Object 9"/>
          <p:cNvGraphicFramePr>
            <a:graphicFrameLocks noChangeAspect="1"/>
          </p:cNvGraphicFramePr>
          <p:nvPr/>
        </p:nvGraphicFramePr>
        <p:xfrm>
          <a:off x="2214546" y="4360390"/>
          <a:ext cx="785818" cy="711684"/>
        </p:xfrm>
        <a:graphic>
          <a:graphicData uri="http://schemas.openxmlformats.org/presentationml/2006/ole">
            <p:oleObj spid="_x0000_s1031" name="Equation" r:id="rId6" imgW="672840" imgH="609480" progId="Equation.3">
              <p:embed/>
            </p:oleObj>
          </a:graphicData>
        </a:graphic>
      </p:graphicFrame>
      <p:graphicFrame>
        <p:nvGraphicFramePr>
          <p:cNvPr id="11" name="Object 10"/>
          <p:cNvGraphicFramePr>
            <a:graphicFrameLocks noChangeAspect="1"/>
          </p:cNvGraphicFramePr>
          <p:nvPr/>
        </p:nvGraphicFramePr>
        <p:xfrm>
          <a:off x="571471" y="5143512"/>
          <a:ext cx="2622195" cy="857256"/>
        </p:xfrm>
        <a:graphic>
          <a:graphicData uri="http://schemas.openxmlformats.org/presentationml/2006/ole">
            <p:oleObj spid="_x0000_s1032" name="Equation" r:id="rId7" imgW="1981080" imgH="64764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PUSTAKA MATH</a:t>
            </a:r>
            <a:endParaRPr lang="en-US" dirty="0"/>
          </a:p>
        </p:txBody>
      </p:sp>
      <p:sp>
        <p:nvSpPr>
          <p:cNvPr id="3" name="Content Placeholder 2"/>
          <p:cNvSpPr>
            <a:spLocks noGrp="1"/>
          </p:cNvSpPr>
          <p:nvPr>
            <p:ph idx="1"/>
          </p:nvPr>
        </p:nvSpPr>
        <p:spPr/>
        <p:txBody>
          <a:bodyPr>
            <a:normAutofit lnSpcReduction="10000"/>
          </a:bodyPr>
          <a:lstStyle/>
          <a:p>
            <a:pPr algn="just"/>
            <a:r>
              <a:rPr lang="en-US" dirty="0" err="1" smtClean="0"/>
              <a:t>Untuk</a:t>
            </a:r>
            <a:r>
              <a:rPr lang="en-US" dirty="0" smtClean="0"/>
              <a:t> </a:t>
            </a:r>
            <a:r>
              <a:rPr lang="en-US" dirty="0" err="1" smtClean="0"/>
              <a:t>menggunakan</a:t>
            </a:r>
            <a:r>
              <a:rPr lang="en-US" dirty="0" smtClean="0"/>
              <a:t> </a:t>
            </a:r>
            <a:r>
              <a:rPr lang="en-US" dirty="0" err="1" smtClean="0"/>
              <a:t>perintah</a:t>
            </a:r>
            <a:r>
              <a:rPr lang="en-US" dirty="0" smtClean="0"/>
              <a:t> </a:t>
            </a:r>
            <a:r>
              <a:rPr lang="en-US" dirty="0" err="1" smtClean="0"/>
              <a:t>matematika</a:t>
            </a:r>
            <a:r>
              <a:rPr lang="en-US" dirty="0" smtClean="0"/>
              <a:t> </a:t>
            </a:r>
            <a:r>
              <a:rPr lang="en-US" dirty="0" err="1" smtClean="0"/>
              <a:t>tertentu</a:t>
            </a:r>
            <a:r>
              <a:rPr lang="en-US" dirty="0" smtClean="0"/>
              <a:t> </a:t>
            </a:r>
            <a:r>
              <a:rPr lang="en-US" dirty="0" err="1" smtClean="0"/>
              <a:t>dalam</a:t>
            </a:r>
            <a:r>
              <a:rPr lang="en-US" dirty="0" smtClean="0"/>
              <a:t> C, </a:t>
            </a:r>
            <a:r>
              <a:rPr lang="en-US" dirty="0" err="1" smtClean="0"/>
              <a:t>dibutuhkan</a:t>
            </a:r>
            <a:r>
              <a:rPr lang="en-US" dirty="0" smtClean="0"/>
              <a:t> </a:t>
            </a:r>
            <a:r>
              <a:rPr lang="en-US" dirty="0" err="1" smtClean="0"/>
              <a:t>pustaka</a:t>
            </a:r>
            <a:r>
              <a:rPr lang="en-US" dirty="0" smtClean="0"/>
              <a:t> </a:t>
            </a:r>
            <a:r>
              <a:rPr lang="en-US" dirty="0" err="1" smtClean="0"/>
              <a:t>math.h</a:t>
            </a:r>
            <a:r>
              <a:rPr lang="en-US" dirty="0" smtClean="0"/>
              <a:t>.</a:t>
            </a:r>
          </a:p>
          <a:p>
            <a:pPr algn="just"/>
            <a:r>
              <a:rPr lang="en-US" dirty="0" err="1" smtClean="0"/>
              <a:t>Misal</a:t>
            </a:r>
            <a:r>
              <a:rPr lang="en-US" dirty="0" smtClean="0"/>
              <a:t> :</a:t>
            </a:r>
          </a:p>
          <a:p>
            <a:pPr algn="just"/>
            <a:endParaRPr lang="en-US" dirty="0" smtClean="0"/>
          </a:p>
          <a:p>
            <a:pPr algn="just"/>
            <a:endParaRPr lang="en-US" dirty="0" smtClean="0"/>
          </a:p>
          <a:p>
            <a:pPr algn="just"/>
            <a:endParaRPr lang="en-US" dirty="0" smtClean="0"/>
          </a:p>
          <a:p>
            <a:pPr algn="just"/>
            <a:endParaRPr lang="en-US" dirty="0" smtClean="0"/>
          </a:p>
          <a:p>
            <a:pPr algn="r">
              <a:buNone/>
            </a:pPr>
            <a:r>
              <a:rPr lang="en-US" dirty="0" smtClean="0"/>
              <a:t>contoh8.cpp</a:t>
            </a:r>
            <a:endParaRPr lang="en-US" dirty="0"/>
          </a:p>
        </p:txBody>
      </p:sp>
      <p:graphicFrame>
        <p:nvGraphicFramePr>
          <p:cNvPr id="4" name="Table 3"/>
          <p:cNvGraphicFramePr>
            <a:graphicFrameLocks noGrp="1"/>
          </p:cNvGraphicFramePr>
          <p:nvPr/>
        </p:nvGraphicFramePr>
        <p:xfrm>
          <a:off x="1285852" y="3286124"/>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PERINTAH</a:t>
                      </a:r>
                      <a:endParaRPr lang="en-US" dirty="0"/>
                    </a:p>
                  </a:txBody>
                  <a:tcPr/>
                </a:tc>
                <a:tc>
                  <a:txBody>
                    <a:bodyPr/>
                    <a:lstStyle/>
                    <a:p>
                      <a:pPr algn="ctr"/>
                      <a:r>
                        <a:rPr lang="en-US" dirty="0" smtClean="0"/>
                        <a:t>ARTI</a:t>
                      </a:r>
                      <a:endParaRPr lang="en-US" dirty="0"/>
                    </a:p>
                  </a:txBody>
                  <a:tcPr/>
                </a:tc>
              </a:tr>
              <a:tr h="370840">
                <a:tc>
                  <a:txBody>
                    <a:bodyPr/>
                    <a:lstStyle/>
                    <a:p>
                      <a:r>
                        <a:rPr lang="en-US" dirty="0" err="1" smtClean="0"/>
                        <a:t>sqrt</a:t>
                      </a:r>
                      <a:r>
                        <a:rPr lang="en-US" dirty="0" smtClean="0"/>
                        <a:t> (x)</a:t>
                      </a:r>
                      <a:endParaRPr lang="en-US" dirty="0"/>
                    </a:p>
                  </a:txBody>
                  <a:tcPr/>
                </a:tc>
                <a:tc>
                  <a:txBody>
                    <a:bodyPr/>
                    <a:lstStyle/>
                    <a:p>
                      <a:r>
                        <a:rPr lang="en-US" dirty="0" err="1" smtClean="0"/>
                        <a:t>Akar</a:t>
                      </a:r>
                      <a:r>
                        <a:rPr lang="en-US" dirty="0" smtClean="0"/>
                        <a:t> </a:t>
                      </a:r>
                      <a:r>
                        <a:rPr lang="en-US" dirty="0" err="1" smtClean="0"/>
                        <a:t>dari</a:t>
                      </a:r>
                      <a:r>
                        <a:rPr lang="en-US" dirty="0" smtClean="0"/>
                        <a:t> x</a:t>
                      </a:r>
                      <a:endParaRPr lang="en-US" dirty="0"/>
                    </a:p>
                  </a:txBody>
                  <a:tcPr/>
                </a:tc>
              </a:tr>
              <a:tr h="370840">
                <a:tc>
                  <a:txBody>
                    <a:bodyPr/>
                    <a:lstStyle/>
                    <a:p>
                      <a:r>
                        <a:rPr lang="en-US" dirty="0" err="1" smtClean="0"/>
                        <a:t>pow</a:t>
                      </a:r>
                      <a:r>
                        <a:rPr lang="en-US" dirty="0" smtClean="0"/>
                        <a:t>(</a:t>
                      </a:r>
                      <a:r>
                        <a:rPr lang="en-US" dirty="0" err="1" smtClean="0"/>
                        <a:t>x,n</a:t>
                      </a:r>
                      <a:r>
                        <a:rPr lang="en-US" dirty="0" smtClean="0"/>
                        <a:t>)</a:t>
                      </a:r>
                      <a:endParaRPr lang="en-US" dirty="0"/>
                    </a:p>
                  </a:txBody>
                  <a:tcPr/>
                </a:tc>
                <a:tc>
                  <a:txBody>
                    <a:bodyPr/>
                    <a:lstStyle/>
                    <a:p>
                      <a:r>
                        <a:rPr lang="en-US" dirty="0" err="1" smtClean="0"/>
                        <a:t>X</a:t>
                      </a:r>
                      <a:r>
                        <a:rPr lang="en-US" baseline="30000" dirty="0" err="1" smtClean="0"/>
                        <a:t>n</a:t>
                      </a:r>
                      <a:endParaRPr lang="en-US" baseline="30000" dirty="0"/>
                    </a:p>
                  </a:txBody>
                  <a:tcPr/>
                </a:tc>
              </a:tr>
              <a:tr h="370840">
                <a:tc>
                  <a:txBody>
                    <a:bodyPr/>
                    <a:lstStyle/>
                    <a:p>
                      <a:r>
                        <a:rPr lang="en-US" dirty="0" smtClean="0"/>
                        <a:t>log(x)</a:t>
                      </a:r>
                      <a:endParaRPr lang="en-US" dirty="0"/>
                    </a:p>
                  </a:txBody>
                  <a:tcPr/>
                </a:tc>
                <a:tc>
                  <a:txBody>
                    <a:bodyPr/>
                    <a:lstStyle/>
                    <a:p>
                      <a:r>
                        <a:rPr lang="en-US" baseline="0" dirty="0" err="1" smtClean="0"/>
                        <a:t>ln</a:t>
                      </a:r>
                      <a:r>
                        <a:rPr lang="en-US" baseline="0" dirty="0" smtClean="0"/>
                        <a:t>(x)</a:t>
                      </a:r>
                      <a:endParaRPr lang="en-US" baseline="0"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err="1" smtClean="0"/>
              <a:t>Untuk</a:t>
            </a:r>
            <a:r>
              <a:rPr lang="en-US" dirty="0" smtClean="0"/>
              <a:t> </a:t>
            </a:r>
            <a:r>
              <a:rPr lang="en-US" dirty="0" err="1" smtClean="0"/>
              <a:t>memasukkan</a:t>
            </a:r>
            <a:r>
              <a:rPr lang="en-US" dirty="0" smtClean="0"/>
              <a:t> </a:t>
            </a:r>
            <a:r>
              <a:rPr lang="en-US" dirty="0" err="1" smtClean="0"/>
              <a:t>nilai</a:t>
            </a:r>
            <a:r>
              <a:rPr lang="en-US" dirty="0" smtClean="0"/>
              <a:t> </a:t>
            </a:r>
            <a:r>
              <a:rPr lang="en-US" dirty="0" err="1" smtClean="0"/>
              <a:t>ke</a:t>
            </a:r>
            <a:r>
              <a:rPr lang="en-US" dirty="0" smtClean="0"/>
              <a:t> </a:t>
            </a:r>
            <a:r>
              <a:rPr lang="en-US" dirty="0" err="1" smtClean="0"/>
              <a:t>dalam</a:t>
            </a:r>
            <a:r>
              <a:rPr lang="en-US" dirty="0" smtClean="0"/>
              <a:t> </a:t>
            </a:r>
            <a:r>
              <a:rPr lang="en-US" dirty="0" err="1" smtClean="0"/>
              <a:t>sebuah</a:t>
            </a:r>
            <a:r>
              <a:rPr lang="en-US" dirty="0" smtClean="0"/>
              <a:t> </a:t>
            </a:r>
            <a:r>
              <a:rPr lang="en-US" dirty="0" err="1" smtClean="0"/>
              <a:t>variabel</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meminta</a:t>
            </a:r>
            <a:r>
              <a:rPr lang="en-US" dirty="0" smtClean="0"/>
              <a:t> </a:t>
            </a:r>
            <a:r>
              <a:rPr lang="en-US" dirty="0" err="1" smtClean="0"/>
              <a:t>masukan</a:t>
            </a:r>
            <a:r>
              <a:rPr lang="en-US" dirty="0" smtClean="0"/>
              <a:t> </a:t>
            </a:r>
            <a:r>
              <a:rPr lang="en-US" dirty="0" err="1" smtClean="0"/>
              <a:t>dari</a:t>
            </a:r>
            <a:r>
              <a:rPr lang="en-US" dirty="0" smtClean="0"/>
              <a:t> user </a:t>
            </a:r>
            <a:r>
              <a:rPr lang="en-US" dirty="0" err="1" smtClean="0"/>
              <a:t>pada</a:t>
            </a:r>
            <a:r>
              <a:rPr lang="en-US" dirty="0" smtClean="0"/>
              <a:t> </a:t>
            </a:r>
            <a:r>
              <a:rPr lang="en-US" dirty="0" err="1" smtClean="0"/>
              <a:t>saat</a:t>
            </a:r>
            <a:r>
              <a:rPr lang="en-US" dirty="0" smtClean="0"/>
              <a:t> program </a:t>
            </a:r>
            <a:r>
              <a:rPr lang="en-US" dirty="0" err="1" smtClean="0"/>
              <a:t>berjalan</a:t>
            </a:r>
            <a:r>
              <a:rPr lang="en-US" dirty="0" smtClean="0"/>
              <a:t>.  </a:t>
            </a:r>
          </a:p>
          <a:p>
            <a:r>
              <a:rPr lang="en-US" dirty="0" err="1" smtClean="0"/>
              <a:t>Perintah</a:t>
            </a:r>
            <a:r>
              <a:rPr lang="en-US" dirty="0" smtClean="0"/>
              <a:t> yang </a:t>
            </a:r>
            <a:r>
              <a:rPr lang="en-US" dirty="0" err="1" smtClean="0"/>
              <a:t>digunakan</a:t>
            </a:r>
            <a:r>
              <a:rPr lang="en-US" dirty="0" smtClean="0"/>
              <a:t> </a:t>
            </a:r>
            <a:r>
              <a:rPr lang="en-US" dirty="0" err="1" smtClean="0"/>
              <a:t>adalah</a:t>
            </a:r>
            <a:r>
              <a:rPr lang="en-US" dirty="0" smtClean="0"/>
              <a:t> </a:t>
            </a:r>
          </a:p>
          <a:p>
            <a:pPr>
              <a:buNone/>
            </a:pPr>
            <a:r>
              <a:rPr lang="en-US" dirty="0" smtClean="0"/>
              <a:t>		</a:t>
            </a:r>
            <a:r>
              <a:rPr lang="en-US" dirty="0" err="1" smtClean="0">
                <a:latin typeface="Courier New" pitchFamily="49" charset="0"/>
                <a:cs typeface="Courier New" pitchFamily="49" charset="0"/>
              </a:rPr>
              <a:t>cin</a:t>
            </a:r>
            <a:r>
              <a:rPr lang="en-US" dirty="0" smtClean="0">
                <a:latin typeface="Courier New" pitchFamily="49" charset="0"/>
                <a:cs typeface="Courier New" pitchFamily="49" charset="0"/>
              </a:rPr>
              <a:t>&gt;&gt;</a:t>
            </a:r>
            <a:r>
              <a:rPr lang="en-US" b="1" i="1" dirty="0" err="1" smtClean="0">
                <a:latin typeface="Courier New" pitchFamily="49" charset="0"/>
                <a:cs typeface="Courier New" pitchFamily="49" charset="0"/>
              </a:rPr>
              <a:t>nama</a:t>
            </a:r>
            <a:r>
              <a:rPr lang="en-US" b="1" i="1" dirty="0" smtClean="0">
                <a:latin typeface="Courier New" pitchFamily="49" charset="0"/>
                <a:cs typeface="Courier New" pitchFamily="49" charset="0"/>
              </a:rPr>
              <a:t> </a:t>
            </a:r>
            <a:r>
              <a:rPr lang="en-US" b="1" i="1" dirty="0" err="1" smtClean="0">
                <a:latin typeface="Courier New" pitchFamily="49" charset="0"/>
                <a:cs typeface="Courier New" pitchFamily="49" charset="0"/>
              </a:rPr>
              <a:t>variabel</a:t>
            </a:r>
            <a:r>
              <a:rPr lang="en-US" dirty="0" smtClean="0">
                <a:latin typeface="Courier New" pitchFamily="49" charset="0"/>
                <a:cs typeface="Courier New" pitchFamily="49" charset="0"/>
              </a:rPr>
              <a:t>;</a:t>
            </a:r>
          </a:p>
          <a:p>
            <a:pPr>
              <a:buNone/>
            </a:pPr>
            <a:endParaRPr lang="en-US" dirty="0" smtClean="0"/>
          </a:p>
          <a:p>
            <a:r>
              <a:rPr lang="id-ID" dirty="0" smtClean="0"/>
              <a:t>Perintah cin dan cout membutuhkan pustaka iostream.h</a:t>
            </a:r>
            <a:endParaRPr lang="en-US" dirty="0" smtClean="0"/>
          </a:p>
          <a:p>
            <a:pPr algn="r">
              <a:buNone/>
            </a:pPr>
            <a:r>
              <a:rPr lang="en-US" dirty="0" smtClean="0"/>
              <a:t>contoh9.cpp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lnSpcReduction="10000"/>
          </a:bodyPr>
          <a:lstStyle/>
          <a:p>
            <a:r>
              <a:rPr lang="en-US" dirty="0" err="1" smtClean="0"/>
              <a:t>Untuk</a:t>
            </a:r>
            <a:r>
              <a:rPr lang="en-US" dirty="0" smtClean="0"/>
              <a:t> </a:t>
            </a:r>
            <a:r>
              <a:rPr lang="en-US" dirty="0" err="1" smtClean="0"/>
              <a:t>menampilkan</a:t>
            </a:r>
            <a:r>
              <a:rPr lang="en-US" dirty="0" smtClean="0"/>
              <a:t> </a:t>
            </a:r>
            <a:r>
              <a:rPr lang="en-US" dirty="0" err="1" smtClean="0"/>
              <a:t>teks</a:t>
            </a:r>
            <a:r>
              <a:rPr lang="en-US" dirty="0" smtClean="0"/>
              <a:t> </a:t>
            </a:r>
            <a:r>
              <a:rPr lang="en-US" dirty="0" err="1" smtClean="0"/>
              <a:t>ke</a:t>
            </a:r>
            <a:r>
              <a:rPr lang="en-US" dirty="0" smtClean="0"/>
              <a:t> </a:t>
            </a:r>
            <a:r>
              <a:rPr lang="en-US" dirty="0" err="1" smtClean="0"/>
              <a:t>layar</a:t>
            </a:r>
            <a:r>
              <a:rPr lang="en-US" dirty="0" smtClean="0"/>
              <a:t> user, </a:t>
            </a:r>
            <a:r>
              <a:rPr lang="en-US" dirty="0" err="1" smtClean="0"/>
              <a:t>maka</a:t>
            </a:r>
            <a:r>
              <a:rPr lang="en-US" dirty="0" smtClean="0"/>
              <a:t> </a:t>
            </a:r>
            <a:r>
              <a:rPr lang="en-US" dirty="0" err="1" smtClean="0"/>
              <a:t>menggunakan</a:t>
            </a:r>
            <a:r>
              <a:rPr lang="en-US" dirty="0" smtClean="0"/>
              <a:t> </a:t>
            </a:r>
            <a:r>
              <a:rPr lang="en-US" dirty="0" err="1" smtClean="0"/>
              <a:t>perintah</a:t>
            </a:r>
            <a:r>
              <a:rPr lang="en-US" dirty="0" smtClean="0"/>
              <a:t> :</a:t>
            </a:r>
          </a:p>
          <a:p>
            <a:pPr lvl="2">
              <a:buNone/>
            </a:pP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&lt;&lt;</a:t>
            </a:r>
            <a:r>
              <a:rPr lang="en-US" b="1" i="1" dirty="0" err="1" smtClean="0">
                <a:latin typeface="Courier New" pitchFamily="49" charset="0"/>
                <a:cs typeface="Courier New" pitchFamily="49" charset="0"/>
              </a:rPr>
              <a:t>teks</a:t>
            </a:r>
            <a:r>
              <a:rPr lang="en-US" b="1" i="1" dirty="0" smtClean="0">
                <a:latin typeface="Courier New" pitchFamily="49" charset="0"/>
                <a:cs typeface="Courier New" pitchFamily="49" charset="0"/>
              </a:rPr>
              <a:t> yang </a:t>
            </a:r>
            <a:r>
              <a:rPr lang="en-US" b="1" i="1" dirty="0" err="1" smtClean="0">
                <a:latin typeface="Courier New" pitchFamily="49" charset="0"/>
                <a:cs typeface="Courier New" pitchFamily="49" charset="0"/>
              </a:rPr>
              <a:t>akan</a:t>
            </a:r>
            <a:r>
              <a:rPr lang="en-US" b="1" i="1" dirty="0" smtClean="0">
                <a:latin typeface="Courier New" pitchFamily="49" charset="0"/>
                <a:cs typeface="Courier New" pitchFamily="49" charset="0"/>
              </a:rPr>
              <a:t> </a:t>
            </a:r>
            <a:r>
              <a:rPr lang="en-US" b="1" i="1" dirty="0" err="1" smtClean="0">
                <a:latin typeface="Courier New" pitchFamily="49" charset="0"/>
                <a:cs typeface="Courier New" pitchFamily="49" charset="0"/>
              </a:rPr>
              <a:t>ditampilkan</a:t>
            </a:r>
            <a:r>
              <a:rPr lang="en-US" b="1" i="1" dirty="0" smtClean="0">
                <a:latin typeface="Courier New" pitchFamily="49" charset="0"/>
                <a:cs typeface="Courier New" pitchFamily="49" charset="0"/>
              </a:rPr>
              <a:t>;</a:t>
            </a:r>
          </a:p>
          <a:p>
            <a:r>
              <a:rPr lang="en-US" dirty="0" err="1" smtClean="0"/>
              <a:t>Teks</a:t>
            </a:r>
            <a:r>
              <a:rPr lang="en-US" dirty="0" smtClean="0"/>
              <a:t> yang </a:t>
            </a:r>
            <a:r>
              <a:rPr lang="en-US" dirty="0" err="1" smtClean="0"/>
              <a:t>akan</a:t>
            </a:r>
            <a:r>
              <a:rPr lang="en-US" dirty="0" smtClean="0"/>
              <a:t> </a:t>
            </a:r>
            <a:r>
              <a:rPr lang="en-US" dirty="0" err="1" smtClean="0"/>
              <a:t>ditampilkan</a:t>
            </a:r>
            <a:r>
              <a:rPr lang="en-US" dirty="0" smtClean="0"/>
              <a:t> </a:t>
            </a:r>
            <a:r>
              <a:rPr lang="en-US" dirty="0" err="1" smtClean="0"/>
              <a:t>dapat</a:t>
            </a:r>
            <a:r>
              <a:rPr lang="en-US" dirty="0" smtClean="0"/>
              <a:t> </a:t>
            </a:r>
            <a:r>
              <a:rPr lang="en-US" dirty="0" err="1" smtClean="0"/>
              <a:t>berupa</a:t>
            </a:r>
            <a:r>
              <a:rPr lang="en-US" dirty="0" smtClean="0"/>
              <a:t> string </a:t>
            </a:r>
            <a:r>
              <a:rPr lang="en-US" dirty="0" err="1" smtClean="0"/>
              <a:t>atau</a:t>
            </a:r>
            <a:r>
              <a:rPr lang="en-US" dirty="0" smtClean="0"/>
              <a:t> </a:t>
            </a:r>
            <a:r>
              <a:rPr lang="en-US" dirty="0" err="1" smtClean="0"/>
              <a:t>nilai</a:t>
            </a:r>
            <a:r>
              <a:rPr lang="en-US" dirty="0" smtClean="0"/>
              <a:t> </a:t>
            </a:r>
            <a:r>
              <a:rPr lang="en-US" dirty="0" err="1" smtClean="0"/>
              <a:t>dari</a:t>
            </a:r>
            <a:r>
              <a:rPr lang="en-US" dirty="0" smtClean="0"/>
              <a:t> </a:t>
            </a:r>
            <a:r>
              <a:rPr lang="en-US" dirty="0" err="1" smtClean="0"/>
              <a:t>sebuah</a:t>
            </a:r>
            <a:r>
              <a:rPr lang="en-US" dirty="0" smtClean="0"/>
              <a:t> </a:t>
            </a:r>
            <a:r>
              <a:rPr lang="en-US" dirty="0" err="1" smtClean="0"/>
              <a:t>variabel</a:t>
            </a:r>
            <a:r>
              <a:rPr lang="en-US" dirty="0" smtClean="0"/>
              <a:t>.</a:t>
            </a:r>
          </a:p>
          <a:p>
            <a:pPr lvl="2">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a=5;</a:t>
            </a:r>
          </a:p>
          <a:p>
            <a:pPr lvl="2">
              <a:buNone/>
            </a:pP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&lt;&lt;“</a:t>
            </a:r>
            <a:r>
              <a:rPr lang="en-US" dirty="0" err="1" smtClean="0">
                <a:latin typeface="Courier New" pitchFamily="49" charset="0"/>
                <a:cs typeface="Courier New" pitchFamily="49" charset="0"/>
              </a:rPr>
              <a:t>Nilai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dari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variabel</a:t>
            </a:r>
            <a:r>
              <a:rPr lang="en-US" dirty="0" smtClean="0">
                <a:latin typeface="Courier New" pitchFamily="49" charset="0"/>
                <a:cs typeface="Courier New" pitchFamily="49" charset="0"/>
              </a:rPr>
              <a:t> a : ”&lt;&lt;a;</a:t>
            </a:r>
          </a:p>
          <a:p>
            <a:r>
              <a:rPr lang="en-US" dirty="0" err="1" smtClean="0"/>
              <a:t>Akan</a:t>
            </a:r>
            <a:r>
              <a:rPr lang="en-US" dirty="0" smtClean="0"/>
              <a:t> </a:t>
            </a:r>
            <a:r>
              <a:rPr lang="en-US" dirty="0" err="1" smtClean="0"/>
              <a:t>menghasilkan</a:t>
            </a:r>
            <a:r>
              <a:rPr lang="en-US" dirty="0" smtClean="0"/>
              <a:t> </a:t>
            </a:r>
            <a:r>
              <a:rPr lang="en-US" dirty="0" err="1" smtClean="0"/>
              <a:t>nilai</a:t>
            </a:r>
            <a:r>
              <a:rPr lang="en-US" dirty="0" smtClean="0"/>
              <a:t> :</a:t>
            </a:r>
          </a:p>
          <a:p>
            <a:pPr lvl="2">
              <a:buNone/>
            </a:pPr>
            <a:r>
              <a:rPr lang="en-US" dirty="0" err="1" smtClean="0">
                <a:latin typeface="Courier New" pitchFamily="49" charset="0"/>
                <a:cs typeface="Courier New" pitchFamily="49" charset="0"/>
              </a:rPr>
              <a:t>Nilai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dari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variabel</a:t>
            </a:r>
            <a:r>
              <a:rPr lang="en-US" dirty="0" smtClean="0">
                <a:latin typeface="Courier New" pitchFamily="49" charset="0"/>
                <a:cs typeface="Courier New" pitchFamily="49" charset="0"/>
              </a:rPr>
              <a:t> a : 5</a:t>
            </a:r>
          </a:p>
          <a:p>
            <a:pPr lvl="2" algn="r">
              <a:buNone/>
            </a:pPr>
            <a:r>
              <a:rPr lang="en-US" dirty="0" smtClean="0">
                <a:cs typeface="Courier New" pitchFamily="49" charset="0"/>
              </a:rPr>
              <a:t>contoh11.cpp</a:t>
            </a:r>
            <a:endParaRPr lang="en-US" dirty="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CHARACTER</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err="1" smtClean="0"/>
              <a:t>Untuk</a:t>
            </a:r>
            <a:r>
              <a:rPr lang="en-US" dirty="0" smtClean="0"/>
              <a:t> </a:t>
            </a:r>
            <a:r>
              <a:rPr lang="en-US" dirty="0" err="1" smtClean="0"/>
              <a:t>menampilkan</a:t>
            </a:r>
            <a:r>
              <a:rPr lang="en-US" dirty="0" smtClean="0"/>
              <a:t> </a:t>
            </a:r>
            <a:r>
              <a:rPr lang="en-US" dirty="0" err="1" smtClean="0"/>
              <a:t>ke</a:t>
            </a:r>
            <a:r>
              <a:rPr lang="en-US" dirty="0" smtClean="0"/>
              <a:t> </a:t>
            </a:r>
            <a:r>
              <a:rPr lang="en-US" dirty="0" err="1" smtClean="0"/>
              <a:t>layar</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menggunakan</a:t>
            </a:r>
            <a:r>
              <a:rPr lang="en-US" dirty="0" smtClean="0"/>
              <a:t> escape character, </a:t>
            </a:r>
            <a:r>
              <a:rPr lang="en-US" dirty="0" err="1" smtClean="0"/>
              <a:t>contoh</a:t>
            </a:r>
            <a:r>
              <a:rPr lang="en-US" dirty="0" smtClean="0"/>
              <a:t> :</a:t>
            </a:r>
          </a:p>
          <a:p>
            <a:pPr lvl="1" algn="just"/>
            <a:r>
              <a:rPr lang="en-US" dirty="0" smtClean="0"/>
              <a:t>\a - Bell(</a:t>
            </a:r>
            <a:r>
              <a:rPr lang="en-US" dirty="0" err="1" smtClean="0"/>
              <a:t>bep</a:t>
            </a:r>
            <a:r>
              <a:rPr lang="en-US" dirty="0" smtClean="0"/>
              <a:t>) </a:t>
            </a:r>
          </a:p>
          <a:p>
            <a:pPr lvl="1" algn="just"/>
            <a:r>
              <a:rPr lang="en-US" dirty="0" smtClean="0"/>
              <a:t>\b - Backspace </a:t>
            </a:r>
          </a:p>
          <a:p>
            <a:pPr lvl="1" algn="just"/>
            <a:r>
              <a:rPr lang="en-US" dirty="0" smtClean="0"/>
              <a:t>\f - </a:t>
            </a:r>
            <a:r>
              <a:rPr lang="en-US" dirty="0" err="1" smtClean="0"/>
              <a:t>Formfeed</a:t>
            </a:r>
            <a:r>
              <a:rPr lang="en-US" dirty="0" smtClean="0"/>
              <a:t> </a:t>
            </a:r>
          </a:p>
          <a:p>
            <a:pPr lvl="1" algn="just"/>
            <a:r>
              <a:rPr lang="en-US" dirty="0" smtClean="0"/>
              <a:t>\n - New line </a:t>
            </a:r>
          </a:p>
          <a:p>
            <a:pPr lvl="1" algn="just"/>
            <a:r>
              <a:rPr lang="en-US" dirty="0" smtClean="0"/>
              <a:t>\r - Carriage Return </a:t>
            </a:r>
          </a:p>
          <a:p>
            <a:pPr lvl="1" algn="just"/>
            <a:r>
              <a:rPr lang="en-US" dirty="0" smtClean="0"/>
              <a:t>\t - Horizontal Tab </a:t>
            </a:r>
          </a:p>
          <a:p>
            <a:pPr lvl="1" algn="just"/>
            <a:r>
              <a:rPr lang="en-US" dirty="0" smtClean="0"/>
              <a:t>\\ - Backslash </a:t>
            </a:r>
          </a:p>
          <a:p>
            <a:pPr lvl="1" algn="just"/>
            <a:r>
              <a:rPr lang="en-US" dirty="0" smtClean="0"/>
              <a:t>\' - Single Quotation Mark </a:t>
            </a:r>
          </a:p>
          <a:p>
            <a:pPr lvl="1" algn="just"/>
            <a:r>
              <a:rPr lang="en-US" dirty="0" smtClean="0"/>
              <a:t>\" - Double Quotation Mark</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id-ID" dirty="0"/>
          </a:p>
        </p:txBody>
      </p:sp>
      <p:sp>
        <p:nvSpPr>
          <p:cNvPr id="3" name="Content Placeholder 2"/>
          <p:cNvSpPr>
            <a:spLocks noGrp="1"/>
          </p:cNvSpPr>
          <p:nvPr>
            <p:ph idx="1"/>
          </p:nvPr>
        </p:nvSpPr>
        <p:spPr/>
        <p:txBody>
          <a:bodyPr/>
          <a:lstStyle/>
          <a:p>
            <a:r>
              <a:rPr lang="id-ID" dirty="0" smtClean="0"/>
              <a:t>Buat program sederhana yang digunakan untuk menghitung luas persegi panjang.</a:t>
            </a:r>
            <a:endParaRPr lang="id-ID"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sp>
        <p:nvSpPr>
          <p:cNvPr id="3" name="Content Placeholder 2"/>
          <p:cNvSpPr>
            <a:spLocks noGrp="1"/>
          </p:cNvSpPr>
          <p:nvPr>
            <p:ph idx="1"/>
          </p:nvPr>
        </p:nvSpPr>
        <p:spPr/>
        <p:txBody>
          <a:bodyPr/>
          <a:lstStyle/>
          <a:p>
            <a:pPr algn="just"/>
            <a:r>
              <a:rPr lang="en-US" dirty="0" smtClean="0"/>
              <a:t>Flowchart </a:t>
            </a:r>
            <a:r>
              <a:rPr lang="en-US" dirty="0" err="1" smtClean="0"/>
              <a:t>merupakan</a:t>
            </a:r>
            <a:r>
              <a:rPr lang="en-US" dirty="0" smtClean="0"/>
              <a:t> </a:t>
            </a:r>
            <a:r>
              <a:rPr lang="en-US" dirty="0" err="1" smtClean="0"/>
              <a:t>rangkaian</a:t>
            </a:r>
            <a:r>
              <a:rPr lang="en-US" dirty="0" smtClean="0"/>
              <a:t> </a:t>
            </a:r>
            <a:r>
              <a:rPr lang="en-US" dirty="0" err="1" smtClean="0"/>
              <a:t>simbol</a:t>
            </a:r>
            <a:r>
              <a:rPr lang="en-US" dirty="0" smtClean="0"/>
              <a:t> </a:t>
            </a:r>
            <a:r>
              <a:rPr lang="en-US" dirty="0" err="1" smtClean="0"/>
              <a:t>dan</a:t>
            </a:r>
            <a:r>
              <a:rPr lang="en-US" dirty="0" smtClean="0"/>
              <a:t> </a:t>
            </a:r>
            <a:r>
              <a:rPr lang="en-US" dirty="0" err="1" smtClean="0"/>
              <a:t>garis</a:t>
            </a:r>
            <a:r>
              <a:rPr lang="en-US" dirty="0" smtClean="0"/>
              <a:t> </a:t>
            </a:r>
            <a:r>
              <a:rPr lang="en-US" dirty="0" err="1" smtClean="0"/>
              <a:t>arah</a:t>
            </a:r>
            <a:r>
              <a:rPr lang="en-US" dirty="0" smtClean="0"/>
              <a:t> yang </a:t>
            </a:r>
            <a:r>
              <a:rPr lang="en-US" dirty="0" err="1" smtClean="0"/>
              <a:t>menggambarkan</a:t>
            </a:r>
            <a:r>
              <a:rPr lang="en-US" dirty="0" smtClean="0"/>
              <a:t> </a:t>
            </a:r>
            <a:r>
              <a:rPr lang="en-US" dirty="0" err="1" smtClean="0"/>
              <a:t>serangkaian</a:t>
            </a:r>
            <a:r>
              <a:rPr lang="en-US" dirty="0" smtClean="0"/>
              <a:t> </a:t>
            </a:r>
            <a:r>
              <a:rPr lang="en-US" dirty="0" err="1" smtClean="0"/>
              <a:t>proses</a:t>
            </a:r>
            <a:r>
              <a:rPr lang="en-US" dirty="0" smtClean="0"/>
              <a:t> </a:t>
            </a:r>
            <a:r>
              <a:rPr lang="en-US" dirty="0" err="1" smtClean="0"/>
              <a:t>berurutan</a:t>
            </a:r>
            <a:r>
              <a:rPr lang="en-US" dirty="0" smtClean="0"/>
              <a:t>.</a:t>
            </a:r>
          </a:p>
          <a:p>
            <a:pPr algn="just"/>
            <a:r>
              <a:rPr lang="en-US" dirty="0" err="1" smtClean="0"/>
              <a:t>Saat</a:t>
            </a:r>
            <a:r>
              <a:rPr lang="en-US" dirty="0" smtClean="0"/>
              <a:t> </a:t>
            </a:r>
            <a:r>
              <a:rPr lang="en-US" dirty="0" err="1" smtClean="0"/>
              <a:t>menyelesaikan</a:t>
            </a:r>
            <a:r>
              <a:rPr lang="en-US" dirty="0" smtClean="0"/>
              <a:t> </a:t>
            </a:r>
            <a:r>
              <a:rPr lang="en-US" dirty="0" err="1" smtClean="0"/>
              <a:t>masalah</a:t>
            </a:r>
            <a:r>
              <a:rPr lang="en-US" dirty="0" smtClean="0"/>
              <a:t> </a:t>
            </a:r>
            <a:r>
              <a:rPr lang="en-US" dirty="0" err="1" smtClean="0"/>
              <a:t>dengan</a:t>
            </a:r>
            <a:r>
              <a:rPr lang="en-US" dirty="0" smtClean="0"/>
              <a:t> program </a:t>
            </a:r>
            <a:r>
              <a:rPr lang="en-US" dirty="0" err="1" smtClean="0"/>
              <a:t>dilakukan</a:t>
            </a:r>
            <a:r>
              <a:rPr lang="en-US" dirty="0" smtClean="0"/>
              <a:t> </a:t>
            </a:r>
            <a:r>
              <a:rPr lang="en-US" dirty="0" err="1" smtClean="0"/>
              <a:t>secara</a:t>
            </a:r>
            <a:r>
              <a:rPr lang="en-US" dirty="0" smtClean="0"/>
              <a:t> </a:t>
            </a:r>
            <a:r>
              <a:rPr lang="en-US" dirty="0" err="1" smtClean="0"/>
              <a:t>sekuensial</a:t>
            </a:r>
            <a:r>
              <a:rPr lang="en-US" dirty="0" smtClean="0"/>
              <a:t>, </a:t>
            </a:r>
            <a:r>
              <a:rPr lang="en-US" dirty="0" err="1" smtClean="0"/>
              <a:t>maka</a:t>
            </a:r>
            <a:r>
              <a:rPr lang="en-US" dirty="0" smtClean="0"/>
              <a:t> flowchart </a:t>
            </a:r>
            <a:r>
              <a:rPr lang="en-US" dirty="0" err="1" smtClean="0"/>
              <a:t>digunakan</a:t>
            </a:r>
            <a:r>
              <a:rPr lang="en-US" dirty="0" smtClean="0"/>
              <a:t> </a:t>
            </a:r>
            <a:r>
              <a:rPr lang="en-US" dirty="0" err="1" smtClean="0"/>
              <a:t>untuk</a:t>
            </a:r>
            <a:r>
              <a:rPr lang="en-US" dirty="0" smtClean="0"/>
              <a:t> </a:t>
            </a:r>
            <a:r>
              <a:rPr lang="en-US" dirty="0" err="1" smtClean="0"/>
              <a:t>menunjukkan</a:t>
            </a:r>
            <a:r>
              <a:rPr lang="en-US" dirty="0" smtClean="0"/>
              <a:t> </a:t>
            </a:r>
            <a:r>
              <a:rPr lang="en-US" dirty="0" err="1" smtClean="0"/>
              <a:t>urutan</a:t>
            </a:r>
            <a:r>
              <a:rPr lang="en-US" dirty="0" smtClean="0"/>
              <a:t> </a:t>
            </a:r>
            <a:r>
              <a:rPr lang="en-US" dirty="0" err="1" smtClean="0"/>
              <a:t>penyelesaian</a:t>
            </a:r>
            <a:r>
              <a:rPr lang="en-US" dirty="0" smtClean="0"/>
              <a:t> </a:t>
            </a:r>
            <a:r>
              <a:rPr lang="en-US" dirty="0" err="1" smtClean="0"/>
              <a:t>masalah</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SIMBOL FLOWCHART</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www.wiley.com/college/busin/icmis/oakman/outline/chap05/images/f5_02.gif"/>
          <p:cNvPicPr>
            <a:picLocks noChangeAspect="1" noChangeArrowheads="1"/>
          </p:cNvPicPr>
          <p:nvPr/>
        </p:nvPicPr>
        <p:blipFill>
          <a:blip r:embed="rId2" cstate="print"/>
          <a:srcRect/>
          <a:stretch>
            <a:fillRect/>
          </a:stretch>
        </p:blipFill>
        <p:spPr bwMode="auto">
          <a:xfrm>
            <a:off x="2428860" y="1785926"/>
            <a:ext cx="4286250" cy="369570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E2DF52F1-664E-468B-9587-9FE247BF5F53}" type="slidenum">
              <a:rPr lang="en-US"/>
              <a:pPr/>
              <a:t>29</a:t>
            </a:fld>
            <a:endParaRPr lang="en-US"/>
          </a:p>
        </p:txBody>
      </p:sp>
      <p:sp>
        <p:nvSpPr>
          <p:cNvPr id="22549" name="AutoShape 21"/>
          <p:cNvSpPr>
            <a:spLocks noChangeArrowheads="1"/>
          </p:cNvSpPr>
          <p:nvPr/>
        </p:nvSpPr>
        <p:spPr bwMode="auto">
          <a:xfrm>
            <a:off x="2928926" y="2960688"/>
            <a:ext cx="3124200" cy="544512"/>
          </a:xfrm>
          <a:prstGeom prst="flowChartInputOutput">
            <a:avLst/>
          </a:prstGeom>
          <a:noFill/>
          <a:ln w="9525">
            <a:solidFill>
              <a:srgbClr val="000000"/>
            </a:solidFill>
            <a:miter lim="800000"/>
            <a:headEnd/>
            <a:tailEnd/>
          </a:ln>
        </p:spPr>
        <p:txBody>
          <a:bodyPr/>
          <a:lstStyle/>
          <a:p>
            <a:pPr algn="ctr"/>
            <a:r>
              <a:rPr lang="en-US" sz="2400" dirty="0"/>
              <a:t>Input </a:t>
            </a:r>
            <a:r>
              <a:rPr lang="en-US" sz="2400" dirty="0" err="1"/>
              <a:t>lebar</a:t>
            </a:r>
            <a:endParaRPr lang="en-US" sz="2400" dirty="0"/>
          </a:p>
        </p:txBody>
      </p:sp>
      <p:sp>
        <p:nvSpPr>
          <p:cNvPr id="22530" name="Rectangle 2"/>
          <p:cNvSpPr>
            <a:spLocks noGrp="1" noChangeArrowheads="1"/>
          </p:cNvSpPr>
          <p:nvPr>
            <p:ph type="title"/>
          </p:nvPr>
        </p:nvSpPr>
        <p:spPr>
          <a:xfrm>
            <a:off x="685800" y="152400"/>
            <a:ext cx="7772400" cy="685800"/>
          </a:xfrm>
        </p:spPr>
        <p:txBody>
          <a:bodyPr>
            <a:normAutofit/>
          </a:bodyPr>
          <a:lstStyle/>
          <a:p>
            <a:r>
              <a:rPr lang="en-US" sz="3600" dirty="0" smtClean="0"/>
              <a:t>MENGHITUNG LUAS PERSEGI PANJANG</a:t>
            </a:r>
            <a:endParaRPr lang="en-US" sz="3600" dirty="0"/>
          </a:p>
        </p:txBody>
      </p:sp>
      <p:sp>
        <p:nvSpPr>
          <p:cNvPr id="22532" name="AutoShape 4"/>
          <p:cNvSpPr>
            <a:spLocks noChangeArrowheads="1"/>
          </p:cNvSpPr>
          <p:nvPr/>
        </p:nvSpPr>
        <p:spPr bwMode="auto">
          <a:xfrm>
            <a:off x="4056063" y="1295400"/>
            <a:ext cx="1171575" cy="546100"/>
          </a:xfrm>
          <a:prstGeom prst="flowChartTerminator">
            <a:avLst/>
          </a:prstGeom>
          <a:solidFill>
            <a:srgbClr val="FFFFFF"/>
          </a:solidFill>
          <a:ln w="9525">
            <a:solidFill>
              <a:srgbClr val="000000"/>
            </a:solidFill>
            <a:miter lim="800000"/>
            <a:headEnd/>
            <a:tailEnd/>
          </a:ln>
        </p:spPr>
        <p:txBody>
          <a:bodyPr/>
          <a:lstStyle/>
          <a:p>
            <a:pPr algn="ctr"/>
            <a:r>
              <a:rPr lang="en-US" sz="2400" dirty="0"/>
              <a:t>Start</a:t>
            </a:r>
          </a:p>
        </p:txBody>
      </p:sp>
      <p:sp>
        <p:nvSpPr>
          <p:cNvPr id="22536" name="AutoShape 8"/>
          <p:cNvSpPr>
            <a:spLocks noChangeArrowheads="1"/>
          </p:cNvSpPr>
          <p:nvPr/>
        </p:nvSpPr>
        <p:spPr bwMode="auto">
          <a:xfrm>
            <a:off x="4073525" y="5778500"/>
            <a:ext cx="1173163" cy="546100"/>
          </a:xfrm>
          <a:prstGeom prst="flowChartTerminator">
            <a:avLst/>
          </a:prstGeom>
          <a:solidFill>
            <a:srgbClr val="FFFFFF"/>
          </a:solidFill>
          <a:ln w="9525">
            <a:solidFill>
              <a:srgbClr val="000000"/>
            </a:solidFill>
            <a:miter lim="800000"/>
            <a:headEnd/>
            <a:tailEnd/>
          </a:ln>
        </p:spPr>
        <p:txBody>
          <a:bodyPr/>
          <a:lstStyle/>
          <a:p>
            <a:pPr algn="ctr"/>
            <a:r>
              <a:rPr lang="en-US" sz="2400"/>
              <a:t>End</a:t>
            </a:r>
          </a:p>
        </p:txBody>
      </p:sp>
      <p:sp>
        <p:nvSpPr>
          <p:cNvPr id="22542" name="AutoShape 14"/>
          <p:cNvSpPr>
            <a:spLocks noChangeArrowheads="1"/>
          </p:cNvSpPr>
          <p:nvPr/>
        </p:nvSpPr>
        <p:spPr bwMode="auto">
          <a:xfrm>
            <a:off x="3048000" y="2133600"/>
            <a:ext cx="3238512" cy="544513"/>
          </a:xfrm>
          <a:prstGeom prst="flowChartInputOutput">
            <a:avLst/>
          </a:prstGeom>
          <a:solidFill>
            <a:srgbClr val="FFFFFF"/>
          </a:solidFill>
          <a:ln w="9525">
            <a:solidFill>
              <a:srgbClr val="000000"/>
            </a:solidFill>
            <a:miter lim="800000"/>
            <a:headEnd/>
            <a:tailEnd/>
          </a:ln>
        </p:spPr>
        <p:txBody>
          <a:bodyPr/>
          <a:lstStyle/>
          <a:p>
            <a:pPr algn="ctr"/>
            <a:r>
              <a:rPr lang="en-US" sz="2400" dirty="0"/>
              <a:t>Input </a:t>
            </a:r>
            <a:r>
              <a:rPr lang="en-US" sz="2400" dirty="0" err="1"/>
              <a:t>panjang</a:t>
            </a:r>
            <a:endParaRPr lang="en-US" sz="2400" dirty="0"/>
          </a:p>
        </p:txBody>
      </p:sp>
      <p:sp>
        <p:nvSpPr>
          <p:cNvPr id="22543" name="AutoShape 15"/>
          <p:cNvSpPr>
            <a:spLocks noChangeArrowheads="1"/>
          </p:cNvSpPr>
          <p:nvPr/>
        </p:nvSpPr>
        <p:spPr bwMode="auto">
          <a:xfrm>
            <a:off x="3048000" y="3949700"/>
            <a:ext cx="3124200" cy="546100"/>
          </a:xfrm>
          <a:prstGeom prst="flowChartProcess">
            <a:avLst/>
          </a:prstGeom>
          <a:noFill/>
          <a:ln w="9525">
            <a:solidFill>
              <a:srgbClr val="000000"/>
            </a:solidFill>
            <a:miter lim="800000"/>
            <a:headEnd/>
            <a:tailEnd/>
          </a:ln>
        </p:spPr>
        <p:txBody>
          <a:bodyPr/>
          <a:lstStyle/>
          <a:p>
            <a:pPr algn="ctr"/>
            <a:r>
              <a:rPr lang="en-US" sz="2400" dirty="0" err="1"/>
              <a:t>Luas</a:t>
            </a:r>
            <a:r>
              <a:rPr lang="en-US" sz="2400" dirty="0"/>
              <a:t> </a:t>
            </a:r>
            <a:r>
              <a:rPr lang="en-US" sz="2400" dirty="0">
                <a:sym typeface="Wingdings" pitchFamily="2" charset="2"/>
              </a:rPr>
              <a:t> </a:t>
            </a:r>
            <a:r>
              <a:rPr lang="en-US" sz="2400" dirty="0" err="1">
                <a:sym typeface="Wingdings" pitchFamily="2" charset="2"/>
              </a:rPr>
              <a:t>panjang</a:t>
            </a:r>
            <a:r>
              <a:rPr lang="en-US" sz="2400" dirty="0">
                <a:sym typeface="Wingdings" pitchFamily="2" charset="2"/>
              </a:rPr>
              <a:t> * </a:t>
            </a:r>
            <a:r>
              <a:rPr lang="en-US" sz="2400" dirty="0" err="1">
                <a:sym typeface="Wingdings" pitchFamily="2" charset="2"/>
              </a:rPr>
              <a:t>lebar</a:t>
            </a:r>
            <a:endParaRPr lang="en-US" sz="2400" dirty="0"/>
          </a:p>
        </p:txBody>
      </p:sp>
      <p:sp>
        <p:nvSpPr>
          <p:cNvPr id="22544" name="AutoShape 16"/>
          <p:cNvSpPr>
            <a:spLocks noChangeArrowheads="1"/>
          </p:cNvSpPr>
          <p:nvPr/>
        </p:nvSpPr>
        <p:spPr bwMode="auto">
          <a:xfrm>
            <a:off x="3352800" y="4864100"/>
            <a:ext cx="2514600" cy="546100"/>
          </a:xfrm>
          <a:prstGeom prst="flowChartInputOutput">
            <a:avLst/>
          </a:prstGeom>
          <a:solidFill>
            <a:srgbClr val="FFFFFF"/>
          </a:solidFill>
          <a:ln w="9525">
            <a:solidFill>
              <a:srgbClr val="000000"/>
            </a:solidFill>
            <a:miter lim="800000"/>
            <a:headEnd/>
            <a:tailEnd/>
          </a:ln>
        </p:spPr>
        <p:txBody>
          <a:bodyPr/>
          <a:lstStyle/>
          <a:p>
            <a:pPr algn="ctr"/>
            <a:r>
              <a:rPr lang="en-US" sz="2400" dirty="0"/>
              <a:t>Print </a:t>
            </a:r>
            <a:r>
              <a:rPr lang="en-US" sz="2400" dirty="0" err="1"/>
              <a:t>Luas</a:t>
            </a:r>
            <a:endParaRPr lang="en-US" sz="2400" dirty="0"/>
          </a:p>
        </p:txBody>
      </p:sp>
      <p:sp>
        <p:nvSpPr>
          <p:cNvPr id="22545" name="Line 17"/>
          <p:cNvSpPr>
            <a:spLocks noChangeShapeType="1"/>
          </p:cNvSpPr>
          <p:nvPr/>
        </p:nvSpPr>
        <p:spPr bwMode="auto">
          <a:xfrm>
            <a:off x="4648200" y="1828800"/>
            <a:ext cx="0" cy="304800"/>
          </a:xfrm>
          <a:prstGeom prst="line">
            <a:avLst/>
          </a:prstGeom>
          <a:noFill/>
          <a:ln w="9525">
            <a:solidFill>
              <a:srgbClr val="000000"/>
            </a:solidFill>
            <a:round/>
            <a:headEnd/>
            <a:tailEnd type="triangle" w="med" len="med"/>
          </a:ln>
        </p:spPr>
        <p:txBody>
          <a:bodyPr/>
          <a:lstStyle/>
          <a:p>
            <a:endParaRPr lang="en-US"/>
          </a:p>
        </p:txBody>
      </p:sp>
      <p:sp>
        <p:nvSpPr>
          <p:cNvPr id="22546" name="Line 18"/>
          <p:cNvSpPr>
            <a:spLocks noChangeShapeType="1"/>
          </p:cNvSpPr>
          <p:nvPr/>
        </p:nvSpPr>
        <p:spPr bwMode="auto">
          <a:xfrm flipH="1">
            <a:off x="4648200" y="3505200"/>
            <a:ext cx="0" cy="457200"/>
          </a:xfrm>
          <a:prstGeom prst="line">
            <a:avLst/>
          </a:prstGeom>
          <a:noFill/>
          <a:ln w="9525">
            <a:solidFill>
              <a:srgbClr val="000000"/>
            </a:solidFill>
            <a:round/>
            <a:headEnd/>
            <a:tailEnd type="triangle" w="med" len="med"/>
          </a:ln>
        </p:spPr>
        <p:txBody>
          <a:bodyPr/>
          <a:lstStyle/>
          <a:p>
            <a:endParaRPr lang="en-US"/>
          </a:p>
        </p:txBody>
      </p:sp>
      <p:sp>
        <p:nvSpPr>
          <p:cNvPr id="22547" name="Line 19"/>
          <p:cNvSpPr>
            <a:spLocks noChangeShapeType="1"/>
          </p:cNvSpPr>
          <p:nvPr/>
        </p:nvSpPr>
        <p:spPr bwMode="auto">
          <a:xfrm flipH="1">
            <a:off x="4648200" y="4495800"/>
            <a:ext cx="0" cy="381000"/>
          </a:xfrm>
          <a:prstGeom prst="line">
            <a:avLst/>
          </a:prstGeom>
          <a:noFill/>
          <a:ln w="9525">
            <a:solidFill>
              <a:srgbClr val="000000"/>
            </a:solidFill>
            <a:round/>
            <a:headEnd/>
            <a:tailEnd type="triangle" w="med" len="med"/>
          </a:ln>
        </p:spPr>
        <p:txBody>
          <a:bodyPr/>
          <a:lstStyle/>
          <a:p>
            <a:endParaRPr lang="en-US"/>
          </a:p>
        </p:txBody>
      </p:sp>
      <p:sp>
        <p:nvSpPr>
          <p:cNvPr id="22548" name="Line 20"/>
          <p:cNvSpPr>
            <a:spLocks noChangeShapeType="1"/>
          </p:cNvSpPr>
          <p:nvPr/>
        </p:nvSpPr>
        <p:spPr bwMode="auto">
          <a:xfrm>
            <a:off x="4648200" y="5410200"/>
            <a:ext cx="0" cy="381000"/>
          </a:xfrm>
          <a:prstGeom prst="line">
            <a:avLst/>
          </a:prstGeom>
          <a:noFill/>
          <a:ln w="9525">
            <a:solidFill>
              <a:srgbClr val="000000"/>
            </a:solidFill>
            <a:round/>
            <a:headEnd/>
            <a:tailEnd type="triangle" w="med" len="med"/>
          </a:ln>
        </p:spPr>
        <p:txBody>
          <a:bodyPr/>
          <a:lstStyle/>
          <a:p>
            <a:endParaRPr lang="en-US"/>
          </a:p>
        </p:txBody>
      </p:sp>
      <p:sp>
        <p:nvSpPr>
          <p:cNvPr id="22550" name="Line 22"/>
          <p:cNvSpPr>
            <a:spLocks noChangeShapeType="1"/>
          </p:cNvSpPr>
          <p:nvPr/>
        </p:nvSpPr>
        <p:spPr bwMode="auto">
          <a:xfrm>
            <a:off x="4648200" y="2667000"/>
            <a:ext cx="0" cy="304800"/>
          </a:xfrm>
          <a:prstGeom prst="line">
            <a:avLst/>
          </a:prstGeom>
          <a:noFill/>
          <a:ln w="9525">
            <a:solidFill>
              <a:srgbClr val="00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Struktur Program Bahasa C</a:t>
            </a:r>
            <a:endParaRPr lang="id-ID" dirty="0"/>
          </a:p>
        </p:txBody>
      </p:sp>
      <p:sp>
        <p:nvSpPr>
          <p:cNvPr id="4" name="Subtitle 3"/>
          <p:cNvSpPr>
            <a:spLocks noGrp="1"/>
          </p:cNvSpPr>
          <p:nvPr>
            <p:ph type="subTitle" idx="1"/>
          </p:nvPr>
        </p:nvSpPr>
        <p:spPr/>
        <p:txBody>
          <a:bodyPr/>
          <a:lstStyle/>
          <a:p>
            <a:endParaRPr lang="id-ID"/>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LATIHAN</a:t>
            </a:r>
            <a:endParaRPr lang="en-US" dirty="0"/>
          </a:p>
        </p:txBody>
      </p:sp>
      <p:sp>
        <p:nvSpPr>
          <p:cNvPr id="3" name="TextBox 2"/>
          <p:cNvSpPr txBox="1"/>
          <p:nvPr/>
        </p:nvSpPr>
        <p:spPr>
          <a:xfrm>
            <a:off x="500034" y="1857364"/>
            <a:ext cx="4773614" cy="369332"/>
          </a:xfrm>
          <a:prstGeom prst="rect">
            <a:avLst/>
          </a:prstGeom>
          <a:noFill/>
        </p:spPr>
        <p:txBody>
          <a:bodyPr wrap="none" rtlCol="0">
            <a:spAutoFit/>
          </a:bodyPr>
          <a:lstStyle/>
          <a:p>
            <a:pPr>
              <a:buFont typeface="Arial" pitchFamily="34" charset="0"/>
              <a:buChar char="•"/>
            </a:pPr>
            <a:r>
              <a:rPr lang="en-US" dirty="0" smtClean="0"/>
              <a:t>  </a:t>
            </a:r>
            <a:r>
              <a:rPr lang="en-US" dirty="0" err="1" smtClean="0"/>
              <a:t>Buatlah</a:t>
            </a:r>
            <a:r>
              <a:rPr lang="en-US" dirty="0" smtClean="0"/>
              <a:t> flowchart </a:t>
            </a:r>
            <a:r>
              <a:rPr lang="en-US" dirty="0" err="1" smtClean="0"/>
              <a:t>untuk</a:t>
            </a:r>
            <a:r>
              <a:rPr lang="en-US" dirty="0" smtClean="0"/>
              <a:t> </a:t>
            </a:r>
            <a:r>
              <a:rPr lang="en-US" dirty="0" err="1" smtClean="0"/>
              <a:t>menjumlah</a:t>
            </a:r>
            <a:r>
              <a:rPr lang="en-US" dirty="0" smtClean="0"/>
              <a:t> 3 </a:t>
            </a:r>
            <a:r>
              <a:rPr lang="en-US" dirty="0" err="1" smtClean="0"/>
              <a:t>bilangan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PROGRAM BAHASA C</a:t>
            </a:r>
            <a:endParaRPr lang="id-ID" dirty="0"/>
          </a:p>
        </p:txBody>
      </p:sp>
      <p:sp>
        <p:nvSpPr>
          <p:cNvPr id="3" name="Content Placeholder 2"/>
          <p:cNvSpPr>
            <a:spLocks noGrp="1"/>
          </p:cNvSpPr>
          <p:nvPr>
            <p:ph idx="1"/>
          </p:nvPr>
        </p:nvSpPr>
        <p:spPr>
          <a:xfrm>
            <a:off x="457200" y="1500174"/>
            <a:ext cx="2828916" cy="400039"/>
          </a:xfrm>
        </p:spPr>
        <p:txBody>
          <a:bodyPr>
            <a:normAutofit fontScale="70000" lnSpcReduction="20000"/>
          </a:bodyPr>
          <a:lstStyle/>
          <a:p>
            <a:pPr>
              <a:buNone/>
            </a:pPr>
            <a:r>
              <a:rPr lang="id-ID" dirty="0"/>
              <a:t>p</a:t>
            </a:r>
            <a:r>
              <a:rPr lang="id-ID" dirty="0" smtClean="0"/>
              <a:t>reprocessor directive</a:t>
            </a:r>
            <a:endParaRPr lang="id-ID" dirty="0"/>
          </a:p>
        </p:txBody>
      </p:sp>
      <p:sp>
        <p:nvSpPr>
          <p:cNvPr id="4" name="Rounded Rectangle 3"/>
          <p:cNvSpPr/>
          <p:nvPr/>
        </p:nvSpPr>
        <p:spPr>
          <a:xfrm>
            <a:off x="4071934" y="1428736"/>
            <a:ext cx="4429156" cy="51435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000" dirty="0" smtClean="0">
              <a:solidFill>
                <a:schemeClr val="tx2"/>
              </a:solidFill>
            </a:endParaRPr>
          </a:p>
          <a:p>
            <a:endParaRPr lang="id-ID" sz="2000" dirty="0">
              <a:solidFill>
                <a:schemeClr val="tx2"/>
              </a:solidFill>
            </a:endParaRPr>
          </a:p>
          <a:p>
            <a:endParaRPr lang="id-ID" sz="2000" dirty="0" smtClean="0">
              <a:solidFill>
                <a:schemeClr val="tx2"/>
              </a:solidFill>
            </a:endParaRPr>
          </a:p>
          <a:p>
            <a:r>
              <a:rPr lang="id-ID" sz="2000" dirty="0" smtClean="0">
                <a:solidFill>
                  <a:schemeClr val="tx2"/>
                </a:solidFill>
              </a:rPr>
              <a:t>#include&lt;conio.h&gt;</a:t>
            </a:r>
          </a:p>
          <a:p>
            <a:endParaRPr lang="id-ID" sz="2000" dirty="0">
              <a:solidFill>
                <a:schemeClr val="tx2"/>
              </a:solidFill>
            </a:endParaRPr>
          </a:p>
          <a:p>
            <a:r>
              <a:rPr lang="id-ID" sz="2000" dirty="0">
                <a:solidFill>
                  <a:schemeClr val="tx2"/>
                </a:solidFill>
              </a:rPr>
              <a:t>v</a:t>
            </a:r>
            <a:r>
              <a:rPr lang="id-ID" sz="2000" dirty="0" smtClean="0">
                <a:solidFill>
                  <a:schemeClr val="tx2"/>
                </a:solidFill>
              </a:rPr>
              <a:t>oid main()</a:t>
            </a:r>
          </a:p>
          <a:p>
            <a:r>
              <a:rPr lang="id-ID" sz="2000" dirty="0" smtClean="0">
                <a:solidFill>
                  <a:schemeClr val="tx2"/>
                </a:solidFill>
              </a:rPr>
              <a:t>{</a:t>
            </a:r>
          </a:p>
          <a:p>
            <a:endParaRPr lang="id-ID" sz="2000" dirty="0">
              <a:solidFill>
                <a:schemeClr val="tx2"/>
              </a:solidFill>
            </a:endParaRPr>
          </a:p>
          <a:p>
            <a:r>
              <a:rPr lang="id-ID" sz="2000" dirty="0" smtClean="0">
                <a:solidFill>
                  <a:schemeClr val="tx2"/>
                </a:solidFill>
              </a:rPr>
              <a:t>......</a:t>
            </a:r>
          </a:p>
          <a:p>
            <a:r>
              <a:rPr lang="id-ID" sz="2000" dirty="0" smtClean="0">
                <a:solidFill>
                  <a:schemeClr val="tx2"/>
                </a:solidFill>
              </a:rPr>
              <a:t>//comment 1 line</a:t>
            </a:r>
            <a:endParaRPr lang="id-ID" sz="2000" dirty="0">
              <a:solidFill>
                <a:schemeClr val="tx2"/>
              </a:solidFill>
            </a:endParaRPr>
          </a:p>
          <a:p>
            <a:r>
              <a:rPr lang="id-ID" sz="2000" dirty="0" smtClean="0">
                <a:solidFill>
                  <a:schemeClr val="tx2"/>
                </a:solidFill>
              </a:rPr>
              <a:t>......</a:t>
            </a:r>
          </a:p>
          <a:p>
            <a:endParaRPr lang="id-ID" sz="2000" dirty="0" smtClean="0">
              <a:solidFill>
                <a:schemeClr val="tx2"/>
              </a:solidFill>
            </a:endParaRPr>
          </a:p>
          <a:p>
            <a:r>
              <a:rPr lang="id-ID" sz="2000" dirty="0" smtClean="0">
                <a:solidFill>
                  <a:schemeClr val="tx2"/>
                </a:solidFill>
              </a:rPr>
              <a:t>......</a:t>
            </a:r>
          </a:p>
          <a:p>
            <a:r>
              <a:rPr lang="id-ID" sz="2000" dirty="0" smtClean="0">
                <a:solidFill>
                  <a:schemeClr val="tx2"/>
                </a:solidFill>
              </a:rPr>
              <a:t>/*comment</a:t>
            </a:r>
          </a:p>
          <a:p>
            <a:r>
              <a:rPr lang="id-ID" sz="2000" dirty="0" smtClean="0">
                <a:solidFill>
                  <a:schemeClr val="tx2"/>
                </a:solidFill>
              </a:rPr>
              <a:t>2 line */</a:t>
            </a:r>
            <a:endParaRPr lang="id-ID" sz="2000" dirty="0">
              <a:solidFill>
                <a:schemeClr val="tx2"/>
              </a:solidFill>
            </a:endParaRPr>
          </a:p>
          <a:p>
            <a:r>
              <a:rPr lang="id-ID" sz="2000" dirty="0" smtClean="0">
                <a:solidFill>
                  <a:schemeClr val="tx2"/>
                </a:solidFill>
              </a:rPr>
              <a:t>........</a:t>
            </a:r>
          </a:p>
          <a:p>
            <a:endParaRPr lang="id-ID" sz="2000" dirty="0">
              <a:solidFill>
                <a:schemeClr val="tx2"/>
              </a:solidFill>
            </a:endParaRPr>
          </a:p>
          <a:p>
            <a:endParaRPr lang="id-ID" sz="2000" dirty="0" smtClean="0">
              <a:solidFill>
                <a:schemeClr val="tx2"/>
              </a:solidFill>
            </a:endParaRPr>
          </a:p>
          <a:p>
            <a:r>
              <a:rPr lang="id-ID" sz="2000" dirty="0">
                <a:solidFill>
                  <a:schemeClr val="tx2"/>
                </a:solidFill>
              </a:rPr>
              <a:t>}</a:t>
            </a:r>
          </a:p>
          <a:p>
            <a:endParaRPr lang="id-ID" sz="2000" dirty="0" smtClean="0">
              <a:solidFill>
                <a:schemeClr val="tx2"/>
              </a:solidFill>
            </a:endParaRPr>
          </a:p>
          <a:p>
            <a:endParaRPr lang="id-ID" sz="2000" dirty="0" smtClean="0">
              <a:solidFill>
                <a:schemeClr val="tx2"/>
              </a:solidFill>
            </a:endParaRPr>
          </a:p>
          <a:p>
            <a:endParaRPr lang="id-ID" sz="2000" dirty="0">
              <a:solidFill>
                <a:schemeClr val="tx2"/>
              </a:solidFill>
            </a:endParaRPr>
          </a:p>
        </p:txBody>
      </p:sp>
      <p:cxnSp>
        <p:nvCxnSpPr>
          <p:cNvPr id="6" name="Straight Arrow Connector 5"/>
          <p:cNvCxnSpPr/>
          <p:nvPr/>
        </p:nvCxnSpPr>
        <p:spPr>
          <a:xfrm>
            <a:off x="3428992" y="1685899"/>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500034" y="2214554"/>
            <a:ext cx="2828916" cy="400039"/>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id-ID" sz="3200" dirty="0"/>
              <a:t>f</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unction header</a:t>
            </a:r>
          </a:p>
        </p:txBody>
      </p:sp>
      <p:cxnSp>
        <p:nvCxnSpPr>
          <p:cNvPr id="8" name="Straight Arrow Connector 7"/>
          <p:cNvCxnSpPr/>
          <p:nvPr/>
        </p:nvCxnSpPr>
        <p:spPr>
          <a:xfrm>
            <a:off x="3471826" y="2400279"/>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000232" y="3429000"/>
            <a:ext cx="1257280" cy="428628"/>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komentar</a:t>
            </a:r>
          </a:p>
        </p:txBody>
      </p:sp>
      <p:cxnSp>
        <p:nvCxnSpPr>
          <p:cNvPr id="10" name="Straight Arrow Connector 9"/>
          <p:cNvCxnSpPr/>
          <p:nvPr/>
        </p:nvCxnSpPr>
        <p:spPr>
          <a:xfrm>
            <a:off x="3400388" y="3614725"/>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2143108" y="4643446"/>
            <a:ext cx="1257280" cy="428628"/>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komentar</a:t>
            </a:r>
          </a:p>
        </p:txBody>
      </p:sp>
      <p:cxnSp>
        <p:nvCxnSpPr>
          <p:cNvPr id="12" name="Straight Arrow Connector 11"/>
          <p:cNvCxnSpPr/>
          <p:nvPr/>
        </p:nvCxnSpPr>
        <p:spPr>
          <a:xfrm>
            <a:off x="3428992" y="482917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3357554" y="2643182"/>
            <a:ext cx="357190" cy="36433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p>
        </p:txBody>
      </p:sp>
      <p:sp>
        <p:nvSpPr>
          <p:cNvPr id="14" name="Content Placeholder 2"/>
          <p:cNvSpPr txBox="1">
            <a:spLocks/>
          </p:cNvSpPr>
          <p:nvPr/>
        </p:nvSpPr>
        <p:spPr>
          <a:xfrm>
            <a:off x="357158" y="4000504"/>
            <a:ext cx="2000264" cy="928694"/>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Badan program</a:t>
            </a:r>
          </a:p>
        </p:txBody>
      </p:sp>
      <p:cxnSp>
        <p:nvCxnSpPr>
          <p:cNvPr id="15" name="Straight Arrow Connector 14"/>
          <p:cNvCxnSpPr/>
          <p:nvPr/>
        </p:nvCxnSpPr>
        <p:spPr>
          <a:xfrm>
            <a:off x="2185942" y="4400543"/>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Penjelasan Struktur Program Bahasa C</a:t>
            </a:r>
            <a:endParaRPr lang="id-ID" dirty="0"/>
          </a:p>
        </p:txBody>
      </p:sp>
      <p:sp>
        <p:nvSpPr>
          <p:cNvPr id="3" name="Content Placeholder 2"/>
          <p:cNvSpPr>
            <a:spLocks noGrp="1"/>
          </p:cNvSpPr>
          <p:nvPr>
            <p:ph idx="1"/>
          </p:nvPr>
        </p:nvSpPr>
        <p:spPr>
          <a:xfrm>
            <a:off x="457200" y="1600200"/>
            <a:ext cx="8229600" cy="4829196"/>
          </a:xfrm>
        </p:spPr>
        <p:txBody>
          <a:bodyPr>
            <a:noAutofit/>
          </a:bodyPr>
          <a:lstStyle/>
          <a:p>
            <a:pPr algn="just"/>
            <a:r>
              <a:rPr lang="id-ID" sz="2600" dirty="0" smtClean="0"/>
              <a:t>#include merupakan</a:t>
            </a:r>
            <a:r>
              <a:rPr lang="en-US" sz="2600" dirty="0" smtClean="0"/>
              <a:t> </a:t>
            </a:r>
            <a:r>
              <a:rPr lang="en-US" sz="2600" i="1" dirty="0"/>
              <a:t>preprocessor directive</a:t>
            </a:r>
            <a:r>
              <a:rPr lang="en-US" sz="2600" dirty="0"/>
              <a:t>,</a:t>
            </a:r>
            <a:r>
              <a:rPr lang="en-US" sz="2600" i="1" dirty="0"/>
              <a:t> </a:t>
            </a:r>
            <a:r>
              <a:rPr lang="en-US" sz="2600" dirty="0" err="1"/>
              <a:t>digunakan</a:t>
            </a:r>
            <a:r>
              <a:rPr lang="en-US" sz="2600" dirty="0"/>
              <a:t> </a:t>
            </a:r>
            <a:r>
              <a:rPr lang="en-US" sz="2600" dirty="0" err="1"/>
              <a:t>untuk</a:t>
            </a:r>
            <a:r>
              <a:rPr lang="en-US" sz="2600" dirty="0"/>
              <a:t> </a:t>
            </a:r>
            <a:r>
              <a:rPr lang="en-US" sz="2600" dirty="0" err="1"/>
              <a:t>menyebutkan</a:t>
            </a:r>
            <a:r>
              <a:rPr lang="en-US" sz="2600" dirty="0"/>
              <a:t> file </a:t>
            </a:r>
            <a:r>
              <a:rPr lang="en-US" sz="2600" dirty="0" err="1"/>
              <a:t>pustaka</a:t>
            </a:r>
            <a:r>
              <a:rPr lang="en-US" sz="2600" dirty="0"/>
              <a:t> yang </a:t>
            </a:r>
            <a:r>
              <a:rPr lang="en-US" sz="2600" dirty="0" err="1"/>
              <a:t>akan</a:t>
            </a:r>
            <a:r>
              <a:rPr lang="en-US" sz="2600" dirty="0"/>
              <a:t> </a:t>
            </a:r>
            <a:r>
              <a:rPr lang="en-US" sz="2600" dirty="0" err="1"/>
              <a:t>kita</a:t>
            </a:r>
            <a:r>
              <a:rPr lang="en-US" sz="2600" dirty="0"/>
              <a:t> </a:t>
            </a:r>
            <a:r>
              <a:rPr lang="en-US" sz="2600" dirty="0" err="1"/>
              <a:t>gunakan</a:t>
            </a:r>
            <a:r>
              <a:rPr lang="en-US" sz="2600" dirty="0"/>
              <a:t> </a:t>
            </a:r>
            <a:r>
              <a:rPr lang="en-US" sz="2600" dirty="0" err="1"/>
              <a:t>di</a:t>
            </a:r>
            <a:r>
              <a:rPr lang="en-US" sz="2600" dirty="0"/>
              <a:t> </a:t>
            </a:r>
            <a:r>
              <a:rPr lang="en-US" sz="2600" dirty="0" err="1"/>
              <a:t>dalam</a:t>
            </a:r>
            <a:r>
              <a:rPr lang="en-US" sz="2600" dirty="0"/>
              <a:t> program, </a:t>
            </a:r>
            <a:r>
              <a:rPr lang="en-US" sz="2600" dirty="0" err="1"/>
              <a:t>misalnya</a:t>
            </a:r>
            <a:r>
              <a:rPr lang="en-US" sz="2600" dirty="0"/>
              <a:t>: </a:t>
            </a:r>
            <a:r>
              <a:rPr lang="id-ID" sz="2600" i="1" dirty="0" smtClean="0"/>
              <a:t>conio.</a:t>
            </a:r>
            <a:r>
              <a:rPr lang="en-US" sz="2600" i="1" dirty="0" smtClean="0"/>
              <a:t>h</a:t>
            </a:r>
            <a:r>
              <a:rPr lang="en-US" sz="2600" dirty="0"/>
              <a:t>. </a:t>
            </a:r>
            <a:r>
              <a:rPr lang="en-US" sz="2600" dirty="0" smtClean="0"/>
              <a:t>  File </a:t>
            </a:r>
            <a:r>
              <a:rPr lang="en-US" sz="2600" dirty="0" err="1" smtClean="0"/>
              <a:t>pustaka</a:t>
            </a:r>
            <a:r>
              <a:rPr lang="en-US" sz="2600" dirty="0" smtClean="0"/>
              <a:t> </a:t>
            </a:r>
            <a:r>
              <a:rPr lang="en-US" sz="2600" dirty="0" err="1" smtClean="0"/>
              <a:t>digunakan</a:t>
            </a:r>
            <a:r>
              <a:rPr lang="en-US" sz="2600" dirty="0" smtClean="0"/>
              <a:t> </a:t>
            </a:r>
            <a:r>
              <a:rPr lang="en-US" sz="2600" dirty="0" err="1" smtClean="0"/>
              <a:t>untuk</a:t>
            </a:r>
            <a:r>
              <a:rPr lang="en-US" sz="2600" dirty="0" smtClean="0"/>
              <a:t> </a:t>
            </a:r>
            <a:r>
              <a:rPr lang="en-US" sz="2600" dirty="0" err="1" smtClean="0"/>
              <a:t>menjalankan</a:t>
            </a:r>
            <a:r>
              <a:rPr lang="en-US" sz="2600" dirty="0" smtClean="0"/>
              <a:t> </a:t>
            </a:r>
            <a:r>
              <a:rPr lang="en-US" sz="2600" dirty="0" err="1" smtClean="0"/>
              <a:t>perintah-perintah</a:t>
            </a:r>
            <a:r>
              <a:rPr lang="en-US" sz="2600" dirty="0" smtClean="0"/>
              <a:t> </a:t>
            </a:r>
            <a:r>
              <a:rPr lang="en-US" sz="2600" dirty="0" err="1" smtClean="0"/>
              <a:t>tertentu</a:t>
            </a:r>
            <a:r>
              <a:rPr lang="en-US" sz="2600" dirty="0" smtClean="0"/>
              <a:t>, </a:t>
            </a:r>
            <a:r>
              <a:rPr lang="en-US" sz="2600" dirty="0" err="1" smtClean="0"/>
              <a:t>misal</a:t>
            </a:r>
            <a:r>
              <a:rPr lang="en-US" sz="2600" dirty="0" smtClean="0"/>
              <a:t> </a:t>
            </a:r>
            <a:r>
              <a:rPr lang="en-US" sz="2600" dirty="0" err="1" smtClean="0"/>
              <a:t>clrscr</a:t>
            </a:r>
            <a:r>
              <a:rPr lang="en-US" sz="2600" dirty="0" smtClean="0"/>
              <a:t>() </a:t>
            </a:r>
            <a:r>
              <a:rPr lang="en-US" sz="2600" dirty="0" err="1" smtClean="0"/>
              <a:t>membutuhkan</a:t>
            </a:r>
            <a:r>
              <a:rPr lang="en-US" sz="2600" dirty="0" smtClean="0"/>
              <a:t> </a:t>
            </a:r>
            <a:r>
              <a:rPr lang="en-US" sz="2600" dirty="0" err="1" smtClean="0"/>
              <a:t>pustaka</a:t>
            </a:r>
            <a:r>
              <a:rPr lang="en-US" sz="2600" dirty="0" smtClean="0"/>
              <a:t> </a:t>
            </a:r>
            <a:r>
              <a:rPr lang="en-US" sz="2600" dirty="0" err="1" smtClean="0"/>
              <a:t>conio.h</a:t>
            </a:r>
            <a:r>
              <a:rPr lang="en-US" sz="2600" dirty="0" smtClean="0"/>
              <a:t>.</a:t>
            </a:r>
            <a:endParaRPr lang="id-ID" sz="2600" dirty="0" smtClean="0"/>
          </a:p>
          <a:p>
            <a:pPr algn="just"/>
            <a:r>
              <a:rPr lang="en-US" sz="2600" dirty="0" err="1" smtClean="0"/>
              <a:t>Kata</a:t>
            </a:r>
            <a:r>
              <a:rPr lang="en-US" sz="2600" dirty="0" smtClean="0"/>
              <a:t> </a:t>
            </a:r>
            <a:r>
              <a:rPr lang="en-US" sz="2600" b="1" dirty="0" smtClean="0"/>
              <a:t>main</a:t>
            </a:r>
            <a:r>
              <a:rPr lang="id-ID" sz="2600" b="1" dirty="0" smtClean="0"/>
              <a:t> </a:t>
            </a:r>
            <a:r>
              <a:rPr lang="id-ID" sz="2600" dirty="0" smtClean="0"/>
              <a:t>pada function main()</a:t>
            </a:r>
            <a:r>
              <a:rPr lang="en-US" sz="2600" dirty="0" smtClean="0"/>
              <a:t> </a:t>
            </a:r>
            <a:r>
              <a:rPr lang="en-US" sz="2600" dirty="0" err="1"/>
              <a:t>diikuti</a:t>
            </a:r>
            <a:r>
              <a:rPr lang="en-US" sz="2600" dirty="0"/>
              <a:t> </a:t>
            </a:r>
            <a:r>
              <a:rPr lang="en-US" sz="2600" dirty="0" err="1"/>
              <a:t>tanda</a:t>
            </a:r>
            <a:r>
              <a:rPr lang="en-US" sz="2600" dirty="0"/>
              <a:t> </a:t>
            </a:r>
            <a:r>
              <a:rPr lang="en-US" sz="2600" dirty="0" err="1"/>
              <a:t>kurung</a:t>
            </a:r>
            <a:r>
              <a:rPr lang="en-US" sz="2600" dirty="0"/>
              <a:t> </a:t>
            </a:r>
            <a:r>
              <a:rPr lang="en-US" sz="2600" dirty="0" err="1"/>
              <a:t>kurawal</a:t>
            </a:r>
            <a:r>
              <a:rPr lang="en-US" sz="2600" dirty="0"/>
              <a:t> </a:t>
            </a:r>
            <a:r>
              <a:rPr lang="en-US" sz="2600" dirty="0" err="1"/>
              <a:t>buka</a:t>
            </a:r>
            <a:r>
              <a:rPr lang="en-US" sz="2600" dirty="0"/>
              <a:t> “{“ </a:t>
            </a:r>
            <a:r>
              <a:rPr lang="en-US" sz="2600" dirty="0" err="1"/>
              <a:t>digunakan</a:t>
            </a:r>
            <a:r>
              <a:rPr lang="en-US" sz="2600" dirty="0"/>
              <a:t> </a:t>
            </a:r>
            <a:r>
              <a:rPr lang="en-US" sz="2600" dirty="0" err="1"/>
              <a:t>untuk</a:t>
            </a:r>
            <a:r>
              <a:rPr lang="en-US" sz="2600" dirty="0"/>
              <a:t> </a:t>
            </a:r>
            <a:r>
              <a:rPr lang="en-US" sz="2600" dirty="0" err="1"/>
              <a:t>menandai</a:t>
            </a:r>
            <a:r>
              <a:rPr lang="en-US" sz="2600" dirty="0"/>
              <a:t> </a:t>
            </a:r>
            <a:r>
              <a:rPr lang="en-US" sz="2600" dirty="0" err="1"/>
              <a:t>bagian</a:t>
            </a:r>
            <a:r>
              <a:rPr lang="en-US" sz="2600" dirty="0"/>
              <a:t> </a:t>
            </a:r>
            <a:r>
              <a:rPr lang="en-US" sz="2600" dirty="0" err="1"/>
              <a:t>awal</a:t>
            </a:r>
            <a:r>
              <a:rPr lang="en-US" sz="2600" dirty="0"/>
              <a:t> </a:t>
            </a:r>
            <a:r>
              <a:rPr lang="en-US" sz="2600" dirty="0" err="1"/>
              <a:t>dari</a:t>
            </a:r>
            <a:r>
              <a:rPr lang="en-US" sz="2600" dirty="0"/>
              <a:t> </a:t>
            </a:r>
            <a:r>
              <a:rPr lang="en-US" sz="2600" dirty="0" err="1"/>
              <a:t>statemen-statemen</a:t>
            </a:r>
            <a:r>
              <a:rPr lang="en-US" sz="2600" dirty="0"/>
              <a:t> </a:t>
            </a:r>
            <a:r>
              <a:rPr lang="id-ID" sz="2600" dirty="0" smtClean="0"/>
              <a:t>program utama </a:t>
            </a:r>
            <a:r>
              <a:rPr lang="en-US" sz="2600" dirty="0" smtClean="0"/>
              <a:t>yang </a:t>
            </a:r>
            <a:r>
              <a:rPr lang="en-US" sz="2600" dirty="0" err="1"/>
              <a:t>akan</a:t>
            </a:r>
            <a:r>
              <a:rPr lang="en-US" sz="2600" dirty="0"/>
              <a:t> </a:t>
            </a:r>
            <a:r>
              <a:rPr lang="en-US" sz="2600" dirty="0" err="1"/>
              <a:t>ditulis</a:t>
            </a:r>
            <a:r>
              <a:rPr lang="en-US" sz="2600" dirty="0" smtClean="0"/>
              <a:t>.</a:t>
            </a:r>
            <a:r>
              <a:rPr lang="id-ID" sz="2600" dirty="0" smtClean="0"/>
              <a:t> </a:t>
            </a:r>
            <a:r>
              <a:rPr lang="en-US" sz="2600" dirty="0" err="1" smtClean="0"/>
              <a:t>Pada</a:t>
            </a:r>
            <a:r>
              <a:rPr lang="en-US" sz="2600" dirty="0" smtClean="0"/>
              <a:t> </a:t>
            </a:r>
            <a:r>
              <a:rPr lang="en-US" sz="2600" dirty="0" err="1"/>
              <a:t>bagian</a:t>
            </a:r>
            <a:r>
              <a:rPr lang="en-US" sz="2600" dirty="0"/>
              <a:t> </a:t>
            </a:r>
            <a:r>
              <a:rPr lang="en-US" sz="2600" dirty="0" err="1"/>
              <a:t>akhir</a:t>
            </a:r>
            <a:r>
              <a:rPr lang="en-US" sz="2600" dirty="0"/>
              <a:t> </a:t>
            </a:r>
            <a:r>
              <a:rPr lang="id-ID" sz="2600" dirty="0" smtClean="0"/>
              <a:t>program utama sebagai sebuah keharusan </a:t>
            </a:r>
            <a:r>
              <a:rPr lang="en-US" sz="2600" dirty="0" err="1" smtClean="0"/>
              <a:t>diikuti</a:t>
            </a:r>
            <a:r>
              <a:rPr lang="en-US" sz="2600" dirty="0" smtClean="0"/>
              <a:t> </a:t>
            </a:r>
            <a:r>
              <a:rPr lang="en-US" sz="2600" dirty="0" err="1"/>
              <a:t>dengan</a:t>
            </a:r>
            <a:r>
              <a:rPr lang="en-US" sz="2600" dirty="0"/>
              <a:t> </a:t>
            </a:r>
            <a:r>
              <a:rPr lang="en-US" sz="2600" dirty="0" err="1"/>
              <a:t>tanda</a:t>
            </a:r>
            <a:r>
              <a:rPr lang="en-US" sz="2600" dirty="0"/>
              <a:t> </a:t>
            </a:r>
            <a:r>
              <a:rPr lang="en-US" sz="2600" dirty="0" err="1"/>
              <a:t>kurung</a:t>
            </a:r>
            <a:r>
              <a:rPr lang="en-US" sz="2600" dirty="0"/>
              <a:t> </a:t>
            </a:r>
            <a:r>
              <a:rPr lang="en-US" sz="2600" dirty="0" err="1"/>
              <a:t>kurawal</a:t>
            </a:r>
            <a:r>
              <a:rPr lang="en-US" sz="2600" dirty="0"/>
              <a:t> </a:t>
            </a:r>
            <a:r>
              <a:rPr lang="en-US" sz="2600" dirty="0" err="1"/>
              <a:t>tutup</a:t>
            </a:r>
            <a:r>
              <a:rPr lang="en-US" sz="2600" dirty="0"/>
              <a:t> </a:t>
            </a:r>
            <a:r>
              <a:rPr lang="en-US" sz="2600" dirty="0" smtClean="0"/>
              <a:t>“}”.</a:t>
            </a:r>
          </a:p>
          <a:p>
            <a:pPr algn="just"/>
            <a:r>
              <a:rPr lang="en-US" sz="2600" dirty="0" err="1" smtClean="0"/>
              <a:t>Setiap</a:t>
            </a:r>
            <a:r>
              <a:rPr lang="en-US" sz="2600" dirty="0" smtClean="0"/>
              <a:t> </a:t>
            </a:r>
            <a:r>
              <a:rPr lang="en-US" sz="2600" b="1" dirty="0" smtClean="0"/>
              <a:t> </a:t>
            </a:r>
            <a:r>
              <a:rPr lang="en-US" sz="2600" dirty="0" err="1" smtClean="0"/>
              <a:t>baris</a:t>
            </a:r>
            <a:r>
              <a:rPr lang="en-US" sz="2600" dirty="0" smtClean="0"/>
              <a:t> </a:t>
            </a:r>
            <a:r>
              <a:rPr lang="en-US" sz="2600" dirty="0" err="1" smtClean="0"/>
              <a:t>statemen</a:t>
            </a:r>
            <a:r>
              <a:rPr lang="en-US" sz="2600" dirty="0" smtClean="0"/>
              <a:t> </a:t>
            </a:r>
            <a:r>
              <a:rPr lang="en-US" sz="2600" dirty="0" err="1" smtClean="0"/>
              <a:t>dalam</a:t>
            </a:r>
            <a:r>
              <a:rPr lang="en-US" sz="2600" dirty="0" smtClean="0"/>
              <a:t> </a:t>
            </a:r>
            <a:r>
              <a:rPr lang="en-US" sz="2600" dirty="0" err="1" smtClean="0"/>
              <a:t>badan</a:t>
            </a:r>
            <a:r>
              <a:rPr lang="en-US" sz="2600" dirty="0" smtClean="0"/>
              <a:t> program </a:t>
            </a:r>
            <a:r>
              <a:rPr lang="en-US" sz="2600" dirty="0" err="1" smtClean="0"/>
              <a:t>harus</a:t>
            </a:r>
            <a:r>
              <a:rPr lang="en-US" sz="2600" dirty="0" smtClean="0"/>
              <a:t> </a:t>
            </a:r>
            <a:r>
              <a:rPr lang="en-US" sz="2600" dirty="0" err="1" smtClean="0"/>
              <a:t>diakhiri</a:t>
            </a:r>
            <a:r>
              <a:rPr lang="en-US" sz="2600" dirty="0" smtClean="0"/>
              <a:t> </a:t>
            </a:r>
            <a:r>
              <a:rPr lang="en-US" sz="2600" dirty="0" err="1" smtClean="0"/>
              <a:t>dengan</a:t>
            </a:r>
            <a:r>
              <a:rPr lang="en-US" sz="2600" dirty="0" smtClean="0"/>
              <a:t> </a:t>
            </a:r>
            <a:r>
              <a:rPr lang="en-US" sz="2600" dirty="0" err="1" smtClean="0"/>
              <a:t>tanda</a:t>
            </a:r>
            <a:r>
              <a:rPr lang="en-US" sz="2600" dirty="0" smtClean="0"/>
              <a:t> </a:t>
            </a:r>
            <a:r>
              <a:rPr lang="en-US" sz="2600" dirty="0" err="1" smtClean="0"/>
              <a:t>titik</a:t>
            </a:r>
            <a:r>
              <a:rPr lang="en-US" sz="2600" dirty="0" smtClean="0"/>
              <a:t> </a:t>
            </a:r>
            <a:r>
              <a:rPr lang="en-US" sz="2600" dirty="0" err="1" smtClean="0"/>
              <a:t>koma</a:t>
            </a:r>
            <a:r>
              <a:rPr lang="en-US" sz="2600" dirty="0" smtClean="0"/>
              <a:t> (;).</a:t>
            </a:r>
            <a:endParaRPr lang="id-ID"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KOMENTAR PROGRAM</a:t>
            </a:r>
            <a:endParaRPr lang="en-US" dirty="0"/>
          </a:p>
        </p:txBody>
      </p:sp>
      <p:sp>
        <p:nvSpPr>
          <p:cNvPr id="3" name="Content Placeholder 2"/>
          <p:cNvSpPr>
            <a:spLocks noGrp="1"/>
          </p:cNvSpPr>
          <p:nvPr>
            <p:ph idx="1"/>
          </p:nvPr>
        </p:nvSpPr>
        <p:spPr/>
        <p:txBody>
          <a:bodyPr/>
          <a:lstStyle/>
          <a:p>
            <a:r>
              <a:rPr lang="en-US" dirty="0" err="1" smtClean="0"/>
              <a:t>Dalam</a:t>
            </a:r>
            <a:r>
              <a:rPr lang="en-US" dirty="0" smtClean="0"/>
              <a:t> program </a:t>
            </a:r>
            <a:r>
              <a:rPr lang="en-US" dirty="0" err="1" smtClean="0"/>
              <a:t>kita</a:t>
            </a:r>
            <a:r>
              <a:rPr lang="en-US" dirty="0" smtClean="0"/>
              <a:t> </a:t>
            </a:r>
            <a:r>
              <a:rPr lang="en-US" dirty="0" err="1" smtClean="0"/>
              <a:t>dapat</a:t>
            </a:r>
            <a:r>
              <a:rPr lang="en-US" dirty="0" smtClean="0"/>
              <a:t> </a:t>
            </a:r>
            <a:r>
              <a:rPr lang="en-US" dirty="0" err="1" smtClean="0"/>
              <a:t>menulis</a:t>
            </a:r>
            <a:r>
              <a:rPr lang="en-US" dirty="0" smtClean="0"/>
              <a:t> </a:t>
            </a:r>
            <a:r>
              <a:rPr lang="en-US" dirty="0" err="1" smtClean="0"/>
              <a:t>komentar</a:t>
            </a:r>
            <a:r>
              <a:rPr lang="en-US" dirty="0" smtClean="0"/>
              <a:t> </a:t>
            </a:r>
            <a:r>
              <a:rPr lang="en-US" dirty="0" err="1" smtClean="0"/>
              <a:t>untuk</a:t>
            </a:r>
            <a:r>
              <a:rPr lang="en-US" dirty="0" smtClean="0"/>
              <a:t> </a:t>
            </a:r>
            <a:r>
              <a:rPr lang="en-US" dirty="0" err="1" smtClean="0"/>
              <a:t>memudahkan</a:t>
            </a:r>
            <a:r>
              <a:rPr lang="en-US" dirty="0" smtClean="0"/>
              <a:t> </a:t>
            </a:r>
            <a:r>
              <a:rPr lang="en-US" dirty="0" err="1" smtClean="0"/>
              <a:t>dokumentasi</a:t>
            </a:r>
            <a:r>
              <a:rPr lang="en-US" dirty="0" smtClean="0"/>
              <a:t> program </a:t>
            </a:r>
            <a:r>
              <a:rPr lang="en-US" dirty="0" err="1" smtClean="0"/>
              <a:t>kita</a:t>
            </a:r>
            <a:r>
              <a:rPr lang="en-US" dirty="0" smtClean="0"/>
              <a:t>.  </a:t>
            </a:r>
            <a:r>
              <a:rPr lang="en-US" dirty="0" err="1" smtClean="0"/>
              <a:t>Komentar</a:t>
            </a:r>
            <a:r>
              <a:rPr lang="en-US" dirty="0" smtClean="0"/>
              <a:t> </a:t>
            </a:r>
            <a:r>
              <a:rPr lang="en-US" dirty="0" err="1" smtClean="0"/>
              <a:t>ini</a:t>
            </a:r>
            <a:r>
              <a:rPr lang="en-US" dirty="0" smtClean="0"/>
              <a:t> </a:t>
            </a:r>
            <a:r>
              <a:rPr lang="en-US" dirty="0" err="1" smtClean="0"/>
              <a:t>tidak</a:t>
            </a:r>
            <a:r>
              <a:rPr lang="en-US" dirty="0" smtClean="0"/>
              <a:t> </a:t>
            </a:r>
            <a:r>
              <a:rPr lang="en-US" dirty="0" err="1" smtClean="0"/>
              <a:t>akan</a:t>
            </a:r>
            <a:r>
              <a:rPr lang="en-US" dirty="0" smtClean="0"/>
              <a:t> </a:t>
            </a:r>
            <a:r>
              <a:rPr lang="en-US" dirty="0" err="1" smtClean="0"/>
              <a:t>dianggap</a:t>
            </a:r>
            <a:r>
              <a:rPr lang="en-US" dirty="0" smtClean="0"/>
              <a:t> </a:t>
            </a:r>
            <a:r>
              <a:rPr lang="en-US" dirty="0" err="1" smtClean="0"/>
              <a:t>sebagai</a:t>
            </a:r>
            <a:r>
              <a:rPr lang="en-US" dirty="0" smtClean="0"/>
              <a:t>  </a:t>
            </a:r>
            <a:r>
              <a:rPr lang="en-US" dirty="0" err="1" smtClean="0"/>
              <a:t>perintah</a:t>
            </a:r>
            <a:r>
              <a:rPr lang="en-US" dirty="0" smtClean="0"/>
              <a:t> </a:t>
            </a:r>
            <a:r>
              <a:rPr lang="en-US" dirty="0" err="1" smtClean="0"/>
              <a:t>dalam</a:t>
            </a:r>
            <a:r>
              <a:rPr lang="en-US" dirty="0" smtClean="0"/>
              <a:t> program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Program</a:t>
            </a:r>
            <a:endParaRPr lang="id-ID"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buNone/>
            </a:pPr>
            <a:r>
              <a:rPr lang="en-US" dirty="0">
                <a:latin typeface="Courier New" pitchFamily="49" charset="0"/>
                <a:cs typeface="Courier New" pitchFamily="49" charset="0"/>
              </a:rPr>
              <a:t>#include &lt;</a:t>
            </a:r>
            <a:r>
              <a:rPr lang="en-US" dirty="0" err="1">
                <a:latin typeface="Courier New" pitchFamily="49" charset="0"/>
                <a:cs typeface="Courier New" pitchFamily="49" charset="0"/>
              </a:rPr>
              <a:t>iostream.h</a:t>
            </a:r>
            <a:r>
              <a:rPr lang="en-US" dirty="0">
                <a:latin typeface="Courier New" pitchFamily="49" charset="0"/>
                <a:cs typeface="Courier New" pitchFamily="49" charset="0"/>
              </a:rPr>
              <a:t>&gt;</a:t>
            </a:r>
            <a:endParaRPr lang="id-ID" dirty="0">
              <a:latin typeface="Courier New" pitchFamily="49" charset="0"/>
              <a:cs typeface="Courier New" pitchFamily="49" charset="0"/>
            </a:endParaRPr>
          </a:p>
          <a:p>
            <a:pPr>
              <a:buNone/>
            </a:pPr>
            <a:r>
              <a:rPr lang="en-US" dirty="0">
                <a:latin typeface="Courier New" pitchFamily="49" charset="0"/>
                <a:cs typeface="Courier New" pitchFamily="49" charset="0"/>
              </a:rPr>
              <a:t>#</a:t>
            </a:r>
            <a:r>
              <a:rPr lang="en-US" dirty="0" smtClean="0">
                <a:latin typeface="Courier New" pitchFamily="49" charset="0"/>
                <a:cs typeface="Courier New" pitchFamily="49" charset="0"/>
              </a:rPr>
              <a:t>include &lt;</a:t>
            </a:r>
            <a:r>
              <a:rPr lang="en-US" dirty="0" err="1">
                <a:latin typeface="Courier New" pitchFamily="49" charset="0"/>
                <a:cs typeface="Courier New" pitchFamily="49" charset="0"/>
              </a:rPr>
              <a:t>conio.h</a:t>
            </a:r>
            <a:r>
              <a:rPr lang="en-US" dirty="0">
                <a:latin typeface="Courier New" pitchFamily="49" charset="0"/>
                <a:cs typeface="Courier New" pitchFamily="49" charset="0"/>
              </a:rPr>
              <a:t>&gt;</a:t>
            </a:r>
            <a:endParaRPr lang="id-ID" dirty="0">
              <a:latin typeface="Courier New" pitchFamily="49" charset="0"/>
              <a:cs typeface="Courier New" pitchFamily="49" charset="0"/>
            </a:endParaRPr>
          </a:p>
          <a:p>
            <a:pPr>
              <a:buNone/>
            </a:pPr>
            <a:r>
              <a:rPr lang="en-US" dirty="0">
                <a:latin typeface="Courier New" pitchFamily="49" charset="0"/>
                <a:cs typeface="Courier New" pitchFamily="49" charset="0"/>
              </a:rPr>
              <a:t>void main()</a:t>
            </a:r>
            <a:endParaRPr lang="id-ID" dirty="0">
              <a:latin typeface="Courier New" pitchFamily="49" charset="0"/>
              <a:cs typeface="Courier New" pitchFamily="49" charset="0"/>
            </a:endParaRPr>
          </a:p>
          <a:p>
            <a:pPr>
              <a:buNone/>
            </a:pPr>
            <a:r>
              <a:rPr lang="en-US" dirty="0">
                <a:latin typeface="Courier New" pitchFamily="49" charset="0"/>
                <a:cs typeface="Courier New" pitchFamily="49" charset="0"/>
              </a:rPr>
              <a:t>{</a:t>
            </a:r>
            <a:endParaRPr lang="id-ID" dirty="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clrscr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untuk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bersih</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layar</a:t>
            </a:r>
            <a:endParaRPr lang="id-ID" dirty="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a:latin typeface="Courier New" pitchFamily="49" charset="0"/>
                <a:cs typeface="Courier New" pitchFamily="49" charset="0"/>
              </a:rPr>
              <a:t>&lt;&lt;”</a:t>
            </a:r>
            <a:r>
              <a:rPr lang="en-US" dirty="0" err="1">
                <a:latin typeface="Courier New" pitchFamily="49" charset="0"/>
                <a:cs typeface="Courier New" pitchFamily="49" charset="0"/>
              </a:rPr>
              <a:t>Tampil</a:t>
            </a:r>
            <a:r>
              <a:rPr lang="en-US" dirty="0">
                <a:latin typeface="Courier New" pitchFamily="49" charset="0"/>
                <a:cs typeface="Courier New" pitchFamily="49" charset="0"/>
              </a:rPr>
              <a:t> \n”&lt;&lt;” </a:t>
            </a:r>
            <a:r>
              <a:rPr lang="en-US" dirty="0" err="1">
                <a:latin typeface="Courier New" pitchFamily="49" charset="0"/>
                <a:cs typeface="Courier New" pitchFamily="49" charset="0"/>
              </a:rPr>
              <a:t>hasilnya</a:t>
            </a:r>
            <a:r>
              <a:rPr lang="en-US" dirty="0">
                <a:latin typeface="Courier New" pitchFamily="49" charset="0"/>
                <a:cs typeface="Courier New" pitchFamily="49" charset="0"/>
              </a:rPr>
              <a:t>”;</a:t>
            </a:r>
            <a:endParaRPr lang="id-ID" dirty="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getch</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untuk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menunggu</a:t>
            </a:r>
            <a:endParaRPr lang="en-US" dirty="0" smtClean="0">
              <a:latin typeface="Courier New" pitchFamily="49" charset="0"/>
              <a:cs typeface="Courier New" pitchFamily="49" charset="0"/>
            </a:endParaRPr>
          </a:p>
          <a:p>
            <a:pPr>
              <a:buNone/>
            </a:pPr>
            <a:r>
              <a:rPr lang="id-ID" dirty="0" smtClean="0">
                <a:latin typeface="Courier New" pitchFamily="49" charset="0"/>
                <a:cs typeface="Courier New" pitchFamily="49" charset="0"/>
              </a:rPr>
              <a:t>		</a:t>
            </a:r>
            <a:r>
              <a:rPr lang="en-US" dirty="0" err="1" smtClean="0">
                <a:latin typeface="Courier New" pitchFamily="49" charset="0"/>
                <a:cs typeface="Courier New" pitchFamily="49" charset="0"/>
              </a:rPr>
              <a:t>masukan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dari</a:t>
            </a:r>
            <a:r>
              <a:rPr lang="en-US" dirty="0" smtClean="0">
                <a:latin typeface="Courier New" pitchFamily="49" charset="0"/>
                <a:cs typeface="Courier New" pitchFamily="49" charset="0"/>
              </a:rPr>
              <a:t> user*/</a:t>
            </a:r>
            <a:endParaRPr lang="id-ID" dirty="0">
              <a:latin typeface="Courier New" pitchFamily="49" charset="0"/>
              <a:cs typeface="Courier New" pitchFamily="49" charset="0"/>
            </a:endParaRPr>
          </a:p>
          <a:p>
            <a:pPr>
              <a:buNone/>
            </a:pPr>
            <a:r>
              <a:rPr lang="en-US" dirty="0" smtClean="0">
                <a:latin typeface="Courier New" pitchFamily="49" charset="0"/>
                <a:cs typeface="Courier New" pitchFamily="49" charset="0"/>
              </a:rPr>
              <a:t>}</a:t>
            </a:r>
            <a:endParaRPr lang="id-ID" dirty="0" smtClean="0">
              <a:latin typeface="Courier New" pitchFamily="49" charset="0"/>
              <a:cs typeface="Courier New" pitchFamily="49" charset="0"/>
            </a:endParaRPr>
          </a:p>
          <a:p>
            <a:pPr>
              <a:buNone/>
            </a:pPr>
            <a:r>
              <a:rPr lang="id-ID" dirty="0" smtClean="0"/>
              <a:t>Coba anda definisikan struktur program diatas.</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id-ID" dirty="0" smtClean="0"/>
              <a:t>ARIAB</a:t>
            </a:r>
            <a:r>
              <a:rPr lang="en-US" dirty="0" smtClean="0"/>
              <a:t>EL</a:t>
            </a:r>
            <a:r>
              <a:rPr lang="id-ID" dirty="0" smtClean="0"/>
              <a:t> </a:t>
            </a:r>
            <a:endParaRPr lang="id-ID" dirty="0"/>
          </a:p>
        </p:txBody>
      </p:sp>
      <p:sp>
        <p:nvSpPr>
          <p:cNvPr id="3" name="Content Placeholder 2"/>
          <p:cNvSpPr>
            <a:spLocks noGrp="1"/>
          </p:cNvSpPr>
          <p:nvPr>
            <p:ph idx="1"/>
          </p:nvPr>
        </p:nvSpPr>
        <p:spPr>
          <a:xfrm>
            <a:off x="457200" y="1600200"/>
            <a:ext cx="8229600" cy="4972072"/>
          </a:xfrm>
        </p:spPr>
        <p:txBody>
          <a:bodyPr>
            <a:normAutofit fontScale="40000" lnSpcReduction="20000"/>
          </a:bodyPr>
          <a:lstStyle/>
          <a:p>
            <a:pPr algn="just"/>
            <a:r>
              <a:rPr lang="id-ID" sz="5900" dirty="0" smtClean="0"/>
              <a:t>V</a:t>
            </a:r>
            <a:r>
              <a:rPr lang="en-US" sz="5900" dirty="0" err="1" smtClean="0"/>
              <a:t>ariab</a:t>
            </a:r>
            <a:r>
              <a:rPr lang="id-ID" sz="5900" dirty="0" smtClean="0"/>
              <a:t>e</a:t>
            </a:r>
            <a:r>
              <a:rPr lang="en-US" sz="5900" dirty="0" smtClean="0"/>
              <a:t>l </a:t>
            </a:r>
            <a:r>
              <a:rPr lang="id-ID" sz="5900" dirty="0" smtClean="0"/>
              <a:t>adalah sebuah memori dalam komputer yang terdiri dari beberapa byte.  Setiap variabel memiliki nama yang digunakan untuk mengarahkan tempat di memori yang menyimpan nilai data kita. </a:t>
            </a:r>
            <a:r>
              <a:rPr lang="en-US" sz="5900" dirty="0" smtClean="0"/>
              <a:t> </a:t>
            </a:r>
            <a:r>
              <a:rPr lang="en-US" sz="5900" dirty="0" err="1" smtClean="0"/>
              <a:t>Nilai</a:t>
            </a:r>
            <a:r>
              <a:rPr lang="en-US" sz="5900" dirty="0" smtClean="0"/>
              <a:t> </a:t>
            </a:r>
            <a:r>
              <a:rPr lang="en-US" sz="5900" dirty="0" err="1" smtClean="0"/>
              <a:t>dari</a:t>
            </a:r>
            <a:r>
              <a:rPr lang="en-US" sz="5900" dirty="0" smtClean="0"/>
              <a:t> </a:t>
            </a:r>
            <a:r>
              <a:rPr lang="en-US" sz="5900" dirty="0" err="1" smtClean="0"/>
              <a:t>variabel</a:t>
            </a:r>
            <a:r>
              <a:rPr lang="en-US" sz="5900" dirty="0" smtClean="0"/>
              <a:t> </a:t>
            </a:r>
            <a:r>
              <a:rPr lang="en-US" sz="5900" dirty="0" err="1" smtClean="0"/>
              <a:t>dapat</a:t>
            </a:r>
            <a:r>
              <a:rPr lang="en-US" sz="5900" dirty="0" smtClean="0"/>
              <a:t> </a:t>
            </a:r>
            <a:r>
              <a:rPr lang="en-US" sz="5900" dirty="0" err="1" smtClean="0"/>
              <a:t>berubah</a:t>
            </a:r>
            <a:r>
              <a:rPr lang="en-US" sz="5900" dirty="0" smtClean="0"/>
              <a:t> </a:t>
            </a:r>
            <a:r>
              <a:rPr lang="en-US" sz="5900" dirty="0" err="1" smtClean="0"/>
              <a:t>selama</a:t>
            </a:r>
            <a:r>
              <a:rPr lang="en-US" sz="5900" dirty="0" smtClean="0"/>
              <a:t> program </a:t>
            </a:r>
            <a:r>
              <a:rPr lang="en-US" sz="5900" dirty="0" err="1" smtClean="0"/>
              <a:t>dijalankan</a:t>
            </a:r>
            <a:r>
              <a:rPr lang="en-US" sz="5900" dirty="0" smtClean="0"/>
              <a:t>.</a:t>
            </a:r>
          </a:p>
          <a:p>
            <a:pPr algn="just"/>
            <a:r>
              <a:rPr lang="en-US" sz="5900" dirty="0" err="1" smtClean="0"/>
              <a:t>Setiap</a:t>
            </a:r>
            <a:r>
              <a:rPr lang="en-US" sz="5900" dirty="0" smtClean="0"/>
              <a:t> </a:t>
            </a:r>
            <a:r>
              <a:rPr lang="en-US" sz="5900" dirty="0" err="1" smtClean="0"/>
              <a:t>variabel</a:t>
            </a:r>
            <a:r>
              <a:rPr lang="en-US" sz="5900" dirty="0" smtClean="0"/>
              <a:t> </a:t>
            </a:r>
            <a:r>
              <a:rPr lang="en-US" sz="5900" dirty="0" err="1" smtClean="0"/>
              <a:t>memiliki</a:t>
            </a:r>
            <a:r>
              <a:rPr lang="en-US" sz="5900" dirty="0" smtClean="0"/>
              <a:t> </a:t>
            </a:r>
            <a:r>
              <a:rPr lang="en-US" sz="5900" dirty="0" err="1" smtClean="0"/>
              <a:t>nama</a:t>
            </a:r>
            <a:r>
              <a:rPr lang="en-US" sz="5900" dirty="0" smtClean="0"/>
              <a:t>, </a:t>
            </a:r>
            <a:r>
              <a:rPr lang="en-US" sz="5900" dirty="0" err="1" smtClean="0"/>
              <a:t>tipe</a:t>
            </a:r>
            <a:r>
              <a:rPr lang="en-US" sz="5900" dirty="0" smtClean="0"/>
              <a:t> </a:t>
            </a:r>
            <a:r>
              <a:rPr lang="en-US" sz="5900" dirty="0" err="1" smtClean="0"/>
              <a:t>dan</a:t>
            </a:r>
            <a:r>
              <a:rPr lang="en-US" sz="5900" dirty="0" smtClean="0"/>
              <a:t> </a:t>
            </a:r>
            <a:r>
              <a:rPr lang="en-US" sz="5900" dirty="0" err="1" smtClean="0"/>
              <a:t>nilai</a:t>
            </a:r>
            <a:r>
              <a:rPr lang="en-US" sz="5900" dirty="0" smtClean="0"/>
              <a:t>.</a:t>
            </a:r>
          </a:p>
          <a:p>
            <a:pPr algn="just"/>
            <a:r>
              <a:rPr lang="en-US" sz="5900" dirty="0" err="1" smtClean="0"/>
              <a:t>Setiap</a:t>
            </a:r>
            <a:r>
              <a:rPr lang="en-US" sz="5900" dirty="0" smtClean="0"/>
              <a:t> </a:t>
            </a:r>
            <a:r>
              <a:rPr lang="en-US" sz="5900" dirty="0" err="1" smtClean="0"/>
              <a:t>variabel</a:t>
            </a:r>
            <a:r>
              <a:rPr lang="en-US" sz="5900" dirty="0" smtClean="0"/>
              <a:t> </a:t>
            </a:r>
            <a:r>
              <a:rPr lang="en-US" sz="5900" dirty="0" err="1" smtClean="0"/>
              <a:t>harus</a:t>
            </a:r>
            <a:r>
              <a:rPr lang="en-US" sz="5900" dirty="0" smtClean="0"/>
              <a:t> </a:t>
            </a:r>
            <a:r>
              <a:rPr lang="en-US" sz="5900" dirty="0" err="1" smtClean="0"/>
              <a:t>dideklarasikan</a:t>
            </a:r>
            <a:r>
              <a:rPr lang="en-US" sz="5900" dirty="0" smtClean="0"/>
              <a:t> </a:t>
            </a:r>
            <a:r>
              <a:rPr lang="en-US" sz="5900" dirty="0" err="1" smtClean="0"/>
              <a:t>terlebih</a:t>
            </a:r>
            <a:r>
              <a:rPr lang="en-US" sz="5900" dirty="0" smtClean="0"/>
              <a:t> </a:t>
            </a:r>
            <a:r>
              <a:rPr lang="en-US" sz="5900" dirty="0" err="1" smtClean="0"/>
              <a:t>dahulu</a:t>
            </a:r>
            <a:r>
              <a:rPr lang="en-US" sz="5900" dirty="0" smtClean="0"/>
              <a:t> </a:t>
            </a:r>
            <a:r>
              <a:rPr lang="en-US" sz="5900" dirty="0" err="1" smtClean="0"/>
              <a:t>sebelum</a:t>
            </a:r>
            <a:r>
              <a:rPr lang="en-US" sz="5900" dirty="0" smtClean="0"/>
              <a:t> </a:t>
            </a:r>
            <a:r>
              <a:rPr lang="en-US" sz="5900" dirty="0" err="1" smtClean="0"/>
              <a:t>digunakan</a:t>
            </a:r>
            <a:r>
              <a:rPr lang="en-US" sz="5900" dirty="0" smtClean="0"/>
              <a:t>.  </a:t>
            </a:r>
            <a:r>
              <a:rPr lang="en-US" sz="5900" dirty="0" err="1" smtClean="0"/>
              <a:t>Aturan</a:t>
            </a:r>
            <a:r>
              <a:rPr lang="en-US" sz="5900" dirty="0" smtClean="0"/>
              <a:t> </a:t>
            </a:r>
            <a:r>
              <a:rPr lang="en-US" sz="5900" dirty="0" err="1" smtClean="0"/>
              <a:t>deklarasi</a:t>
            </a:r>
            <a:r>
              <a:rPr lang="en-US" sz="5900" dirty="0" smtClean="0"/>
              <a:t> </a:t>
            </a:r>
            <a:r>
              <a:rPr lang="en-US" sz="5900" dirty="0" err="1" smtClean="0"/>
              <a:t>variabel</a:t>
            </a:r>
            <a:r>
              <a:rPr lang="en-US" sz="5900" dirty="0" smtClean="0"/>
              <a:t> :</a:t>
            </a:r>
          </a:p>
          <a:p>
            <a:pPr algn="just">
              <a:buNone/>
            </a:pPr>
            <a:r>
              <a:rPr lang="en-US" sz="5900" dirty="0" smtClean="0"/>
              <a:t>          </a:t>
            </a:r>
            <a:r>
              <a:rPr lang="en-US" sz="5900" dirty="0" err="1" smtClean="0"/>
              <a:t>nama_tipe</a:t>
            </a:r>
            <a:r>
              <a:rPr lang="en-US" sz="5900" dirty="0" smtClean="0"/>
              <a:t>  </a:t>
            </a:r>
            <a:r>
              <a:rPr lang="en-US" sz="5900" dirty="0" err="1" smtClean="0"/>
              <a:t>nama_variabel</a:t>
            </a:r>
            <a:r>
              <a:rPr lang="en-US" sz="5900" dirty="0" smtClean="0"/>
              <a:t>;</a:t>
            </a:r>
          </a:p>
          <a:p>
            <a:pPr algn="just"/>
            <a:r>
              <a:rPr lang="en-US" sz="5900" dirty="0" err="1" smtClean="0"/>
              <a:t>Contoh</a:t>
            </a:r>
            <a:r>
              <a:rPr lang="en-US" sz="5900" dirty="0" smtClean="0"/>
              <a:t> :</a:t>
            </a:r>
          </a:p>
          <a:p>
            <a:pPr lvl="2" algn="just">
              <a:buNone/>
            </a:pPr>
            <a:r>
              <a:rPr lang="en-US" sz="5100" dirty="0" err="1" smtClean="0"/>
              <a:t>int</a:t>
            </a:r>
            <a:r>
              <a:rPr lang="en-US" sz="5100" dirty="0" smtClean="0"/>
              <a:t> radius, </a:t>
            </a:r>
            <a:r>
              <a:rPr lang="en-US" sz="5100" dirty="0" err="1" smtClean="0"/>
              <a:t>luas</a:t>
            </a:r>
            <a:r>
              <a:rPr lang="en-US" sz="5100" dirty="0" smtClean="0"/>
              <a:t>;</a:t>
            </a:r>
          </a:p>
          <a:p>
            <a:pPr algn="just"/>
            <a:r>
              <a:rPr lang="en-US" sz="5900" dirty="0" err="1" smtClean="0"/>
              <a:t>Deklarasi</a:t>
            </a:r>
            <a:r>
              <a:rPr lang="en-US" sz="5900" dirty="0" smtClean="0"/>
              <a:t> </a:t>
            </a:r>
            <a:r>
              <a:rPr lang="en-US" sz="5900" dirty="0" err="1" smtClean="0"/>
              <a:t>diatas</a:t>
            </a:r>
            <a:r>
              <a:rPr lang="en-US" sz="5900" dirty="0" smtClean="0"/>
              <a:t> </a:t>
            </a:r>
            <a:r>
              <a:rPr lang="en-US" sz="5900" dirty="0" err="1" smtClean="0"/>
              <a:t>artinya</a:t>
            </a:r>
            <a:r>
              <a:rPr lang="en-US" sz="5900" dirty="0" smtClean="0"/>
              <a:t> </a:t>
            </a:r>
            <a:r>
              <a:rPr lang="en-US" sz="5900" dirty="0" err="1" smtClean="0"/>
              <a:t>adalah</a:t>
            </a:r>
            <a:r>
              <a:rPr lang="en-US" sz="5900" dirty="0" smtClean="0"/>
              <a:t> : </a:t>
            </a:r>
            <a:r>
              <a:rPr lang="en-US" sz="5900" dirty="0" err="1" smtClean="0"/>
              <a:t>kita</a:t>
            </a:r>
            <a:r>
              <a:rPr lang="en-US" sz="5900" dirty="0" smtClean="0"/>
              <a:t> </a:t>
            </a:r>
            <a:r>
              <a:rPr lang="en-US" sz="5900" dirty="0" err="1" smtClean="0"/>
              <a:t>memesan</a:t>
            </a:r>
            <a:r>
              <a:rPr lang="en-US" sz="5900" dirty="0" smtClean="0"/>
              <a:t> </a:t>
            </a:r>
            <a:r>
              <a:rPr lang="en-US" sz="5900" dirty="0" err="1" smtClean="0"/>
              <a:t>dua</a:t>
            </a:r>
            <a:r>
              <a:rPr lang="en-US" sz="5900" dirty="0" smtClean="0"/>
              <a:t> </a:t>
            </a:r>
            <a:r>
              <a:rPr lang="en-US" sz="5900" dirty="0" err="1" smtClean="0"/>
              <a:t>tempat</a:t>
            </a:r>
            <a:r>
              <a:rPr lang="en-US" sz="5900" dirty="0" smtClean="0"/>
              <a:t> </a:t>
            </a:r>
            <a:r>
              <a:rPr lang="en-US" sz="5900" dirty="0" err="1" smtClean="0"/>
              <a:t>di</a:t>
            </a:r>
            <a:r>
              <a:rPr lang="en-US" sz="5900" dirty="0" smtClean="0"/>
              <a:t> </a:t>
            </a:r>
            <a:r>
              <a:rPr lang="en-US" sz="5900" dirty="0" err="1" smtClean="0"/>
              <a:t>memori</a:t>
            </a:r>
            <a:r>
              <a:rPr lang="en-US" sz="5900" dirty="0" smtClean="0"/>
              <a:t> </a:t>
            </a:r>
            <a:r>
              <a:rPr lang="en-US" sz="5900" dirty="0" err="1" smtClean="0"/>
              <a:t>untuk</a:t>
            </a:r>
            <a:r>
              <a:rPr lang="en-US" sz="5900" dirty="0" smtClean="0"/>
              <a:t> </a:t>
            </a:r>
            <a:r>
              <a:rPr lang="en-US" sz="5900" dirty="0" err="1" smtClean="0"/>
              <a:t>menyimpan</a:t>
            </a:r>
            <a:r>
              <a:rPr lang="en-US" sz="5900" dirty="0" smtClean="0"/>
              <a:t> data </a:t>
            </a:r>
            <a:r>
              <a:rPr lang="en-US" sz="5900" dirty="0" err="1" smtClean="0"/>
              <a:t>bertipe</a:t>
            </a:r>
            <a:r>
              <a:rPr lang="en-US" sz="5900" dirty="0" smtClean="0"/>
              <a:t> integer.</a:t>
            </a:r>
            <a:endParaRPr lang="id-ID" sz="59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WHY VARIABLE ?</a:t>
            </a:r>
            <a:endParaRPr lang="en-US" dirty="0"/>
          </a:p>
        </p:txBody>
      </p:sp>
      <p:sp>
        <p:nvSpPr>
          <p:cNvPr id="3" name="Content Placeholder 2"/>
          <p:cNvSpPr>
            <a:spLocks noGrp="1"/>
          </p:cNvSpPr>
          <p:nvPr>
            <p:ph idx="1"/>
          </p:nvPr>
        </p:nvSpPr>
        <p:spPr/>
        <p:txBody>
          <a:bodyPr>
            <a:normAutofit fontScale="92500" lnSpcReduction="10000"/>
          </a:bodyPr>
          <a:lstStyle/>
          <a:p>
            <a:pPr algn="just"/>
            <a:r>
              <a:rPr lang="id-ID" dirty="0" smtClean="0"/>
              <a:t>Pada contoh program di bawah, apakah yang harus dilakukan jika kita ingin mengubah nilai gaji kita ?  Bisa dengan mengubah nilai 1000000 atau kita simpan dalam sebuah variabel, sehingga kita tinggal mengubah nilai variabel.</a:t>
            </a:r>
          </a:p>
          <a:p>
            <a:endParaRPr lang="en-US" dirty="0" smtClean="0"/>
          </a:p>
          <a:p>
            <a:pPr>
              <a:buNone/>
            </a:pPr>
            <a:r>
              <a:rPr lang="id-ID" sz="2800" dirty="0" smtClean="0"/>
              <a:t>#include &lt;conio.h&gt;</a:t>
            </a:r>
          </a:p>
          <a:p>
            <a:pPr>
              <a:buNone/>
            </a:pPr>
            <a:r>
              <a:rPr lang="id-ID" sz="2800" dirty="0" smtClean="0"/>
              <a:t>void main()</a:t>
            </a:r>
          </a:p>
          <a:p>
            <a:pPr>
              <a:buNone/>
            </a:pPr>
            <a:r>
              <a:rPr lang="id-ID" sz="2800" dirty="0" smtClean="0"/>
              <a:t>{</a:t>
            </a:r>
          </a:p>
          <a:p>
            <a:pPr>
              <a:buNone/>
            </a:pPr>
            <a:r>
              <a:rPr lang="id-ID" sz="2800" dirty="0" smtClean="0"/>
              <a:t>	cout&lt;&lt;</a:t>
            </a:r>
            <a:r>
              <a:rPr lang="en-US" sz="2800" dirty="0" smtClean="0"/>
              <a:t>“</a:t>
            </a:r>
            <a:r>
              <a:rPr lang="id-ID" sz="2800" dirty="0" smtClean="0"/>
              <a:t>Gaji saya </a:t>
            </a:r>
            <a:r>
              <a:rPr lang="en-US" sz="2800" dirty="0" smtClean="0"/>
              <a:t>10000</a:t>
            </a:r>
            <a:r>
              <a:rPr lang="id-ID" sz="2800" dirty="0" smtClean="0"/>
              <a:t>00</a:t>
            </a:r>
            <a:r>
              <a:rPr lang="en-US" sz="2800" dirty="0" smtClean="0"/>
              <a:t>";</a:t>
            </a:r>
            <a:endParaRPr lang="id-ID" sz="2800"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1298</Words>
  <Application>Microsoft Office PowerPoint</Application>
  <PresentationFormat>On-screen Show (4:3)</PresentationFormat>
  <Paragraphs>240</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Equation</vt:lpstr>
      <vt:lpstr>Modul 2   Pemrograman Komputer</vt:lpstr>
      <vt:lpstr>Materi</vt:lpstr>
      <vt:lpstr>Struktur Program Bahasa C</vt:lpstr>
      <vt:lpstr>STRUKTUR PROGRAM BAHASA C</vt:lpstr>
      <vt:lpstr>Penjelasan Struktur Program Bahasa C</vt:lpstr>
      <vt:lpstr>KOMENTAR PROGRAM</vt:lpstr>
      <vt:lpstr>Contoh Program</vt:lpstr>
      <vt:lpstr>VARIABEL </vt:lpstr>
      <vt:lpstr>WHY VARIABLE ?</vt:lpstr>
      <vt:lpstr>Slide 10</vt:lpstr>
      <vt:lpstr>PENAMAAN VARIABEL</vt:lpstr>
      <vt:lpstr>NILAI VARIABEL</vt:lpstr>
      <vt:lpstr>ASSIGNMENT/PENUGASAN</vt:lpstr>
      <vt:lpstr>TIPE DATA</vt:lpstr>
      <vt:lpstr>TIPE DATA</vt:lpstr>
      <vt:lpstr>KONSTANTA</vt:lpstr>
      <vt:lpstr>EKSPRESI ARITMATIKA</vt:lpstr>
      <vt:lpstr>OPERATOR ARITMATIKA</vt:lpstr>
      <vt:lpstr>OPERATOR ARITMATIK UNARY</vt:lpstr>
      <vt:lpstr>MENGUBAH EKSPRESI MATEMATIK</vt:lpstr>
      <vt:lpstr>Slide 21</vt:lpstr>
      <vt:lpstr>PUSTAKA MATH</vt:lpstr>
      <vt:lpstr>INPUT</vt:lpstr>
      <vt:lpstr>OUTPUT</vt:lpstr>
      <vt:lpstr>ESCAPE CHARACTER</vt:lpstr>
      <vt:lpstr>LATIHAN</vt:lpstr>
      <vt:lpstr>FLOWCHART</vt:lpstr>
      <vt:lpstr>SIMBOL FLOWCHART</vt:lpstr>
      <vt:lpstr>MENGHITUNG LUAS PERSEGI PANJANG</vt:lpstr>
      <vt:lpstr>LATIHAN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2   Pemrograman Komputer</dc:title>
  <dc:creator>tatik</dc:creator>
  <cp:lastModifiedBy>tatik</cp:lastModifiedBy>
  <cp:revision>75</cp:revision>
  <dcterms:created xsi:type="dcterms:W3CDTF">2012-08-28T06:10:25Z</dcterms:created>
  <dcterms:modified xsi:type="dcterms:W3CDTF">2012-08-29T02:55:17Z</dcterms:modified>
</cp:coreProperties>
</file>