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15D83"/>
    <a:srgbClr val="715D85"/>
    <a:srgbClr val="C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5C1A-BD3E-8944-A078-091714AD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422C4-E1F5-4041-BB94-500C2FF99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AE58-C2FA-8444-B94E-E09E45A9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CD27-ABDF-7245-B0FE-64D8C3CB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D2F15-BCA4-F245-8172-164BB070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877-1076-ED4F-9933-437DBCE3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F02EF-CF11-D040-AE70-EADE630E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EE0B-671D-5942-923C-A75D2D0D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E378-EDAF-E148-8006-B5C10B9A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2713-4635-F14E-A45C-CDF7F234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51B1A-84A7-504E-BD4F-D80E0AF52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46464-9DC0-1447-B98A-793BB5B2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480A-1658-8E46-BCAD-AF2211C1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7656-1E85-F448-829F-7FC5BB79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B6FA-172E-974B-B668-BAAF62D8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E3A7-9BD8-3042-A64B-53852DD6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702E-A63C-A14F-AFFC-0AE93DD9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540B-8DEB-0E49-84CC-BD48E64F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B9671-7BA7-7B48-AAE9-8CD9E4E7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6EC7-5EDA-6940-BAD3-34AFCB9E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AFD7-60DE-C84C-B7BF-521EE49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8AF51-CA1B-7A48-9B29-CD540A66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F238-6198-1B44-95E7-C120D796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8764-C482-2044-BD67-DD0E1CE8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8416-244C-C94D-ACFB-8D7611E6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384B-03B1-924D-A886-74659AAD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F997-A3D5-AC4D-87D5-A0EC3723F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C54B0-7FCC-304A-9240-A4D4B26FB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BD64-464D-6442-93DE-B90111CC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78AB3-04AF-3849-862A-DF5DC5ED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31431-E038-374A-BE53-F01579A5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951B-1061-854B-83D9-09088E85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0EAD-2F79-5840-BF75-07D0B726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FCCD9-7CA9-6647-A2F1-7F626778A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4E5DC-38FD-2146-8AD3-D6DF611D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C6006-90BA-3C4F-B6BE-E29D04DCB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7AC93-4714-8B42-958C-5F46DAEF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CB9BF-CB3A-E740-BC74-FBA60F1B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E1BAF-B73C-5740-A758-DACC7B18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657E-4B05-4748-B904-04E11089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FB9BC-0065-0A4D-8D5A-6F81E83F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96AC4-F686-AF41-8C2D-DB371414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0B05A-18ED-9A43-AF23-54065556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33D91-9E34-5346-9B33-0C2303A5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CAF2F-FD37-4A4B-A58B-C2A4B3B9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B8B08-595F-2B4B-8860-FE044EC5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8B16-3FB5-654F-A4D8-42864250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2180-7FFB-F346-AD95-03B88D89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A07CB-4624-FC44-9E4A-FE5892A48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C626-E23F-344D-BD2D-B7BB527E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1775-B558-2E46-AF7D-046DD433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86BA8-6E64-1945-9D9A-080B4A74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65A-ED84-7346-BAC9-93841CB0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0601C-783A-6F49-B4B4-C45B66917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74492-ADBF-9B46-9A79-50F15159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24003-ABB3-604B-94A3-1FF78DBF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50448-E4CE-CF4C-A310-1845A174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2E3D9-EDAB-EF46-AF88-4A76454C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F5B61-2C76-B245-BBBB-57CCD1B0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F75E-F7E0-8248-9629-31947976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0BA-CA8D-9142-9BF3-9266A9CD4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36E9-C8CE-434D-8045-5C15F9153BF9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9644-1500-3A4C-9C4E-A62DF6C78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E230-FC14-174C-83A5-62B56C989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61B7-FA5D-7745-B9D3-ABB61751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7.svg"/><Relationship Id="rId2" Type="http://schemas.openxmlformats.org/officeDocument/2006/relationships/image" Target="../media/image15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BC61C6-08D5-4CFA-E6D1-A10946B11171}"/>
              </a:ext>
            </a:extLst>
          </p:cNvPr>
          <p:cNvGrpSpPr/>
          <p:nvPr/>
        </p:nvGrpSpPr>
        <p:grpSpPr>
          <a:xfrm>
            <a:off x="1999204" y="431482"/>
            <a:ext cx="8193591" cy="5995035"/>
            <a:chOff x="1797687" y="515434"/>
            <a:chExt cx="8193591" cy="599503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32C7A2-10DC-BECE-A130-B5BA7377E6DA}"/>
                </a:ext>
              </a:extLst>
            </p:cNvPr>
            <p:cNvGrpSpPr/>
            <p:nvPr/>
          </p:nvGrpSpPr>
          <p:grpSpPr>
            <a:xfrm>
              <a:off x="1797687" y="515434"/>
              <a:ext cx="7820705" cy="5995035"/>
              <a:chOff x="1797687" y="515434"/>
              <a:chExt cx="7820705" cy="59950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D1D9E38-ACB9-1547-BE2D-BE7D58BCF687}"/>
                  </a:ext>
                </a:extLst>
              </p:cNvPr>
              <p:cNvGrpSpPr/>
              <p:nvPr/>
            </p:nvGrpSpPr>
            <p:grpSpPr>
              <a:xfrm>
                <a:off x="3659022" y="1763768"/>
                <a:ext cx="4451141" cy="4223481"/>
                <a:chOff x="3669402" y="2269394"/>
                <a:chExt cx="4451141" cy="4223481"/>
              </a:xfrm>
            </p:grpSpPr>
            <p:pic>
              <p:nvPicPr>
                <p:cNvPr id="5" name="Picture 4" descr="A picture containing shirt, airplane, kite&#10;&#10;Description automatically generated">
                  <a:extLst>
                    <a:ext uri="{FF2B5EF4-FFF2-40B4-BE49-F238E27FC236}">
                      <a16:creationId xmlns:a16="http://schemas.microsoft.com/office/drawing/2014/main" id="{BB1E9658-EFD4-044F-9DDD-649962276A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3861" r="12353"/>
                <a:stretch/>
              </p:blipFill>
              <p:spPr>
                <a:xfrm rot="18919116">
                  <a:off x="3806384" y="2472049"/>
                  <a:ext cx="4314159" cy="3891291"/>
                </a:xfrm>
                <a:prstGeom prst="rect">
                  <a:avLst/>
                </a:prstGeom>
              </p:spPr>
            </p:pic>
            <p:pic>
              <p:nvPicPr>
                <p:cNvPr id="6" name="Graphic 5" descr="Programmer">
                  <a:extLst>
                    <a:ext uri="{FF2B5EF4-FFF2-40B4-BE49-F238E27FC236}">
                      <a16:creationId xmlns:a16="http://schemas.microsoft.com/office/drawing/2014/main" id="{588B4181-E272-3545-B51C-8585A1048D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600" y="53404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" name="Graphic 6" descr="Scientist">
                  <a:extLst>
                    <a:ext uri="{FF2B5EF4-FFF2-40B4-BE49-F238E27FC236}">
                      <a16:creationId xmlns:a16="http://schemas.microsoft.com/office/drawing/2014/main" id="{F51AF3E4-383A-B843-9DBC-0B4246A6B8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2898" y="55784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" name="Graphic 7" descr="Doctor">
                  <a:extLst>
                    <a:ext uri="{FF2B5EF4-FFF2-40B4-BE49-F238E27FC236}">
                      <a16:creationId xmlns:a16="http://schemas.microsoft.com/office/drawing/2014/main" id="{C2010B22-979B-A340-94B2-94721F4B9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9402" y="3762965"/>
                  <a:ext cx="1168866" cy="1168866"/>
                </a:xfrm>
                <a:prstGeom prst="rect">
                  <a:avLst/>
                </a:prstGeom>
              </p:spPr>
            </p:pic>
            <p:pic>
              <p:nvPicPr>
                <p:cNvPr id="9" name="Picture 8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2D3B75F1-92AC-EA40-B1E2-446A6E56CC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1529" y="3905437"/>
                  <a:ext cx="1044575" cy="1034579"/>
                </a:xfrm>
                <a:prstGeom prst="rect">
                  <a:avLst/>
                </a:prstGeom>
              </p:spPr>
            </p:pic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7C27FA94-D034-5D48-B4DC-63CF1CAF5151}"/>
                    </a:ext>
                  </a:extLst>
                </p:cNvPr>
                <p:cNvGrpSpPr/>
                <p:nvPr/>
              </p:nvGrpSpPr>
              <p:grpSpPr>
                <a:xfrm>
                  <a:off x="5253438" y="2269394"/>
                  <a:ext cx="1388966" cy="1527412"/>
                  <a:chOff x="5253438" y="2269394"/>
                  <a:chExt cx="1388966" cy="1527412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AE8048C-E193-4C4C-B4F6-1286144F6807}"/>
                      </a:ext>
                    </a:extLst>
                  </p:cNvPr>
                  <p:cNvSpPr/>
                  <p:nvPr/>
                </p:nvSpPr>
                <p:spPr>
                  <a:xfrm>
                    <a:off x="5693587" y="2520199"/>
                    <a:ext cx="161925" cy="161925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D251E3D-52C9-8749-8907-621A334135DA}"/>
                      </a:ext>
                    </a:extLst>
                  </p:cNvPr>
                  <p:cNvSpPr/>
                  <p:nvPr/>
                </p:nvSpPr>
                <p:spPr>
                  <a:xfrm>
                    <a:off x="5785996" y="2269394"/>
                    <a:ext cx="161925" cy="161925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9D07B592-CEF0-1549-917B-C11A52BB953C}"/>
                      </a:ext>
                    </a:extLst>
                  </p:cNvPr>
                  <p:cNvSpPr/>
                  <p:nvPr/>
                </p:nvSpPr>
                <p:spPr>
                  <a:xfrm>
                    <a:off x="5985108" y="2469568"/>
                    <a:ext cx="161925" cy="161925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FC08E2A1-AF24-C74C-ADA1-7A81AE96128E}"/>
                      </a:ext>
                    </a:extLst>
                  </p:cNvPr>
                  <p:cNvSpPr/>
                  <p:nvPr/>
                </p:nvSpPr>
                <p:spPr>
                  <a:xfrm>
                    <a:off x="6175974" y="2549869"/>
                    <a:ext cx="161925" cy="16192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5A71EDB6-6A6D-1C4D-83FB-3F2F3C592F2F}"/>
                      </a:ext>
                    </a:extLst>
                  </p:cNvPr>
                  <p:cNvSpPr/>
                  <p:nvPr/>
                </p:nvSpPr>
                <p:spPr>
                  <a:xfrm>
                    <a:off x="5882500" y="3634881"/>
                    <a:ext cx="161925" cy="16192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" name="Graphic 16" descr="Filter">
                    <a:extLst>
                      <a:ext uri="{FF2B5EF4-FFF2-40B4-BE49-F238E27FC236}">
                        <a16:creationId xmlns:a16="http://schemas.microsoft.com/office/drawing/2014/main" id="{311C9FCF-9923-B64E-8A75-F976BFACAD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3438" y="2407840"/>
                    <a:ext cx="1388966" cy="138896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41A4C1-A27E-3246-B722-75CA28C228D0}"/>
                  </a:ext>
                </a:extLst>
              </p:cNvPr>
              <p:cNvSpPr txBox="1"/>
              <p:nvPr/>
            </p:nvSpPr>
            <p:spPr>
              <a:xfrm>
                <a:off x="8091887" y="3508118"/>
                <a:ext cx="1526505" cy="7386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Patient encounter is added to future data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FB9436-AA4F-6A40-AC57-9D40670AD3B4}"/>
                  </a:ext>
                </a:extLst>
              </p:cNvPr>
              <p:cNvSpPr txBox="1"/>
              <p:nvPr/>
            </p:nvSpPr>
            <p:spPr>
              <a:xfrm>
                <a:off x="4968138" y="1175072"/>
                <a:ext cx="1938805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Clinicians select </a:t>
                </a:r>
              </a:p>
              <a:p>
                <a:pPr algn="ctr"/>
                <a:r>
                  <a:rPr lang="en-US" sz="1400" dirty="0"/>
                  <a:t>tests and diagnoses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3F21F6-2796-E54A-AF56-E06DDDC8B705}"/>
                  </a:ext>
                </a:extLst>
              </p:cNvPr>
              <p:cNvSpPr txBox="1"/>
              <p:nvPr/>
            </p:nvSpPr>
            <p:spPr>
              <a:xfrm>
                <a:off x="4802243" y="5987249"/>
                <a:ext cx="227059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Researchers summarize data into future evidence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A5D21B-E2D7-DB4F-A189-B5ED09DEB4AA}"/>
                  </a:ext>
                </a:extLst>
              </p:cNvPr>
              <p:cNvSpPr txBox="1"/>
              <p:nvPr/>
            </p:nvSpPr>
            <p:spPr>
              <a:xfrm>
                <a:off x="1797687" y="3538314"/>
                <a:ext cx="1889685" cy="7386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Clinicians learn from present understanding of disease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D64A8F-4DE9-B742-80DB-0057A647385F}"/>
                  </a:ext>
                </a:extLst>
              </p:cNvPr>
              <p:cNvSpPr txBox="1"/>
              <p:nvPr/>
            </p:nvSpPr>
            <p:spPr>
              <a:xfrm>
                <a:off x="4839431" y="4363351"/>
                <a:ext cx="2270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Patients select how and when to seek care</a:t>
                </a:r>
              </a:p>
            </p:txBody>
          </p:sp>
          <p:pic>
            <p:nvPicPr>
              <p:cNvPr id="24" name="Graphic 23" descr="Man with solid fill">
                <a:extLst>
                  <a:ext uri="{FF2B5EF4-FFF2-40B4-BE49-F238E27FC236}">
                    <a16:creationId xmlns:a16="http://schemas.microsoft.com/office/drawing/2014/main" id="{08BC09D2-5B9F-8740-B691-AB47F45DF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85427" y="3524197"/>
                <a:ext cx="803057" cy="803057"/>
              </a:xfrm>
              <a:prstGeom prst="rect">
                <a:avLst/>
              </a:prstGeom>
            </p:spPr>
          </p:pic>
          <p:pic>
            <p:nvPicPr>
              <p:cNvPr id="27" name="Graphic 26" descr="Man with kid with solid fill">
                <a:extLst>
                  <a:ext uri="{FF2B5EF4-FFF2-40B4-BE49-F238E27FC236}">
                    <a16:creationId xmlns:a16="http://schemas.microsoft.com/office/drawing/2014/main" id="{09D77EAA-9EE8-0C43-AA3C-64CF2F82F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67052" y="3476019"/>
                <a:ext cx="898463" cy="898463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893901-25DD-8C4D-8DFC-FEAD6CFBC4E3}"/>
                  </a:ext>
                </a:extLst>
              </p:cNvPr>
              <p:cNvSpPr txBox="1"/>
              <p:nvPr/>
            </p:nvSpPr>
            <p:spPr>
              <a:xfrm>
                <a:off x="4802243" y="653285"/>
                <a:ext cx="3875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sex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4EE2D8-0F46-B046-8EB7-2C183F204629}"/>
                  </a:ext>
                </a:extLst>
              </p:cNvPr>
              <p:cNvSpPr txBox="1"/>
              <p:nvPr/>
            </p:nvSpPr>
            <p:spPr>
              <a:xfrm>
                <a:off x="7223366" y="1319928"/>
                <a:ext cx="1096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perceived race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021AD2-7476-DF48-8965-283117FD0899}"/>
                  </a:ext>
                </a:extLst>
              </p:cNvPr>
              <p:cNvSpPr txBox="1"/>
              <p:nvPr/>
            </p:nvSpPr>
            <p:spPr>
              <a:xfrm>
                <a:off x="4057878" y="950649"/>
                <a:ext cx="8305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symptoms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7949E4-808A-244A-81E6-4C7E9F08830E}"/>
                  </a:ext>
                </a:extLst>
              </p:cNvPr>
              <p:cNvSpPr txBox="1"/>
              <p:nvPr/>
            </p:nvSpPr>
            <p:spPr>
              <a:xfrm>
                <a:off x="5328228" y="515434"/>
                <a:ext cx="1056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access to care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227B48-E806-6146-8B1C-EC9BD53F5ACD}"/>
                  </a:ext>
                </a:extLst>
              </p:cNvPr>
              <p:cNvSpPr txBox="1"/>
              <p:nvPr/>
            </p:nvSpPr>
            <p:spPr>
              <a:xfrm>
                <a:off x="2862150" y="1293247"/>
                <a:ext cx="18896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socioeconomic background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97ABD4-EB93-4E46-ACBC-D34CE59ED736}"/>
                  </a:ext>
                </a:extLst>
              </p:cNvPr>
              <p:cNvSpPr txBox="1"/>
              <p:nvPr/>
            </p:nvSpPr>
            <p:spPr>
              <a:xfrm>
                <a:off x="3687372" y="1670372"/>
                <a:ext cx="11725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cognitive biases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D70706-89FA-F04B-A531-E8E8BDD9031E}"/>
                  </a:ext>
                </a:extLst>
              </p:cNvPr>
              <p:cNvSpPr txBox="1"/>
              <p:nvPr/>
            </p:nvSpPr>
            <p:spPr>
              <a:xfrm>
                <a:off x="6348782" y="640583"/>
                <a:ext cx="1735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recorded medical history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400855-ED91-D442-BA02-2A45AE8B4F7F}"/>
                  </a:ext>
                </a:extLst>
              </p:cNvPr>
              <p:cNvSpPr txBox="1"/>
              <p:nvPr/>
            </p:nvSpPr>
            <p:spPr>
              <a:xfrm>
                <a:off x="6918834" y="1666890"/>
                <a:ext cx="2199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perceived behavioral risk factors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8B0E0B-24FE-4B49-9DD3-FFF02CBA3304}"/>
                  </a:ext>
                </a:extLst>
              </p:cNvPr>
              <p:cNvSpPr txBox="1"/>
              <p:nvPr/>
            </p:nvSpPr>
            <p:spPr>
              <a:xfrm>
                <a:off x="6992273" y="946225"/>
                <a:ext cx="6226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gender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D08C9D-1818-DD3E-2FB6-112BC44194BF}"/>
                </a:ext>
              </a:extLst>
            </p:cNvPr>
            <p:cNvSpPr/>
            <p:nvPr/>
          </p:nvSpPr>
          <p:spPr>
            <a:xfrm>
              <a:off x="9782556" y="3524197"/>
              <a:ext cx="208722" cy="13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3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2C7A2-10DC-BECE-A130-B5BA7377E6DA}"/>
              </a:ext>
            </a:extLst>
          </p:cNvPr>
          <p:cNvGrpSpPr/>
          <p:nvPr/>
        </p:nvGrpSpPr>
        <p:grpSpPr>
          <a:xfrm>
            <a:off x="1999204" y="431482"/>
            <a:ext cx="8193593" cy="5964258"/>
            <a:chOff x="1797687" y="515434"/>
            <a:chExt cx="8193593" cy="59642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1D9E38-ACB9-1547-BE2D-BE7D58BCF687}"/>
                </a:ext>
              </a:extLst>
            </p:cNvPr>
            <p:cNvGrpSpPr/>
            <p:nvPr/>
          </p:nvGrpSpPr>
          <p:grpSpPr>
            <a:xfrm>
              <a:off x="3659022" y="1763768"/>
              <a:ext cx="4431154" cy="4223481"/>
              <a:chOff x="3669402" y="2269394"/>
              <a:chExt cx="4431154" cy="4223481"/>
            </a:xfrm>
          </p:grpSpPr>
          <p:pic>
            <p:nvPicPr>
              <p:cNvPr id="5" name="Picture 4" descr="A picture containing shirt, airplane, kite&#10;&#10;Description automatically generated">
                <a:extLst>
                  <a:ext uri="{FF2B5EF4-FFF2-40B4-BE49-F238E27FC236}">
                    <a16:creationId xmlns:a16="http://schemas.microsoft.com/office/drawing/2014/main" id="{BB1E9658-EFD4-044F-9DDD-649962276A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bg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</a:extLst>
              </a:blip>
              <a:srcRect l="13861" r="12353"/>
              <a:stretch/>
            </p:blipFill>
            <p:spPr>
              <a:xfrm rot="18919116">
                <a:off x="3829695" y="2462469"/>
                <a:ext cx="4270861" cy="3852237"/>
              </a:xfrm>
              <a:prstGeom prst="rect">
                <a:avLst/>
              </a:prstGeom>
            </p:spPr>
          </p:pic>
          <p:pic>
            <p:nvPicPr>
              <p:cNvPr id="6" name="Graphic 5" descr="Programmer">
                <a:extLst>
                  <a:ext uri="{FF2B5EF4-FFF2-40B4-BE49-F238E27FC236}">
                    <a16:creationId xmlns:a16="http://schemas.microsoft.com/office/drawing/2014/main" id="{588B4181-E272-3545-B51C-8585A1048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1600" y="5340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Scientist">
                <a:extLst>
                  <a:ext uri="{FF2B5EF4-FFF2-40B4-BE49-F238E27FC236}">
                    <a16:creationId xmlns:a16="http://schemas.microsoft.com/office/drawing/2014/main" id="{F51AF3E4-383A-B843-9DBC-0B4246A6B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02898" y="55784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Doctor">
                <a:extLst>
                  <a:ext uri="{FF2B5EF4-FFF2-40B4-BE49-F238E27FC236}">
                    <a16:creationId xmlns:a16="http://schemas.microsoft.com/office/drawing/2014/main" id="{C2010B22-979B-A340-94B2-94721F4B9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69402" y="3762965"/>
                <a:ext cx="1168866" cy="1168866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D3B75F1-92AC-EA40-B1E2-446A6E56C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1529" y="3905437"/>
                <a:ext cx="1044575" cy="1034579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C27FA94-D034-5D48-B4DC-63CF1CAF5151}"/>
                  </a:ext>
                </a:extLst>
              </p:cNvPr>
              <p:cNvGrpSpPr/>
              <p:nvPr/>
            </p:nvGrpSpPr>
            <p:grpSpPr>
              <a:xfrm>
                <a:off x="5253438" y="2269394"/>
                <a:ext cx="1388966" cy="1527412"/>
                <a:chOff x="5253438" y="2269394"/>
                <a:chExt cx="1388966" cy="152741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AE8048C-E193-4C4C-B4F6-1286144F6807}"/>
                    </a:ext>
                  </a:extLst>
                </p:cNvPr>
                <p:cNvSpPr/>
                <p:nvPr/>
              </p:nvSpPr>
              <p:spPr>
                <a:xfrm>
                  <a:off x="5693587" y="2520199"/>
                  <a:ext cx="161925" cy="16192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D251E3D-52C9-8749-8907-621A334135DA}"/>
                    </a:ext>
                  </a:extLst>
                </p:cNvPr>
                <p:cNvSpPr/>
                <p:nvPr/>
              </p:nvSpPr>
              <p:spPr>
                <a:xfrm>
                  <a:off x="5785996" y="2269394"/>
                  <a:ext cx="161925" cy="16192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D07B592-CEF0-1549-917B-C11A52BB953C}"/>
                    </a:ext>
                  </a:extLst>
                </p:cNvPr>
                <p:cNvSpPr/>
                <p:nvPr/>
              </p:nvSpPr>
              <p:spPr>
                <a:xfrm>
                  <a:off x="5985108" y="2469568"/>
                  <a:ext cx="161925" cy="161925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C08E2A1-AF24-C74C-ADA1-7A81AE96128E}"/>
                    </a:ext>
                  </a:extLst>
                </p:cNvPr>
                <p:cNvSpPr/>
                <p:nvPr/>
              </p:nvSpPr>
              <p:spPr>
                <a:xfrm>
                  <a:off x="6175974" y="2549869"/>
                  <a:ext cx="161925" cy="161925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A71EDB6-6A6D-1C4D-83FB-3F2F3C592F2F}"/>
                    </a:ext>
                  </a:extLst>
                </p:cNvPr>
                <p:cNvSpPr/>
                <p:nvPr/>
              </p:nvSpPr>
              <p:spPr>
                <a:xfrm>
                  <a:off x="5882500" y="3634881"/>
                  <a:ext cx="161925" cy="161925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Graphic 16" descr="Filter">
                  <a:extLst>
                    <a:ext uri="{FF2B5EF4-FFF2-40B4-BE49-F238E27FC236}">
                      <a16:creationId xmlns:a16="http://schemas.microsoft.com/office/drawing/2014/main" id="{311C9FCF-9923-B64E-8A75-F976BFACA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3438" y="2407840"/>
                  <a:ext cx="1388966" cy="1388966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41A4C1-A27E-3246-B722-75CA28C228D0}"/>
                </a:ext>
              </a:extLst>
            </p:cNvPr>
            <p:cNvSpPr txBox="1"/>
            <p:nvPr/>
          </p:nvSpPr>
          <p:spPr>
            <a:xfrm>
              <a:off x="8091888" y="3508118"/>
              <a:ext cx="1899392" cy="6924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Patient encounter </a:t>
              </a:r>
            </a:p>
            <a:p>
              <a:pPr algn="ctr"/>
              <a:r>
                <a:rPr lang="en-US" sz="1300" dirty="0"/>
                <a:t>is added to </a:t>
              </a:r>
            </a:p>
            <a:p>
              <a:pPr algn="ctr"/>
              <a:r>
                <a:rPr lang="en-US" sz="1300" dirty="0"/>
                <a:t>future 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FB9436-AA4F-6A40-AC57-9D40670AD3B4}"/>
                </a:ext>
              </a:extLst>
            </p:cNvPr>
            <p:cNvSpPr txBox="1"/>
            <p:nvPr/>
          </p:nvSpPr>
          <p:spPr>
            <a:xfrm>
              <a:off x="4968138" y="1175072"/>
              <a:ext cx="1938805" cy="4924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US" sz="1300" dirty="0"/>
                <a:t>Clinicians select </a:t>
              </a:r>
            </a:p>
            <a:p>
              <a:r>
                <a:rPr lang="en-US" sz="1300" dirty="0"/>
                <a:t>tests and diagnoses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3F21F6-2796-E54A-AF56-E06DDDC8B705}"/>
                </a:ext>
              </a:extLst>
            </p:cNvPr>
            <p:cNvSpPr txBox="1"/>
            <p:nvPr/>
          </p:nvSpPr>
          <p:spPr>
            <a:xfrm>
              <a:off x="4802243" y="5987249"/>
              <a:ext cx="2270594" cy="4924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US" sz="1300" dirty="0"/>
                <a:t>Researchers summarize data into future evidence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A5D21B-E2D7-DB4F-A189-B5ED09DEB4AA}"/>
                </a:ext>
              </a:extLst>
            </p:cNvPr>
            <p:cNvSpPr txBox="1"/>
            <p:nvPr/>
          </p:nvSpPr>
          <p:spPr>
            <a:xfrm>
              <a:off x="1797687" y="3538314"/>
              <a:ext cx="1889686" cy="6924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US" sz="1300" dirty="0"/>
                <a:t>Clinicians learn from</a:t>
              </a:r>
            </a:p>
            <a:p>
              <a:r>
                <a:rPr lang="en-US" sz="1300" dirty="0"/>
                <a:t>present understanding</a:t>
              </a:r>
            </a:p>
            <a:p>
              <a:r>
                <a:rPr lang="en-US" sz="1300" dirty="0"/>
                <a:t>of disease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64A8F-4DE9-B742-80DB-0057A647385F}"/>
                </a:ext>
              </a:extLst>
            </p:cNvPr>
            <p:cNvSpPr txBox="1"/>
            <p:nvPr/>
          </p:nvSpPr>
          <p:spPr>
            <a:xfrm>
              <a:off x="4839431" y="4363351"/>
              <a:ext cx="2270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Patients select how and when to seek care</a:t>
              </a:r>
            </a:p>
          </p:txBody>
        </p:sp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08BC09D2-5B9F-8740-B691-AB47F45DF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85427" y="3524197"/>
              <a:ext cx="803057" cy="803057"/>
            </a:xfrm>
            <a:prstGeom prst="rect">
              <a:avLst/>
            </a:prstGeom>
          </p:spPr>
        </p:pic>
        <p:pic>
          <p:nvPicPr>
            <p:cNvPr id="27" name="Graphic 26" descr="Man with kid with solid fill">
              <a:extLst>
                <a:ext uri="{FF2B5EF4-FFF2-40B4-BE49-F238E27FC236}">
                  <a16:creationId xmlns:a16="http://schemas.microsoft.com/office/drawing/2014/main" id="{09D77EAA-9EE8-0C43-AA3C-64CF2F82F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67052" y="3476019"/>
              <a:ext cx="898463" cy="89846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893901-25DD-8C4D-8DFC-FEAD6CFBC4E3}"/>
                </a:ext>
              </a:extLst>
            </p:cNvPr>
            <p:cNvSpPr txBox="1"/>
            <p:nvPr/>
          </p:nvSpPr>
          <p:spPr>
            <a:xfrm>
              <a:off x="4802243" y="653285"/>
              <a:ext cx="3875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4EE2D8-0F46-B046-8EB7-2C183F204629}"/>
                </a:ext>
              </a:extLst>
            </p:cNvPr>
            <p:cNvSpPr txBox="1"/>
            <p:nvPr/>
          </p:nvSpPr>
          <p:spPr>
            <a:xfrm>
              <a:off x="7223366" y="1319928"/>
              <a:ext cx="1096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perceived race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021AD2-7476-DF48-8965-283117FD0899}"/>
                </a:ext>
              </a:extLst>
            </p:cNvPr>
            <p:cNvSpPr txBox="1"/>
            <p:nvPr/>
          </p:nvSpPr>
          <p:spPr>
            <a:xfrm>
              <a:off x="4057878" y="950649"/>
              <a:ext cx="830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symptoms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7949E4-808A-244A-81E6-4C7E9F08830E}"/>
                </a:ext>
              </a:extLst>
            </p:cNvPr>
            <p:cNvSpPr txBox="1"/>
            <p:nvPr/>
          </p:nvSpPr>
          <p:spPr>
            <a:xfrm>
              <a:off x="5328228" y="515434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access to care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227B48-E806-6146-8B1C-EC9BD53F5ACD}"/>
                </a:ext>
              </a:extLst>
            </p:cNvPr>
            <p:cNvSpPr txBox="1"/>
            <p:nvPr/>
          </p:nvSpPr>
          <p:spPr>
            <a:xfrm>
              <a:off x="2862150" y="1293247"/>
              <a:ext cx="1889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socioeconomic background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97ABD4-EB93-4E46-ACBC-D34CE59ED736}"/>
                </a:ext>
              </a:extLst>
            </p:cNvPr>
            <p:cNvSpPr txBox="1"/>
            <p:nvPr/>
          </p:nvSpPr>
          <p:spPr>
            <a:xfrm>
              <a:off x="3687372" y="1670372"/>
              <a:ext cx="1172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cognitive biases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D70706-89FA-F04B-A531-E8E8BDD9031E}"/>
                </a:ext>
              </a:extLst>
            </p:cNvPr>
            <p:cNvSpPr txBox="1"/>
            <p:nvPr/>
          </p:nvSpPr>
          <p:spPr>
            <a:xfrm>
              <a:off x="6348782" y="640583"/>
              <a:ext cx="1735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recorded medical history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400855-ED91-D442-BA02-2A45AE8B4F7F}"/>
                </a:ext>
              </a:extLst>
            </p:cNvPr>
            <p:cNvSpPr txBox="1"/>
            <p:nvPr/>
          </p:nvSpPr>
          <p:spPr>
            <a:xfrm>
              <a:off x="6918834" y="1666890"/>
              <a:ext cx="2199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perceived behavioral risk factors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8B0E0B-24FE-4B49-9DD3-FFF02CBA3304}"/>
                </a:ext>
              </a:extLst>
            </p:cNvPr>
            <p:cNvSpPr txBox="1"/>
            <p:nvPr/>
          </p:nvSpPr>
          <p:spPr>
            <a:xfrm>
              <a:off x="6992273" y="946225"/>
              <a:ext cx="6226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03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104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Rocky Aikens</dc:creator>
  <cp:lastModifiedBy>Rocky Aikens</cp:lastModifiedBy>
  <cp:revision>4</cp:revision>
  <dcterms:created xsi:type="dcterms:W3CDTF">2021-09-03T21:53:43Z</dcterms:created>
  <dcterms:modified xsi:type="dcterms:W3CDTF">2022-08-26T22:57:06Z</dcterms:modified>
</cp:coreProperties>
</file>