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9D6A-21B7-499A-ACF3-028839C74917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8ADB-5225-4B88-8E85-70CDAFA9F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8ADB-5225-4B88-8E85-70CDAFA9FE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6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septicemia" TargetMode="External"/><Relationship Id="rId2" Type="http://schemas.openxmlformats.org/officeDocument/2006/relationships/hyperlink" Target="http://www.medicalnewstoday.com/articles/282929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oa.org/search.aspx?searchterm=why+women+live+longer+than+men" TargetMode="External"/><Relationship Id="rId5" Type="http://schemas.openxmlformats.org/officeDocument/2006/relationships/hyperlink" Target="http://www.mayoclinic.org/diseases-conditions/cirrhosis/basics/definition/con-20031617" TargetMode="External"/><Relationship Id="rId4" Type="http://schemas.openxmlformats.org/officeDocument/2006/relationships/hyperlink" Target="http://www.cdc.gov/nchs/data/nvsr/nvsr64/nvsr64_02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www.cdc.gov/nchs/data_access/Vitalstatsonlin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Women Live Longer Than Men?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Nick Johnson</a:t>
            </a:r>
          </a:p>
          <a:p>
            <a:r>
              <a:rPr lang="en-US" dirty="0" smtClean="0"/>
              <a:t>Ryan Cress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0919" y="1450088"/>
            <a:ext cx="9691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</a:t>
            </a:r>
            <a:r>
              <a:rPr lang="en-US" sz="1600" b="1" u="sng" dirty="0"/>
              <a:t>Accidents, also referred to as unintentional injuries</a:t>
            </a:r>
            <a:r>
              <a:rPr lang="en-US" sz="1600" dirty="0"/>
              <a:t>, are at present the 4th leading cause of death in the US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the leading cause of death for those between the ages 1 to 44. The National Highway Traffic Safety </a:t>
            </a:r>
            <a:r>
              <a:rPr lang="en-US" sz="1600" dirty="0" smtClean="0"/>
              <a:t>Administration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say that highway crashes alone have an annual price tag of around $871 billion in economic loss and social harm, </a:t>
            </a:r>
            <a:endParaRPr lang="en-US" sz="1600" dirty="0" smtClean="0"/>
          </a:p>
          <a:p>
            <a:r>
              <a:rPr lang="en-US" sz="1600" dirty="0" smtClean="0"/>
              <a:t> with </a:t>
            </a:r>
            <a:r>
              <a:rPr lang="en-US" sz="1600" dirty="0"/>
              <a:t>speeding accounting for $210 billion of that figure.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7033" y="2982098"/>
            <a:ext cx="3815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Motor </a:t>
            </a:r>
            <a:r>
              <a:rPr lang="en-US" sz="1200" dirty="0"/>
              <a:t>vehicle </a:t>
            </a:r>
            <a:r>
              <a:rPr lang="en-US" sz="1200" dirty="0" smtClean="0"/>
              <a:t>accidents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Other </a:t>
            </a:r>
            <a:r>
              <a:rPr lang="en-US" sz="1200" dirty="0"/>
              <a:t>land transport accidents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Water, air and space accidents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Accidental discharge of firearms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Accidental drowning and submersion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Accidental exposure to smoke, fire and flames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Accidental poisoning and exposure to noxious substances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0389" y="2982098"/>
            <a:ext cx="24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81,916 in 2013</a:t>
            </a:r>
          </a:p>
          <a:p>
            <a:r>
              <a:rPr lang="en-US" sz="1400" dirty="0" smtClean="0"/>
              <a:t>Female deaths: 48,461 in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919" y="6326659"/>
            <a:ext cx="5907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Further examination of individual examples and comparisons will be explored further next semester.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968" y="1499287"/>
            <a:ext cx="103128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 </a:t>
            </a:r>
            <a:r>
              <a:rPr lang="en-US" sz="1600" b="1" u="sng" dirty="0"/>
              <a:t>Cerebrovascular diseases</a:t>
            </a:r>
            <a:r>
              <a:rPr lang="en-US" sz="1600" dirty="0"/>
              <a:t> are conditions that develop as a result of problems with the blood </a:t>
            </a:r>
            <a:r>
              <a:rPr lang="en-US" sz="1600" dirty="0" smtClean="0"/>
              <a:t>vessels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that supply the brain. Four of the most common types of cerebrovascular disease are: s</a:t>
            </a:r>
            <a:r>
              <a:rPr lang="en-US" sz="1600" dirty="0" smtClean="0"/>
              <a:t>troke, transient </a:t>
            </a:r>
            <a:r>
              <a:rPr lang="en-US" sz="1600" dirty="0"/>
              <a:t>ischemic attack (TIA</a:t>
            </a:r>
            <a:r>
              <a:rPr lang="en-US" sz="1600" dirty="0" smtClean="0"/>
              <a:t>),</a:t>
            </a:r>
            <a:endParaRPr lang="en-US" sz="1600" dirty="0"/>
          </a:p>
          <a:p>
            <a:r>
              <a:rPr lang="en-US" sz="1600" dirty="0" smtClean="0"/>
              <a:t> subarachnoid hemorrhage, and vascular </a:t>
            </a:r>
            <a:r>
              <a:rPr lang="en-US" sz="1600" dirty="0"/>
              <a:t>dementia.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492632" y="2576505"/>
            <a:ext cx="2700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Stroke prevention measures may include: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Eating </a:t>
            </a:r>
            <a:r>
              <a:rPr lang="en-US" sz="1200" dirty="0"/>
              <a:t>a healthy diet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Maintaining a healthy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Getting enough 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 smoking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Limiting alcohol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Managing cholesterol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Controlling blood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Managing diabetes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Managing heart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Taking medicine correctly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Talking with a health care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Staying </a:t>
            </a:r>
            <a:r>
              <a:rPr lang="en-US" sz="1200" dirty="0" smtClean="0"/>
              <a:t>hydrated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27438" y="2833816"/>
            <a:ext cx="24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53,691 in 2013</a:t>
            </a:r>
          </a:p>
          <a:p>
            <a:r>
              <a:rPr lang="en-US" sz="1400" dirty="0" smtClean="0"/>
              <a:t>Female deaths: 75,287 in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968" y="6326660"/>
            <a:ext cx="5907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Further examination of individual examples and comparisons will be explored further next semester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55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103" y="1466335"/>
            <a:ext cx="92897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r>
              <a:rPr lang="en-US" sz="1600" dirty="0"/>
              <a:t>. </a:t>
            </a:r>
            <a:r>
              <a:rPr lang="en-US" sz="1600" b="1" u="sng" dirty="0"/>
              <a:t>Dementia</a:t>
            </a:r>
            <a:r>
              <a:rPr lang="en-US" sz="1600" dirty="0"/>
              <a:t> is an overall term for diseases and conditions characterized by a decline in memory or other </a:t>
            </a:r>
            <a:endParaRPr lang="en-US" sz="1600" dirty="0" smtClean="0"/>
          </a:p>
          <a:p>
            <a:r>
              <a:rPr lang="en-US" sz="1600" dirty="0" smtClean="0"/>
              <a:t> cognitive </a:t>
            </a:r>
            <a:r>
              <a:rPr lang="en-US" sz="1600" dirty="0"/>
              <a:t>abilities that affects a person's ability to perform everyday activities. Dementia is caused by </a:t>
            </a:r>
            <a:r>
              <a:rPr lang="en-US" sz="1600" dirty="0" smtClean="0"/>
              <a:t>damage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to nerve cells in the brain which are called neurons. As a result of the damage, neurons can no longer </a:t>
            </a:r>
            <a:r>
              <a:rPr lang="en-US" sz="1600" dirty="0" smtClean="0"/>
              <a:t>function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normally and may die. This, in turn, can lead to changes in memory, behavior and the ability to think </a:t>
            </a:r>
            <a:r>
              <a:rPr lang="en-US" sz="1600" dirty="0" smtClean="0"/>
              <a:t>clearly.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83956" y="2669059"/>
            <a:ext cx="5182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Alzheimer's disease accounts for 60-80% of dementia cases.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3956" y="3418703"/>
            <a:ext cx="24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25,836 in 2013</a:t>
            </a:r>
          </a:p>
          <a:p>
            <a:r>
              <a:rPr lang="en-US" sz="1400" dirty="0" smtClean="0"/>
              <a:t>Female deaths: 58,931 in 2013</a:t>
            </a:r>
          </a:p>
        </p:txBody>
      </p:sp>
    </p:spTree>
    <p:extLst>
      <p:ext uri="{BB962C8B-B14F-4D97-AF65-F5344CB8AC3E}">
        <p14:creationId xmlns:p14="http://schemas.microsoft.com/office/powerpoint/2010/main" val="40166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2725" y="1441621"/>
            <a:ext cx="9265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r>
              <a:rPr lang="en-US" sz="1600" dirty="0"/>
              <a:t>. </a:t>
            </a:r>
            <a:r>
              <a:rPr lang="en-US" sz="1600" b="1" u="sng" dirty="0"/>
              <a:t>Diabetes mellitus</a:t>
            </a:r>
            <a:r>
              <a:rPr lang="en-US" sz="1600" dirty="0"/>
              <a:t> is a disease in which the body is no longer able to carefully control blood glucose, </a:t>
            </a:r>
            <a:r>
              <a:rPr lang="en-US" sz="1600" dirty="0" smtClean="0"/>
              <a:t>leading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to abnormally high levels of blood glucose (hyperglycemia). Persistently elevated blood glucose can cause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damage </a:t>
            </a:r>
            <a:r>
              <a:rPr lang="en-US" sz="1600" dirty="0"/>
              <a:t>to the body's tissues, including the nerves, blood vessels, and tissues in the eyes.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5720" y="2603157"/>
            <a:ext cx="93186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Type 1 </a:t>
            </a:r>
            <a:r>
              <a:rPr lang="en-US" sz="1400" b="1" dirty="0" smtClean="0"/>
              <a:t>diabetes</a:t>
            </a:r>
            <a:r>
              <a:rPr lang="en-US" sz="1400" dirty="0" smtClean="0"/>
              <a:t>, </a:t>
            </a:r>
            <a:r>
              <a:rPr lang="en-US" sz="1400" dirty="0"/>
              <a:t>which was previously called insulin-dependent diabetes mellitus (IDDM) or juvenile-onset diabetes, </a:t>
            </a:r>
            <a:r>
              <a:rPr lang="en-US" sz="1400" dirty="0" smtClean="0"/>
              <a:t>accounts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for about 5% of all diagnosed cases of diabetes. </a:t>
            </a:r>
          </a:p>
          <a:p>
            <a:r>
              <a:rPr lang="en-US" sz="1400" b="1" dirty="0"/>
              <a:t>Type 2 diabetes</a:t>
            </a:r>
            <a:r>
              <a:rPr lang="en-US" sz="1400" dirty="0"/>
              <a:t>, which was previously called non-insulin-dependent diabetes mellitus (NIDDM) or adult-onset diabetes, </a:t>
            </a:r>
            <a:r>
              <a:rPr lang="en-US" sz="1400" dirty="0" smtClean="0"/>
              <a:t>accounts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for about 90-95% of all diagnosed cases of diabetes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375720" y="3970637"/>
            <a:ext cx="24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39,841 in 2013</a:t>
            </a:r>
          </a:p>
          <a:p>
            <a:r>
              <a:rPr lang="en-US" sz="1400" dirty="0" smtClean="0"/>
              <a:t>Female deaths: 35,737 in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41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2811" y="1458097"/>
            <a:ext cx="8900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r>
              <a:rPr lang="en-US" sz="1600" dirty="0"/>
              <a:t>. </a:t>
            </a:r>
            <a:r>
              <a:rPr lang="en-US" sz="1600" b="1" u="sng" dirty="0"/>
              <a:t>Influenza (flu) </a:t>
            </a:r>
            <a:r>
              <a:rPr lang="en-US" sz="1600" dirty="0"/>
              <a:t>is a highly contagious viral infection that is one of the most severe illnesses </a:t>
            </a:r>
            <a:endParaRPr lang="en-US" sz="1600" dirty="0" smtClean="0"/>
          </a:p>
          <a:p>
            <a:r>
              <a:rPr lang="en-US" sz="1600" dirty="0" smtClean="0"/>
              <a:t> of </a:t>
            </a:r>
            <a:r>
              <a:rPr lang="en-US" sz="1600" dirty="0"/>
              <a:t>the winter season. The reason influenza is more prevalent in the winter is not known; however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data suggest the virus survives and is transmitted better in cold temperatures. Influenza is </a:t>
            </a:r>
            <a:r>
              <a:rPr lang="en-US" sz="1600" dirty="0" smtClean="0"/>
              <a:t>spread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easily from person to person, usually when an infected person coughs or sneezes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b="1" u="sng" dirty="0" smtClean="0"/>
              <a:t>Pneumonia</a:t>
            </a:r>
            <a:r>
              <a:rPr lang="en-US" sz="1600" dirty="0" smtClean="0"/>
              <a:t> </a:t>
            </a:r>
            <a:r>
              <a:rPr lang="en-US" sz="1600" dirty="0"/>
              <a:t>can have over 30 different causes, including various chemicals, bacteria, viruses, </a:t>
            </a:r>
            <a:r>
              <a:rPr lang="en-US" sz="1600" dirty="0" smtClean="0"/>
              <a:t>mycoplasmas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and other infectious agents such as pneumocystis (fungi).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5342" y="3308238"/>
            <a:ext cx="5166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Influenza accounts for 3,697 deaths annually and pneumonia 53,282.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5342" y="3896497"/>
            <a:ext cx="24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26,804 in 2013</a:t>
            </a:r>
          </a:p>
          <a:p>
            <a:r>
              <a:rPr lang="en-US" sz="1400" dirty="0" smtClean="0"/>
              <a:t>Female deaths: 30,175 in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42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1622" y="1655805"/>
            <a:ext cx="8313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9. </a:t>
            </a:r>
            <a:r>
              <a:rPr lang="en-US" sz="1600" b="1" u="sng" dirty="0"/>
              <a:t>Chronic kidney disease (CKD) </a:t>
            </a:r>
            <a:r>
              <a:rPr lang="en-US" sz="1600" dirty="0"/>
              <a:t>is a condition in which the kidneys are damaged and cannot </a:t>
            </a:r>
            <a:r>
              <a:rPr lang="en-US" sz="1600" dirty="0" smtClean="0"/>
              <a:t>filter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blood as well as healthy kidneys. Because of this, waste from the blood remains in the body and </a:t>
            </a:r>
            <a:endParaRPr lang="en-US" sz="1600" dirty="0" smtClean="0"/>
          </a:p>
          <a:p>
            <a:r>
              <a:rPr lang="en-US" sz="1600" dirty="0" smtClean="0"/>
              <a:t> may </a:t>
            </a:r>
            <a:r>
              <a:rPr lang="en-US" sz="1600" dirty="0"/>
              <a:t>cause other health problems.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092" y="2784389"/>
            <a:ext cx="24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23,493 in 2013</a:t>
            </a:r>
          </a:p>
          <a:p>
            <a:r>
              <a:rPr lang="en-US" sz="1400" dirty="0" smtClean="0"/>
              <a:t>Female deaths: 23,619 in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4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4486" y="1466335"/>
            <a:ext cx="4418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10. </a:t>
            </a:r>
            <a:r>
              <a:rPr lang="en-US" sz="1600" b="1" u="sng" dirty="0" smtClean="0"/>
              <a:t>Suicide</a:t>
            </a:r>
            <a:r>
              <a:rPr lang="en-US" sz="1600" dirty="0" smtClean="0"/>
              <a:t> is self inflicting harm that causes death.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466336" y="2018270"/>
            <a:ext cx="237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32,055 in 2013</a:t>
            </a:r>
          </a:p>
          <a:p>
            <a:r>
              <a:rPr lang="en-US" sz="1400" dirty="0" smtClean="0"/>
              <a:t>Female deaths: 9,094 in 2013</a:t>
            </a:r>
          </a:p>
        </p:txBody>
      </p:sp>
    </p:spTree>
    <p:extLst>
      <p:ext uri="{BB962C8B-B14F-4D97-AF65-F5344CB8AC3E}">
        <p14:creationId xmlns:p14="http://schemas.microsoft.com/office/powerpoint/2010/main" val="27307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2768" y="1573427"/>
            <a:ext cx="7956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11. </a:t>
            </a:r>
            <a:r>
              <a:rPr lang="en-US" sz="1600" b="1" u="sng" dirty="0"/>
              <a:t>Chronic liver disease</a:t>
            </a:r>
            <a:r>
              <a:rPr lang="en-US" sz="1600" dirty="0"/>
              <a:t> refers to disease of the liver which lasts over a period of six months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It consists of a wide range of liver pathologies which include inflammation (chronic hepatitis), </a:t>
            </a:r>
            <a:endParaRPr lang="en-US" sz="1600" dirty="0" smtClean="0"/>
          </a:p>
          <a:p>
            <a:r>
              <a:rPr lang="en-US" sz="1600" b="1" dirty="0"/>
              <a:t> </a:t>
            </a:r>
            <a:r>
              <a:rPr lang="en-US" sz="1600" dirty="0" smtClean="0"/>
              <a:t>liver </a:t>
            </a:r>
            <a:r>
              <a:rPr lang="en-US" sz="1600" dirty="0"/>
              <a:t>cirrhosis, and hepatocellular carcinoma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5805" y="2603157"/>
            <a:ext cx="2470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23,709 in 2013</a:t>
            </a:r>
          </a:p>
          <a:p>
            <a:r>
              <a:rPr lang="en-US" sz="1400" dirty="0" smtClean="0"/>
              <a:t>Female deaths: 12,718 in 2013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0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40476"/>
            <a:ext cx="8471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12. </a:t>
            </a:r>
            <a:r>
              <a:rPr lang="en-US" sz="1600" b="1" u="sng" dirty="0" smtClean="0"/>
              <a:t>Septicemia</a:t>
            </a:r>
            <a:r>
              <a:rPr lang="en-US" sz="1600" dirty="0" smtClean="0"/>
              <a:t> is the poisoning of the bloodstream, </a:t>
            </a:r>
            <a:r>
              <a:rPr lang="en-US" sz="1600" dirty="0"/>
              <a:t>especially that caused by bacteria or their </a:t>
            </a:r>
            <a:r>
              <a:rPr lang="en-US" sz="1600" dirty="0" smtClean="0"/>
              <a:t>toxins.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41837"/>
            <a:ext cx="2470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17,994 in 2013</a:t>
            </a:r>
          </a:p>
          <a:p>
            <a:r>
              <a:rPr lang="en-US" sz="1400" dirty="0" smtClean="0"/>
              <a:t>Female deaths: 20,162 in 2013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731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4086" y="1631092"/>
            <a:ext cx="1176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880" y="1194486"/>
            <a:ext cx="64532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we chose this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Death totals for men and women of all 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of male and female populations by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 smtClean="0"/>
              <a:t>ten</a:t>
            </a:r>
            <a:r>
              <a:rPr lang="en-US" dirty="0" smtClean="0"/>
              <a:t> </a:t>
            </a:r>
            <a:r>
              <a:rPr lang="en-US" dirty="0" smtClean="0"/>
              <a:t>causes of death for men and women.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Defining and understanding causes of death for men and women.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Comparing data for each cause of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3957" y="1548714"/>
            <a:ext cx="8438849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www.medicalnewstoday.com/articles/282929.php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www.merriam-webster.com/dictionary/septicemia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www.cdc.gov/nchs/data/nvsr/nvsr64/nvsr64_02.pdf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www.mayoclinic.org/diseases-conditions/cirrhosis/basics/definition/con-20031617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www.soa.org/search.aspx?searchterm=why+women+live+longer+than+men</a:t>
            </a:r>
            <a:endParaRPr lang="en-US" dirty="0" smtClean="0"/>
          </a:p>
          <a:p>
            <a:endParaRPr lang="en-US" b="1" dirty="0" smtClean="0"/>
          </a:p>
          <a:p>
            <a:r>
              <a:rPr lang="en-US" sz="1600" b="1" dirty="0"/>
              <a:t>Insured Female Mortality - What is Really Happening?</a:t>
            </a:r>
          </a:p>
          <a:p>
            <a:r>
              <a:rPr lang="en-US" sz="1200" b="1" dirty="0"/>
              <a:t>Authors:</a:t>
            </a:r>
            <a:r>
              <a:rPr lang="en-US" sz="1200" dirty="0"/>
              <a:t> Richard Bergstrom, Barbara Blatt Kalben, Mary Ann Broesch, Anna Hart</a:t>
            </a:r>
          </a:p>
          <a:p>
            <a:r>
              <a:rPr lang="en-US" sz="1200" b="1" dirty="0"/>
              <a:t>Date:</a:t>
            </a:r>
            <a:r>
              <a:rPr lang="en-US" sz="1200" dirty="0"/>
              <a:t> Oct. 2001</a:t>
            </a:r>
          </a:p>
          <a:p>
            <a:r>
              <a:rPr lang="en-US" sz="1200" b="1" dirty="0"/>
              <a:t>Publication:</a:t>
            </a:r>
            <a:r>
              <a:rPr lang="en-US" sz="1200" dirty="0"/>
              <a:t> Record of the Society of Actuaries</a:t>
            </a:r>
          </a:p>
          <a:p>
            <a:r>
              <a:rPr lang="en-US" sz="1200" b="1" dirty="0"/>
              <a:t>Topics:</a:t>
            </a:r>
            <a:r>
              <a:rPr lang="en-US" sz="1200" dirty="0"/>
              <a:t> Experience Studies &amp; Data; Mortality ;</a:t>
            </a:r>
          </a:p>
          <a:p>
            <a:r>
              <a:rPr lang="en-US" sz="1200" b="1" dirty="0"/>
              <a:t>Competency:</a:t>
            </a:r>
            <a:r>
              <a:rPr lang="en-US" sz="1200" dirty="0"/>
              <a:t> External Forces &amp; Industry Knowledge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2281" y="1589902"/>
            <a:ext cx="89804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chose this topic after looking at </a:t>
            </a:r>
            <a:r>
              <a:rPr lang="en-US" dirty="0" smtClean="0"/>
              <a:t>“</a:t>
            </a:r>
            <a:r>
              <a:rPr lang="en-US" dirty="0"/>
              <a:t>Insured Female Mortality -- What Is Really Happening? 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We have </a:t>
            </a:r>
            <a:r>
              <a:rPr lang="en-US" dirty="0" smtClean="0"/>
              <a:t>decided to look at the top ten causes of death for </a:t>
            </a:r>
            <a:r>
              <a:rPr lang="en-US" dirty="0" smtClean="0"/>
              <a:t>males </a:t>
            </a:r>
            <a:r>
              <a:rPr lang="en-US" dirty="0" smtClean="0"/>
              <a:t>and females.  We </a:t>
            </a:r>
            <a:r>
              <a:rPr lang="en-US" dirty="0" smtClean="0"/>
              <a:t>will</a:t>
            </a:r>
          </a:p>
          <a:p>
            <a:r>
              <a:rPr lang="en-US" dirty="0" smtClean="0"/>
              <a:t>compare </a:t>
            </a:r>
            <a:r>
              <a:rPr lang="en-US" dirty="0" smtClean="0"/>
              <a:t>and contrast the leading causes of death for males </a:t>
            </a:r>
            <a:r>
              <a:rPr lang="en-US" dirty="0" smtClean="0"/>
              <a:t>and females </a:t>
            </a:r>
            <a:r>
              <a:rPr lang="en-US" dirty="0" smtClean="0"/>
              <a:t>and evaluate the </a:t>
            </a:r>
            <a:endParaRPr lang="en-US" dirty="0" smtClean="0"/>
          </a:p>
          <a:p>
            <a:r>
              <a:rPr lang="en-US" dirty="0" smtClean="0"/>
              <a:t>significance </a:t>
            </a:r>
            <a:r>
              <a:rPr lang="en-US" dirty="0" smtClean="0"/>
              <a:t>of those causes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Richard Price started analyzing mortality, including sex differential mortality, when he </a:t>
            </a:r>
            <a:r>
              <a:rPr lang="en-US" dirty="0" smtClean="0"/>
              <a:t>analyzed</a:t>
            </a:r>
          </a:p>
          <a:p>
            <a:r>
              <a:rPr lang="en-US" dirty="0" smtClean="0"/>
              <a:t>annuity </a:t>
            </a:r>
            <a:r>
              <a:rPr lang="en-US" dirty="0"/>
              <a:t>contracts in 1772. He’s considered the father of actuarial science. He found greater </a:t>
            </a:r>
            <a:endParaRPr lang="en-US" dirty="0" smtClean="0"/>
          </a:p>
          <a:p>
            <a:r>
              <a:rPr lang="en-US" dirty="0" smtClean="0"/>
              <a:t>mortality </a:t>
            </a:r>
            <a:r>
              <a:rPr lang="en-US" dirty="0"/>
              <a:t>amongst males than females.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1975-1980 SOA mortality tables were the first time women were looked at separately</a:t>
            </a:r>
          </a:p>
          <a:p>
            <a:r>
              <a:rPr lang="en-US" dirty="0" smtClean="0"/>
              <a:t>for mortality. 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65" y="224383"/>
            <a:ext cx="10364451" cy="1596177"/>
          </a:xfrm>
        </p:spPr>
        <p:txBody>
          <a:bodyPr/>
          <a:lstStyle/>
          <a:p>
            <a:r>
              <a:rPr lang="en-US" dirty="0" smtClean="0"/>
              <a:t>Death totals for men and women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7029" y="6203092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www.cdc.gov/nchs/data_access/Vitalstatsonline.htm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707029" y="1441621"/>
            <a:ext cx="4143632" cy="45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35" y="791512"/>
            <a:ext cx="10364451" cy="1596177"/>
          </a:xfrm>
        </p:spPr>
        <p:txBody>
          <a:bodyPr/>
          <a:lstStyle/>
          <a:p>
            <a:r>
              <a:rPr lang="en-US" dirty="0" smtClean="0"/>
              <a:t>Comparison of Male to female population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90336" y="2685571"/>
            <a:ext cx="5280454" cy="2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937243"/>
            <a:ext cx="10364451" cy="10784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causes of death for men and women in </a:t>
            </a:r>
            <a:r>
              <a:rPr lang="en-US" dirty="0" smtClean="0"/>
              <a:t>2013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6328" y="2976675"/>
            <a:ext cx="3840480" cy="23348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Women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96423" y="2976675"/>
            <a:ext cx="4008396" cy="2331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53714" y="566369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6328" y="5777021"/>
            <a:ext cx="7572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Nearly </a:t>
            </a:r>
            <a:r>
              <a:rPr lang="en-US" sz="1400" dirty="0"/>
              <a:t>75% of all deaths in the US are attributed to just 10 causes, with the top 3 of these </a:t>
            </a:r>
            <a:r>
              <a:rPr lang="en-US" sz="1400" dirty="0" smtClean="0"/>
              <a:t>accounting</a:t>
            </a:r>
          </a:p>
          <a:p>
            <a:r>
              <a:rPr lang="en-US" sz="1400" dirty="0" smtClean="0"/>
              <a:t>  for </a:t>
            </a:r>
            <a:r>
              <a:rPr lang="en-US" sz="1400" dirty="0"/>
              <a:t>over 50% of all deaths. </a:t>
            </a:r>
          </a:p>
        </p:txBody>
      </p:sp>
    </p:spTree>
    <p:extLst>
      <p:ext uri="{BB962C8B-B14F-4D97-AF65-F5344CB8AC3E}">
        <p14:creationId xmlns:p14="http://schemas.microsoft.com/office/powerpoint/2010/main" val="30146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9644" y="1858229"/>
            <a:ext cx="11166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</a:t>
            </a:r>
            <a:r>
              <a:rPr lang="en-US" sz="1600" b="1" u="sng" dirty="0" smtClean="0"/>
              <a:t>Heart </a:t>
            </a:r>
            <a:r>
              <a:rPr lang="en-US" sz="1600" b="1" u="sng" dirty="0"/>
              <a:t>disease </a:t>
            </a:r>
            <a:r>
              <a:rPr lang="en-US" sz="1600" dirty="0"/>
              <a:t>is a term used to describe several conditions, many of which are related to plaque buildup in the walls of the arteries.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875" y="2526296"/>
            <a:ext cx="93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Heart disease is the leading cause of death for both men and women in the US and also the leading cause of death worldwide. </a:t>
            </a:r>
            <a:endParaRPr lang="en-US" sz="1400" dirty="0" smtClean="0"/>
          </a:p>
          <a:p>
            <a:r>
              <a:rPr lang="en-US" sz="1400" dirty="0" smtClean="0"/>
              <a:t>More </a:t>
            </a:r>
            <a:r>
              <a:rPr lang="en-US" sz="1400" dirty="0"/>
              <a:t>than half of the deaths that occur as a result of heart disease are in men.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0875" y="3379029"/>
            <a:ext cx="257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321,347 in 2013</a:t>
            </a:r>
          </a:p>
          <a:p>
            <a:r>
              <a:rPr lang="en-US" sz="1400" dirty="0" smtClean="0"/>
              <a:t>Female deaths: 289,758 in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48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8012" y="1408670"/>
            <a:ext cx="908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</a:t>
            </a:r>
            <a:r>
              <a:rPr lang="en-US" sz="1600" b="1" u="sng" dirty="0"/>
              <a:t>Cancer</a:t>
            </a:r>
            <a:r>
              <a:rPr lang="en-US" sz="1600" dirty="0"/>
              <a:t> is a group of diseases characterized by the uncontrolled growth and spread of abnormal cells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If the spread is not controlled, it can interfere with essential life-sustaining systems and result in death.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244" y="2259853"/>
            <a:ext cx="7722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Anyone can develop cancer, but the risk of most types of cancer increases with age, and some individuals </a:t>
            </a:r>
            <a:endParaRPr lang="en-US" sz="1400" dirty="0" smtClean="0"/>
          </a:p>
          <a:p>
            <a:r>
              <a:rPr lang="en-US" sz="1400" dirty="0" smtClean="0"/>
              <a:t>have </a:t>
            </a:r>
            <a:r>
              <a:rPr lang="en-US" sz="1400" dirty="0"/>
              <a:t>higher or lower risk due to differences in exposure to carcinogens (such as from smoking) and as </a:t>
            </a:r>
            <a:r>
              <a:rPr lang="en-US" sz="1400" dirty="0" smtClean="0"/>
              <a:t>a</a:t>
            </a:r>
          </a:p>
          <a:p>
            <a:r>
              <a:rPr lang="en-US" sz="1400" dirty="0" smtClean="0"/>
              <a:t>result </a:t>
            </a:r>
            <a:r>
              <a:rPr lang="en-US" sz="1400" dirty="0"/>
              <a:t>of genetic factors.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9244" y="3492843"/>
            <a:ext cx="2836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Males</a:t>
            </a:r>
          </a:p>
          <a:p>
            <a:r>
              <a:rPr lang="en-US" sz="1200" dirty="0" smtClean="0"/>
              <a:t>1. Lung </a:t>
            </a:r>
            <a:r>
              <a:rPr lang="en-US" sz="1200" dirty="0"/>
              <a:t>and bronchus - 86,380</a:t>
            </a:r>
          </a:p>
          <a:p>
            <a:r>
              <a:rPr lang="en-US" sz="1200" dirty="0" smtClean="0"/>
              <a:t>2. Prostate </a:t>
            </a:r>
            <a:r>
              <a:rPr lang="en-US" sz="1200" dirty="0"/>
              <a:t>- 27,540</a:t>
            </a:r>
          </a:p>
          <a:p>
            <a:r>
              <a:rPr lang="en-US" sz="1200" dirty="0" smtClean="0"/>
              <a:t>3. Colon </a:t>
            </a:r>
            <a:r>
              <a:rPr lang="en-US" sz="1200" dirty="0"/>
              <a:t>and rectum - 26,100</a:t>
            </a:r>
          </a:p>
          <a:p>
            <a:r>
              <a:rPr lang="en-US" sz="1200" dirty="0" smtClean="0"/>
              <a:t>4. Pancreas </a:t>
            </a:r>
            <a:r>
              <a:rPr lang="en-US" sz="1200" dirty="0"/>
              <a:t>- 20,710</a:t>
            </a:r>
          </a:p>
          <a:p>
            <a:r>
              <a:rPr lang="en-US" sz="1200" dirty="0" smtClean="0"/>
              <a:t>5. Liver </a:t>
            </a:r>
            <a:r>
              <a:rPr lang="en-US" sz="1200" dirty="0"/>
              <a:t>and intrahepatic bile duct - 17,030</a:t>
            </a:r>
          </a:p>
          <a:p>
            <a:r>
              <a:rPr lang="en-US" sz="1200" dirty="0" smtClean="0"/>
              <a:t>6. Leukemia </a:t>
            </a:r>
            <a:r>
              <a:rPr lang="en-US" sz="1200" dirty="0"/>
              <a:t>- 14,210</a:t>
            </a:r>
          </a:p>
          <a:p>
            <a:r>
              <a:rPr lang="en-US" sz="1200" dirty="0" smtClean="0"/>
              <a:t>7. Esophagus </a:t>
            </a:r>
            <a:r>
              <a:rPr lang="en-US" sz="1200" dirty="0"/>
              <a:t>- 12,600</a:t>
            </a:r>
          </a:p>
          <a:p>
            <a:r>
              <a:rPr lang="en-US" sz="1200" dirty="0" smtClean="0"/>
              <a:t>8. Urinary </a:t>
            </a:r>
            <a:r>
              <a:rPr lang="en-US" sz="1200" dirty="0"/>
              <a:t>bladder - 11,510</a:t>
            </a:r>
          </a:p>
          <a:p>
            <a:r>
              <a:rPr lang="en-US" sz="1200" dirty="0" smtClean="0"/>
              <a:t>9. Non-Hodgkin </a:t>
            </a:r>
            <a:r>
              <a:rPr lang="en-US" sz="1200" dirty="0"/>
              <a:t>lymphoma - 11,480</a:t>
            </a:r>
          </a:p>
          <a:p>
            <a:r>
              <a:rPr lang="en-US" sz="1200" dirty="0" smtClean="0"/>
              <a:t>10. Kidney </a:t>
            </a:r>
            <a:r>
              <a:rPr lang="en-US" sz="1200" dirty="0"/>
              <a:t>and renal pelvis - </a:t>
            </a:r>
            <a:r>
              <a:rPr lang="en-US" sz="1200" dirty="0" smtClean="0"/>
              <a:t>9,070</a:t>
            </a:r>
            <a:endParaRPr lang="en-US" sz="1200" dirty="0"/>
          </a:p>
          <a:p>
            <a:r>
              <a:rPr lang="en-US" sz="1200" dirty="0" smtClean="0"/>
              <a:t>Total – 307,559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460296" y="3492843"/>
            <a:ext cx="283122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Females</a:t>
            </a:r>
          </a:p>
          <a:p>
            <a:r>
              <a:rPr lang="en-US" sz="1200" dirty="0" smtClean="0"/>
              <a:t>1. Lung </a:t>
            </a:r>
            <a:r>
              <a:rPr lang="en-US" sz="1200" dirty="0"/>
              <a:t>and bronchus - 71,660</a:t>
            </a:r>
          </a:p>
          <a:p>
            <a:r>
              <a:rPr lang="en-US" sz="1200" dirty="0" smtClean="0"/>
              <a:t>2. Breast </a:t>
            </a:r>
            <a:r>
              <a:rPr lang="en-US" sz="1200" dirty="0"/>
              <a:t>- 40,290</a:t>
            </a:r>
          </a:p>
          <a:p>
            <a:r>
              <a:rPr lang="en-US" sz="1200" dirty="0" smtClean="0"/>
              <a:t>3. Colon </a:t>
            </a:r>
            <a:r>
              <a:rPr lang="en-US" sz="1200" dirty="0"/>
              <a:t>and rectum - 23,600</a:t>
            </a:r>
          </a:p>
          <a:p>
            <a:r>
              <a:rPr lang="en-US" sz="1200" dirty="0" smtClean="0"/>
              <a:t>4. Pancreas </a:t>
            </a:r>
            <a:r>
              <a:rPr lang="en-US" sz="1200" dirty="0"/>
              <a:t>- 19,850</a:t>
            </a:r>
          </a:p>
          <a:p>
            <a:r>
              <a:rPr lang="en-US" sz="1200" dirty="0" smtClean="0"/>
              <a:t>5. Ovary </a:t>
            </a:r>
            <a:r>
              <a:rPr lang="en-US" sz="1200" dirty="0"/>
              <a:t>- 14,180</a:t>
            </a:r>
          </a:p>
          <a:p>
            <a:r>
              <a:rPr lang="en-US" sz="1200" dirty="0" smtClean="0"/>
              <a:t>6. Leukemia </a:t>
            </a:r>
            <a:r>
              <a:rPr lang="en-US" sz="1200" dirty="0"/>
              <a:t>- 10,240</a:t>
            </a:r>
          </a:p>
          <a:p>
            <a:r>
              <a:rPr lang="en-US" sz="1200" dirty="0" smtClean="0"/>
              <a:t>7. Uterine </a:t>
            </a:r>
            <a:r>
              <a:rPr lang="en-US" sz="1200" dirty="0"/>
              <a:t>corpus - 10,170</a:t>
            </a:r>
          </a:p>
          <a:p>
            <a:r>
              <a:rPr lang="en-US" sz="1200" dirty="0" smtClean="0"/>
              <a:t>8. Non-Hodgkin </a:t>
            </a:r>
            <a:r>
              <a:rPr lang="en-US" sz="1200" dirty="0"/>
              <a:t>lymphoma - 8,310</a:t>
            </a:r>
          </a:p>
          <a:p>
            <a:r>
              <a:rPr lang="en-US" sz="1200" dirty="0" smtClean="0"/>
              <a:t>9. Liver </a:t>
            </a:r>
            <a:r>
              <a:rPr lang="en-US" sz="1200" dirty="0"/>
              <a:t>and intrahepatic bile duct - 7,520</a:t>
            </a:r>
          </a:p>
          <a:p>
            <a:r>
              <a:rPr lang="en-US" sz="1200" dirty="0" smtClean="0"/>
              <a:t>10. Brain </a:t>
            </a:r>
            <a:r>
              <a:rPr lang="en-US" sz="1200" dirty="0"/>
              <a:t>and other nervous system - </a:t>
            </a:r>
            <a:r>
              <a:rPr lang="en-US" sz="1200" dirty="0" smtClean="0"/>
              <a:t>6,380</a:t>
            </a:r>
          </a:p>
          <a:p>
            <a:r>
              <a:rPr lang="en-US" sz="1200" dirty="0" smtClean="0"/>
              <a:t>Total – 277,322</a:t>
            </a:r>
            <a:endParaRPr lang="en-US" sz="1200" dirty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71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0880" y="1474119"/>
            <a:ext cx="9176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r>
              <a:rPr lang="en-US" sz="1600" dirty="0"/>
              <a:t>. </a:t>
            </a:r>
            <a:r>
              <a:rPr lang="en-US" sz="1600" b="1" u="sng" dirty="0" smtClean="0"/>
              <a:t>Chronic lower respiratory disease (CLRD) </a:t>
            </a:r>
            <a:r>
              <a:rPr lang="en-US" sz="1600" dirty="0" smtClean="0"/>
              <a:t>is </a:t>
            </a:r>
            <a:r>
              <a:rPr lang="en-US" sz="1600" dirty="0"/>
              <a:t>a collection of lung diseases that cause airflow blockage and </a:t>
            </a:r>
            <a:endParaRPr lang="en-US" sz="1600" dirty="0" smtClean="0"/>
          </a:p>
          <a:p>
            <a:r>
              <a:rPr lang="en-US" sz="1600" dirty="0" smtClean="0"/>
              <a:t>breathing-related </a:t>
            </a:r>
            <a:r>
              <a:rPr lang="en-US" sz="1600" dirty="0"/>
              <a:t>issues, including primarily chronic obstructive pulmonary disease (COPD) but also </a:t>
            </a:r>
            <a:endParaRPr lang="en-US" sz="1600" dirty="0" smtClean="0"/>
          </a:p>
          <a:p>
            <a:r>
              <a:rPr lang="en-US" sz="1600" dirty="0" smtClean="0"/>
              <a:t>bronchitis</a:t>
            </a:r>
            <a:r>
              <a:rPr lang="en-US" sz="1600" dirty="0"/>
              <a:t>, emphysema and asthma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4984" y="2710249"/>
            <a:ext cx="892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the US, tobacco smoke is a key factor in the development and progression of COPD, although exposure to air pollutants </a:t>
            </a:r>
            <a:endParaRPr lang="en-US" sz="1400" dirty="0" smtClean="0"/>
          </a:p>
          <a:p>
            <a:r>
              <a:rPr lang="en-US" sz="1400" dirty="0" smtClean="0"/>
              <a:t>in </a:t>
            </a:r>
            <a:r>
              <a:rPr lang="en-US" sz="1400" dirty="0"/>
              <a:t>the home and workplace, genetic factors, and respiratory infections also play a role.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984" y="3638602"/>
            <a:ext cx="247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Male deaths: 70,317 in 2013</a:t>
            </a:r>
          </a:p>
          <a:p>
            <a:r>
              <a:rPr lang="en-US" sz="1400" dirty="0" smtClean="0"/>
              <a:t>Female deaths: 78,888 in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45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301</TotalTime>
  <Words>1429</Words>
  <Application>Microsoft Office PowerPoint</Application>
  <PresentationFormat>Widescreen</PresentationFormat>
  <Paragraphs>169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Droplet</vt:lpstr>
      <vt:lpstr>Why do Women Live Longer Than Men? </vt:lpstr>
      <vt:lpstr>PowerPoint Presentation</vt:lpstr>
      <vt:lpstr>PowerPoint Presentation</vt:lpstr>
      <vt:lpstr>Death totals for men and women</vt:lpstr>
      <vt:lpstr>Comparison of Male to female population </vt:lpstr>
      <vt:lpstr>Top 10 causes of death for men and women in 2013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Women Live Longer Than Men?</dc:title>
  <dc:creator>njohnson1</dc:creator>
  <cp:lastModifiedBy>njohnson1</cp:lastModifiedBy>
  <cp:revision>26</cp:revision>
  <dcterms:created xsi:type="dcterms:W3CDTF">2015-12-07T22:24:59Z</dcterms:created>
  <dcterms:modified xsi:type="dcterms:W3CDTF">2015-12-10T04:15:26Z</dcterms:modified>
</cp:coreProperties>
</file>