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CFE3-6F1C-4999-BF1A-3CFAE5D7409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AA52-3D2F-41B6-863D-3378F6D8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CFE3-6F1C-4999-BF1A-3CFAE5D7409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AA52-3D2F-41B6-863D-3378F6D8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6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CFE3-6F1C-4999-BF1A-3CFAE5D7409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AA52-3D2F-41B6-863D-3378F6D8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5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CFE3-6F1C-4999-BF1A-3CFAE5D7409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AA52-3D2F-41B6-863D-3378F6D8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6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CFE3-6F1C-4999-BF1A-3CFAE5D7409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AA52-3D2F-41B6-863D-3378F6D8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1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CFE3-6F1C-4999-BF1A-3CFAE5D7409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AA52-3D2F-41B6-863D-3378F6D8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4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CFE3-6F1C-4999-BF1A-3CFAE5D7409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AA52-3D2F-41B6-863D-3378F6D8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6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CFE3-6F1C-4999-BF1A-3CFAE5D7409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AA52-3D2F-41B6-863D-3378F6D8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7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CFE3-6F1C-4999-BF1A-3CFAE5D7409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AA52-3D2F-41B6-863D-3378F6D8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4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CFE3-6F1C-4999-BF1A-3CFAE5D7409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AA52-3D2F-41B6-863D-3378F6D8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3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CFE3-6F1C-4999-BF1A-3CFAE5D7409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AA52-3D2F-41B6-863D-3378F6D8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9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ACFE3-6F1C-4999-BF1A-3CFAE5D7409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2AA52-3D2F-41B6-863D-3378F6D83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9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CRD ANOVA</a:t>
            </a:r>
            <a:r>
              <a:rPr lang="en-US" dirty="0"/>
              <a:t> : Calculation for Sum of Squares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Least Squares Method</a:t>
            </a:r>
          </a:p>
        </p:txBody>
      </p:sp>
    </p:spTree>
    <p:extLst>
      <p:ext uri="{BB962C8B-B14F-4D97-AF65-F5344CB8AC3E}">
        <p14:creationId xmlns:p14="http://schemas.microsoft.com/office/powerpoint/2010/main" val="335470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Table for 2-Way CRD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694" y="1825625"/>
            <a:ext cx="85206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4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" y="1027906"/>
            <a:ext cx="7543800" cy="2914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424" y="266700"/>
            <a:ext cx="4152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Factor A: Photoperiod 4 levels; Factor B: Genotype 6 levels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3474243"/>
            <a:ext cx="314325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5" y="974328"/>
            <a:ext cx="323850" cy="485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25" y="4286250"/>
            <a:ext cx="8020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SSA=6x[(1.67-2.375)^2+(2.17-2.375)^2+(2.50-2.375)^2+(3.17-2.375)^2=7.125</a:t>
            </a:r>
          </a:p>
          <a:p>
            <a:r>
              <a:rPr lang="en-US" dirty="0"/>
              <a:t>SSB=4x[(3-2.375)^2+.......+(1.75-2.375)^2]=27.875</a:t>
            </a:r>
          </a:p>
          <a:p>
            <a:r>
              <a:rPr lang="en-US" dirty="0" err="1"/>
              <a:t>SSTotal</a:t>
            </a:r>
            <a:r>
              <a:rPr lang="en-US" dirty="0"/>
              <a:t>=[(2-2.375)^2+(3-2.375)^2+.......+(3-3.17)^2]=39.625</a:t>
            </a:r>
          </a:p>
          <a:p>
            <a:r>
              <a:rPr lang="en-US" dirty="0"/>
              <a:t>SSE=</a:t>
            </a:r>
            <a:r>
              <a:rPr lang="en-US" dirty="0" err="1"/>
              <a:t>SSTotal</a:t>
            </a:r>
            <a:r>
              <a:rPr lang="en-US" dirty="0"/>
              <a:t>-SSA-SSB=39.625-7.125-27.875=4.625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750" y="3542506"/>
            <a:ext cx="247650" cy="400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24625" y="3522662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=2.375</a:t>
            </a:r>
          </a:p>
        </p:txBody>
      </p:sp>
    </p:spTree>
    <p:extLst>
      <p:ext uri="{BB962C8B-B14F-4D97-AF65-F5344CB8AC3E}">
        <p14:creationId xmlns:p14="http://schemas.microsoft.com/office/powerpoint/2010/main" val="370905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90975" cy="1325563"/>
          </a:xfrm>
        </p:spPr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9724" y="0"/>
            <a:ext cx="7572375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pageno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example;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$ plot $ y;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datalines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1 1 12.6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1 1 11.9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1 1 12.3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2 1 12.4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2 1 12.1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2 1 12.6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glm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=example;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plot;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y=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plot(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newsoilm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test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=plot(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means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/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lsd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means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/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lsd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=plot(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contrast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’control vs others’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/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=plot(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plot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plot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vref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5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Quiz2 – Fill in the ANOVA Table 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336415"/>
              </p:ext>
            </p:extLst>
          </p:nvPr>
        </p:nvGraphicFramePr>
        <p:xfrm>
          <a:off x="371475" y="1690689"/>
          <a:ext cx="2705100" cy="12306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3683721017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658893137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60213446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3167358427"/>
                    </a:ext>
                  </a:extLst>
                </a:gridCol>
              </a:tblGrid>
              <a:tr h="3076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7808956"/>
                  </a:ext>
                </a:extLst>
              </a:tr>
              <a:tr h="3076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078467"/>
                  </a:ext>
                </a:extLst>
              </a:tr>
              <a:tr h="3076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6525995"/>
                  </a:ext>
                </a:extLst>
              </a:tr>
              <a:tr h="3076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916828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57625" y="1690688"/>
            <a:ext cx="362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treatment levels: 3 replications each treatment level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00" y="3776706"/>
            <a:ext cx="4048125" cy="1066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98127" y="3176541"/>
            <a:ext cx="38673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Q1: </a:t>
            </a:r>
            <a:r>
              <a:rPr lang="en-US" dirty="0"/>
              <a:t>Fill in the ANOVA Table (7 points)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Q2: </a:t>
            </a:r>
            <a:r>
              <a:rPr lang="en-US" dirty="0"/>
              <a:t>write down a contrast to compare the average effect of A and B </a:t>
            </a:r>
            <a:r>
              <a:rPr lang="en-US" dirty="0">
                <a:solidFill>
                  <a:srgbClr val="FF0000"/>
                </a:solidFill>
              </a:rPr>
              <a:t>vs.</a:t>
            </a:r>
            <a:r>
              <a:rPr lang="en-US" dirty="0"/>
              <a:t> the average effect of C and D (3 points)</a:t>
            </a:r>
          </a:p>
        </p:txBody>
      </p:sp>
    </p:spTree>
    <p:extLst>
      <p:ext uri="{BB962C8B-B14F-4D97-AF65-F5344CB8AC3E}">
        <p14:creationId xmlns:p14="http://schemas.microsoft.com/office/powerpoint/2010/main" val="190159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words about the Project-1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concise and keep it to be within 12 pages</a:t>
            </a:r>
          </a:p>
          <a:p>
            <a:r>
              <a:rPr lang="en-US" dirty="0"/>
              <a:t>Do some practice as a team before the presentation</a:t>
            </a:r>
          </a:p>
          <a:p>
            <a:r>
              <a:rPr lang="en-US" dirty="0"/>
              <a:t>Be prepared for trouble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10 mins for each project – time it right with practice</a:t>
            </a:r>
          </a:p>
          <a:p>
            <a:pPr lvl="1"/>
            <a:r>
              <a:rPr lang="en-US" dirty="0"/>
              <a:t>End on time</a:t>
            </a:r>
          </a:p>
          <a:p>
            <a:r>
              <a:rPr lang="en-US" dirty="0"/>
              <a:t>Get excited about your results!!</a:t>
            </a:r>
          </a:p>
          <a:p>
            <a:r>
              <a:rPr lang="en-US" dirty="0"/>
              <a:t>Prefer figures instead of many tables</a:t>
            </a:r>
          </a:p>
          <a:p>
            <a:r>
              <a:rPr lang="en-US" dirty="0"/>
              <a:t>Using colors to highlight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44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a Sample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931" y="1623191"/>
            <a:ext cx="5978967" cy="24106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84898" y="1253859"/>
            <a:ext cx="209119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 of Squares (SS)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84898" y="2142593"/>
            <a:ext cx="241719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Degree of Freedom 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017273" y="1623191"/>
            <a:ext cx="1367625" cy="21356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701086" y="2384133"/>
            <a:ext cx="1328364" cy="10678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4858487"/>
            <a:ext cx="3714750" cy="8667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450" y="5077562"/>
            <a:ext cx="4648200" cy="428625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5578502" y="5291874"/>
            <a:ext cx="1450948" cy="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52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Way ANOVA (CRD) -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035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Simplest design</a:t>
            </a:r>
          </a:p>
          <a:p>
            <a:r>
              <a:rPr lang="en-US" dirty="0"/>
              <a:t>Design can be used when experimental units are essentially homogeneous</a:t>
            </a:r>
          </a:p>
          <a:p>
            <a:pPr lvl="1"/>
            <a:r>
              <a:rPr lang="en-US" dirty="0"/>
              <a:t>not practical for field experiments</a:t>
            </a:r>
          </a:p>
          <a:p>
            <a:pPr lvl="1"/>
            <a:r>
              <a:rPr lang="en-US" dirty="0"/>
              <a:t>suited for small number of treatments</a:t>
            </a:r>
          </a:p>
          <a:p>
            <a:r>
              <a:rPr lang="en-US" dirty="0"/>
              <a:t>Randomization</a:t>
            </a:r>
          </a:p>
          <a:p>
            <a:pPr lvl="1"/>
            <a:r>
              <a:rPr lang="en-US" dirty="0"/>
              <a:t>Treatment are assigned to experiment units completely at random</a:t>
            </a:r>
          </a:p>
          <a:p>
            <a:pPr lvl="1"/>
            <a:r>
              <a:rPr lang="en-US" dirty="0"/>
              <a:t>every experiment unit has the same probability of receiving any treatment</a:t>
            </a:r>
          </a:p>
        </p:txBody>
      </p:sp>
    </p:spTree>
    <p:extLst>
      <p:ext uri="{BB962C8B-B14F-4D97-AF65-F5344CB8AC3E}">
        <p14:creationId xmlns:p14="http://schemas.microsoft.com/office/powerpoint/2010/main" val="258647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 Equation for One Way CRD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982" y="1825625"/>
            <a:ext cx="80960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3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look at an CRD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451374"/>
              </p:ext>
            </p:extLst>
          </p:nvPr>
        </p:nvGraphicFramePr>
        <p:xfrm>
          <a:off x="371475" y="1690689"/>
          <a:ext cx="2705100" cy="1538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3683721017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658893137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60213446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3167358427"/>
                    </a:ext>
                  </a:extLst>
                </a:gridCol>
              </a:tblGrid>
              <a:tr h="3076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7808956"/>
                  </a:ext>
                </a:extLst>
              </a:tr>
              <a:tr h="3076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078467"/>
                  </a:ext>
                </a:extLst>
              </a:tr>
              <a:tr h="3076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6525995"/>
                  </a:ext>
                </a:extLst>
              </a:tr>
              <a:tr h="3076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9168286"/>
                  </a:ext>
                </a:extLst>
              </a:tr>
              <a:tr h="3076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701716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57625" y="1690688"/>
            <a:ext cx="362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treatment levels: 4 replications each treatment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3500437"/>
            <a:ext cx="4019550" cy="1095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4867275"/>
            <a:ext cx="4048125" cy="106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72275" y="2859642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do a bit of exercise!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37" y="3424457"/>
            <a:ext cx="333375" cy="476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24525" y="3477916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=c (4.7, 7.3, 6.9, 9.2)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4219575"/>
            <a:ext cx="621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SST=4*[(4.7-7)^2+(7.3-7)^2+(6.9-7)^2+(9.2-7)^2]=41.22</a:t>
            </a:r>
          </a:p>
          <a:p>
            <a:r>
              <a:rPr lang="en-US" dirty="0"/>
              <a:t>SSE=[(4.6-4.7)^2.........+(10.2-9.2)^2]=9.71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5862" y="3437672"/>
            <a:ext cx="276225" cy="3905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291636" y="3506143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=7</a:t>
            </a:r>
          </a:p>
        </p:txBody>
      </p:sp>
    </p:spTree>
    <p:extLst>
      <p:ext uri="{BB962C8B-B14F-4D97-AF65-F5344CB8AC3E}">
        <p14:creationId xmlns:p14="http://schemas.microsoft.com/office/powerpoint/2010/main" val="347917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 Table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2237" y="0"/>
            <a:ext cx="7039060" cy="668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0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74650"/>
            <a:ext cx="3857625" cy="1325563"/>
          </a:xfrm>
        </p:spPr>
        <p:txBody>
          <a:bodyPr/>
          <a:lstStyle/>
          <a:p>
            <a:r>
              <a:rPr lang="en-US" dirty="0"/>
              <a:t>Let’s run in SAS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8050" y="2129631"/>
            <a:ext cx="4552950" cy="3209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76750" y="582722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example;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$  y;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datalines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	4.6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	3.6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	5.0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	5.7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B	7.9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B	6.4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B	7.8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B	7.2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	8.1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	7.1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	6.8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	5.5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	9.3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	8.0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	9.5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	10.2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glm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=example;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y=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contrast ‘A vs B+C+D’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1 -1/3 -1/3 -1/3; 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420100" y="923925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9288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 ANOVA- CRD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020" y="1825625"/>
            <a:ext cx="78279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2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Reparameterization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50" y="2094920"/>
            <a:ext cx="1962150" cy="251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5" y="2248694"/>
            <a:ext cx="8239125" cy="2360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662" y="5581650"/>
            <a:ext cx="5934075" cy="628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71662" y="4936693"/>
            <a:ext cx="8448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Now we can break the variation down to Factor A, B and the Error</a:t>
            </a:r>
          </a:p>
        </p:txBody>
      </p:sp>
    </p:spTree>
    <p:extLst>
      <p:ext uri="{BB962C8B-B14F-4D97-AF65-F5344CB8AC3E}">
        <p14:creationId xmlns:p14="http://schemas.microsoft.com/office/powerpoint/2010/main" val="429021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 Sum of Square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694" y="1690688"/>
            <a:ext cx="8306612" cy="48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0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508</Words>
  <Application>Microsoft Office PowerPoint</Application>
  <PresentationFormat>Widescreen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Office Theme</vt:lpstr>
      <vt:lpstr>CRD ANOVA : Calculation for Sum of Squares</vt:lpstr>
      <vt:lpstr>One Way ANOVA (CRD) - recap</vt:lpstr>
      <vt:lpstr>SS Equation for One Way CRD </vt:lpstr>
      <vt:lpstr>Now Let’s look at an CRD example</vt:lpstr>
      <vt:lpstr>F Table</vt:lpstr>
      <vt:lpstr>Let’s run in SAS</vt:lpstr>
      <vt:lpstr>Two Way ANOVA- CRD</vt:lpstr>
      <vt:lpstr>Reparameterization</vt:lpstr>
      <vt:lpstr>Two Way Sum of Square</vt:lpstr>
      <vt:lpstr>ANOVA Table for 2-Way CRD</vt:lpstr>
      <vt:lpstr>PowerPoint Presentation</vt:lpstr>
      <vt:lpstr>Homework 1</vt:lpstr>
      <vt:lpstr>Quiz2 – Fill in the ANOVA Table </vt:lpstr>
      <vt:lpstr>A few words about the Project-1 presentation</vt:lpstr>
      <vt:lpstr>Variance of a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ANOVA : Calculation for Sums of Squares</dc:title>
  <dc:creator>LI, XIAOBO [AG/1005]</dc:creator>
  <cp:lastModifiedBy>LI, XIAOBO [AG/1005]</cp:lastModifiedBy>
  <cp:revision>25</cp:revision>
  <dcterms:created xsi:type="dcterms:W3CDTF">2018-01-30T01:00:31Z</dcterms:created>
  <dcterms:modified xsi:type="dcterms:W3CDTF">2018-01-30T20:25:04Z</dcterms:modified>
</cp:coreProperties>
</file>