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86" r:id="rId9"/>
    <p:sldId id="331" r:id="rId10"/>
    <p:sldId id="332" r:id="rId11"/>
    <p:sldId id="287" r:id="rId12"/>
    <p:sldId id="288" r:id="rId13"/>
    <p:sldId id="289" r:id="rId14"/>
    <p:sldId id="290" r:id="rId15"/>
    <p:sldId id="291" r:id="rId16"/>
    <p:sldId id="334" r:id="rId17"/>
    <p:sldId id="335" r:id="rId18"/>
    <p:sldId id="340" r:id="rId19"/>
    <p:sldId id="338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8653-72E8-44A9-9D96-0B1F8FFD9511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B1A4-B9A0-46AC-AEE0-8C5272D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FEDE-7463-4DC6-A361-151CF1D74CCB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F261-0D8D-4273-9A35-9AB0C9632791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6B49-04F3-479B-9D51-B9796D284DDA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B8D6-54A5-4143-BD3C-904019F0ABA1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B1FB-FD2E-41AB-A9DC-B22FF9D16262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DCFB-946E-4D3E-B532-507AA014CFC9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C8B8-8B33-4BFF-BFEB-0D6969E554B0}" type="datetime1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F141-A7C2-4B71-BD1B-85E6A60B68AB}" type="datetime1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7741-9CB8-4F98-BDAE-5DAA0E1DA2F6}" type="datetime1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7658-2C8C-4728-80DF-5950C70A6785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9660-8A77-497B-8CDA-028F637FAC25}" type="datetime1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5E5D-4EE1-4FBF-A4EC-79A55D0F10A9}" type="datetime1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Maryville University MATH318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45B8-2337-4AEB-B98A-DC51B6511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Incomplete Block Design(</a:t>
            </a:r>
            <a:r>
              <a:rPr lang="en-US" dirty="0">
                <a:solidFill>
                  <a:srgbClr val="00B050"/>
                </a:solidFill>
              </a:rPr>
              <a:t>BIBD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776" y="416410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April 17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471AE3-D79B-42BF-9617-A0612CB3F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/>
              <a:t>Some BIBD Identities</a:t>
            </a:r>
            <a:endParaRPr lang="en-CA" altLang="zh-CN" sz="3600">
              <a:ea typeface="宋体" panose="02010600030101010101" pitchFamily="2" charset="-122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E961C3-4D61-402A-906C-97EFE8358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229600" cy="2743200"/>
          </a:xfrm>
        </p:spPr>
        <p:txBody>
          <a:bodyPr>
            <a:normAutofit lnSpcReduction="10000"/>
          </a:bodyPr>
          <a:lstStyle/>
          <a:p>
            <a:pPr marL="687388" indent="-687388">
              <a:buNone/>
            </a:pPr>
            <a:r>
              <a:rPr lang="en-US" altLang="zh-CN" sz="2400" dirty="0"/>
              <a:t>Let 	</a:t>
            </a:r>
            <a:r>
              <a:rPr lang="en-US" altLang="zh-CN" sz="2400" i="1" dirty="0"/>
              <a:t>b</a:t>
            </a:r>
            <a:r>
              <a:rPr lang="en-US" altLang="zh-CN" sz="2400" dirty="0"/>
              <a:t> = the number of blocks.</a:t>
            </a:r>
          </a:p>
          <a:p>
            <a:pPr marL="687388" indent="-687388">
              <a:buNone/>
            </a:pPr>
            <a:r>
              <a:rPr lang="en-US" altLang="zh-CN" sz="2400"/>
              <a:t>	</a:t>
            </a:r>
            <a:r>
              <a:rPr lang="en-US" altLang="zh-CN" sz="2400" i="1"/>
              <a:t>a</a:t>
            </a:r>
            <a:r>
              <a:rPr lang="en-US" altLang="zh-CN" sz="2400"/>
              <a:t>= </a:t>
            </a:r>
            <a:r>
              <a:rPr lang="en-US" altLang="zh-CN" sz="2400" dirty="0"/>
              <a:t>the number of treatments</a:t>
            </a:r>
          </a:p>
          <a:p>
            <a:pPr marL="687388" indent="-687388">
              <a:buNone/>
            </a:pPr>
            <a:r>
              <a:rPr lang="en-US" altLang="zh-CN" sz="2400" dirty="0"/>
              <a:t>	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the block size</a:t>
            </a:r>
          </a:p>
          <a:p>
            <a:pPr marL="687388" indent="-687388">
              <a:buNone/>
            </a:pPr>
            <a:r>
              <a:rPr lang="en-US" altLang="zh-CN" sz="2400" dirty="0"/>
              <a:t>	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the number of times a treatment appears in the experiment.</a:t>
            </a:r>
          </a:p>
          <a:p>
            <a:pPr marL="687388" indent="-687388">
              <a:buNone/>
            </a:pPr>
            <a:r>
              <a:rPr lang="en-US" altLang="zh-CN" sz="2400" dirty="0"/>
              <a:t>	</a:t>
            </a:r>
            <a:r>
              <a:rPr lang="en-US" altLang="zh-CN" sz="2400" i="1" dirty="0">
                <a:latin typeface="Symbol" panose="05050102010706020507" pitchFamily="18" charset="2"/>
              </a:rPr>
              <a:t>l</a:t>
            </a:r>
            <a:r>
              <a:rPr lang="en-US" altLang="zh-CN" sz="2400" dirty="0"/>
              <a:t> = the number of times a pair of treatment appears together in the same block</a:t>
            </a:r>
            <a:endParaRPr lang="en-US" altLang="zh-CN" sz="2400" b="1" i="1" dirty="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E3ED056-80A5-47CB-AFDB-BDE85047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8077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800" i="1" dirty="0" err="1"/>
              <a:t>bk</a:t>
            </a:r>
            <a:r>
              <a:rPr lang="en-US" altLang="zh-CN" sz="2800" dirty="0"/>
              <a:t> =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ra</a:t>
            </a:r>
            <a:endParaRPr lang="en-US" altLang="zh-CN" sz="2800" i="1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/>
              <a:t>Both sides of this equation are found by counting the total number of experimental units in the experiment.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-1) =  </a:t>
            </a:r>
            <a:r>
              <a:rPr lang="en-US" altLang="zh-CN" sz="2800" dirty="0">
                <a:latin typeface="Symbol" panose="05050102010706020507" pitchFamily="18" charset="2"/>
              </a:rPr>
              <a:t>l</a:t>
            </a:r>
            <a:r>
              <a:rPr lang="en-US" altLang="zh-CN" sz="2800" dirty="0"/>
              <a:t> (</a:t>
            </a:r>
            <a:r>
              <a:rPr lang="en-US" altLang="zh-CN" sz="2800" i="1" dirty="0"/>
              <a:t>a </a:t>
            </a:r>
            <a:r>
              <a:rPr lang="en-US" altLang="zh-CN" sz="2800" dirty="0"/>
              <a:t>– 1)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dirty="0"/>
              <a:t>Both sides of this equation are found by counting the total number of experimental units that appear with a specific treatment in the experiment.</a:t>
            </a:r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4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C1D220-C745-4ACD-AFE7-DCF7A03E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E2DA-558A-48E7-AF43-F7AAAD9A784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25B4DFE-43DE-4C41-82C7-3A5B38692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</a:rPr>
              <a:t>Statistical Analysis of the BIBD</a:t>
            </a:r>
          </a:p>
          <a:p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treatments and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blocks. Each block contains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treatments, and each treatment occurs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 times. There are </a:t>
            </a:r>
            <a:r>
              <a:rPr lang="en-US" altLang="zh-CN" i="1" dirty="0">
                <a:ea typeface="宋体" panose="02010600030101010101" pitchFamily="2" charset="-122"/>
              </a:rPr>
              <a:t>N = </a:t>
            </a:r>
            <a:r>
              <a:rPr lang="en-US" altLang="zh-CN" i="1" dirty="0" err="1">
                <a:ea typeface="宋体" panose="02010600030101010101" pitchFamily="2" charset="-122"/>
              </a:rPr>
              <a:t>ar</a:t>
            </a:r>
            <a:r>
              <a:rPr lang="en-US" altLang="zh-CN" i="1" dirty="0">
                <a:ea typeface="宋体" panose="02010600030101010101" pitchFamily="2" charset="-122"/>
              </a:rPr>
              <a:t> = </a:t>
            </a:r>
            <a:r>
              <a:rPr lang="en-US" altLang="zh-CN" i="1" dirty="0" err="1">
                <a:ea typeface="宋体" panose="02010600030101010101" pitchFamily="2" charset="-122"/>
              </a:rPr>
              <a:t>bk</a:t>
            </a:r>
            <a:r>
              <a:rPr lang="en-US" altLang="zh-CN" dirty="0">
                <a:ea typeface="宋体" panose="02010600030101010101" pitchFamily="2" charset="-122"/>
              </a:rPr>
              <a:t> total observations. The number of times each pairs of treatments appears in the same block is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statistical model for the BIBD is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C873625B-AD25-46ED-ADF4-D8B1E5BC6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514601"/>
          <a:ext cx="1676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774360" imgH="419040" progId="Equation.3">
                  <p:embed/>
                </p:oleObj>
              </mc:Choice>
              <mc:Fallback>
                <p:oleObj name="Equation" r:id="rId3" imgW="774360" imgH="41904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C873625B-AD25-46ED-ADF4-D8B1E5BC6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1"/>
                        <a:ext cx="16764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01CAABB4-5AB0-4A8A-9796-77D12382A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114800"/>
          <a:ext cx="3962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333440" imgH="241200" progId="Equation.3">
                  <p:embed/>
                </p:oleObj>
              </mc:Choice>
              <mc:Fallback>
                <p:oleObj name="Equation" r:id="rId5" imgW="1333440" imgH="241200" progId="Equation.3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01CAABB4-5AB0-4A8A-9796-77D12382A6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114800"/>
                        <a:ext cx="3962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01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6520-4E1E-4391-AECE-C75840FA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D1262-3FDB-4293-AC49-DD0CF090417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ACED4F7-A3B1-422F-9B6F-E35736B20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09600"/>
            <a:ext cx="7772400" cy="6248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sum of squares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FA3B1AD8-F0DA-4943-8C63-D1F346C54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066801"/>
          <a:ext cx="63246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2971800" imgH="1981080" progId="Equation.3">
                  <p:embed/>
                </p:oleObj>
              </mc:Choice>
              <mc:Fallback>
                <p:oleObj name="Equation" r:id="rId3" imgW="2971800" imgH="198108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FA3B1AD8-F0DA-4943-8C63-D1F346C54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1"/>
                        <a:ext cx="6324600" cy="421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99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2146-B639-4834-8FC1-0E2E8E83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B0BB-D34F-4D50-8BA8-943819AECCF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2313DD7-B46B-46E7-9F67-E7A815D32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33400"/>
            <a:ext cx="7772400" cy="5562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degree of freedom: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Treatments(adjusted): </a:t>
            </a:r>
            <a:r>
              <a:rPr lang="en-US" altLang="zh-CN" i="1" dirty="0">
                <a:ea typeface="宋体" panose="02010600030101010101" pitchFamily="2" charset="-122"/>
              </a:rPr>
              <a:t>a – 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Error: </a:t>
            </a:r>
            <a:r>
              <a:rPr lang="en-US" altLang="zh-CN" i="1" dirty="0">
                <a:ea typeface="宋体" panose="02010600030101010101" pitchFamily="2" charset="-122"/>
              </a:rPr>
              <a:t>N – a – b – 1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testing statistic for testing equality of the treatment effects: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ANOVA table</a:t>
            </a:r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D7D94772-A48E-4EDB-BD0B-D8576CB16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851"/>
              </p:ext>
            </p:extLst>
          </p:nvPr>
        </p:nvGraphicFramePr>
        <p:xfrm>
          <a:off x="4457700" y="2664070"/>
          <a:ext cx="3276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422360" imgH="457200" progId="Equation.3">
                  <p:embed/>
                </p:oleObj>
              </mc:Choice>
              <mc:Fallback>
                <p:oleObj name="Equation" r:id="rId3" imgW="1422360" imgH="457200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:a16="http://schemas.microsoft.com/office/drawing/2014/main" id="{D7D94772-A48E-4EDB-BD0B-D8576CB16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664070"/>
                        <a:ext cx="3276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94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9B2A1E-BDEC-48FA-8B24-15ED9F1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5A7C-A35E-46FB-8151-129852C864A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E30C72F-8F5C-45EC-8281-AB0086E10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"/>
            <a:ext cx="7772400" cy="6477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Least Squares Estimation of the Parameters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least squares normal equations: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Under the constrains,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we have </a:t>
            </a: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9291514C-99F9-47E4-AC4C-8A193015D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371601"/>
          <a:ext cx="3962400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1841400" imgH="1371600" progId="Equation.3">
                  <p:embed/>
                </p:oleObj>
              </mc:Choice>
              <mc:Fallback>
                <p:oleObj name="Equation" r:id="rId3" imgW="1841400" imgH="1371600" progId="Equation.3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9291514C-99F9-47E4-AC4C-8A193015D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1"/>
                        <a:ext cx="3962400" cy="295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93B70FF8-4F77-431C-8AF5-ABB61F06A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800600"/>
          <a:ext cx="2362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5" imgW="1231560" imgH="444240" progId="Equation.3">
                  <p:embed/>
                </p:oleObj>
              </mc:Choice>
              <mc:Fallback>
                <p:oleObj name="Equation" r:id="rId5" imgW="1231560" imgH="444240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93B70FF8-4F77-431C-8AF5-ABB61F06A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362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818124A7-B229-42CE-ADE3-2854EAB6D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562601"/>
          <a:ext cx="882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7" imgW="444240" imgH="215640" progId="Equation.3">
                  <p:embed/>
                </p:oleObj>
              </mc:Choice>
              <mc:Fallback>
                <p:oleObj name="Equation" r:id="rId7" imgW="444240" imgH="215640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818124A7-B229-42CE-ADE3-2854EAB6D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1"/>
                        <a:ext cx="882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2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449F-06D6-4CDD-8F9F-2ADE0F50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5533-227F-4D38-8474-D3823C30B69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F444F29-6528-4AD7-9B2E-9B4C64FCD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"/>
            <a:ext cx="7772400" cy="5715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the treatment effects,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6DB83748-81DB-402A-9712-5F18AD27A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14400"/>
          <a:ext cx="3276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638000" imgH="863280" progId="Equation.3">
                  <p:embed/>
                </p:oleObj>
              </mc:Choice>
              <mc:Fallback>
                <p:oleObj name="Equation" r:id="rId3" imgW="1638000" imgH="86328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6DB83748-81DB-402A-9712-5F18AD27A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32766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32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B90EFB5-1175-43B9-AE57-0B3A5DF9C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762000"/>
          </a:xfrm>
        </p:spPr>
        <p:txBody>
          <a:bodyPr/>
          <a:lstStyle/>
          <a:p>
            <a:pPr algn="l" eaLnBrk="1" hangingPunct="1"/>
            <a:r>
              <a:rPr lang="en-AU" altLang="zh-CN" sz="3600" b="1" u="sng">
                <a:cs typeface="Times New Roman" panose="02020603050405020304" pitchFamily="18" charset="0"/>
              </a:rPr>
              <a:t>An Example</a:t>
            </a:r>
            <a:r>
              <a:rPr lang="en-CA" altLang="zh-CN" b="1" i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092AD6C-67A3-4B96-8AC0-F95408871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534400" cy="1066800"/>
          </a:xfrm>
        </p:spPr>
        <p:txBody>
          <a:bodyPr/>
          <a:lstStyle/>
          <a:p>
            <a:pPr marL="0" indent="0">
              <a:buNone/>
            </a:pPr>
            <a:r>
              <a:rPr lang="en-AU" altLang="zh-CN" dirty="0">
                <a:cs typeface="Times New Roman" panose="02020603050405020304" pitchFamily="18" charset="0"/>
              </a:rPr>
              <a:t>A food processing company is interested in comparing the taste of six new brands (A, B, C, D, E and F) of cereal.</a:t>
            </a:r>
            <a:r>
              <a:rPr lang="en-AU" altLang="zh-CN" dirty="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F8311B7-C6DE-4976-AF21-863BABCF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8305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zh-CN" sz="2800" dirty="0">
                <a:cs typeface="Times New Roman" panose="02020603050405020304" pitchFamily="18" charset="0"/>
              </a:rPr>
              <a:t>For this purpose: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zh-CN" sz="2800" dirty="0">
                <a:cs typeface="Times New Roman" panose="02020603050405020304" pitchFamily="18" charset="0"/>
              </a:rPr>
              <a:t>subjects will be asked to taste and compare these cereals scoring them on a scale of 0 - 100.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zh-CN" sz="2800" dirty="0">
                <a:cs typeface="Times New Roman" panose="02020603050405020304" pitchFamily="18" charset="0"/>
              </a:rPr>
              <a:t>For practical reasons it is decided that each subject should be asked to taste and compare at most four of the six cereals.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AU" altLang="zh-CN" sz="2800" dirty="0">
                <a:cs typeface="Times New Roman" panose="02020603050405020304" pitchFamily="18" charset="0"/>
              </a:rPr>
              <a:t>For this reason it is decided to use </a:t>
            </a:r>
            <a:r>
              <a:rPr lang="en-AU" altLang="zh-CN" sz="2800" i="1" dirty="0">
                <a:cs typeface="Times New Roman" panose="02020603050405020304" pitchFamily="18" charset="0"/>
              </a:rPr>
              <a:t>b</a:t>
            </a:r>
            <a:r>
              <a:rPr lang="en-AU" altLang="zh-CN" sz="2800" dirty="0">
                <a:cs typeface="Times New Roman" panose="02020603050405020304" pitchFamily="18" charset="0"/>
              </a:rPr>
              <a:t> = 15 subjects and a balanced incomplete block design to assess the differences in taste of the six brands of cereal. 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2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C7E2118-BDDB-4C7B-BACB-7BA9023E6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772400" cy="762000"/>
          </a:xfrm>
        </p:spPr>
        <p:txBody>
          <a:bodyPr/>
          <a:lstStyle/>
          <a:p>
            <a:pPr algn="l" eaLnBrk="1" hangingPunct="1"/>
            <a:r>
              <a:rPr lang="en-AU" altLang="zh-CN" sz="3200">
                <a:cs typeface="Times New Roman" panose="02020603050405020304" pitchFamily="18" charset="0"/>
              </a:rPr>
              <a:t>The design and the data is tabulated below:</a:t>
            </a:r>
            <a:endParaRPr lang="en-CA" altLang="zh-CN" sz="4800" b="1" i="1">
              <a:ea typeface="宋体" panose="02010600030101010101" pitchFamily="2" charset="-122"/>
            </a:endParaRP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FF040F5B-F309-4E39-9F47-CF3466DA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193800"/>
            <a:ext cx="9358313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4B7690-0240-4581-926C-1738D178EEC8}"/>
              </a:ext>
            </a:extLst>
          </p:cNvPr>
          <p:cNvSpPr/>
          <p:nvPr/>
        </p:nvSpPr>
        <p:spPr>
          <a:xfrm>
            <a:off x="8730893" y="879834"/>
            <a:ext cx="2890856" cy="424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i="1" dirty="0">
                <a:solidFill>
                  <a:srgbClr val="00B050"/>
                </a:solidFill>
              </a:rPr>
              <a:t>What is (a, b, k, r, </a:t>
            </a:r>
            <a:r>
              <a:rPr lang="en-US" altLang="zh-CN" sz="2400" b="1" dirty="0">
                <a:solidFill>
                  <a:srgbClr val="00B05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B05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51526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AA5D1-7CF3-42DE-B17A-BC8D1CF5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C3D6C-C691-44A3-A7FF-1FD4DB41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1AE6D-2463-4F30-A193-98EBC753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831" y="966787"/>
            <a:ext cx="5565531" cy="4924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filename input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'/folders/myshortcuts/Math318/my_download/BIBDTASTE.txt';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data BIBDTASTE;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infile input missover firstobs=2 dlm='09'x;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input subject trt $ score;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cards;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glm data=bibdtaste;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class subject trt;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model score = subject trt /solution;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random subject;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lsmeans trt / adjust=tukey e cl lines pdiff;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proc mixed data=bibdtaste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covtest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class subject trt;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model score = trt;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random subject;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lsmeans trt/ pdiff cl e adjust=tukey;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20202"/>
                </a:solidFill>
                <a:effectLst/>
                <a:latin typeface="Consolas" panose="020B0609020204030204" pitchFamily="49" charset="0"/>
              </a:rPr>
              <a:t>run;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8F6F76-B253-4538-957A-9DC6D748D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772400" cy="762000"/>
          </a:xfrm>
        </p:spPr>
        <p:txBody>
          <a:bodyPr/>
          <a:lstStyle/>
          <a:p>
            <a:pPr algn="l" eaLnBrk="1" hangingPunct="1"/>
            <a:r>
              <a:rPr lang="en-AU" altLang="zh-CN" sz="3200">
                <a:cs typeface="Times New Roman" panose="02020603050405020304" pitchFamily="18" charset="0"/>
              </a:rPr>
              <a:t>The SAS Code for BIBD</a:t>
            </a:r>
            <a:endParaRPr lang="en-CA" altLang="zh-CN" sz="4800" b="1" i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93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60840C3A-9995-4732-911A-4F478A698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914400"/>
            <a:ext cx="7772400" cy="762000"/>
          </a:xfrm>
        </p:spPr>
        <p:txBody>
          <a:bodyPr/>
          <a:lstStyle/>
          <a:p>
            <a:pPr algn="l" eaLnBrk="1" hangingPunct="1"/>
            <a:r>
              <a:rPr lang="en-AU" altLang="zh-CN" sz="3200" b="1" u="sng">
                <a:cs typeface="Times New Roman" panose="02020603050405020304" pitchFamily="18" charset="0"/>
              </a:rPr>
              <a:t>Anova Table for Incomplete Block Designs</a:t>
            </a:r>
            <a:r>
              <a:rPr lang="en-AU" altLang="zh-CN" sz="4000" b="1" u="sng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altLang="zh-CN" sz="4800" b="1" i="1">
              <a:ea typeface="宋体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4BAAE-CCBE-4922-A8F0-6DED74CD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119312"/>
            <a:ext cx="4381500" cy="2619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EBDEA5-5EF1-400F-9B8A-00936990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838700"/>
            <a:ext cx="49530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FBDA9-EC68-43D8-B251-15E6D3F3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088" y="4791075"/>
            <a:ext cx="28003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E25DA7-1F58-4687-9C2A-BB73C4B3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44F4-E1FD-4952-A676-2A98711949B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9A67CC6-9ADC-4EA0-9963-48BCB842B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04800"/>
            <a:ext cx="77724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</a:rPr>
              <a:t>Revisit</a:t>
            </a:r>
            <a:r>
              <a:rPr lang="en-US" altLang="zh-CN" dirty="0">
                <a:ea typeface="宋体" panose="02010600030101010101" pitchFamily="2" charset="-122"/>
              </a:rPr>
              <a:t> RCBD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Suppose that there are </a:t>
            </a:r>
            <a:r>
              <a:rPr lang="en-US" altLang="zh-CN" i="1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ea typeface="宋体" panose="02010600030101010101" pitchFamily="2" charset="-122"/>
              </a:rPr>
              <a:t>treatments (factor levels) and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blocks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chemeClr val="accent2"/>
                </a:solidFill>
                <a:ea typeface="宋体" panose="02010600030101010101" pitchFamily="2" charset="-122"/>
              </a:rPr>
              <a:t>statistical model</a:t>
            </a:r>
            <a:r>
              <a:rPr lang="en-US" altLang="zh-CN" dirty="0">
                <a:ea typeface="宋体" panose="02010600030101010101" pitchFamily="2" charset="-122"/>
              </a:rPr>
              <a:t> (effects model) for the RCBD is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an overall mean,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the effect of the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treatment, and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30000" dirty="0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the effect of the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block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~ NID(0,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31B6BE91-8BC8-4A1A-A2E3-E2AE6C844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584230"/>
              </p:ext>
            </p:extLst>
          </p:nvPr>
        </p:nvGraphicFramePr>
        <p:xfrm>
          <a:off x="3429000" y="2221706"/>
          <a:ext cx="4724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2070000" imgH="457200" progId="Equation.DSMT4">
                  <p:embed/>
                </p:oleObj>
              </mc:Choice>
              <mc:Fallback>
                <p:oleObj name="Equation" r:id="rId3" imgW="2070000" imgH="457200" progId="Equation.DSMT4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31B6BE91-8BC8-4A1A-A2E3-E2AE6C844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21706"/>
                        <a:ext cx="47244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F48ADCB2-69FA-4B5E-86C1-F5331B951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81600"/>
          <a:ext cx="274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231560" imgH="444240" progId="Equation.3">
                  <p:embed/>
                </p:oleObj>
              </mc:Choice>
              <mc:Fallback>
                <p:oleObj name="Equation" r:id="rId5" imgW="1231560" imgH="444240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F48ADCB2-69FA-4B5E-86C1-F5331B951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2743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66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7DB4-2B52-4FEE-9EC9-6A395868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 Plot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420A60-C226-49F0-98C2-7EA478779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939" y="1825625"/>
            <a:ext cx="5778122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4F463-62A7-4AA4-8C99-CF8B76DA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Maryville University MATH318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940DD-6B10-44C1-BB3A-4CF2D8A7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45B8-2337-4AEB-B98A-DC51B65115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7F6D62-04CE-4BBC-B179-42C9A958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C775-CBDA-4E63-859D-3590EEC3E27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71A6C20-8DE2-4A25-8ED2-0FA03F82A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"/>
            <a:ext cx="7772400" cy="5715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Means model for the RCBD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relevant (fixed effects) hypotheses are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An equivalent way for the above hypothesis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Notations: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DD9EDCF8-D155-440D-A517-8D9688DEB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838201"/>
          <a:ext cx="4648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904760" imgH="241200" progId="Equation.3">
                  <p:embed/>
                </p:oleObj>
              </mc:Choice>
              <mc:Fallback>
                <p:oleObj name="Equation" r:id="rId3" imgW="1904760" imgH="241200" progId="Equation.3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DD9EDCF8-D155-440D-A517-8D9688DEB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838201"/>
                        <a:ext cx="4648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C5322E25-CC71-44BA-BC03-46649D846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05001"/>
          <a:ext cx="7924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3936960" imgH="304560" progId="Equation.DSMT4">
                  <p:embed/>
                </p:oleObj>
              </mc:Choice>
              <mc:Fallback>
                <p:oleObj name="Equation" r:id="rId5" imgW="3936960" imgH="304560" progId="Equation.DSMT4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C5322E25-CC71-44BA-BC03-46649D846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1"/>
                        <a:ext cx="7924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B0F6FA26-C342-4C63-BF25-BCFBEE62F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048001"/>
          <a:ext cx="3581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7" imgW="1600200" imgH="228600" progId="Equation.3">
                  <p:embed/>
                </p:oleObj>
              </mc:Choice>
              <mc:Fallback>
                <p:oleObj name="Equation" r:id="rId7" imgW="1600200" imgH="228600" progId="Equation.3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B0F6FA26-C342-4C63-BF25-BCFBEE62F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1"/>
                        <a:ext cx="35814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F0D3454E-E31F-4006-B38D-E3F1D8AD8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505201"/>
          <a:ext cx="44958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9" imgW="2145960" imgH="1600200" progId="Equation.3">
                  <p:embed/>
                </p:oleObj>
              </mc:Choice>
              <mc:Fallback>
                <p:oleObj name="Equation" r:id="rId9" imgW="2145960" imgH="1600200" progId="Equation.3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F0D3454E-E31F-4006-B38D-E3F1D8AD8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05201"/>
                        <a:ext cx="44958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93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312D-D91E-42AE-B271-FFD4AC23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499C-8882-4452-95CE-8C07BDE0C96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2518C61-3619-49FD-A204-97F031DC9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04800"/>
            <a:ext cx="7772400" cy="5791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ANOVA partitioning of total variability: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90857E62-A943-4BFA-8B65-131C215B4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914400"/>
          <a:ext cx="6705600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984400" imgH="1879560" progId="Equation.DSMT4">
                  <p:embed/>
                </p:oleObj>
              </mc:Choice>
              <mc:Fallback>
                <p:oleObj name="Equation" r:id="rId3" imgW="2984400" imgH="1879560" progId="Equation.DSMT4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90857E62-A943-4BFA-8B65-131C215B4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6705600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6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EEABB8-C948-47FD-B47E-900736FF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E1B3-AC9F-440B-BEC8-6B340E30AD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5FC536-C673-41C7-ABEC-B16BEB15D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57200"/>
            <a:ext cx="7772400" cy="5638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Treatment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Blocks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+ SS</a:t>
            </a:r>
            <a:r>
              <a:rPr lang="en-US" altLang="zh-CN" i="1" baseline="-30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Total </a:t>
            </a:r>
            <a:r>
              <a:rPr lang="en-US" altLang="zh-CN" i="1" dirty="0">
                <a:ea typeface="宋体" panose="02010600030101010101" pitchFamily="2" charset="-122"/>
              </a:rPr>
              <a:t>N = ab</a:t>
            </a:r>
            <a:r>
              <a:rPr lang="en-US" altLang="zh-CN" dirty="0">
                <a:ea typeface="宋体" panose="02010600030101010101" pitchFamily="2" charset="-122"/>
              </a:rPr>
              <a:t> observations,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has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N – 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degrees of freedom.</a:t>
            </a:r>
          </a:p>
          <a:p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treatments and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blocks,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Treatment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Blocks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have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a – 1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b – 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degrees of freedom.</a:t>
            </a:r>
          </a:p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baseline="-30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has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ab – 1 –  (a – 1) – (b – 1) = (a – 1)(b – 1)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degrees of freedom.</a:t>
            </a:r>
          </a:p>
          <a:p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Treatment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ea typeface="宋体" panose="02010600030101010101" pitchFamily="2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-30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Blocks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SS</a:t>
            </a:r>
            <a:r>
              <a:rPr lang="en-US" altLang="zh-CN" i="1" baseline="-30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 i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are independently chi-square distributions. </a:t>
            </a:r>
          </a:p>
        </p:txBody>
      </p:sp>
    </p:spTree>
    <p:extLst>
      <p:ext uri="{BB962C8B-B14F-4D97-AF65-F5344CB8AC3E}">
        <p14:creationId xmlns:p14="http://schemas.microsoft.com/office/powerpoint/2010/main" val="208435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30C8DF-4867-4D8D-B27A-6D9D6562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0BEC1-CC9C-403F-BE50-FED8BDBD2B1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2B1463B-74AC-4748-8AB6-1D39B8207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33400"/>
            <a:ext cx="7772400" cy="5562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expected values of mean squares: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testing the equality of treatment means,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75B30A16-7D5F-4D5F-870F-1D99D4C38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990601"/>
          <a:ext cx="38100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1790640" imgH="1511280" progId="Equation.3">
                  <p:embed/>
                </p:oleObj>
              </mc:Choice>
              <mc:Fallback>
                <p:oleObj name="Equation" r:id="rId3" imgW="1790640" imgH="151128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75B30A16-7D5F-4D5F-870F-1D99D4C38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1"/>
                        <a:ext cx="381000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D3EC9032-85CB-4EF9-B1DD-F3C627BAE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181600"/>
          <a:ext cx="4267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1854000" imgH="444240" progId="Equation.3">
                  <p:embed/>
                </p:oleObj>
              </mc:Choice>
              <mc:Fallback>
                <p:oleObj name="Equation" r:id="rId5" imgW="1854000" imgH="44424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D3EC9032-85CB-4EF9-B1DD-F3C627BAE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4267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50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8E8D91-1C86-4BF8-B46D-25C6A887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E76F-DF2A-4134-BF03-18D03FAAB6B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9474EDB-B87F-4367-BEF0-59854FFFF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"/>
            <a:ext cx="7772400" cy="6248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ANOVA table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Another computing formulas: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25391117-0FEE-4D5D-AD48-3F0B24B0B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19600"/>
          <a:ext cx="7543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3466800" imgH="939600" progId="Equation.3">
                  <p:embed/>
                </p:oleObj>
              </mc:Choice>
              <mc:Fallback>
                <p:oleObj name="Equation" r:id="rId3" imgW="3466800" imgH="939600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25391117-0FEE-4D5D-AD48-3F0B24B0B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7543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6585325-B2B7-4A5E-9E70-FD2856FFE4B5}"/>
              </a:ext>
            </a:extLst>
          </p:cNvPr>
          <p:cNvGrpSpPr/>
          <p:nvPr/>
        </p:nvGrpSpPr>
        <p:grpSpPr>
          <a:xfrm>
            <a:off x="2286000" y="914401"/>
            <a:ext cx="8382000" cy="3165475"/>
            <a:chOff x="2286000" y="914401"/>
            <a:chExt cx="8382000" cy="3165475"/>
          </a:xfrm>
        </p:grpSpPr>
        <p:pic>
          <p:nvPicPr>
            <p:cNvPr id="15364" name="Picture 4" descr="C:\Program Files\Hewlett-Packard\HP PrecisionScan\fig3.bmp">
              <a:extLst>
                <a:ext uri="{FF2B5EF4-FFF2-40B4-BE49-F238E27FC236}">
                  <a16:creationId xmlns:a16="http://schemas.microsoft.com/office/drawing/2014/main" id="{30B335DD-527C-4378-8F9E-D031937F9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914401"/>
              <a:ext cx="8382000" cy="316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695CB5-4E22-4CE2-BE21-4FA76D10AE80}"/>
                </a:ext>
              </a:extLst>
            </p:cNvPr>
            <p:cNvSpPr/>
            <p:nvPr/>
          </p:nvSpPr>
          <p:spPr>
            <a:xfrm>
              <a:off x="2441643" y="1021404"/>
              <a:ext cx="924127" cy="282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5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DFAD-620C-41A9-9007-4FBCF81C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91F8-B9CE-4041-931E-45A10988C3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7EC4F81-3CC8-4222-87A7-258D589CE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</a:rPr>
              <a:t>Incomplete Block Designs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137564C-8EF8-406C-91F5-4002EA7A3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169" y="1524000"/>
            <a:ext cx="5679831" cy="4648200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May not run all the treatment combinations in each block</a:t>
            </a:r>
          </a:p>
          <a:p>
            <a:r>
              <a:rPr lang="en-US" altLang="zh-CN" dirty="0"/>
              <a:t>The </a:t>
            </a:r>
            <a:r>
              <a:rPr lang="en-US" altLang="zh-CN" b="1" i="1" dirty="0"/>
              <a:t>within block variability</a:t>
            </a:r>
            <a:r>
              <a:rPr lang="en-US" altLang="zh-CN" dirty="0"/>
              <a:t> generally increases with block size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Any two treatments appear together an equal number of </a:t>
            </a:r>
            <a:r>
              <a:rPr lang="en-US" altLang="zh-CN" dirty="0">
                <a:latin typeface="Symbol" pitchFamily="1" charset="2"/>
                <a:ea typeface="ＭＳ Ｐゴシック" pitchFamily="1" charset="-128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 times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There are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treatments and each block can hold exactly </a:t>
            </a:r>
            <a:r>
              <a:rPr lang="en-US" altLang="zh-CN" i="1" dirty="0">
                <a:ea typeface="宋体" panose="02010600030101010101" pitchFamily="2" charset="-122"/>
              </a:rPr>
              <a:t>k (k &lt; a)</a:t>
            </a:r>
            <a:r>
              <a:rPr lang="en-US" altLang="zh-CN" dirty="0">
                <a:ea typeface="宋体" panose="02010600030101010101" pitchFamily="2" charset="-122"/>
              </a:rPr>
              <a:t> treatments</a:t>
            </a:r>
          </a:p>
          <a:p>
            <a:r>
              <a:rPr lang="en-US" altLang="zh-CN" dirty="0"/>
              <a:t>The design is called an </a:t>
            </a:r>
            <a:r>
              <a:rPr lang="en-US" altLang="zh-CN" b="1" i="1" dirty="0">
                <a:solidFill>
                  <a:srgbClr val="00B050"/>
                </a:solidFill>
              </a:rPr>
              <a:t>Incomplete Block Design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67AF3C-F9D9-4B6A-97AD-8E9DE1C504F7}"/>
              </a:ext>
            </a:extLst>
          </p:cNvPr>
          <p:cNvSpPr txBox="1">
            <a:spLocks noChangeArrowheads="1"/>
          </p:cNvSpPr>
          <p:nvPr/>
        </p:nvSpPr>
        <p:spPr>
          <a:xfrm>
            <a:off x="5846885" y="1690688"/>
            <a:ext cx="5858608" cy="296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1" charset="2"/>
              <a:buChar char="n"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Example</a:t>
            </a:r>
          </a:p>
          <a:p>
            <a:pPr algn="ctr">
              <a:buFontTx/>
              <a:buNone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Block</a:t>
            </a:r>
          </a:p>
          <a:p>
            <a:pPr>
              <a:buFontTx/>
              <a:buNone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			</a:t>
            </a:r>
            <a:r>
              <a:rPr lang="en-US" u="sng" dirty="0">
                <a:latin typeface="Arial Unicode MS" pitchFamily="1" charset="0"/>
                <a:ea typeface="ＭＳ Ｐゴシック" pitchFamily="1" charset="-128"/>
              </a:rPr>
              <a:t>1</a:t>
            </a: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</a:t>
            </a:r>
            <a:r>
              <a:rPr lang="en-US" u="sng" dirty="0">
                <a:latin typeface="Arial Unicode MS" pitchFamily="1" charset="0"/>
                <a:ea typeface="ＭＳ Ｐゴシック" pitchFamily="1" charset="-128"/>
              </a:rPr>
              <a:t>2</a:t>
            </a: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</a:t>
            </a:r>
            <a:r>
              <a:rPr lang="en-US" u="sng" dirty="0">
                <a:latin typeface="Arial Unicode MS" pitchFamily="1" charset="0"/>
                <a:ea typeface="ＭＳ Ｐゴシック" pitchFamily="1" charset="-128"/>
              </a:rPr>
              <a:t>3</a:t>
            </a: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</a:t>
            </a:r>
            <a:r>
              <a:rPr lang="en-US" u="sng" dirty="0">
                <a:latin typeface="Arial Unicode MS" pitchFamily="1" charset="0"/>
                <a:ea typeface="ＭＳ Ｐゴシック" pitchFamily="1" charset="-128"/>
              </a:rPr>
              <a:t>4</a:t>
            </a:r>
          </a:p>
          <a:p>
            <a:pPr>
              <a:buFontTx/>
              <a:buNone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			A	A	A	B</a:t>
            </a:r>
          </a:p>
          <a:p>
            <a:pPr>
              <a:buFontTx/>
              <a:buNone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			B	B	C	C</a:t>
            </a:r>
          </a:p>
          <a:p>
            <a:pPr>
              <a:buFontTx/>
              <a:buNone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				C	D	D	D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>
                <a:latin typeface="Arial Unicode MS" pitchFamily="1" charset="0"/>
                <a:ea typeface="ＭＳ Ｐゴシック" pitchFamily="1" charset="-128"/>
              </a:rPr>
              <a:t>Verify that </a:t>
            </a:r>
            <a:r>
              <a:rPr lang="en-US" dirty="0">
                <a:latin typeface="Symbol" pitchFamily="1" charset="2"/>
                <a:ea typeface="ＭＳ Ｐゴシック" pitchFamily="1" charset="-128"/>
              </a:rPr>
              <a:t>l=2</a:t>
            </a:r>
            <a:endParaRPr lang="en-US" dirty="0">
              <a:latin typeface="Arial Unicode M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F97E7D77-4DEC-4AE2-8109-B8A4E4B63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B050"/>
                </a:solidFill>
              </a:rPr>
              <a:t>BIBD Definition</a:t>
            </a:r>
            <a:endParaRPr lang="en-CA" altLang="zh-CN" sz="360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39BA9C6D-2D07-4339-999A-FBA6A7DA7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An incomplete design is said to be a </a:t>
            </a:r>
            <a:r>
              <a:rPr lang="en-US" altLang="zh-CN" b="1" i="1"/>
              <a:t>Balanced Incomplete Block Design.</a:t>
            </a:r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EF3E95D7-5416-4CE7-A88A-462A0F72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800"/>
              <a:t>if </a:t>
            </a:r>
            <a:r>
              <a:rPr lang="en-US" altLang="zh-CN" sz="2800" b="1" i="1"/>
              <a:t>all</a:t>
            </a:r>
            <a:r>
              <a:rPr lang="en-US" altLang="zh-CN" sz="2800"/>
              <a:t> treatments appear in exactly </a:t>
            </a:r>
            <a:r>
              <a:rPr lang="en-US" altLang="zh-CN" sz="2800" i="1"/>
              <a:t>r</a:t>
            </a:r>
            <a:r>
              <a:rPr lang="en-US" altLang="zh-CN" sz="2800"/>
              <a:t> blocks.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/>
              <a:t>This ensures that each treatment is estimated with the same precision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/>
              <a:t>The value of </a:t>
            </a:r>
            <a:r>
              <a:rPr lang="en-US" altLang="zh-CN" sz="2800">
                <a:latin typeface="Symbol" panose="05050102010706020507" pitchFamily="18" charset="2"/>
              </a:rPr>
              <a:t>l</a:t>
            </a:r>
            <a:r>
              <a:rPr lang="en-US" altLang="zh-CN" sz="2800"/>
              <a:t> is the same for each treatment pair.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800"/>
              <a:t>if </a:t>
            </a:r>
            <a:r>
              <a:rPr lang="en-US" altLang="zh-CN" sz="2800" b="1" i="1"/>
              <a:t>all</a:t>
            </a:r>
            <a:r>
              <a:rPr lang="en-US" altLang="zh-CN" sz="2800"/>
              <a:t> treatment pairs </a:t>
            </a:r>
            <a:r>
              <a:rPr lang="en-US" altLang="zh-CN" sz="2800" i="1"/>
              <a:t>i</a:t>
            </a:r>
            <a:r>
              <a:rPr lang="en-US" altLang="zh-CN" sz="2800"/>
              <a:t> and </a:t>
            </a:r>
            <a:r>
              <a:rPr lang="en-US" altLang="zh-CN" sz="2800" i="1"/>
              <a:t>i</a:t>
            </a:r>
            <a:r>
              <a:rPr lang="en-US" altLang="zh-CN" sz="2800"/>
              <a:t>* appear together in exactly </a:t>
            </a:r>
            <a:r>
              <a:rPr lang="en-US" altLang="zh-CN" sz="2800">
                <a:latin typeface="Symbol" panose="05050102010706020507" pitchFamily="18" charset="2"/>
              </a:rPr>
              <a:t>l</a:t>
            </a:r>
            <a:r>
              <a:rPr lang="en-US" altLang="zh-CN" sz="2800"/>
              <a:t> blocks.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/>
              <a:t>This ensures that each treatment difference is estimated with the same precision.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/>
              <a:t>The value of </a:t>
            </a:r>
            <a:r>
              <a:rPr lang="en-US" altLang="zh-CN" sz="2800">
                <a:latin typeface="Symbol" panose="05050102010706020507" pitchFamily="18" charset="2"/>
              </a:rPr>
              <a:t>l</a:t>
            </a:r>
            <a:r>
              <a:rPr lang="en-US" altLang="zh-CN" sz="2800"/>
              <a:t> is the same for each treatment pair.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CA" altLang="zh-CN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5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712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Arial Unicode MS</vt:lpstr>
      <vt:lpstr>MS PGothic</vt:lpstr>
      <vt:lpstr>等线</vt:lpstr>
      <vt:lpstr>等线 Light</vt:lpstr>
      <vt:lpstr>宋体</vt:lpstr>
      <vt:lpstr>Arial</vt:lpstr>
      <vt:lpstr>Calibri</vt:lpstr>
      <vt:lpstr>Calibri Light</vt:lpstr>
      <vt:lpstr>Consolas</vt:lpstr>
      <vt:lpstr>Symbol</vt:lpstr>
      <vt:lpstr>Times</vt:lpstr>
      <vt:lpstr>Times New Roman</vt:lpstr>
      <vt:lpstr>Wingdings</vt:lpstr>
      <vt:lpstr>Office Theme</vt:lpstr>
      <vt:lpstr>MathType 4.0 Equation</vt:lpstr>
      <vt:lpstr>Microsoft Equation 3.0</vt:lpstr>
      <vt:lpstr>Balanced Incomplete Block Design(BIBD)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Incomplete Block Designs</vt:lpstr>
      <vt:lpstr>BIBD Definition</vt:lpstr>
      <vt:lpstr>Some BIBD Identities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 </vt:lpstr>
      <vt:lpstr>The design and the data is tabulated below:</vt:lpstr>
      <vt:lpstr>The SAS Code for BIBD</vt:lpstr>
      <vt:lpstr>Anova Table for Incomplete Block Designs </vt:lpstr>
      <vt:lpstr>Interaction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XIAOBO [AG/1005]</dc:creator>
  <cp:lastModifiedBy>Li, Hui</cp:lastModifiedBy>
  <cp:revision>72</cp:revision>
  <dcterms:created xsi:type="dcterms:W3CDTF">2018-02-18T20:26:54Z</dcterms:created>
  <dcterms:modified xsi:type="dcterms:W3CDTF">2018-04-15T20:04:02Z</dcterms:modified>
</cp:coreProperties>
</file>