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1" r:id="rId7"/>
    <p:sldId id="266" r:id="rId8"/>
    <p:sldId id="260" r:id="rId9"/>
    <p:sldId id="264" r:id="rId10"/>
    <p:sldId id="268" r:id="rId11"/>
    <p:sldId id="269" r:id="rId12"/>
    <p:sldId id="270" r:id="rId13"/>
    <p:sldId id="265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8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CB08-B492-4146-A057-E8DBC3A4121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238A5-ACBF-4AA0-8709-1943D82E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5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1C83835-9DA5-4D35-91F0-355C9B7F10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3A4DE-5F28-454E-A419-1346E19966C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A19ECC80-DD7D-437A-9CBB-AD6DBBB71B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082FD056-FB03-4D94-B104-7ED17B6EA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866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DD27ECD-9187-4347-B8D9-D5B3E2D8E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506E7-0BD3-4856-B87E-9ED386A2F6B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xmlns="" id="{BD87106B-D4A4-49BE-B4D6-82F0E692F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xmlns="" id="{8998623B-06CD-4A0F-9F1B-6140224D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111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FB5D579-4A91-4A90-A534-C05A6273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FD6D7-ADF8-4EDE-AB56-DFE899D56F2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xmlns="" id="{82658888-9729-499B-9511-AD1A65C5900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xmlns="" id="{29C4554F-EBAB-4B01-AAB2-CE0371296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NOINTPRINT = </a:t>
            </a:r>
          </a:p>
          <a:p>
            <a:r>
              <a:rPr lang="en-US" altLang="zh-CN"/>
              <a:t>NOTEST = </a:t>
            </a:r>
          </a:p>
          <a:p>
            <a:r>
              <a:rPr lang="en-US" altLang="zh-CN"/>
              <a:t>TYPE = UN =&gt;</a:t>
            </a:r>
          </a:p>
        </p:txBody>
      </p:sp>
    </p:spTree>
    <p:extLst>
      <p:ext uri="{BB962C8B-B14F-4D97-AF65-F5344CB8AC3E}">
        <p14:creationId xmlns:p14="http://schemas.microsoft.com/office/powerpoint/2010/main" val="126265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7777815-8C21-41D0-99B5-58003A5C0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E8067-C6A4-4C62-B0B4-E6E2B2C162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xmlns="" id="{46B6DDA7-51F4-4A4E-9DD9-3B01B851BB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xmlns="" id="{75AF37CA-657C-4C23-BCEE-76933E0DA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NOINTPRINT = </a:t>
            </a:r>
          </a:p>
          <a:p>
            <a:r>
              <a:rPr lang="en-US" altLang="zh-CN"/>
              <a:t>NOTEST = </a:t>
            </a:r>
          </a:p>
          <a:p>
            <a:r>
              <a:rPr lang="en-US" altLang="zh-CN"/>
              <a:t>TYPE = UN =&gt;</a:t>
            </a:r>
          </a:p>
        </p:txBody>
      </p:sp>
    </p:spTree>
    <p:extLst>
      <p:ext uri="{BB962C8B-B14F-4D97-AF65-F5344CB8AC3E}">
        <p14:creationId xmlns:p14="http://schemas.microsoft.com/office/powerpoint/2010/main" val="127557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31DFC-CC60-4E5F-A3DC-F888D71A5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43D83E-574F-418F-AA23-4C923AD22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C9081B-982B-46F2-B4B1-BEF0C614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5BB2-5EE4-44D6-BB41-DDE053C1C3E9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E8ACA7-D3EC-47F8-BFE1-7A2CD260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EAB4DA-9B18-43B5-A51E-006BF0F9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6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93152-B94C-41A2-9EF5-8470A202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7C9800-5DE2-4A31-B473-10F8E27F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6E0A40-3FF9-4201-A562-943B8B45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EB8E-396A-4A17-81F4-56EB43C758DD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A282B3-2149-4010-8B54-A992064D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97BB41-93C4-48F2-A6A5-0954A311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DC26BD-432D-46B3-BD33-9DF855D0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4A8D9F-1363-478C-9ECD-5A0432493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FC9123-4156-46F5-8327-E92C103D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2A33-BD19-42F3-A4E7-FD0B385C337B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768A08-8DF5-4AB4-8FC0-5FC5011F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CEA6EE-51C9-413F-B25B-DD98A145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2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034EC-AC10-486B-AB83-89048DD7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46E2D-3AEC-4CEA-97C2-B5FBACD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DCAB02-2864-4D4A-BEE9-F4F8476D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E34-7877-4891-B0FD-BA897CE05213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372CC5-1AC4-48D3-BB8A-3E2BBC97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2B6273-79E3-462B-8721-5B78640B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64640-0BBF-47A3-B794-F66913D6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A931CF-DFDB-41CA-9C36-FB0A0D92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4313B2-4758-4C79-AE26-1CD02A69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64F3-04C2-4CC7-8756-922B8F5116C8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E33222-BCBA-4A5B-8A0A-AA6DD9D6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35B609-73D5-4F09-82D4-5D7E520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2B1C05-E362-4072-988D-9F6462A0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567DFC-4C05-4493-97A3-842FC907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27E307-373E-4D0E-BAFA-8FD480CBF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245E2C-5B0A-44C7-8CF4-E70A360C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5258-018A-4356-9104-1C50C08B4233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F5D1BC-88D3-4B1F-A393-00F4046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304CA0-9A12-4EEC-A22C-CDCEBCEA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1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66A98-860B-452F-95E7-57CFAE7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45525-C20A-49FC-9286-D2F138C3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7D451F-9253-4AD4-9361-F8B1304C6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94C719C-E102-41DD-B879-2475777F3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7AF894-66C5-4651-8708-96CDCD5F9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56C41D-ECBD-4F79-B5B2-60AFA7BE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558-217A-4D9F-A021-9FFF4FDF843E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E85090-5D9A-4B61-89C1-52FB1F13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ADD2D54-AA2E-4D95-9E95-26EC9828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5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86138-0CC0-4B1C-8807-5EF18942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2B2BFD-31F6-48CB-BD0F-33F8098D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280-7812-4FE3-82B0-41BF99CBBEC9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4CF3ED-E58F-4C22-B712-3F7762A1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652806-15B4-4706-9F96-C24EC4CA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ECD328-0C2A-4592-AA18-A032E80B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3F2-4D5A-4637-B156-A064D3FE2CD2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C1A4F3-E940-4F17-B5C9-0C15CC5B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D177FD-02D1-45E3-96DB-91FEEB52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7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B3236-F933-42F0-850B-983F1A17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73AD4-C081-43AD-80ED-A2002EA2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AD580F-6C9C-463C-BCC3-A027D08F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487D98-1424-4739-B641-A075AA32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3A16-2075-4EA9-8C04-4BA8DF32D171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FFCFC8-4AE4-458B-9FFE-1EFEC49A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1EA07A-BB6F-4C3C-9422-4B6A3311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0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55619-60AC-4D62-93E6-D104923A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55D131A-BD67-4939-8F93-97C57289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6B9F30-4C27-41DD-9347-9BDB6ABD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3F86D4-7FDB-4A9D-BB81-0B19419E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F86-702D-4C46-A592-AACF4E009095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6A90C5-9E1F-4F4B-B3C3-0AF6E62E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D85CA5-16A3-45DB-92E2-DAC0D687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766330-BF88-4DC2-9518-5C1F8D95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A83D63-0C44-48F0-B979-07715265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65C522-1B03-43D3-A929-D566DBECE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6F21-6C02-4F2D-B440-5E7605CAE064}" type="datetime1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CB64EA-BA85-4BAB-8A5A-06A86157C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660855-8C54-4298-9975-8C357A70A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0563-84DE-44A1-915C-77C239FA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ABF7C-1D23-4F13-AA23-FEB0A2E96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Mixed Model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87B1FE-5291-4F04-9BDF-6E39E693D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highlight>
                  <a:srgbClr val="00FF00"/>
                </a:highlight>
              </a:rPr>
              <a:t>Hierarchical Model</a:t>
            </a:r>
            <a:endParaRPr lang="zh-CN" altLang="en-US" sz="3200" dirty="0">
              <a:highlight>
                <a:srgbClr val="00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9B80BD-DDE6-483B-A074-377C8ABC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2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xmlns="" id="{C55C4CCF-4CC7-4B3E-B4C7-7CA9E7962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3" y="-21214"/>
            <a:ext cx="10515600" cy="1325563"/>
          </a:xfrm>
        </p:spPr>
        <p:txBody>
          <a:bodyPr/>
          <a:lstStyle/>
          <a:p>
            <a:r>
              <a:rPr lang="en-US" altLang="zh-CN" dirty="0"/>
              <a:t>Including Level-1 Predictors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xmlns="" id="{CF2F2CB1-C37A-4DD2-9858-CE6B4918E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287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Student-level (level-1) predictor of SES</a:t>
            </a:r>
          </a:p>
          <a:p>
            <a:pPr>
              <a:lnSpc>
                <a:spcPct val="80000"/>
              </a:lnSpc>
            </a:pPr>
            <a:r>
              <a:rPr lang="en-US" altLang="zh-CN" sz="1800" dirty="0"/>
              <a:t>Level 1: students outcome (</a:t>
            </a:r>
            <a:r>
              <a:rPr lang="en-US" altLang="zh-CN" sz="1800" i="1" dirty="0" err="1"/>
              <a:t>Y</a:t>
            </a:r>
            <a:r>
              <a:rPr lang="en-US" altLang="zh-CN" sz="1800" i="1" baseline="-25000" dirty="0" err="1"/>
              <a:t>ij</a:t>
            </a:r>
            <a:r>
              <a:rPr lang="en-US" altLang="zh-CN" sz="1800" dirty="0"/>
              <a:t>) is expressed as a function of an intercept for the students school (</a:t>
            </a:r>
            <a:r>
              <a:rPr lang="en-US" altLang="zh-CN" sz="1800" dirty="0">
                <a:sym typeface="Symbol" panose="05050102010706020507" pitchFamily="18" charset="2"/>
              </a:rPr>
              <a:t>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1800" dirty="0">
                <a:sym typeface="Symbol" panose="05050102010706020507" pitchFamily="18" charset="2"/>
              </a:rPr>
              <a:t>), individual CSES (centered by MEANSES), </a:t>
            </a:r>
            <a:r>
              <a:rPr lang="en-US" altLang="zh-CN" sz="1800" dirty="0"/>
              <a:t>and a random error term (</a:t>
            </a:r>
            <a:r>
              <a:rPr lang="en-US" altLang="zh-CN" sz="1800" i="1" dirty="0" err="1"/>
              <a:t>r</a:t>
            </a:r>
            <a:r>
              <a:rPr lang="en-US" altLang="zh-CN" sz="1800" i="1" baseline="-25000" dirty="0" err="1"/>
              <a:t>ij</a:t>
            </a:r>
            <a:r>
              <a:rPr lang="en-US" altLang="zh-CN" sz="1800" dirty="0"/>
              <a:t>) associated with the </a:t>
            </a:r>
            <a:r>
              <a:rPr lang="en-US" altLang="zh-CN" sz="1800" i="1" dirty="0" err="1"/>
              <a:t>i</a:t>
            </a:r>
            <a:r>
              <a:rPr lang="en-US" altLang="zh-CN" sz="1800" i="1" baseline="-25000" dirty="0" err="1"/>
              <a:t>th</a:t>
            </a:r>
            <a:r>
              <a:rPr lang="en-US" altLang="zh-CN" sz="1800" dirty="0"/>
              <a:t> student in the </a:t>
            </a:r>
            <a:r>
              <a:rPr lang="en-US" altLang="zh-CN" sz="1800" i="1" dirty="0" err="1"/>
              <a:t>j</a:t>
            </a:r>
            <a:r>
              <a:rPr lang="en-US" altLang="zh-CN" sz="1800" i="1" baseline="-25000" dirty="0" err="1"/>
              <a:t>th</a:t>
            </a:r>
            <a:r>
              <a:rPr lang="en-US" altLang="zh-CN" sz="1800" dirty="0"/>
              <a:t> school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</a:t>
            </a:r>
            <a:r>
              <a:rPr lang="en-US" altLang="zh-CN" sz="1800" i="1" dirty="0" err="1"/>
              <a:t>Y</a:t>
            </a:r>
            <a:r>
              <a:rPr lang="en-US" altLang="zh-CN" sz="1800" i="1" baseline="-25000" dirty="0" err="1"/>
              <a:t>ij</a:t>
            </a:r>
            <a:r>
              <a:rPr lang="en-US" altLang="zh-CN" sz="1800" dirty="0"/>
              <a:t> = </a:t>
            </a:r>
            <a:r>
              <a:rPr lang="en-US" altLang="zh-CN" sz="1800" dirty="0">
                <a:sym typeface="Symbol" panose="05050102010706020507" pitchFamily="18" charset="2"/>
              </a:rPr>
              <a:t>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1800" dirty="0"/>
              <a:t> </a:t>
            </a:r>
            <a:r>
              <a:rPr lang="en-US" altLang="zh-CN" sz="1800" i="1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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1j</a:t>
            </a:r>
            <a:r>
              <a:rPr lang="en-US" altLang="zh-CN" sz="1800" i="1" dirty="0"/>
              <a:t>SES</a:t>
            </a:r>
            <a:r>
              <a:rPr lang="en-US" altLang="zh-CN" sz="1800" i="1" baseline="-25000" dirty="0"/>
              <a:t>ij </a:t>
            </a:r>
            <a:r>
              <a:rPr lang="en-US" altLang="zh-CN" sz="1800" i="1" dirty="0"/>
              <a:t>+</a:t>
            </a:r>
            <a:r>
              <a:rPr lang="en-US" altLang="zh-CN" sz="1800" i="1" dirty="0" err="1"/>
              <a:t>r</a:t>
            </a:r>
            <a:r>
              <a:rPr lang="en-US" altLang="zh-CN" sz="1800" i="1" baseline="-25000" dirty="0" err="1"/>
              <a:t>ij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Level 2: We express the school level intercept as the sum of an overall mean (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00</a:t>
            </a:r>
            <a:r>
              <a:rPr lang="en-US" altLang="zh-CN" sz="1800" dirty="0">
                <a:sym typeface="Symbol" panose="05050102010706020507" pitchFamily="18" charset="2"/>
              </a:rPr>
              <a:t>) </a:t>
            </a:r>
            <a:r>
              <a:rPr lang="en-US" altLang="zh-CN" sz="1800" dirty="0"/>
              <a:t>and a series of random deviations from that mean (</a:t>
            </a:r>
            <a:r>
              <a:rPr lang="en-US" altLang="zh-CN" sz="1800" dirty="0">
                <a:sym typeface="Symbol" panose="05050102010706020507" pitchFamily="18" charset="2"/>
              </a:rPr>
              <a:t>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1800" dirty="0">
                <a:sym typeface="Symbol" panose="05050102010706020507" pitchFamily="18" charset="2"/>
              </a:rPr>
              <a:t>)</a:t>
            </a:r>
            <a:r>
              <a:rPr lang="en-US" altLang="zh-CN" sz="1800" i="1" dirty="0">
                <a:sym typeface="Symbol" panose="05050102010706020507" pitchFamily="18" charset="2"/>
              </a:rPr>
              <a:t>.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	</a:t>
            </a:r>
            <a:r>
              <a:rPr lang="en-US" altLang="zh-CN" sz="1800" dirty="0">
                <a:sym typeface="Symbol" panose="05050102010706020507" pitchFamily="18" charset="2"/>
              </a:rPr>
              <a:t>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1800" dirty="0"/>
              <a:t> =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00</a:t>
            </a:r>
            <a:r>
              <a:rPr lang="en-US" altLang="zh-CN" sz="1800" i="1" baseline="-25000" dirty="0"/>
              <a:t>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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0j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		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1j</a:t>
            </a:r>
            <a:r>
              <a:rPr lang="en-US" altLang="zh-CN" sz="1800" dirty="0"/>
              <a:t> =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10</a:t>
            </a:r>
            <a:r>
              <a:rPr lang="en-US" altLang="zh-CN" sz="1800" i="1" baseline="-25000" dirty="0"/>
              <a:t>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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1j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This leads to a model equation of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	</a:t>
            </a:r>
            <a:r>
              <a:rPr lang="en-US" altLang="zh-CN" sz="1800" i="1" dirty="0" err="1"/>
              <a:t>Y</a:t>
            </a:r>
            <a:r>
              <a:rPr lang="en-US" altLang="zh-CN" sz="1800" i="1" baseline="-25000" dirty="0" err="1"/>
              <a:t>ij</a:t>
            </a:r>
            <a:r>
              <a:rPr lang="en-US" altLang="zh-CN" sz="1800" dirty="0"/>
              <a:t> = [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00</a:t>
            </a:r>
            <a:r>
              <a:rPr lang="en-US" altLang="zh-CN" sz="1800" dirty="0"/>
              <a:t> 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01</a:t>
            </a:r>
            <a:r>
              <a:rPr lang="en-US" altLang="zh-CN" sz="1800" dirty="0"/>
              <a:t>SES</a:t>
            </a:r>
            <a:r>
              <a:rPr lang="en-US" altLang="zh-CN" sz="1800" i="1" baseline="-25000" dirty="0"/>
              <a:t>j </a:t>
            </a:r>
            <a:r>
              <a:rPr lang="en-US" altLang="zh-CN" sz="1800" dirty="0"/>
              <a:t>] + [</a:t>
            </a:r>
            <a:r>
              <a:rPr lang="en-US" altLang="zh-CN" sz="1800" dirty="0">
                <a:sym typeface="Symbol" panose="05050102010706020507" pitchFamily="18" charset="2"/>
              </a:rPr>
              <a:t>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1800" dirty="0"/>
              <a:t> </a:t>
            </a:r>
            <a:r>
              <a:rPr lang="en-US" altLang="zh-CN" sz="1800" i="1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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1j</a:t>
            </a:r>
            <a:r>
              <a:rPr lang="en-US" altLang="zh-CN" sz="1800" i="1" dirty="0"/>
              <a:t>(SES)+ </a:t>
            </a:r>
            <a:r>
              <a:rPr lang="en-US" altLang="zh-CN" sz="1800" i="1" dirty="0" err="1"/>
              <a:t>r</a:t>
            </a:r>
            <a:r>
              <a:rPr lang="en-US" altLang="zh-CN" sz="1800" i="1" baseline="-25000" dirty="0" err="1"/>
              <a:t>ij</a:t>
            </a:r>
            <a:r>
              <a:rPr lang="en-US" altLang="zh-CN" sz="1800" i="1" baseline="-25000" dirty="0"/>
              <a:t> </a:t>
            </a:r>
            <a:r>
              <a:rPr lang="en-US" altLang="zh-CN" sz="1800" dirty="0"/>
              <a:t>]</a:t>
            </a:r>
          </a:p>
          <a:p>
            <a:pPr>
              <a:lnSpc>
                <a:spcPct val="80000"/>
              </a:lnSpc>
            </a:pPr>
            <a:r>
              <a:rPr lang="en-US" altLang="zh-CN" sz="1800" dirty="0"/>
              <a:t>SAS syntax</a:t>
            </a:r>
            <a:endParaRPr lang="en-US" altLang="zh-CN" sz="1800" i="1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22213" name="Text Box 5">
            <a:extLst>
              <a:ext uri="{FF2B5EF4-FFF2-40B4-BE49-F238E27FC236}">
                <a16:creationId xmlns:a16="http://schemas.microsoft.com/office/drawing/2014/main" xmlns="" id="{5F6CE810-4D81-4BC7-AEDD-3E8F86FF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20" y="4990609"/>
            <a:ext cx="5791200" cy="16773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proc mixed </a:t>
            </a:r>
            <a:r>
              <a:rPr lang="en-US" altLang="zh-CN" sz="2000" dirty="0" err="1">
                <a:latin typeface="Times New Roman" panose="02020603050405020304" pitchFamily="18" charset="0"/>
                <a:ea typeface="MS Pゴシック" pitchFamily="-92" charset="-128"/>
              </a:rPr>
              <a:t>noclprint</a:t>
            </a: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MS Pゴシック" pitchFamily="-92" charset="-128"/>
              </a:rPr>
              <a:t>covtest</a:t>
            </a: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MS Pゴシック" pitchFamily="-92" charset="-128"/>
              </a:rPr>
              <a:t>noitprint</a:t>
            </a: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    class school;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    model </a:t>
            </a:r>
            <a:r>
              <a:rPr lang="en-US" altLang="zh-CN" sz="2000" dirty="0" err="1">
                <a:latin typeface="Times New Roman" panose="02020603050405020304" pitchFamily="18" charset="0"/>
                <a:ea typeface="MS Pゴシック" pitchFamily="-92" charset="-128"/>
              </a:rPr>
              <a:t>mathach</a:t>
            </a: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ea typeface="MS Pゴシック" pitchFamily="-92" charset="-128"/>
              </a:rPr>
              <a:t>ses</a:t>
            </a: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/solution </a:t>
            </a:r>
            <a:r>
              <a:rPr lang="en-US" altLang="zh-CN" sz="2000" dirty="0" err="1">
                <a:latin typeface="Times New Roman" panose="02020603050405020304" pitchFamily="18" charset="0"/>
                <a:ea typeface="MS Pゴシック" pitchFamily="-92" charset="-128"/>
              </a:rPr>
              <a:t>ddfm</a:t>
            </a: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ea typeface="MS Pゴシック" pitchFamily="-92" charset="-128"/>
              </a:rPr>
              <a:t>bw</a:t>
            </a: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MS Pゴシック" pitchFamily="-92" charset="-128"/>
              </a:rPr>
              <a:t>notest</a:t>
            </a: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    random intercept </a:t>
            </a:r>
            <a:r>
              <a:rPr lang="en-US" altLang="zh-CN" sz="2000" dirty="0" err="1">
                <a:latin typeface="Times New Roman" panose="02020603050405020304" pitchFamily="18" charset="0"/>
                <a:ea typeface="MS Pゴシック" pitchFamily="-92" charset="-128"/>
              </a:rPr>
              <a:t>ses</a:t>
            </a:r>
            <a:r>
              <a:rPr lang="en-US" altLang="zh-CN" sz="2000" dirty="0">
                <a:latin typeface="Times New Roman" panose="02020603050405020304" pitchFamily="18" charset="0"/>
                <a:ea typeface="MS Pゴシック" pitchFamily="-92" charset="-128"/>
              </a:rPr>
              <a:t>/sub=school type = un;</a:t>
            </a:r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171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F0BA75-098D-4F71-ACC8-B92BA253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D8E2034-CC4A-4475-AD1E-ACED7DD0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97172"/>
            <a:ext cx="5934075" cy="137795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Variance between school is 4.83</a:t>
            </a:r>
            <a:br>
              <a:rPr lang="en-US" altLang="zh-CN" sz="2000" dirty="0"/>
            </a:br>
            <a:r>
              <a:rPr lang="en-US" altLang="zh-CN" sz="2000" dirty="0"/>
              <a:t>Variance from SES is 0.4127</a:t>
            </a:r>
            <a:br>
              <a:rPr lang="en-US" altLang="zh-CN" sz="2000" dirty="0"/>
            </a:br>
            <a:r>
              <a:rPr lang="en-US" altLang="zh-CN" sz="2000" dirty="0"/>
              <a:t>Variance within school is 36.83 reduced from 39.16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BB30FD-387A-4823-ACC6-86037E89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-1"/>
            <a:ext cx="4681293" cy="6638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CA466B1-D6F8-46A4-A900-7449AF851659}"/>
              </a:ext>
            </a:extLst>
          </p:cNvPr>
          <p:cNvSpPr txBox="1"/>
          <p:nvPr/>
        </p:nvSpPr>
        <p:spPr>
          <a:xfrm>
            <a:off x="6328148" y="3226535"/>
            <a:ext cx="4279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12.67 is the average school mean math achievement score when the rest predictors are zero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A7F037-2C49-43D1-BBB3-B3499433DCD0}"/>
              </a:ext>
            </a:extLst>
          </p:cNvPr>
          <p:cNvSpPr txBox="1"/>
          <p:nvPr/>
        </p:nvSpPr>
        <p:spPr>
          <a:xfrm>
            <a:off x="6328148" y="4367352"/>
            <a:ext cx="448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2.39 is the fixed effects for </a:t>
            </a:r>
            <a:r>
              <a:rPr lang="en-US" altLang="zh-CN" dirty="0" err="1"/>
              <a:t>ses</a:t>
            </a:r>
            <a:r>
              <a:rPr lang="en-US" altLang="zh-CN" dirty="0"/>
              <a:t>: students that differ by 1 point in </a:t>
            </a:r>
            <a:r>
              <a:rPr lang="en-US" altLang="zh-CN" dirty="0" err="1"/>
              <a:t>ses</a:t>
            </a:r>
            <a:r>
              <a:rPr lang="en-US" altLang="zh-CN" dirty="0"/>
              <a:t> differ by 2.39 points in </a:t>
            </a:r>
            <a:r>
              <a:rPr lang="en-US" altLang="zh-CN" dirty="0" err="1"/>
              <a:t>mathach</a:t>
            </a:r>
            <a:r>
              <a:rPr lang="en-US" altLang="zh-CN" dirty="0"/>
              <a:t> and is a significant effect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89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xmlns="" id="{C3EC86FB-A1CD-467A-8C1E-7E890529C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75" y="23812"/>
            <a:ext cx="9420225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Including Level-1 AND Level-2 Predictors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xmlns="" id="{84643EF3-1C97-469F-BDA7-515FB024C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2525" y="10477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Model with the effect of students SES (SES) and school SES (MEANSES) with a second level-2 factor of SECTOR</a:t>
            </a:r>
            <a:r>
              <a:rPr lang="en-US" altLang="zh-CN" sz="1800" dirty="0"/>
              <a:t> </a:t>
            </a:r>
            <a:endParaRPr lang="en-US" altLang="zh-CN" sz="1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	</a:t>
            </a:r>
            <a:r>
              <a:rPr lang="en-US" altLang="zh-CN" sz="1800" i="1" dirty="0" err="1"/>
              <a:t>Y</a:t>
            </a:r>
            <a:r>
              <a:rPr lang="en-US" altLang="zh-CN" sz="1800" i="1" baseline="-25000" dirty="0" err="1"/>
              <a:t>ij</a:t>
            </a:r>
            <a:r>
              <a:rPr lang="en-US" altLang="zh-CN" sz="1800" dirty="0"/>
              <a:t> = </a:t>
            </a:r>
            <a:r>
              <a:rPr lang="en-US" altLang="zh-CN" sz="1800" dirty="0">
                <a:sym typeface="Symbol" panose="05050102010706020507" pitchFamily="18" charset="2"/>
              </a:rPr>
              <a:t>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1800" dirty="0"/>
              <a:t> </a:t>
            </a:r>
            <a:r>
              <a:rPr lang="en-US" altLang="zh-CN" sz="1800" i="1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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1j</a:t>
            </a:r>
            <a:r>
              <a:rPr lang="en-US" altLang="zh-CN" sz="1800" i="1" dirty="0"/>
              <a:t>SES</a:t>
            </a:r>
            <a:r>
              <a:rPr lang="en-US" altLang="zh-CN" sz="1800" i="1" baseline="-25000" dirty="0"/>
              <a:t>ij </a:t>
            </a:r>
            <a:r>
              <a:rPr lang="en-US" altLang="zh-CN" sz="1800" i="1" dirty="0"/>
              <a:t>+</a:t>
            </a:r>
            <a:r>
              <a:rPr lang="en-US" altLang="zh-CN" sz="1800" i="1" dirty="0" err="1"/>
              <a:t>r</a:t>
            </a:r>
            <a:r>
              <a:rPr lang="en-US" altLang="zh-CN" sz="1800" i="1" baseline="-25000" dirty="0" err="1"/>
              <a:t>ij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	</a:t>
            </a:r>
            <a:r>
              <a:rPr lang="en-US" altLang="zh-CN" sz="1800" dirty="0">
                <a:sym typeface="Symbol" panose="05050102010706020507" pitchFamily="18" charset="2"/>
              </a:rPr>
              <a:t>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1800" dirty="0"/>
              <a:t> =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00</a:t>
            </a:r>
            <a:r>
              <a:rPr lang="en-US" altLang="zh-CN" sz="1800" i="1" baseline="-25000" dirty="0"/>
              <a:t>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01</a:t>
            </a:r>
            <a:r>
              <a:rPr lang="en-US" altLang="zh-CN" sz="1800" i="1" dirty="0"/>
              <a:t>MEANSES</a:t>
            </a:r>
            <a:r>
              <a:rPr lang="en-US" altLang="zh-CN" sz="1800" i="1" baseline="-25000" dirty="0"/>
              <a:t>j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02</a:t>
            </a:r>
            <a:r>
              <a:rPr lang="en-US" altLang="zh-CN" sz="1800" i="1" dirty="0"/>
              <a:t>SECTOR</a:t>
            </a:r>
            <a:r>
              <a:rPr lang="en-US" altLang="zh-CN" sz="1800" i="1" baseline="-25000" dirty="0"/>
              <a:t>j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</a:t>
            </a:r>
            <a:r>
              <a:rPr lang="en-US" altLang="zh-CN" sz="1800" i="1" baseline="-25000" dirty="0" smtClean="0">
                <a:sym typeface="Symbol" panose="05050102010706020507" pitchFamily="18" charset="2"/>
              </a:rPr>
              <a:t>0j (private school)</a:t>
            </a:r>
            <a:endParaRPr lang="en-US" altLang="zh-CN" sz="1800" i="1" baseline="-250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		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1j</a:t>
            </a:r>
            <a:r>
              <a:rPr lang="en-US" altLang="zh-CN" sz="1800" dirty="0"/>
              <a:t> =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10</a:t>
            </a:r>
            <a:r>
              <a:rPr lang="en-US" altLang="zh-CN" sz="1800" i="1" baseline="-25000" dirty="0"/>
              <a:t>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11</a:t>
            </a:r>
            <a:r>
              <a:rPr lang="en-US" altLang="zh-CN" sz="1800" i="1" dirty="0"/>
              <a:t>MEANSES</a:t>
            </a:r>
            <a:r>
              <a:rPr lang="en-US" altLang="zh-CN" sz="1800" i="1" baseline="-25000" dirty="0"/>
              <a:t>j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12</a:t>
            </a:r>
            <a:r>
              <a:rPr lang="en-US" altLang="zh-CN" sz="1800" i="1" dirty="0"/>
              <a:t>SECTOR</a:t>
            </a:r>
            <a:r>
              <a:rPr lang="en-US" altLang="zh-CN" sz="1800" i="1" baseline="-25000" dirty="0"/>
              <a:t>j  </a:t>
            </a:r>
            <a:r>
              <a:rPr lang="en-US" altLang="zh-CN" sz="1800" dirty="0">
                <a:sym typeface="Symbol" panose="05050102010706020507" pitchFamily="18" charset="2"/>
              </a:rPr>
              <a:t>+ </a:t>
            </a:r>
            <a:r>
              <a:rPr lang="en-US" altLang="zh-CN" sz="1800" i="1" baseline="-25000" dirty="0" smtClean="0">
                <a:sym typeface="Symbol" panose="05050102010706020507" pitchFamily="18" charset="2"/>
              </a:rPr>
              <a:t>1j (public school)</a:t>
            </a:r>
            <a:endParaRPr lang="en-US" altLang="zh-CN" sz="1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This leads to a model equation of</a:t>
            </a:r>
            <a:endParaRPr lang="en-US" altLang="zh-CN" sz="1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i="1" dirty="0"/>
              <a:t>		</a:t>
            </a:r>
            <a:r>
              <a:rPr lang="en-US" altLang="zh-CN" sz="1800" i="1" dirty="0" err="1"/>
              <a:t>Y</a:t>
            </a:r>
            <a:r>
              <a:rPr lang="en-US" altLang="zh-CN" sz="1800" i="1" baseline="-25000" dirty="0" err="1"/>
              <a:t>ij</a:t>
            </a:r>
            <a:r>
              <a:rPr lang="en-US" altLang="zh-CN" sz="1800" dirty="0"/>
              <a:t> =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00</a:t>
            </a:r>
            <a:r>
              <a:rPr lang="en-US" altLang="zh-CN" sz="1800" i="1" baseline="-25000" dirty="0"/>
              <a:t>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01</a:t>
            </a:r>
            <a:r>
              <a:rPr lang="en-US" altLang="zh-CN" sz="1800" i="1" dirty="0"/>
              <a:t>MEANSES</a:t>
            </a:r>
            <a:r>
              <a:rPr lang="en-US" altLang="zh-CN" sz="1800" i="1" baseline="-25000" dirty="0"/>
              <a:t>j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02</a:t>
            </a:r>
            <a:r>
              <a:rPr lang="en-US" altLang="zh-CN" sz="1800" i="1" dirty="0"/>
              <a:t>SECTOR</a:t>
            </a:r>
            <a:r>
              <a:rPr lang="en-US" altLang="zh-CN" sz="1800" i="1" baseline="-25000" dirty="0"/>
              <a:t>j</a:t>
            </a:r>
            <a:r>
              <a:rPr lang="en-US" altLang="zh-CN" sz="1800" dirty="0"/>
              <a:t> 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10</a:t>
            </a:r>
            <a:r>
              <a:rPr lang="en-US" altLang="zh-CN" sz="1800" i="1" dirty="0"/>
              <a:t>SES</a:t>
            </a:r>
            <a:r>
              <a:rPr lang="en-US" altLang="zh-CN" sz="1800" i="1" baseline="-25000" dirty="0"/>
              <a:t>ij</a:t>
            </a:r>
            <a:r>
              <a:rPr lang="en-US" altLang="zh-CN" sz="1800" dirty="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     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11</a:t>
            </a:r>
            <a:r>
              <a:rPr lang="en-US" altLang="zh-CN" sz="1800" i="1" dirty="0"/>
              <a:t>MEANSES</a:t>
            </a:r>
            <a:r>
              <a:rPr lang="en-US" altLang="zh-CN" sz="1800" i="1" baseline="-25000" dirty="0"/>
              <a:t>j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SES</a:t>
            </a:r>
            <a:r>
              <a:rPr lang="en-US" altLang="zh-CN" sz="1800" i="1" baseline="-25000" dirty="0" err="1"/>
              <a:t>ij</a:t>
            </a:r>
            <a:r>
              <a:rPr lang="en-US" altLang="zh-CN" sz="1800" i="1" dirty="0"/>
              <a:t>)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</a:t>
            </a:r>
            <a:r>
              <a:rPr lang="en-US" altLang="zh-CN" sz="1800" baseline="-25000" dirty="0">
                <a:sym typeface="Symbol" panose="05050102010706020507" pitchFamily="18" charset="2"/>
              </a:rPr>
              <a:t>12</a:t>
            </a:r>
            <a:r>
              <a:rPr lang="en-US" altLang="zh-CN" sz="1800" i="1" dirty="0"/>
              <a:t>SECTOR</a:t>
            </a:r>
            <a:r>
              <a:rPr lang="en-US" altLang="zh-CN" sz="1800" i="1" baseline="-25000" dirty="0"/>
              <a:t>j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SES</a:t>
            </a:r>
            <a:r>
              <a:rPr lang="en-US" altLang="zh-CN" sz="1800" i="1" baseline="-25000" dirty="0" err="1"/>
              <a:t>ij</a:t>
            </a:r>
            <a:r>
              <a:rPr lang="en-US" altLang="zh-CN" sz="1800" i="1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	    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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0j </a:t>
            </a:r>
            <a:r>
              <a:rPr lang="en-US" altLang="zh-CN" sz="1800" dirty="0"/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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1j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SES</a:t>
            </a:r>
            <a:r>
              <a:rPr lang="en-US" altLang="zh-CN" sz="1800" i="1" baseline="-25000" dirty="0" err="1"/>
              <a:t>ij</a:t>
            </a:r>
            <a:r>
              <a:rPr lang="en-US" altLang="zh-CN" sz="1800" i="1" dirty="0"/>
              <a:t>) + </a:t>
            </a:r>
            <a:r>
              <a:rPr lang="en-US" altLang="zh-CN" sz="1800" i="1" dirty="0" err="1"/>
              <a:t>r</a:t>
            </a:r>
            <a:r>
              <a:rPr lang="en-US" altLang="zh-CN" sz="1800" i="1" baseline="-25000" dirty="0" err="1"/>
              <a:t>ij</a:t>
            </a:r>
            <a:endParaRPr lang="en-US" altLang="zh-CN" sz="1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SAS </a:t>
            </a:r>
            <a:r>
              <a:rPr lang="en-US" altLang="zh-CN" sz="2400" dirty="0" smtClean="0"/>
              <a:t>syntax  (interactions not included in the model)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63B2B93-E8B8-4F93-9293-9BC23F295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520" y="5021129"/>
            <a:ext cx="6918063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mixed data=hsb2 covtest;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class school sector;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model mathach = meanses sector ses/solution ddfm=satterthwaite;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random intercept ses/sub=school type=un solution;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lsmeans sector;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contrast 'private vs public' sector -1 1;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estimate 'private vs public' sector -1 1;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4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A799C-D2B2-4D72-B214-355CB249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76786"/>
            <a:ext cx="10125722" cy="5137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Level 1&amp;2 as Predictor Variables</a:t>
            </a:r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B04DB8-2922-400C-8425-F0E077DC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D3D1AFF-06FC-4FC6-A39C-0F561D1D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1058465"/>
            <a:ext cx="5981700" cy="17235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mixed data=hsb2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covtest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class school sector;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model mathach = meanses sector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ses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/solution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ddfm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satterthwaite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random intercept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ses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/sub=school;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lsmeans sector;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40C76D4-D07C-4CF2-BAC6-646391DC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62" y="333668"/>
            <a:ext cx="4586288" cy="6318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A1C609F-FB59-4A76-9C14-6D2CBBF4F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0" y="3676650"/>
            <a:ext cx="4829338" cy="3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B6115-EC66-435E-B289-A34DAB04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5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2BA90-E352-424E-B35B-291F73D3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1690688"/>
            <a:ext cx="10794507" cy="2970089"/>
          </a:xfrm>
        </p:spPr>
        <p:txBody>
          <a:bodyPr/>
          <a:lstStyle/>
          <a:p>
            <a:r>
              <a:rPr lang="en-US" altLang="zh-CN" dirty="0"/>
              <a:t>For Level 1 &amp; 2 as Predictor model, Interpret the meaning of the Covariance </a:t>
            </a:r>
            <a:r>
              <a:rPr lang="en-US" altLang="zh-CN" dirty="0" smtClean="0"/>
              <a:t>Parameter </a:t>
            </a:r>
            <a:r>
              <a:rPr lang="en-US" altLang="zh-CN" dirty="0"/>
              <a:t>Estimates (3 points)</a:t>
            </a:r>
          </a:p>
          <a:p>
            <a:r>
              <a:rPr lang="en-US" altLang="zh-CN" dirty="0"/>
              <a:t> for the above model, find the random effect BLUP for school 8707 (3 points)</a:t>
            </a:r>
          </a:p>
          <a:p>
            <a:r>
              <a:rPr lang="en-US" altLang="zh-CN" dirty="0"/>
              <a:t>Write a brief summary of this analysis (4 points)</a:t>
            </a:r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B591EC-9329-4862-9CE3-496B4761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8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C9609-7023-46F9-92D3-30487293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Determine Fixed and Random Effects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B1A18-2040-4D95-8093-42A90C0E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up to you to determine what effects in your project</a:t>
            </a:r>
          </a:p>
          <a:p>
            <a:r>
              <a:rPr lang="en-US" altLang="zh-CN" dirty="0"/>
              <a:t>Fixed effects</a:t>
            </a:r>
          </a:p>
          <a:p>
            <a:pPr lvl="1"/>
            <a:r>
              <a:rPr lang="en-US" altLang="zh-CN" dirty="0"/>
              <a:t>Factor of specific levels of interest</a:t>
            </a:r>
          </a:p>
          <a:p>
            <a:pPr lvl="1"/>
            <a:r>
              <a:rPr lang="en-US" altLang="zh-CN" dirty="0"/>
              <a:t>Objective is to compare group means</a:t>
            </a:r>
          </a:p>
          <a:p>
            <a:r>
              <a:rPr lang="en-US" altLang="zh-CN" dirty="0"/>
              <a:t>Random effect</a:t>
            </a:r>
          </a:p>
          <a:p>
            <a:pPr lvl="1"/>
            <a:r>
              <a:rPr lang="en-US" altLang="zh-CN" dirty="0"/>
              <a:t>Levels from a larger population</a:t>
            </a:r>
          </a:p>
          <a:p>
            <a:pPr lvl="1"/>
            <a:r>
              <a:rPr lang="en-US" altLang="zh-CN" dirty="0"/>
              <a:t>Can choose different levels if redo the experiment</a:t>
            </a:r>
          </a:p>
          <a:p>
            <a:pPr lvl="1"/>
            <a:r>
              <a:rPr lang="en-US" altLang="zh-CN" dirty="0"/>
              <a:t>Objective is to estimate variance</a:t>
            </a:r>
          </a:p>
          <a:p>
            <a:pPr lvl="1"/>
            <a:r>
              <a:rPr lang="en-US" altLang="zh-CN" dirty="0"/>
              <a:t>Random effect has additional error terms beyond sigma-square</a:t>
            </a:r>
          </a:p>
          <a:p>
            <a:pPr lvl="1"/>
            <a:r>
              <a:rPr lang="en-US" altLang="zh-CN" dirty="0"/>
              <a:t>Important for inferential statistics</a:t>
            </a:r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930C36-A1F4-4D66-92E8-5DC8ED63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1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5E039-EBA3-4564-BEAC-237A5D91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Mixed Model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05B96C-CEF1-4A76-8EE3-2AC53F3B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9024"/>
          </a:xfrm>
        </p:spPr>
        <p:txBody>
          <a:bodyPr/>
          <a:lstStyle/>
          <a:p>
            <a:r>
              <a:rPr lang="en-US" altLang="zh-CN" dirty="0"/>
              <a:t>RBD (as we covered)</a:t>
            </a:r>
          </a:p>
          <a:p>
            <a:r>
              <a:rPr lang="en-US" altLang="zh-CN" dirty="0"/>
              <a:t>Hierarchical (cover today)</a:t>
            </a:r>
          </a:p>
          <a:p>
            <a:r>
              <a:rPr lang="en-US" altLang="zh-CN" dirty="0"/>
              <a:t>Split Plot (cover next)</a:t>
            </a:r>
          </a:p>
          <a:p>
            <a:r>
              <a:rPr lang="en-US" altLang="zh-CN" dirty="0"/>
              <a:t>Repeated Measures (Cover at the end)</a:t>
            </a:r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C03E97-219E-4BB2-9F96-6A396B40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2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14D11A7E-6CC7-4B32-B676-F86B41E8F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zh-CN"/>
              <a:t>PROC MIXED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D5E9DE72-C085-4B81-8ED6-FB4416697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7868" y="1624614"/>
            <a:ext cx="9174332" cy="401418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Specifically designed to fit mixed effect models.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It can model: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Random and mixed effect data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Repeated measures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Spatial data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Data with heterogeneous variances and autocorrelated observations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The MIXED procedure is more general than GLM in the sense that it gives a user more flexibility in specifying the correlation structures, particularly useful in repeated measures and random effect models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GLM uses OLS estimation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Mixed uses ML, REML, or MIVQUE0 estimation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192D2D7-7D09-4EE8-B5CC-247FD4FE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5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0637E-6469-4835-BBAE-7FF9909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A5D1A7-B04D-4306-9621-855BEFBB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Predictor variables are measured at more than one level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reading achievement scores at the student level (Level 1)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teacher-student ratios at the school level (Level 2)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Response is measured for each subject (level 1)</a:t>
            </a:r>
          </a:p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Each subject then belongs to a group (cluster) (level 2)</a:t>
            </a:r>
          </a:p>
          <a:p>
            <a:pPr lvl="1"/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Math scores of students grouped by classroom, or school</a:t>
            </a:r>
          </a:p>
          <a:p>
            <a:pPr lvl="1"/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Birth weights of lab rats grouped by litter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E2AEB-6156-448B-9FFD-13D8DDB7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1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9E33C-55F5-4D98-BBB6-102AFC64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89881D-A849-49D8-B54F-284A62341836}"/>
              </a:ext>
            </a:extLst>
          </p:cNvPr>
          <p:cNvSpPr txBox="1">
            <a:spLocks noChangeArrowheads="1"/>
          </p:cNvSpPr>
          <p:nvPr/>
        </p:nvSpPr>
        <p:spPr>
          <a:xfrm>
            <a:off x="472736" y="1463675"/>
            <a:ext cx="835069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High School and Beyond data example (</a:t>
            </a:r>
            <a:r>
              <a:rPr lang="en-US" altLang="zh-CN" dirty="0" err="1"/>
              <a:t>Byrk</a:t>
            </a:r>
            <a:r>
              <a:rPr lang="en-US" altLang="zh-CN" dirty="0"/>
              <a:t> &amp; </a:t>
            </a:r>
            <a:r>
              <a:rPr lang="en-US" altLang="zh-CN" dirty="0" err="1"/>
              <a:t>Raudenbush</a:t>
            </a:r>
            <a:r>
              <a:rPr lang="en-US" altLang="zh-CN" dirty="0"/>
              <a:t>, 1992)</a:t>
            </a:r>
          </a:p>
          <a:p>
            <a:r>
              <a:rPr lang="en-US" altLang="zh-CN" dirty="0"/>
              <a:t>7,185 students in 160 schools</a:t>
            </a:r>
          </a:p>
          <a:p>
            <a:r>
              <a:rPr lang="en-US" altLang="zh-CN" dirty="0"/>
              <a:t>MATHACH: Student level (</a:t>
            </a:r>
            <a:r>
              <a:rPr lang="en-US" altLang="zh-CN" dirty="0">
                <a:highlight>
                  <a:srgbClr val="FFFF00"/>
                </a:highlight>
              </a:rPr>
              <a:t>level-1</a:t>
            </a:r>
            <a:r>
              <a:rPr lang="en-US" altLang="zh-CN" dirty="0"/>
              <a:t>) outcome is math achievement</a:t>
            </a:r>
          </a:p>
          <a:p>
            <a:r>
              <a:rPr lang="en-US" altLang="zh-CN" dirty="0"/>
              <a:t>SES: Student level (</a:t>
            </a:r>
            <a:r>
              <a:rPr lang="en-US" altLang="zh-CN" dirty="0">
                <a:highlight>
                  <a:srgbClr val="FFFF00"/>
                </a:highlight>
              </a:rPr>
              <a:t>levl-1</a:t>
            </a:r>
            <a:r>
              <a:rPr lang="en-US" altLang="zh-CN" dirty="0"/>
              <a:t>) covariate is socio-economic status</a:t>
            </a:r>
          </a:p>
          <a:p>
            <a:r>
              <a:rPr lang="en-US" altLang="zh-CN" dirty="0"/>
              <a:t>MEANSES: School-level (</a:t>
            </a:r>
            <a:r>
              <a:rPr lang="en-US" altLang="zh-CN" dirty="0">
                <a:highlight>
                  <a:srgbClr val="00FF00"/>
                </a:highlight>
              </a:rPr>
              <a:t>level-2</a:t>
            </a:r>
            <a:r>
              <a:rPr lang="en-US" altLang="zh-CN" dirty="0"/>
              <a:t>) covariate of mean SES for the school</a:t>
            </a:r>
          </a:p>
          <a:p>
            <a:r>
              <a:rPr lang="en-US" altLang="zh-CN" dirty="0"/>
              <a:t>SECTOR: School-level (</a:t>
            </a:r>
            <a:r>
              <a:rPr lang="en-US" altLang="zh-CN" dirty="0">
                <a:highlight>
                  <a:srgbClr val="00FF00"/>
                </a:highlight>
              </a:rPr>
              <a:t>level-2</a:t>
            </a:r>
            <a:r>
              <a:rPr lang="en-US" altLang="zh-CN" dirty="0"/>
              <a:t>) covariate of school type (dummy coded, public= 0 and Catholic=1)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60756-F599-4FD1-B0D5-E7C98EAF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>
            <a:extLst>
              <a:ext uri="{FF2B5EF4-FFF2-40B4-BE49-F238E27FC236}">
                <a16:creationId xmlns:a16="http://schemas.microsoft.com/office/drawing/2014/main" xmlns="" id="{8CC3D0C1-7947-4D43-BEAC-4155AB5CA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MIXED Model Level 2 Approach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xmlns="" id="{49626FDB-8630-421B-8509-2BCF4F45D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515863"/>
            <a:ext cx="7543800" cy="4724400"/>
          </a:xfrm>
          <a:noFill/>
          <a:ln/>
          <a:effectLst>
            <a:outerShdw blurRad="50800" dist="12700" dir="81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Level 1: students outcome (</a:t>
            </a:r>
            <a:r>
              <a:rPr lang="en-US" altLang="zh-CN" sz="2000" i="1" dirty="0" err="1"/>
              <a:t>Y</a:t>
            </a:r>
            <a:r>
              <a:rPr lang="en-US" altLang="zh-CN" sz="2000" i="1" baseline="-25000" dirty="0" err="1"/>
              <a:t>ij</a:t>
            </a:r>
            <a:r>
              <a:rPr lang="en-US" altLang="zh-CN" sz="2000" dirty="0"/>
              <a:t>) is expressed as the sum of an intercept for the students school (</a:t>
            </a:r>
            <a:r>
              <a:rPr lang="en-US" altLang="zh-CN" sz="2000" dirty="0">
                <a:sym typeface="Symbol" panose="05050102010706020507" pitchFamily="18" charset="2"/>
              </a:rPr>
              <a:t>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  <a:r>
              <a:rPr lang="en-US" altLang="zh-CN" sz="2000" dirty="0"/>
              <a:t> and a random error term (</a:t>
            </a:r>
            <a:r>
              <a:rPr lang="en-US" altLang="zh-CN" sz="2000" i="1" dirty="0" err="1"/>
              <a:t>r</a:t>
            </a:r>
            <a:r>
              <a:rPr lang="en-US" altLang="zh-CN" sz="2000" i="1" baseline="-25000" dirty="0" err="1"/>
              <a:t>ij</a:t>
            </a:r>
            <a:r>
              <a:rPr lang="en-US" altLang="zh-CN" sz="2000" dirty="0"/>
              <a:t>) associated with the </a:t>
            </a:r>
            <a:r>
              <a:rPr lang="en-US" altLang="zh-CN" sz="2000" i="1" dirty="0" err="1"/>
              <a:t>i</a:t>
            </a:r>
            <a:r>
              <a:rPr lang="en-US" altLang="zh-CN" sz="2000" i="1" baseline="-25000" dirty="0" err="1"/>
              <a:t>th</a:t>
            </a:r>
            <a:r>
              <a:rPr lang="en-US" altLang="zh-CN" sz="2000" dirty="0"/>
              <a:t> student in the </a:t>
            </a:r>
            <a:r>
              <a:rPr lang="en-US" altLang="zh-CN" sz="2000" i="1" dirty="0" err="1"/>
              <a:t>j</a:t>
            </a:r>
            <a:r>
              <a:rPr lang="en-US" altLang="zh-CN" sz="2000" i="1" baseline="-25000" dirty="0" err="1"/>
              <a:t>th</a:t>
            </a:r>
            <a:r>
              <a:rPr lang="en-US" altLang="zh-CN" sz="2000" dirty="0"/>
              <a:t> school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i="1" dirty="0" err="1"/>
              <a:t>Y</a:t>
            </a:r>
            <a:r>
              <a:rPr lang="en-US" altLang="zh-CN" sz="2000" i="1" baseline="-25000" dirty="0" err="1"/>
              <a:t>ij</a:t>
            </a:r>
            <a:r>
              <a:rPr lang="en-US" altLang="zh-CN" sz="2000" dirty="0"/>
              <a:t> = </a:t>
            </a:r>
            <a:r>
              <a:rPr lang="en-US" altLang="zh-CN" sz="2000" dirty="0">
                <a:sym typeface="Symbol" panose="05050102010706020507" pitchFamily="18" charset="2"/>
              </a:rPr>
              <a:t>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2000" dirty="0"/>
              <a:t> </a:t>
            </a:r>
            <a:r>
              <a:rPr lang="en-US" altLang="zh-CN" sz="2000" i="1" dirty="0"/>
              <a:t>+ </a:t>
            </a:r>
            <a:r>
              <a:rPr lang="en-US" altLang="zh-CN" sz="2000" i="1" dirty="0" err="1"/>
              <a:t>r</a:t>
            </a:r>
            <a:r>
              <a:rPr lang="en-US" altLang="zh-CN" sz="2000" i="1" baseline="-25000" dirty="0" err="1"/>
              <a:t>ij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Level 2: We express the school level intercept as the sum of an overall mean (</a:t>
            </a:r>
            <a:r>
              <a:rPr lang="en-US" altLang="zh-CN" sz="2000" dirty="0">
                <a:sym typeface="Symbol" panose="05050102010706020507" pitchFamily="18" charset="2"/>
              </a:rPr>
              <a:t></a:t>
            </a:r>
            <a:r>
              <a:rPr lang="en-US" altLang="zh-CN" sz="2000" baseline="-25000" dirty="0">
                <a:sym typeface="Symbol" panose="05050102010706020507" pitchFamily="18" charset="2"/>
              </a:rPr>
              <a:t>00</a:t>
            </a:r>
            <a:r>
              <a:rPr lang="en-US" altLang="zh-CN" sz="2000" dirty="0">
                <a:sym typeface="Symbol" panose="05050102010706020507" pitchFamily="18" charset="2"/>
              </a:rPr>
              <a:t>) </a:t>
            </a:r>
            <a:r>
              <a:rPr lang="en-US" altLang="zh-CN" sz="2000" dirty="0"/>
              <a:t>and a series of random deviations from that mean (</a:t>
            </a:r>
            <a:r>
              <a:rPr lang="en-US" altLang="zh-CN" sz="2000" dirty="0">
                <a:sym typeface="Symbol" panose="05050102010706020507" pitchFamily="18" charset="2"/>
              </a:rPr>
              <a:t>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ym typeface="Symbol" panose="05050102010706020507" pitchFamily="18" charset="2"/>
              </a:rPr>
              <a:t>.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i="1" dirty="0"/>
              <a:t>		 </a:t>
            </a:r>
            <a:r>
              <a:rPr lang="en-US" altLang="zh-CN" sz="2000" dirty="0">
                <a:sym typeface="Symbol" panose="05050102010706020507" pitchFamily="18" charset="2"/>
              </a:rPr>
              <a:t>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0j</a:t>
            </a:r>
            <a:r>
              <a:rPr lang="en-US" altLang="zh-CN" sz="2000" dirty="0"/>
              <a:t> = </a:t>
            </a:r>
            <a:r>
              <a:rPr lang="en-US" altLang="zh-CN" sz="2000" dirty="0">
                <a:sym typeface="Symbol" panose="05050102010706020507" pitchFamily="18" charset="2"/>
              </a:rPr>
              <a:t></a:t>
            </a:r>
            <a:r>
              <a:rPr lang="en-US" altLang="zh-CN" sz="2000" baseline="-25000" dirty="0">
                <a:sym typeface="Symbol" panose="05050102010706020507" pitchFamily="18" charset="2"/>
              </a:rPr>
              <a:t>00</a:t>
            </a:r>
            <a:r>
              <a:rPr lang="en-US" altLang="zh-CN" sz="2000" i="1" baseline="-25000" dirty="0"/>
              <a:t> </a:t>
            </a:r>
            <a:r>
              <a:rPr lang="en-US" altLang="zh-CN" sz="2000" dirty="0"/>
              <a:t>+ </a:t>
            </a:r>
            <a:r>
              <a:rPr lang="en-US" altLang="zh-CN" sz="2000" dirty="0">
                <a:sym typeface="Symbol" panose="05050102010706020507" pitchFamily="18" charset="2"/>
              </a:rPr>
              <a:t></a:t>
            </a:r>
            <a:r>
              <a:rPr lang="en-US" altLang="zh-CN" sz="2000" baseline="-25000" dirty="0">
                <a:sym typeface="Symbol" panose="05050102010706020507" pitchFamily="18" charset="2"/>
              </a:rPr>
              <a:t>01</a:t>
            </a:r>
            <a:r>
              <a:rPr lang="en-US" altLang="zh-CN" sz="2000" i="1" dirty="0"/>
              <a:t>MEANSES</a:t>
            </a:r>
            <a:r>
              <a:rPr lang="en-US" altLang="zh-CN" sz="2000" i="1" baseline="-25000" dirty="0"/>
              <a:t>j </a:t>
            </a:r>
            <a:r>
              <a:rPr lang="en-US" altLang="zh-CN" sz="2000" dirty="0"/>
              <a:t>+ </a:t>
            </a:r>
            <a:r>
              <a:rPr lang="en-US" altLang="zh-CN" sz="2000" dirty="0">
                <a:sym typeface="Symbol" panose="05050102010706020507" pitchFamily="18" charset="2"/>
              </a:rPr>
              <a:t></a:t>
            </a:r>
            <a:r>
              <a:rPr lang="en-US" altLang="zh-CN" sz="2000" baseline="-25000" dirty="0">
                <a:sym typeface="Symbol" panose="05050102010706020507" pitchFamily="18" charset="2"/>
              </a:rPr>
              <a:t>02</a:t>
            </a:r>
            <a:r>
              <a:rPr lang="en-US" altLang="zh-CN" sz="2000" i="1" dirty="0"/>
              <a:t>SECTOR</a:t>
            </a:r>
            <a:r>
              <a:rPr lang="en-US" altLang="zh-CN" sz="2000" i="1" baseline="-25000" dirty="0"/>
              <a:t>j </a:t>
            </a:r>
            <a:r>
              <a:rPr lang="en-US" altLang="zh-CN" sz="2000" dirty="0"/>
              <a:t>+ </a:t>
            </a:r>
            <a:r>
              <a:rPr lang="en-US" altLang="zh-CN" sz="2000" dirty="0">
                <a:sym typeface="Symbol" panose="05050102010706020507" pitchFamily="18" charset="2"/>
              </a:rPr>
              <a:t>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0j</a:t>
            </a:r>
            <a:endParaRPr lang="en-US" altLang="zh-CN" sz="2000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This leads to a model equation of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i="1" dirty="0"/>
              <a:t>		</a:t>
            </a:r>
            <a:r>
              <a:rPr lang="en-US" altLang="zh-CN" sz="2000" i="1" dirty="0" err="1"/>
              <a:t>Y</a:t>
            </a:r>
            <a:r>
              <a:rPr lang="en-US" altLang="zh-CN" sz="2000" i="1" baseline="-25000" dirty="0" err="1"/>
              <a:t>ij</a:t>
            </a:r>
            <a:r>
              <a:rPr lang="en-US" altLang="zh-CN" sz="2000" dirty="0"/>
              <a:t> = </a:t>
            </a:r>
            <a:r>
              <a:rPr lang="en-US" altLang="zh-CN" sz="2000" dirty="0">
                <a:sym typeface="Symbol" panose="05050102010706020507" pitchFamily="18" charset="2"/>
              </a:rPr>
              <a:t></a:t>
            </a:r>
            <a:r>
              <a:rPr lang="en-US" altLang="zh-CN" sz="2000" baseline="-25000" dirty="0">
                <a:sym typeface="Symbol" panose="05050102010706020507" pitchFamily="18" charset="2"/>
              </a:rPr>
              <a:t>00</a:t>
            </a:r>
            <a:r>
              <a:rPr lang="en-US" altLang="zh-CN" sz="2000" i="1" baseline="-25000" dirty="0"/>
              <a:t> </a:t>
            </a:r>
            <a:r>
              <a:rPr lang="en-US" altLang="zh-CN" sz="2000" dirty="0"/>
              <a:t>+ </a:t>
            </a:r>
            <a:r>
              <a:rPr lang="en-US" altLang="zh-CN" sz="2000" dirty="0">
                <a:sym typeface="Symbol" panose="05050102010706020507" pitchFamily="18" charset="2"/>
              </a:rPr>
              <a:t></a:t>
            </a:r>
            <a:r>
              <a:rPr lang="en-US" altLang="zh-CN" sz="2000" baseline="-25000" dirty="0">
                <a:sym typeface="Symbol" panose="05050102010706020507" pitchFamily="18" charset="2"/>
              </a:rPr>
              <a:t>01</a:t>
            </a:r>
            <a:r>
              <a:rPr lang="en-US" altLang="zh-CN" sz="2000" i="1" dirty="0"/>
              <a:t>MEANSES</a:t>
            </a:r>
            <a:r>
              <a:rPr lang="en-US" altLang="zh-CN" sz="2000" i="1" baseline="-25000" dirty="0"/>
              <a:t>j </a:t>
            </a:r>
            <a:r>
              <a:rPr lang="en-US" altLang="zh-CN" sz="2000" dirty="0"/>
              <a:t>+ </a:t>
            </a:r>
            <a:r>
              <a:rPr lang="en-US" altLang="zh-CN" sz="2000" dirty="0">
                <a:sym typeface="Symbol" panose="05050102010706020507" pitchFamily="18" charset="2"/>
              </a:rPr>
              <a:t></a:t>
            </a:r>
            <a:r>
              <a:rPr lang="en-US" altLang="zh-CN" sz="2000" baseline="-25000" dirty="0">
                <a:sym typeface="Symbol" panose="05050102010706020507" pitchFamily="18" charset="2"/>
              </a:rPr>
              <a:t>02</a:t>
            </a:r>
            <a:r>
              <a:rPr lang="en-US" altLang="zh-CN" sz="2000" i="1" dirty="0"/>
              <a:t>SECTOR</a:t>
            </a:r>
            <a:r>
              <a:rPr lang="en-US" altLang="zh-CN" sz="2000" i="1" baseline="-25000" dirty="0"/>
              <a:t>j </a:t>
            </a:r>
            <a:r>
              <a:rPr lang="en-US" altLang="zh-CN" sz="2000" dirty="0"/>
              <a:t>+ </a:t>
            </a:r>
            <a:r>
              <a:rPr lang="en-US" altLang="zh-CN" sz="2000" dirty="0">
                <a:sym typeface="Symbol" panose="05050102010706020507" pitchFamily="18" charset="2"/>
              </a:rPr>
              <a:t>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0j </a:t>
            </a:r>
            <a:r>
              <a:rPr lang="en-US" altLang="zh-CN" sz="2000" i="1" dirty="0"/>
              <a:t>+ </a:t>
            </a:r>
            <a:r>
              <a:rPr lang="en-US" altLang="zh-CN" sz="2000" i="1" dirty="0" err="1"/>
              <a:t>r</a:t>
            </a:r>
            <a:r>
              <a:rPr lang="en-US" altLang="zh-CN" sz="2000" i="1" baseline="-25000" dirty="0" err="1"/>
              <a:t>ij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SAS syntax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7389CCA-AA63-4ADF-A87E-9ECEE4B32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99" y="5421454"/>
            <a:ext cx="6628291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mixed data=hsb2 covtest;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class school sector;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model mathach = meanses sector/solution ddfm=satterthwaite;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random intercept /sub=school type=un;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lsmeans sector;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4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E6FF0-7923-40E7-99C9-6FA9F4F9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-158750"/>
            <a:ext cx="10515600" cy="1325563"/>
          </a:xfrm>
        </p:spPr>
        <p:txBody>
          <a:bodyPr/>
          <a:lstStyle/>
          <a:p>
            <a:r>
              <a:rPr lang="en-US" altLang="zh-CN" dirty="0"/>
              <a:t>Level 2 as Predictor Variables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133AC6-7398-4C4F-9292-F60DE852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B1D66AA4-37B5-499A-BD71-23334B1B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729378"/>
            <a:ext cx="5876925" cy="4678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filename input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'/folders/myshortcuts/Math318/my_download/hsball.txt';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data hsb2;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infile input missover firstobs=2 dlm='09'x;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input school $ minority $ female $ ses mathach sector meanses;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cards;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sort;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by school;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mixed data=hsb2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covtest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class school sector;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model mathach = meanses sector/solution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2020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ddfm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satterthwaite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random intercept /sub=school;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lsmeans sector;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80E6B44-B16D-465D-B015-D2292472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36525"/>
            <a:ext cx="3916760" cy="3114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B4AA9DE-D3F9-417E-AF2E-FC26F012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8750"/>
            <a:ext cx="121253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5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1458F-9845-4E6D-BDC9-1E3746DC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450" y="373372"/>
            <a:ext cx="3695700" cy="137795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Variance between school is 2.64</a:t>
            </a:r>
            <a:br>
              <a:rPr lang="en-US" altLang="zh-CN" sz="2000" dirty="0"/>
            </a:br>
            <a:r>
              <a:rPr lang="en-US" altLang="zh-CN" sz="2000" dirty="0"/>
              <a:t>Variance within school is 39.16</a:t>
            </a:r>
            <a:endParaRPr lang="zh-CN" alt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91FC091-1685-494E-B372-F4699453F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276108"/>
            <a:ext cx="4375523" cy="59008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DFF89E-2E09-4C97-B7B8-7528DAB0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Maryville University MATH318</a:t>
            </a:r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294389-54C4-4505-8567-483DDC749D1A}"/>
              </a:ext>
            </a:extLst>
          </p:cNvPr>
          <p:cNvSpPr txBox="1"/>
          <p:nvPr/>
        </p:nvSpPr>
        <p:spPr>
          <a:xfrm>
            <a:off x="7709273" y="3226535"/>
            <a:ext cx="4279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13.32 is the average school mean math achievement score when the rest predictors are zero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18050A3-0E25-44DE-8FC0-3AE659C778EB}"/>
              </a:ext>
            </a:extLst>
          </p:cNvPr>
          <p:cNvSpPr txBox="1"/>
          <p:nvPr/>
        </p:nvSpPr>
        <p:spPr>
          <a:xfrm>
            <a:off x="7709273" y="4367352"/>
            <a:ext cx="448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5.333 is the fixed effects for </a:t>
            </a:r>
            <a:r>
              <a:rPr lang="en-US" altLang="zh-CN" dirty="0" err="1"/>
              <a:t>meanses</a:t>
            </a:r>
            <a:r>
              <a:rPr lang="en-US" altLang="zh-CN" dirty="0"/>
              <a:t>: schools that differ by 1 point in </a:t>
            </a:r>
            <a:r>
              <a:rPr lang="en-US" altLang="zh-CN" dirty="0" err="1"/>
              <a:t>meanses</a:t>
            </a:r>
            <a:r>
              <a:rPr lang="en-US" altLang="zh-CN" dirty="0"/>
              <a:t> differ by 5.333 points in </a:t>
            </a:r>
            <a:r>
              <a:rPr lang="en-US" altLang="zh-CN" dirty="0" err="1"/>
              <a:t>mathach</a:t>
            </a:r>
            <a:r>
              <a:rPr lang="en-US" altLang="zh-CN" dirty="0"/>
              <a:t> and is a significant effect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E12AC12-3E08-4C94-A412-2C64369B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73" y="5610225"/>
            <a:ext cx="4191000" cy="1133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EE2789-EA50-4204-9F1B-399FF1A03205}"/>
              </a:ext>
            </a:extLst>
          </p:cNvPr>
          <p:cNvSpPr txBox="1"/>
          <p:nvPr/>
        </p:nvSpPr>
        <p:spPr>
          <a:xfrm>
            <a:off x="352425" y="600075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FF00"/>
                </a:highlight>
              </a:rPr>
              <a:t>SAS Output</a:t>
            </a:r>
            <a:endParaRPr lang="zh-CN" alt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38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708</Words>
  <Application>Microsoft Office PowerPoint</Application>
  <PresentationFormat>Widescreen</PresentationFormat>
  <Paragraphs>116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Consolas</vt:lpstr>
      <vt:lpstr>等线</vt:lpstr>
      <vt:lpstr>等线 Light</vt:lpstr>
      <vt:lpstr>MS Pゴシック</vt:lpstr>
      <vt:lpstr>Symbol</vt:lpstr>
      <vt:lpstr>Times</vt:lpstr>
      <vt:lpstr>Times New Roman</vt:lpstr>
      <vt:lpstr>Wingdings</vt:lpstr>
      <vt:lpstr>Office Theme</vt:lpstr>
      <vt:lpstr>Mixed Model</vt:lpstr>
      <vt:lpstr>Recap: Determine Fixed and Random Effects</vt:lpstr>
      <vt:lpstr>Typical Mixed Model Types</vt:lpstr>
      <vt:lpstr>PROC MIXED</vt:lpstr>
      <vt:lpstr>Hierarchical Model</vt:lpstr>
      <vt:lpstr>Example</vt:lpstr>
      <vt:lpstr>MIXED Model Level 2 Approach</vt:lpstr>
      <vt:lpstr>Level 2 as Predictor Variables</vt:lpstr>
      <vt:lpstr>Variance between school is 2.64 Variance within school is 39.16</vt:lpstr>
      <vt:lpstr>Including Level-1 Predictors</vt:lpstr>
      <vt:lpstr>Variance between school is 4.83 Variance from SES is 0.4127 Variance within school is 36.83 reduced from 39.16</vt:lpstr>
      <vt:lpstr>Including Level-1 AND Level-2 Predictors</vt:lpstr>
      <vt:lpstr>Level 1&amp;2 as Predictor Variables</vt:lpstr>
      <vt:lpstr>Quiz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Model</dc:title>
  <dc:creator>Li, Hui</dc:creator>
  <cp:lastModifiedBy>Johnson, Nicholas</cp:lastModifiedBy>
  <cp:revision>30</cp:revision>
  <dcterms:created xsi:type="dcterms:W3CDTF">2018-02-24T16:51:28Z</dcterms:created>
  <dcterms:modified xsi:type="dcterms:W3CDTF">2018-02-28T01:24:46Z</dcterms:modified>
</cp:coreProperties>
</file>