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0" r:id="rId6"/>
    <p:sldId id="263" r:id="rId7"/>
    <p:sldId id="264" r:id="rId8"/>
    <p:sldId id="265" r:id="rId9"/>
    <p:sldId id="268" r:id="rId10"/>
    <p:sldId id="261" r:id="rId11"/>
    <p:sldId id="26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8653-72E8-44A9-9D96-0B1F8FFD951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B1A4-B9A0-46AC-AEE0-8C5272D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FEDE-7463-4DC6-A361-151CF1D74CCB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F261-0D8D-4273-9A35-9AB0C9632791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6B49-04F3-479B-9D51-B9796D284DD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B8D6-54A5-4143-BD3C-904019F0ABA1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1FB-FD2E-41AB-A9DC-B22FF9D16262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DCFB-946E-4D3E-B532-507AA014CFC9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C8B8-8B33-4BFF-BFEB-0D6969E554B0}" type="datetime1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F141-A7C2-4B71-BD1B-85E6A60B68AB}" type="datetime1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741-9CB8-4F98-BDAE-5DAA0E1DA2F6}" type="datetime1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7658-2C8C-4728-80DF-5950C70A6785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660-8A77-497B-8CDA-028F637FAC25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5E5D-4EE1-4FBF-A4EC-79A55D0F10A9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ufl.edu/archived/casella/StatDesig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ntucky_Derb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RCBD and Mixed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776" y="416410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Feb 20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– Overview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2.13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5865" y="3244334"/>
            <a:ext cx="520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http://www.stat.ufl.edu/archived/casella/StatDesign/</a:t>
            </a:r>
            <a:endParaRPr lang="en-US" dirty="0"/>
          </a:p>
          <a:p>
            <a:pPr algn="ctr"/>
            <a:r>
              <a:rPr lang="en-US" dirty="0"/>
              <a:t>Cheat Sheet</a:t>
            </a:r>
          </a:p>
        </p:txBody>
      </p:sp>
    </p:spTree>
    <p:extLst>
      <p:ext uri="{BB962C8B-B14F-4D97-AF65-F5344CB8AC3E}">
        <p14:creationId xmlns:p14="http://schemas.microsoft.com/office/powerpoint/2010/main" val="60621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the Farm Data</a:t>
            </a:r>
          </a:p>
          <a:p>
            <a:pPr lvl="1"/>
            <a:r>
              <a:rPr lang="en-US" dirty="0"/>
              <a:t>Generate the ANOVA table (3 points)</a:t>
            </a:r>
          </a:p>
          <a:p>
            <a:pPr lvl="1"/>
            <a:r>
              <a:rPr lang="en-US" dirty="0"/>
              <a:t>Calculate the </a:t>
            </a:r>
            <a:r>
              <a:rPr lang="en-US" dirty="0" err="1"/>
              <a:t>Intraclass</a:t>
            </a:r>
            <a:r>
              <a:rPr lang="en-US" dirty="0"/>
              <a:t> correlation for Farm effect (2 points)</a:t>
            </a:r>
          </a:p>
          <a:p>
            <a:pPr lvl="1"/>
            <a:r>
              <a:rPr lang="en-US" dirty="0"/>
              <a:t>Generate a contrast to compare the average of species 1 and 2 vs. that of species 4 and 5; is it significant? what is the p-value? (2 points)</a:t>
            </a:r>
          </a:p>
          <a:p>
            <a:pPr lvl="1"/>
            <a:r>
              <a:rPr lang="en-US" dirty="0"/>
              <a:t> If you have a choice to select ONE farm to raise your species, which one would you choose based on BLUP? Please also state your reason why (3 points)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(Due March 9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0" y="3159475"/>
            <a:ext cx="10515600" cy="2486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the Kentucky Derby Data with below 2 criteria:</a:t>
            </a:r>
          </a:p>
          <a:p>
            <a:pPr lvl="1"/>
            <a:r>
              <a:rPr lang="en-US" dirty="0"/>
              <a:t>1 and ¼ mile race only</a:t>
            </a:r>
          </a:p>
          <a:p>
            <a:pPr lvl="1"/>
            <a:r>
              <a:rPr lang="en-US" dirty="0"/>
              <a:t>Track Condition factors with at least 3 counts from 1896-2017</a:t>
            </a:r>
          </a:p>
          <a:p>
            <a:r>
              <a:rPr lang="en-US" dirty="0"/>
              <a:t>Answer the below questions:</a:t>
            </a:r>
          </a:p>
          <a:p>
            <a:pPr lvl="1"/>
            <a:r>
              <a:rPr lang="en-US" dirty="0"/>
              <a:t>Is this CRD or RCBD?</a:t>
            </a:r>
          </a:p>
          <a:p>
            <a:pPr lvl="1"/>
            <a:r>
              <a:rPr lang="en-US" dirty="0"/>
              <a:t>is Track Condition significant for the performance of the fastest horses?</a:t>
            </a:r>
          </a:p>
          <a:p>
            <a:pPr lvl="1"/>
            <a:r>
              <a:rPr lang="en-US" dirty="0"/>
              <a:t>Based on the historical data, What would you predict the Track condition for 2018 May race?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871083"/>
            <a:ext cx="48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3.1(a); 3.3(a); 3.5; 3.7 (b) (c); 3.15 (a) (b) (d)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609748"/>
            <a:ext cx="4551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https://en.wikipedia.org/wiki/Kentucky_Derby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74035" cy="1325563"/>
          </a:xfrm>
        </p:spPr>
        <p:txBody>
          <a:bodyPr/>
          <a:lstStyle/>
          <a:p>
            <a:r>
              <a:rPr lang="en-US" dirty="0"/>
              <a:t>The Kentucky Derby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92" y="2194741"/>
            <a:ext cx="5577918" cy="3232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47" y="2206107"/>
            <a:ext cx="5446224" cy="32308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47292" y="442024"/>
            <a:ext cx="4539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Tesla’s Space Travel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81" y="5782651"/>
            <a:ext cx="529345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Run for the Roses and the Beauty of the Speed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9582" y="5772944"/>
            <a:ext cx="522634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Exploration of the Unknown with Mankind’s Curiosity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22415" y="1632408"/>
            <a:ext cx="75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We are in an exciting world where data scientists are very much needed</a:t>
            </a:r>
          </a:p>
        </p:txBody>
      </p:sp>
    </p:spTree>
    <p:extLst>
      <p:ext uri="{BB962C8B-B14F-4D97-AF65-F5344CB8AC3E}">
        <p14:creationId xmlns:p14="http://schemas.microsoft.com/office/powerpoint/2010/main" val="16719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first of all to fill the feedback</a:t>
            </a:r>
          </a:p>
          <a:p>
            <a:r>
              <a:rPr lang="en-US" dirty="0"/>
              <a:t>Overall quite encouraging feedback from the class</a:t>
            </a:r>
          </a:p>
          <a:p>
            <a:r>
              <a:rPr lang="en-US" dirty="0"/>
              <a:t>I will focus on the ones that will need to improve with below examples</a:t>
            </a:r>
          </a:p>
          <a:p>
            <a:pPr lvl="1"/>
            <a:r>
              <a:rPr lang="en-US" dirty="0"/>
              <a:t>SAS Background is lacking for some students</a:t>
            </a:r>
          </a:p>
          <a:p>
            <a:pPr lvl="1"/>
            <a:r>
              <a:rPr lang="en-US" dirty="0"/>
              <a:t>no Feedback on homework and quiz</a:t>
            </a:r>
          </a:p>
          <a:p>
            <a:pPr lvl="1"/>
            <a:r>
              <a:rPr lang="en-US" dirty="0"/>
              <a:t>Homework is unclear and somewhat difficult</a:t>
            </a:r>
          </a:p>
          <a:p>
            <a:r>
              <a:rPr lang="en-US" dirty="0"/>
              <a:t>I will ask the class a favor more participation for the End of Semester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Mixed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REML (</a:t>
            </a:r>
            <a:r>
              <a:rPr lang="en-US" dirty="0">
                <a:solidFill>
                  <a:srgbClr val="00B050"/>
                </a:solidFill>
              </a:rPr>
              <a:t>Restricted Maximum Likelihood</a:t>
            </a:r>
            <a:r>
              <a:rPr lang="en-US" dirty="0"/>
              <a:t>) VS. Least Square Estimate in PROC GLM</a:t>
            </a:r>
          </a:p>
          <a:p>
            <a:r>
              <a:rPr lang="en-US" dirty="0"/>
              <a:t>Introduce BLUP computation for Random Effects</a:t>
            </a:r>
          </a:p>
          <a:p>
            <a:r>
              <a:rPr lang="en-US" dirty="0"/>
              <a:t>can compute </a:t>
            </a:r>
            <a:r>
              <a:rPr lang="en-US" dirty="0" err="1"/>
              <a:t>Intraclass</a:t>
            </a:r>
            <a:r>
              <a:rPr lang="en-US" dirty="0"/>
              <a:t> correlations (in certain case, equivalent to Heritability/Repeatability of experiments)</a:t>
            </a:r>
          </a:p>
          <a:p>
            <a:r>
              <a:rPr lang="en-US" dirty="0"/>
              <a:t>in real world not-that-perfected case, deals perfectly well when data is not balanced, or missing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or Random effects? some Guidelines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2975"/>
              </p:ext>
            </p:extLst>
          </p:nvPr>
        </p:nvGraphicFramePr>
        <p:xfrm>
          <a:off x="1897776" y="1986404"/>
          <a:ext cx="8127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49472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668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768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  <a:r>
                        <a:rPr lang="en-US" baseline="0" dirty="0"/>
                        <a:t>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Finite # of factor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  <a:r>
                        <a:rPr lang="en-US" baseline="0" dirty="0"/>
                        <a:t> at random from conceptually infinite collection of possibilities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other new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 use the same level again as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 be different levels from same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6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Variance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1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the exact levels used in the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all levels of the factors (population attributes)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085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0"/>
            <a:ext cx="1095951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Simulation to generate a farm milk production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30629"/>
            <a:ext cx="6096000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Sim;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keep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Species Farm Animal Yield;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AnimalEffect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AnimalFarm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dim(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AnimalEffect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AnimalEffect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{i} = sqrt(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5.0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12345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AnimalFarm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{i}    =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ranuni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12345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{i} =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ranuni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12345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pl-PL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4000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Animal  =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ranuni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12345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Species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{Animal};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Farm   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AnimalFarm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{Animal};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Yield   =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Species + Farm/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AnimalEffect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{Animal}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+ sqrt(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11.0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12345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437152" y="1430629"/>
            <a:ext cx="5542327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Sim;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Sim;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Yield&gt;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Animal;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"C:\Pipeline\AnimalFarm.pdf"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mixed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=Sim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covtest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Species Farm;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Yield = Species;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farm /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solution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species;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*test Species;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estimate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'Species1 =  Species3'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Species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8" y="148348"/>
            <a:ext cx="4733925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4" y="4432604"/>
            <a:ext cx="108680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34" y="92780"/>
            <a:ext cx="4694809" cy="670161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40" y="1928992"/>
            <a:ext cx="404478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9053" y="2099145"/>
            <a:ext cx="32838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Intraclass</a:t>
            </a:r>
            <a:r>
              <a:rPr lang="en-US" dirty="0"/>
              <a:t> Correlation: 7.2517/(7.2517+12.5622)=?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04" y="1040547"/>
            <a:ext cx="34099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02" y="2677550"/>
            <a:ext cx="44958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238" y="4058729"/>
            <a:ext cx="4676527" cy="279927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9527"/>
            <a:ext cx="4038600" cy="92837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Revisit Soybean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213-8FE4-40CF-932D-BC33263729C0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 318/612-01 Experimental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031" y="1368266"/>
            <a:ext cx="3854741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SOYBEAN;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$ BLOCK $ FAILURES;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TITLE1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'FAILURES TO GERMINATE OF SOYBEAN PLANTS'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TITLE2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'4 TREATMENTS AND A CONTROL, 5 BLOCKS'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1	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2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3	12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4	13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CHECK	5	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1	2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2	6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3	7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4	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ARASAN	5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1	4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2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3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4	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SPERGON	5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1	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2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3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4	10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SEMESAN	5	6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1	9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2	7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3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4	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FERMATE	5	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356683" y="1045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*** Example of RBD ***;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*** From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Snedecor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&amp; Cochran, 1980 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pg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256) ***;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4796" y="1052413"/>
            <a:ext cx="6096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=SOYBEAN;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 =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soybeanm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/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pdiff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'check vs </a:t>
            </a:r>
            <a:r>
              <a:rPr lang="en-US" sz="1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fermate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574796" y="2695346"/>
            <a:ext cx="6096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MIXED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=SOYBEAN cl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COVTEST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BLOCK;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 = treatment /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htype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DDFM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=Satterthwaite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BLOCK;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pdiff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'check vs </a:t>
            </a:r>
            <a:r>
              <a:rPr lang="en-US" sz="1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fermate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treatment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4796" y="4618181"/>
            <a:ext cx="60960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univariate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ResidDataP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normal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74649" y="5276282"/>
            <a:ext cx="6096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soybeanm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failures*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53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862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RCBD and Mixed Model</vt:lpstr>
      <vt:lpstr>The Kentucky Derby </vt:lpstr>
      <vt:lpstr>Survey Feedback</vt:lpstr>
      <vt:lpstr>PROC Mixed</vt:lpstr>
      <vt:lpstr>Fixed or Random effects? some Guidelines</vt:lpstr>
      <vt:lpstr>Simulation to generate a farm milk production data</vt:lpstr>
      <vt:lpstr>PowerPoint Presentation</vt:lpstr>
      <vt:lpstr>PowerPoint Presentation</vt:lpstr>
      <vt:lpstr>Revisit Soybean Data</vt:lpstr>
      <vt:lpstr>Homework 2 – Overview of the Solution</vt:lpstr>
      <vt:lpstr>Quiz4</vt:lpstr>
      <vt:lpstr>Homework 3 (Due March 9th)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XIAOBO [AG/1005]</dc:creator>
  <cp:lastModifiedBy>LI, XIAOBO [AG/1005]</cp:lastModifiedBy>
  <cp:revision>27</cp:revision>
  <dcterms:created xsi:type="dcterms:W3CDTF">2018-02-18T20:26:54Z</dcterms:created>
  <dcterms:modified xsi:type="dcterms:W3CDTF">2018-02-20T01:02:48Z</dcterms:modified>
</cp:coreProperties>
</file>