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67" r:id="rId15"/>
    <p:sldId id="268" r:id="rId16"/>
    <p:sldId id="26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CA4AF-E407-404A-982C-15889762ADB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DAAB2-6C14-48CB-BC4F-F653500E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ACEE-58A3-40F1-AB67-C574DDFE9C3A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7E0F-EC9F-4B64-8737-5930F084DE26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ECFC-7A72-41A7-9DD4-732385BD3C46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4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8D3A-2C5D-4004-B642-A382F86BB63A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D70-436C-448E-AF82-A917A194966C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48E4-BDF4-43B2-A401-03264125F7E3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0D6D-E762-408C-B0B3-6E73C3B5C558}" type="datetime1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759E-5A37-4B7A-9AD7-F89A3B252714}" type="datetime1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0FB-9B6D-48DC-B824-0F32A8ECF4F8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3783-B402-4B55-9CBD-D58B56FA858F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56CB-5CB0-4718-893E-096DF257ADDD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E5A1-7E62-4D3A-8B00-98FCE85C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yville.az1.qualtrics.com/jfe/form/SV_4OBEFIiZbZ1WTJ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today.com/sports/mlb/salari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48" y="893631"/>
            <a:ext cx="1905001" cy="3351198"/>
          </a:xfrm>
        </p:spPr>
        <p:txBody>
          <a:bodyPr>
            <a:normAutofit/>
          </a:bodyPr>
          <a:lstStyle/>
          <a:p>
            <a:r>
              <a:rPr lang="en-US" sz="3200" dirty="0"/>
              <a:t>Third Week Feedback </a:t>
            </a:r>
            <a:r>
              <a:rPr lang="en-US" sz="3200" dirty="0" err="1"/>
              <a:t>Qualtrics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4110" y="633411"/>
            <a:ext cx="89902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Dear Students,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It is important to us to determine how well we are meeting student needs. Accordingly, we are asking you to fill out a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Qualtrics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Survey, anonymously, at the end of the third-week of classes by following the link within this email. Responses will be reviewed and turned over to your instructor once the survey has been closed.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Please consider making written comments. We want to make all our courses as interesting and rewarding as possible, but that requires your feedback.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This Third Week Feedback survey will be open from 2/5/18 6:00 am to 2/16/18 11:59 pm.</a:t>
            </a:r>
            <a:endParaRPr lang="en-US" dirty="0"/>
          </a:p>
          <a:p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Follow this link to the Survey: 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hlinkClick r:id="rId2"/>
              </a:rPr>
              <a:t>Take the Survey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Or copy and paste the URL below into your internet browser: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hlinkClick r:id="rId2"/>
              </a:rPr>
              <a:t>https://maryville.az1.qualtrics.com/jfe/form/SV_4OBEFIiZbZ1WTJ3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Thanks,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Rainier Edwards, MBA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Academic Systems Specialist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26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Mean-Mean Scatter Plot (</a:t>
            </a:r>
            <a:r>
              <a:rPr lang="en-US" dirty="0" err="1"/>
              <a:t>Diffogram</a:t>
            </a:r>
            <a:r>
              <a:rPr lang="en-US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21" y="1686776"/>
            <a:ext cx="3973361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82" y="2143631"/>
            <a:ext cx="2651316" cy="3771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001058" y="1532494"/>
            <a:ext cx="32653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</a:rPr>
              <a:t>A significant difference between pairs of </a:t>
            </a:r>
            <a:r>
              <a:rPr lang="en-US" sz="1400" dirty="0" err="1">
                <a:latin typeface="Helvetica" panose="020B0604020202020204" pitchFamily="34" charset="0"/>
              </a:rPr>
              <a:t>lsmeans</a:t>
            </a:r>
            <a:r>
              <a:rPr lang="en-US" sz="1400" dirty="0">
                <a:latin typeface="Helvetica" panose="020B0604020202020204" pitchFamily="34" charset="0"/>
              </a:rPr>
              <a:t> (i.e., the adjusted </a:t>
            </a:r>
            <a:r>
              <a:rPr lang="en-US" sz="1400" dirty="0" err="1">
                <a:latin typeface="Helvetica" panose="020B0604020202020204" pitchFamily="34" charset="0"/>
              </a:rPr>
              <a:t>pvalue</a:t>
            </a:r>
            <a:r>
              <a:rPr lang="en-US" sz="1400" dirty="0">
                <a:latin typeface="Helvetica" panose="020B0604020202020204" pitchFamily="34" charset="0"/>
              </a:rPr>
              <a:t> is less than 0.05) occurs when the adjusted lower and upper endpoints of the confidence intervals are both positive or both negative; that is, the solid lines sloping at -45 degrees fall completely above or below the line of equality.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331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Diagnostic Plots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578" y="1302405"/>
            <a:ext cx="60960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univariate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normal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74" y="1290939"/>
            <a:ext cx="4941487" cy="5065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6" y="2762905"/>
            <a:ext cx="4119107" cy="41873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1578" y="1808798"/>
            <a:ext cx="6096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soybeanm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failures*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548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831" y="0"/>
            <a:ext cx="4409661" cy="716252"/>
          </a:xfrm>
        </p:spPr>
        <p:txBody>
          <a:bodyPr>
            <a:normAutofit/>
          </a:bodyPr>
          <a:lstStyle/>
          <a:p>
            <a:r>
              <a:rPr lang="en-US" sz="3600" dirty="0"/>
              <a:t>RCBD with Replication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725" y="165835"/>
            <a:ext cx="4752230" cy="65556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FUMIGANT;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FUMIGANT $ BLOCK $ REP WORMS LWORMS;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	1	5	1.79176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	2	4	1.60944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	3	5	1.79176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	4	2	1.09861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	1	0	0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	2	9	2.30259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	3	3	1.38629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	4	3	1.38629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III	1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III	2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III	3	3	1.38629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III	4	9	2.30259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IV	1	7	2.07944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IV	2	3	1.38629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IV	3	5	1.79176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IV	4	12	2.56495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V	1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V	2	9	2.30259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V	3	8	2.19722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	V	4	6	1.94591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	1	5	1.79176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	2	5	1.79176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	3	1	0.69315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	4	2	1.09861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	1	6	1.94591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	2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	3	5	1.79176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	4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III	1	2	1.09861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III	2	9	2.30259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III	3	3	1.38629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III	4	7	2.07944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096000" y="885485"/>
            <a:ext cx="6096000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IV	1	6	1.94591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IV	2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IV	3	8	2.19722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IV	4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V	1	2	1.09861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V	2	9	2.30259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V	3	7	2.07944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	V	4	3	1.38629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	1	12	2.56495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	2	20	3.04452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	3	8	2.19722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	4	8	2.19722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	1	7	2.07944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	2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	3	4	1.60944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	4	5	1.79176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III	1	9	2.30259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III	2	6	1.94591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III	3	7	2.07944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III	4	11	2.48491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IV	1	12	2.56495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IV	2	22	3.13549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IV	3	17	2.89037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IV	4	13	2.63906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V	1	7	2.07944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V	2	8	2.19722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V	3	5	1.79176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	V	4	9	2.30259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400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13" y="716252"/>
            <a:ext cx="6096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=FUMIGANT;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FUMIGANT BLOCK REP;</a:t>
            </a:r>
          </a:p>
          <a:p>
            <a:r>
              <a:rPr lang="sv-SE" sz="16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Lworms = Fumigant block Fumigant*block;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block Fumigant*block;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fumigantm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69" y="0"/>
            <a:ext cx="4409661" cy="716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RCBD with Replication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4213" y="2506722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mixed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=FUMIGANT cl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COVTEST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FUMIGANT BLOCK REP;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WORMS = FUMIGANT /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htype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DDFM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=Satterthwaite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BLOCK FUMIGANT*BLOCK/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solution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fumigant /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pdiff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=DUNNETT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diff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controll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'0'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fumigant /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pdiff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tukey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3565" y="74076"/>
            <a:ext cx="559875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univariate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normal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TITLE3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'Univariate analysis for PROC MIXED - RBD with reps'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83136" y="1785649"/>
            <a:ext cx="443048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830" y="2820761"/>
            <a:ext cx="4508727" cy="43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the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Analyze the Alfalfa data from the textbook</a:t>
            </a:r>
          </a:p>
          <a:p>
            <a:r>
              <a:rPr lang="en-US" dirty="0"/>
              <a:t>Using both SAS </a:t>
            </a:r>
            <a:r>
              <a:rPr lang="en-US" dirty="0">
                <a:solidFill>
                  <a:srgbClr val="00B050"/>
                </a:solidFill>
              </a:rPr>
              <a:t>GLM</a:t>
            </a:r>
            <a:r>
              <a:rPr lang="en-US" dirty="0"/>
              <a:t> and SAS </a:t>
            </a:r>
            <a:r>
              <a:rPr lang="en-US" dirty="0">
                <a:solidFill>
                  <a:srgbClr val="00B050"/>
                </a:solidFill>
              </a:rPr>
              <a:t>MIXED</a:t>
            </a:r>
          </a:p>
          <a:p>
            <a:r>
              <a:rPr lang="en-US" dirty="0"/>
              <a:t>Please prepare to answer these questions</a:t>
            </a:r>
          </a:p>
          <a:p>
            <a:pPr lvl="1"/>
            <a:r>
              <a:rPr lang="en-US" dirty="0"/>
              <a:t>What is the order of the 4 varieties in the analysis (</a:t>
            </a:r>
            <a:r>
              <a:rPr lang="en-US" dirty="0">
                <a:solidFill>
                  <a:srgbClr val="00B050"/>
                </a:solidFill>
              </a:rPr>
              <a:t>important for build the right contrast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the percentage of variation can be explained by the model</a:t>
            </a:r>
          </a:p>
          <a:p>
            <a:pPr lvl="1"/>
            <a:r>
              <a:rPr lang="en-US" dirty="0"/>
              <a:t>Write down the ANOVA table, including the EMS for each factor</a:t>
            </a:r>
          </a:p>
          <a:p>
            <a:pPr lvl="1"/>
            <a:r>
              <a:rPr lang="en-US" dirty="0"/>
              <a:t>can we reject the null hypothesis that neither variety is significant different from the rest?</a:t>
            </a:r>
          </a:p>
          <a:p>
            <a:pPr lvl="1"/>
            <a:r>
              <a:rPr lang="en-US" dirty="0"/>
              <a:t>generate the contrast to compare </a:t>
            </a:r>
            <a:r>
              <a:rPr lang="en-US" dirty="0" err="1"/>
              <a:t>Narrag</a:t>
            </a:r>
            <a:r>
              <a:rPr lang="en-US" dirty="0"/>
              <a:t>. with the average of the rest varieties</a:t>
            </a:r>
          </a:p>
          <a:p>
            <a:pPr lvl="1"/>
            <a:r>
              <a:rPr lang="en-US" dirty="0"/>
              <a:t>Generate the residual plot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412643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857" y="39916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=alfalfa;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block variety;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Yield= block variety block*variety/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solution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=variety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=block*variety;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alfalfalm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block block*variety;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variety/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pdiff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=block*variety;</a:t>
            </a:r>
          </a:p>
          <a:p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variety /tukey lsd </a:t>
            </a:r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=block*variety;</a:t>
            </a:r>
          </a:p>
          <a:p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800080"/>
                </a:solidFill>
                <a:latin typeface="Courier New" panose="02070309020205020404" pitchFamily="49" charset="0"/>
              </a:rPr>
              <a:t>'variety Ladak vs. variety Narrag.'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variety </a:t>
            </a:r>
            <a:r>
              <a:rPr lang="sv-SE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sv-SE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=block*variety;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linesize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pagesize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54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nocenter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nodate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nonumber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alfalfalm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Yield*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 – Alfalfa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the ANOVA table with </a:t>
            </a:r>
            <a:r>
              <a:rPr lang="en-US" dirty="0">
                <a:solidFill>
                  <a:srgbClr val="00B050"/>
                </a:solidFill>
              </a:rPr>
              <a:t>EMS</a:t>
            </a:r>
            <a:r>
              <a:rPr lang="en-US" dirty="0"/>
              <a:t> for each factor (4 </a:t>
            </a:r>
            <a:r>
              <a:rPr lang="en-US" dirty="0"/>
              <a:t>points</a:t>
            </a:r>
            <a:r>
              <a:rPr lang="en-US" dirty="0"/>
              <a:t>)</a:t>
            </a:r>
          </a:p>
          <a:p>
            <a:r>
              <a:rPr lang="en-US" dirty="0"/>
              <a:t>What is the percentage of variation can be explained by the model (</a:t>
            </a:r>
            <a:r>
              <a:rPr lang="en-US" dirty="0">
                <a:solidFill>
                  <a:srgbClr val="00B050"/>
                </a:solidFill>
              </a:rPr>
              <a:t>show the calculation</a:t>
            </a:r>
            <a:r>
              <a:rPr lang="en-US" dirty="0"/>
              <a:t>) (1 </a:t>
            </a:r>
            <a:r>
              <a:rPr lang="en-US" dirty="0"/>
              <a:t>points</a:t>
            </a:r>
            <a:r>
              <a:rPr lang="en-US" dirty="0"/>
              <a:t>)</a:t>
            </a:r>
          </a:p>
          <a:p>
            <a:r>
              <a:rPr lang="en-US" dirty="0"/>
              <a:t>Generate the contrast to compare </a:t>
            </a:r>
            <a:r>
              <a:rPr lang="en-US" dirty="0" err="1">
                <a:solidFill>
                  <a:srgbClr val="00B050"/>
                </a:solidFill>
              </a:rPr>
              <a:t>Narrag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/>
              <a:t>variety with </a:t>
            </a:r>
            <a:r>
              <a:rPr lang="en-US" dirty="0" err="1">
                <a:solidFill>
                  <a:srgbClr val="00B050"/>
                </a:solidFill>
              </a:rPr>
              <a:t>Ladak</a:t>
            </a:r>
            <a:r>
              <a:rPr lang="en-US" dirty="0"/>
              <a:t> variety (2 </a:t>
            </a:r>
            <a:r>
              <a:rPr lang="en-US" dirty="0"/>
              <a:t>points</a:t>
            </a:r>
            <a:r>
              <a:rPr lang="en-US" dirty="0"/>
              <a:t>)</a:t>
            </a:r>
          </a:p>
          <a:p>
            <a:r>
              <a:rPr lang="en-US" dirty="0"/>
              <a:t>Based on the residual plot in SAS, does the residual look like homogenous; if not, what do you propose on the new analysis? (3 points)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85746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II –Randomized Block Design Analysis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2015-2018 Baseball Player Salary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https://www.usatoday.com/sports/mlb/salaries/</a:t>
            </a:r>
            <a:endParaRPr lang="en-US" dirty="0"/>
          </a:p>
          <a:p>
            <a:r>
              <a:rPr lang="en-US" dirty="0"/>
              <a:t>Dependent variable: Salary</a:t>
            </a:r>
          </a:p>
          <a:p>
            <a:r>
              <a:rPr lang="en-US" dirty="0"/>
              <a:t>Independent Variable: Playing Year, Team, Position</a:t>
            </a:r>
          </a:p>
          <a:p>
            <a:r>
              <a:rPr lang="en-US" dirty="0"/>
              <a:t>Covariate: Years in the team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AAE-29E0-4219-A053-B5865805C9F8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514" y="4136152"/>
            <a:ext cx="9127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the project</a:t>
            </a:r>
          </a:p>
          <a:p>
            <a:pPr marL="342900" indent="-342900">
              <a:buAutoNum type="arabicParenBoth"/>
            </a:pPr>
            <a:r>
              <a:rPr lang="en-US" dirty="0"/>
              <a:t>Prepare the data </a:t>
            </a:r>
          </a:p>
          <a:p>
            <a:pPr marL="342900" indent="-342900">
              <a:buAutoNum type="arabicParenBoth"/>
            </a:pPr>
            <a:r>
              <a:rPr lang="en-US" dirty="0"/>
              <a:t>can discuss as a group, how to properly analyze the data</a:t>
            </a:r>
          </a:p>
          <a:p>
            <a:pPr marL="342900" indent="-342900">
              <a:buAutoNum type="arabicParenBoth"/>
            </a:pPr>
            <a:r>
              <a:rPr lang="en-US" dirty="0"/>
              <a:t>Present with high level summary of the project; including  the model building and selection as well as diagnostics </a:t>
            </a:r>
          </a:p>
          <a:p>
            <a:pPr marL="342900" indent="-342900">
              <a:buAutoNum type="arabicParenBoth"/>
            </a:pPr>
            <a:r>
              <a:rPr lang="en-US" dirty="0"/>
              <a:t>Generate a slide deck of 15 slides, in a professional way, with additional backup slides as needed</a:t>
            </a:r>
          </a:p>
          <a:p>
            <a:pPr marL="342900" indent="-342900">
              <a:buAutoNum type="arabicParenBoth"/>
            </a:pPr>
            <a:r>
              <a:rPr lang="en-US" dirty="0"/>
              <a:t>Present the project on first week of April with each project 15 mins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Randomized Block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Week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9CE4-B159-4DAC-910C-2ABB3CF8AE84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3295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/>
        </p:spPr>
        <p:txBody>
          <a:bodyPr/>
          <a:lstStyle/>
          <a:p>
            <a:r>
              <a:rPr lang="en-US" altLang="en-US" dirty="0"/>
              <a:t>Randomization Block Designs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117726" y="1858963"/>
            <a:ext cx="7940675" cy="246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685800" indent="-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dirty="0">
                <a:latin typeface="Arial" panose="020B0604020202020204" pitchFamily="34" charset="0"/>
              </a:rPr>
              <a:t>For all one blocking classification designs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Randomization of treatments to experimental units takes place </a:t>
            </a:r>
            <a:r>
              <a:rPr lang="en-US" altLang="en-US" sz="2000" b="1" dirty="0">
                <a:latin typeface="Arial" panose="020B0604020202020204" pitchFamily="34" charset="0"/>
              </a:rPr>
              <a:t>within</a:t>
            </a:r>
            <a:r>
              <a:rPr lang="en-US" altLang="en-US" sz="2000" dirty="0">
                <a:latin typeface="Arial" panose="020B0604020202020204" pitchFamily="34" charset="0"/>
              </a:rPr>
              <a:t> each block.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Experimental units are grouped into blocks according to known or unknown variation which can be isolated by the blocks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 separate randomization is </a:t>
            </a:r>
            <a:r>
              <a:rPr lang="en-US" altLang="en-US" sz="2000" b="1" dirty="0">
                <a:latin typeface="Arial" panose="020B0604020202020204" pitchFamily="34" charset="0"/>
              </a:rPr>
              <a:t>required</a:t>
            </a:r>
            <a:r>
              <a:rPr lang="en-US" altLang="en-US" sz="2000" dirty="0">
                <a:latin typeface="Arial" panose="020B0604020202020204" pitchFamily="34" charset="0"/>
              </a:rPr>
              <a:t> for each block.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design is said to have </a:t>
            </a:r>
            <a:r>
              <a:rPr lang="en-US" altLang="en-US" sz="2000" b="1" dirty="0">
                <a:latin typeface="Arial" panose="020B0604020202020204" pitchFamily="34" charset="0"/>
              </a:rPr>
              <a:t>one restriction on randomization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095500" y="4599277"/>
            <a:ext cx="80010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Comparison</a:t>
            </a:r>
            <a:r>
              <a:rPr lang="en-US" altLang="en-US" sz="2000" dirty="0"/>
              <a:t>: A </a:t>
            </a:r>
            <a:r>
              <a:rPr lang="en-US" altLang="en-US" sz="2000" b="1" dirty="0"/>
              <a:t>completely randomized design</a:t>
            </a:r>
            <a:r>
              <a:rPr lang="en-US" altLang="en-US" sz="2000" dirty="0"/>
              <a:t> requires only </a:t>
            </a:r>
            <a:r>
              <a:rPr lang="en-US" altLang="en-US" sz="2000" b="1" dirty="0"/>
              <a:t>one</a:t>
            </a:r>
            <a:r>
              <a:rPr lang="en-US" altLang="en-US" sz="2000" dirty="0"/>
              <a:t> randomization.</a:t>
            </a:r>
          </a:p>
          <a:p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5D2-A6AD-4D41-AB95-6F8F018C31DF}" type="datetime1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14525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/>
        </p:spPr>
        <p:txBody>
          <a:bodyPr/>
          <a:lstStyle/>
          <a:p>
            <a:r>
              <a:rPr lang="en-US" altLang="en-US"/>
              <a:t>Analysis of  a RBD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057401" y="1524000"/>
            <a:ext cx="8321675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/>
              <a:t>Traditional analysis approach is via the linear (regression on indicator variables) model and AOV.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057401" y="2286000"/>
            <a:ext cx="7940675" cy="378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 b="1" dirty="0">
                <a:latin typeface="Arial" panose="020B0604020202020204" pitchFamily="34" charset="0"/>
              </a:rPr>
              <a:t>A RBD can occur in a number of situations: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A randomized block design with each treatment </a:t>
            </a:r>
            <a:r>
              <a:rPr lang="en-US" altLang="en-US" sz="2000" u="sng" dirty="0">
                <a:latin typeface="Arial" panose="020B0604020202020204" pitchFamily="34" charset="0"/>
              </a:rPr>
              <a:t>replicated once in each block </a:t>
            </a:r>
            <a:r>
              <a:rPr lang="en-US" altLang="en-US" sz="2000" dirty="0">
                <a:latin typeface="Arial" panose="020B0604020202020204" pitchFamily="34" charset="0"/>
              </a:rPr>
              <a:t>(balanced and complete). This is a randomized complete block design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(RCBD). 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A randomized block design with each treatment replicated once in a block but with </a:t>
            </a:r>
            <a:r>
              <a:rPr lang="en-US" altLang="en-US" sz="2000" u="sng" dirty="0">
                <a:latin typeface="Arial" panose="020B0604020202020204" pitchFamily="34" charset="0"/>
              </a:rPr>
              <a:t>one block/treatment combination missing</a:t>
            </a:r>
            <a:r>
              <a:rPr lang="en-US" altLang="en-US" sz="2000" dirty="0">
                <a:latin typeface="Arial" panose="020B0604020202020204" pitchFamily="34" charset="0"/>
              </a:rPr>
              <a:t>. (BIBD).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A randomized block design with </a:t>
            </a:r>
            <a:r>
              <a:rPr lang="en-US" altLang="en-US" sz="2000" u="sng" dirty="0">
                <a:latin typeface="Arial" panose="020B0604020202020204" pitchFamily="34" charset="0"/>
              </a:rPr>
              <a:t>each treatment replicated two or more times in each block</a:t>
            </a:r>
            <a:r>
              <a:rPr lang="en-US" altLang="en-US" sz="2000" dirty="0">
                <a:latin typeface="Arial" panose="020B0604020202020204" pitchFamily="34" charset="0"/>
              </a:rPr>
              <a:t> (balanced and complete, with replication in each block) (RCBD with replications)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ECA5-C5B1-41F0-A9C5-69278603183A}" type="datetime1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8806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/>
        </p:spPr>
        <p:txBody>
          <a:bodyPr/>
          <a:lstStyle/>
          <a:p>
            <a:r>
              <a:rPr lang="en-US" altLang="en-US"/>
              <a:t>Single Replicate RCBD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193926" y="1858964"/>
            <a:ext cx="7864475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971550" indent="-971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Arial" panose="020B0604020202020204" pitchFamily="34" charset="0"/>
              </a:rPr>
              <a:t>Design:</a:t>
            </a:r>
            <a:r>
              <a:rPr lang="en-US" altLang="en-US" sz="2000">
                <a:latin typeface="Arial" panose="020B0604020202020204" pitchFamily="34" charset="0"/>
              </a:rPr>
              <a:t> Complete (every treatment occurs in every block) block layout with each treatment replicated once in each block (balanced).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93925" y="2925763"/>
            <a:ext cx="7549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Data: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70126" y="3611563"/>
            <a:ext cx="7788275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3657600" algn="ctr"/>
                <a:tab pos="4572000" algn="ctr"/>
                <a:tab pos="5486400" algn="ctr"/>
                <a:tab pos="64008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			</a:t>
            </a:r>
            <a:r>
              <a:rPr lang="en-US" altLang="en-US" sz="2000" b="1">
                <a:latin typeface="Arial" panose="020B0604020202020204" pitchFamily="34" charset="0"/>
              </a:rPr>
              <a:t>Block</a:t>
            </a:r>
          </a:p>
          <a:p>
            <a:pPr>
              <a:lnSpc>
                <a:spcPct val="120000"/>
              </a:lnSpc>
            </a:pPr>
            <a:r>
              <a:rPr lang="en-US" altLang="en-US" sz="2000" b="1">
                <a:latin typeface="Arial" panose="020B0604020202020204" pitchFamily="34" charset="0"/>
              </a:rPr>
              <a:t>Treatment	</a:t>
            </a:r>
            <a:r>
              <a:rPr lang="en-US" altLang="en-US" sz="2000">
                <a:latin typeface="Arial" panose="020B0604020202020204" pitchFamily="34" charset="0"/>
              </a:rPr>
              <a:t>1	2	3	...	b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1	y11	 y12	 y13	 ...	 y1b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2	 y21	 y22	 y23	 ...	y2b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...	...	...	...	...	...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t 	yt1	 yt2	 yt3	 ...	ytb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905000" y="4343400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495800" y="39624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A5F3-BE29-424A-A29E-3560147572DF}" type="datetime1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66839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Experiment Layout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63" y="15612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RBD: Three blocks (b=3) and five treatment</a:t>
            </a:r>
          </a:p>
          <a:p>
            <a:r>
              <a:rPr lang="en-US" dirty="0">
                <a:latin typeface="Times New Roman" panose="02020603050405020304" pitchFamily="18" charset="0"/>
              </a:rPr>
              <a:t>levels (t=5) where each block has 5 cells</a:t>
            </a:r>
          </a:p>
          <a:p>
            <a:r>
              <a:rPr lang="en-US" dirty="0">
                <a:latin typeface="Times New Roman" panose="02020603050405020304" pitchFamily="18" charset="0"/>
              </a:rPr>
              <a:t>(experimental units) and each treatment occurs</a:t>
            </a:r>
          </a:p>
          <a:p>
            <a:r>
              <a:rPr lang="en-US" dirty="0">
                <a:latin typeface="Times New Roman" panose="02020603050405020304" pitchFamily="18" charset="0"/>
              </a:rPr>
              <a:t>once in each block and each is sampled once.</a:t>
            </a:r>
          </a:p>
          <a:p>
            <a:r>
              <a:rPr lang="en-US" dirty="0">
                <a:latin typeface="Times New Roman" panose="02020603050405020304" pitchFamily="18" charset="0"/>
              </a:rPr>
              <a:t>RBD with experimental error only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2" y="1197831"/>
            <a:ext cx="4167509" cy="312767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5523-461F-4708-987D-733D17330C2C}" type="datetime1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1938" y="4806892"/>
            <a:ext cx="27718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most preferred 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0" y="3223207"/>
            <a:ext cx="6929875" cy="27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Experiment Layout with Replications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98" y="1639826"/>
            <a:ext cx="4924846" cy="19991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4671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RBD: Blocks=3, Treatment levels=5;</a:t>
            </a:r>
          </a:p>
          <a:p>
            <a:r>
              <a:rPr lang="en-US" dirty="0">
                <a:latin typeface="Times New Roman" panose="02020603050405020304" pitchFamily="18" charset="0"/>
              </a:rPr>
              <a:t>each block has 10 cells and each</a:t>
            </a:r>
          </a:p>
          <a:p>
            <a:r>
              <a:rPr lang="en-US" dirty="0">
                <a:latin typeface="Times New Roman" panose="02020603050405020304" pitchFamily="18" charset="0"/>
              </a:rPr>
              <a:t>treatment occurs twice in each block.</a:t>
            </a:r>
          </a:p>
          <a:p>
            <a:r>
              <a:rPr lang="en-US" dirty="0">
                <a:latin typeface="Times New Roman" panose="02020603050405020304" pitchFamily="18" charset="0"/>
              </a:rPr>
              <a:t>Each cell (treatment by block and within</a:t>
            </a:r>
          </a:p>
          <a:p>
            <a:r>
              <a:rPr lang="en-US" dirty="0">
                <a:latin typeface="Times New Roman" panose="02020603050405020304" pitchFamily="18" charset="0"/>
              </a:rPr>
              <a:t>block replicate combination) is sampled</a:t>
            </a:r>
          </a:p>
          <a:p>
            <a:r>
              <a:rPr lang="en-US" dirty="0">
                <a:latin typeface="Times New Roman" panose="02020603050405020304" pitchFamily="18" charset="0"/>
              </a:rPr>
              <a:t>once. In this case the residual error term</a:t>
            </a:r>
          </a:p>
          <a:p>
            <a:r>
              <a:rPr lang="en-US" dirty="0">
                <a:latin typeface="Times New Roman" panose="02020603050405020304" pitchFamily="18" charset="0"/>
              </a:rPr>
              <a:t>measures between cell variation.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4696-7621-41BB-AC81-84C5641F27CF}" type="datetime1">
              <a:rPr lang="en-US" smtClean="0"/>
              <a:t>2/5/2018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3310" y="4594094"/>
            <a:ext cx="277186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Waste of resources, not a good design in most case for field experiments</a:t>
            </a:r>
          </a:p>
          <a:p>
            <a:pPr algn="ctr"/>
            <a:r>
              <a:rPr lang="en-US" dirty="0"/>
              <a:t>In controlled lab experiment, 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7952" y="1845578"/>
            <a:ext cx="77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     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9" y="3671151"/>
            <a:ext cx="8090919" cy="26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RCBD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031" y="1368266"/>
            <a:ext cx="3854741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SOYBEAN;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$ BLOCK $ FAILURES;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TITLE1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Courier New" panose="02070309020205020404" pitchFamily="49" charset="0"/>
              </a:rPr>
              <a:t>'FAILURES TO GERMINATE OF SOYBEAN PLANTS'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TITLE2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Courier New" panose="02070309020205020404" pitchFamily="49" charset="0"/>
              </a:rPr>
              <a:t>'4 TREATMENTS AND A CONTROL, 5 BLOCKS'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1	8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2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3	12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4	13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5	11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1	2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2	6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3	7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4	11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5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1	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2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3	9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4	8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5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1	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2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3	9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4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5	6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1	9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2	7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3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4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5	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356683" y="1045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*** Example of RBD ***;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*** From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Snedecor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&amp; Cochran, 1980 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pg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256) ***;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4796" y="1052413"/>
            <a:ext cx="6096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=SOYBEAN;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failures = treatment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soybeanm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/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pdiff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tukey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'check vs </a:t>
            </a:r>
            <a:r>
              <a:rPr lang="en-US" sz="1200" dirty="0" err="1">
                <a:solidFill>
                  <a:srgbClr val="800080"/>
                </a:solidFill>
                <a:latin typeface="Courier New" panose="02070309020205020404" pitchFamily="49" charset="0"/>
              </a:rPr>
              <a:t>fermate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574796" y="2695346"/>
            <a:ext cx="6096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MIXED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=SOYBEAN cl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COVTEST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FAILURES = treatment /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htype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DDFM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=Satterthwaite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BLOCK;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pdiff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tukey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'check vs </a:t>
            </a:r>
            <a:r>
              <a:rPr lang="en-US" sz="1200" dirty="0" err="1">
                <a:solidFill>
                  <a:srgbClr val="800080"/>
                </a:solidFill>
                <a:latin typeface="Courier New" panose="02070309020205020404" pitchFamily="49" charset="0"/>
              </a:rPr>
              <a:t>fermate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4796" y="4618181"/>
            <a:ext cx="60960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univariate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normal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74649" y="5276282"/>
            <a:ext cx="6096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soybeanm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failures*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96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8" y="67552"/>
            <a:ext cx="3792523" cy="507330"/>
          </a:xfrm>
        </p:spPr>
        <p:txBody>
          <a:bodyPr>
            <a:normAutofit fontScale="90000"/>
          </a:bodyPr>
          <a:lstStyle/>
          <a:p>
            <a:r>
              <a:rPr lang="en-US" dirty="0"/>
              <a:t>SAS 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8" y="574883"/>
            <a:ext cx="3938632" cy="2622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9" y="3407721"/>
            <a:ext cx="3565033" cy="3450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79" y="67552"/>
            <a:ext cx="4638509" cy="3394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002" y="198408"/>
            <a:ext cx="2876550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236" y="2949662"/>
            <a:ext cx="2651316" cy="3771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3166" y="3549052"/>
            <a:ext cx="2590406" cy="2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1205</Words>
  <Application>Microsoft Office PowerPoint</Application>
  <PresentationFormat>Widescreen</PresentationFormat>
  <Paragraphs>274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Berlin Sans FB Demi</vt:lpstr>
      <vt:lpstr>Calibri</vt:lpstr>
      <vt:lpstr>Calibri Light</vt:lpstr>
      <vt:lpstr>Courier New</vt:lpstr>
      <vt:lpstr>Helvetica</vt:lpstr>
      <vt:lpstr>Times New Roman</vt:lpstr>
      <vt:lpstr>Office Theme</vt:lpstr>
      <vt:lpstr>Third Week Feedback Qualtrics</vt:lpstr>
      <vt:lpstr>Randomized Block Design</vt:lpstr>
      <vt:lpstr>Randomization Block Designs</vt:lpstr>
      <vt:lpstr>Analysis of  a RBD</vt:lpstr>
      <vt:lpstr>Single Replicate RCBD</vt:lpstr>
      <vt:lpstr>RBD Experiment Layout</vt:lpstr>
      <vt:lpstr>RBD Experiment Layout with Replications</vt:lpstr>
      <vt:lpstr>RCBD Example</vt:lpstr>
      <vt:lpstr>SAS Output</vt:lpstr>
      <vt:lpstr>How to read a Mean-Mean Scatter Plot (Diffogram)</vt:lpstr>
      <vt:lpstr>Diagnostic Plots </vt:lpstr>
      <vt:lpstr>RCBD with Replication</vt:lpstr>
      <vt:lpstr>PowerPoint Presentation</vt:lpstr>
      <vt:lpstr>Exercise for the students</vt:lpstr>
      <vt:lpstr>PowerPoint Presentation</vt:lpstr>
      <vt:lpstr>Quiz 3 – Alfalfa Data</vt:lpstr>
      <vt:lpstr>Project II –Randomized Block Design Analysis 2015-2018 Baseball Player Salary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XIAOBO [AG/1005]</dc:creator>
  <cp:lastModifiedBy>LI, XIAOBO [AG/1005]</cp:lastModifiedBy>
  <cp:revision>46</cp:revision>
  <dcterms:created xsi:type="dcterms:W3CDTF">2018-02-04T18:26:01Z</dcterms:created>
  <dcterms:modified xsi:type="dcterms:W3CDTF">2018-02-06T01:37:29Z</dcterms:modified>
</cp:coreProperties>
</file>