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6" r:id="rId3"/>
    <p:sldId id="257" r:id="rId4"/>
    <p:sldId id="267" r:id="rId5"/>
    <p:sldId id="258" r:id="rId6"/>
    <p:sldId id="259" r:id="rId7"/>
    <p:sldId id="261" r:id="rId8"/>
    <p:sldId id="260" r:id="rId9"/>
    <p:sldId id="262" r:id="rId10"/>
    <p:sldId id="269" r:id="rId11"/>
    <p:sldId id="264" r:id="rId12"/>
    <p:sldId id="265" r:id="rId13"/>
    <p:sldId id="268" r:id="rId14"/>
    <p:sldId id="270" r:id="rId15"/>
    <p:sldId id="275" r:id="rId16"/>
    <p:sldId id="271" r:id="rId17"/>
    <p:sldId id="272" r:id="rId18"/>
    <p:sldId id="273" r:id="rId19"/>
    <p:sldId id="274" r:id="rId20"/>
    <p:sldId id="279" r:id="rId21"/>
    <p:sldId id="277" r:id="rId22"/>
    <p:sldId id="278" r:id="rId23"/>
    <p:sldId id="276"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D430E4-3EC7-4337-B4B0-815A56E39188}" type="datetimeFigureOut">
              <a:rPr lang="zh-CN" altLang="en-US" smtClean="0"/>
              <a:t>2018/3/4</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DA735C-88F3-4CE4-B669-180CFCEE9DD0}" type="slidenum">
              <a:rPr lang="zh-CN" altLang="en-US" smtClean="0"/>
              <a:t>‹#›</a:t>
            </a:fld>
            <a:endParaRPr lang="zh-CN" altLang="en-US"/>
          </a:p>
        </p:txBody>
      </p:sp>
    </p:spTree>
    <p:extLst>
      <p:ext uri="{BB962C8B-B14F-4D97-AF65-F5344CB8AC3E}">
        <p14:creationId xmlns:p14="http://schemas.microsoft.com/office/powerpoint/2010/main" val="3453807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1030D-BDA1-4508-863D-8254A2DE4243}"/>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348F2AFC-CC86-4259-A707-17AA64CBDE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5F31D60C-FC5F-470E-B99D-4F37C4A85EBC}"/>
              </a:ext>
            </a:extLst>
          </p:cNvPr>
          <p:cNvSpPr>
            <a:spLocks noGrp="1"/>
          </p:cNvSpPr>
          <p:nvPr>
            <p:ph type="dt" sz="half" idx="10"/>
          </p:nvPr>
        </p:nvSpPr>
        <p:spPr/>
        <p:txBody>
          <a:bodyPr/>
          <a:lstStyle/>
          <a:p>
            <a:fld id="{7A7D184B-898A-44EB-A14F-AF104E243F81}" type="datetime1">
              <a:rPr lang="zh-CN" altLang="en-US" smtClean="0"/>
              <a:t>2018/3/4</a:t>
            </a:fld>
            <a:endParaRPr lang="zh-CN" altLang="en-US"/>
          </a:p>
        </p:txBody>
      </p:sp>
      <p:sp>
        <p:nvSpPr>
          <p:cNvPr id="5" name="Footer Placeholder 4">
            <a:extLst>
              <a:ext uri="{FF2B5EF4-FFF2-40B4-BE49-F238E27FC236}">
                <a16:creationId xmlns:a16="http://schemas.microsoft.com/office/drawing/2014/main" id="{58FC7166-7B63-48E8-BAE1-105350216D18}"/>
              </a:ext>
            </a:extLst>
          </p:cNvPr>
          <p:cNvSpPr>
            <a:spLocks noGrp="1"/>
          </p:cNvSpPr>
          <p:nvPr>
            <p:ph type="ftr" sz="quarter" idx="11"/>
          </p:nvPr>
        </p:nvSpPr>
        <p:spPr/>
        <p:txBody>
          <a:bodyPr/>
          <a:lstStyle/>
          <a:p>
            <a:r>
              <a:rPr lang="en-US" altLang="zh-CN"/>
              <a:t>MATH318 Experimental Design</a:t>
            </a:r>
            <a:endParaRPr lang="zh-CN" altLang="en-US"/>
          </a:p>
        </p:txBody>
      </p:sp>
      <p:sp>
        <p:nvSpPr>
          <p:cNvPr id="6" name="Slide Number Placeholder 5">
            <a:extLst>
              <a:ext uri="{FF2B5EF4-FFF2-40B4-BE49-F238E27FC236}">
                <a16:creationId xmlns:a16="http://schemas.microsoft.com/office/drawing/2014/main" id="{F6F54EB2-AC03-464E-88E4-71FBDA7CA0CB}"/>
              </a:ext>
            </a:extLst>
          </p:cNvPr>
          <p:cNvSpPr>
            <a:spLocks noGrp="1"/>
          </p:cNvSpPr>
          <p:nvPr>
            <p:ph type="sldNum" sz="quarter" idx="12"/>
          </p:nvPr>
        </p:nvSpPr>
        <p:spPr/>
        <p:txBody>
          <a:bodyPr/>
          <a:lstStyle/>
          <a:p>
            <a:fld id="{CC29C655-6D81-4FEF-BA8C-E3EC67E453D1}" type="slidenum">
              <a:rPr lang="zh-CN" altLang="en-US" smtClean="0"/>
              <a:t>‹#›</a:t>
            </a:fld>
            <a:endParaRPr lang="zh-CN" altLang="en-US"/>
          </a:p>
        </p:txBody>
      </p:sp>
    </p:spTree>
    <p:extLst>
      <p:ext uri="{BB962C8B-B14F-4D97-AF65-F5344CB8AC3E}">
        <p14:creationId xmlns:p14="http://schemas.microsoft.com/office/powerpoint/2010/main" val="3435336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D4052-BF26-49C5-A28B-D5645F5C208B}"/>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9721AE48-F9FC-4229-B2E6-FE72957253B5}"/>
              </a:ext>
            </a:extLst>
          </p:cNvPr>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0130EBAA-F6E5-4A83-970A-C852FB427C3F}"/>
              </a:ext>
            </a:extLst>
          </p:cNvPr>
          <p:cNvSpPr>
            <a:spLocks noGrp="1"/>
          </p:cNvSpPr>
          <p:nvPr>
            <p:ph type="dt" sz="half" idx="10"/>
          </p:nvPr>
        </p:nvSpPr>
        <p:spPr/>
        <p:txBody>
          <a:bodyPr/>
          <a:lstStyle/>
          <a:p>
            <a:fld id="{2C638D5E-CE45-49DA-AA5B-50791009FBEA}" type="datetime1">
              <a:rPr lang="zh-CN" altLang="en-US" smtClean="0"/>
              <a:t>2018/3/4</a:t>
            </a:fld>
            <a:endParaRPr lang="zh-CN" altLang="en-US"/>
          </a:p>
        </p:txBody>
      </p:sp>
      <p:sp>
        <p:nvSpPr>
          <p:cNvPr id="5" name="Footer Placeholder 4">
            <a:extLst>
              <a:ext uri="{FF2B5EF4-FFF2-40B4-BE49-F238E27FC236}">
                <a16:creationId xmlns:a16="http://schemas.microsoft.com/office/drawing/2014/main" id="{2E400316-D7F7-46D5-8861-222F623A2AFE}"/>
              </a:ext>
            </a:extLst>
          </p:cNvPr>
          <p:cNvSpPr>
            <a:spLocks noGrp="1"/>
          </p:cNvSpPr>
          <p:nvPr>
            <p:ph type="ftr" sz="quarter" idx="11"/>
          </p:nvPr>
        </p:nvSpPr>
        <p:spPr/>
        <p:txBody>
          <a:bodyPr/>
          <a:lstStyle/>
          <a:p>
            <a:r>
              <a:rPr lang="en-US" altLang="zh-CN"/>
              <a:t>MATH318 Experimental Design</a:t>
            </a:r>
            <a:endParaRPr lang="zh-CN" altLang="en-US"/>
          </a:p>
        </p:txBody>
      </p:sp>
      <p:sp>
        <p:nvSpPr>
          <p:cNvPr id="6" name="Slide Number Placeholder 5">
            <a:extLst>
              <a:ext uri="{FF2B5EF4-FFF2-40B4-BE49-F238E27FC236}">
                <a16:creationId xmlns:a16="http://schemas.microsoft.com/office/drawing/2014/main" id="{E19F1DFE-AC9F-44B7-9B14-F9DB4D590592}"/>
              </a:ext>
            </a:extLst>
          </p:cNvPr>
          <p:cNvSpPr>
            <a:spLocks noGrp="1"/>
          </p:cNvSpPr>
          <p:nvPr>
            <p:ph type="sldNum" sz="quarter" idx="12"/>
          </p:nvPr>
        </p:nvSpPr>
        <p:spPr/>
        <p:txBody>
          <a:bodyPr/>
          <a:lstStyle/>
          <a:p>
            <a:fld id="{CC29C655-6D81-4FEF-BA8C-E3EC67E453D1}" type="slidenum">
              <a:rPr lang="zh-CN" altLang="en-US" smtClean="0"/>
              <a:t>‹#›</a:t>
            </a:fld>
            <a:endParaRPr lang="zh-CN" altLang="en-US"/>
          </a:p>
        </p:txBody>
      </p:sp>
    </p:spTree>
    <p:extLst>
      <p:ext uri="{BB962C8B-B14F-4D97-AF65-F5344CB8AC3E}">
        <p14:creationId xmlns:p14="http://schemas.microsoft.com/office/powerpoint/2010/main" val="3731119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4FAB08-2F72-4FDF-9839-04AD8DE229FF}"/>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B11DD988-CBD2-4C9A-8112-408225A0A5E7}"/>
              </a:ext>
            </a:extLst>
          </p:cNvPr>
          <p:cNvSpPr>
            <a:spLocks noGrp="1"/>
          </p:cNvSpPr>
          <p:nvPr>
            <p:ph type="body" orient="vert" idx="1"/>
          </p:nvPr>
        </p:nvSpPr>
        <p:spPr>
          <a:xfrm>
            <a:off x="838200" y="365125"/>
            <a:ext cx="7734300"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F5C7E1E-5EF2-4968-8BDA-D6B06EA222E2}"/>
              </a:ext>
            </a:extLst>
          </p:cNvPr>
          <p:cNvSpPr>
            <a:spLocks noGrp="1"/>
          </p:cNvSpPr>
          <p:nvPr>
            <p:ph type="dt" sz="half" idx="10"/>
          </p:nvPr>
        </p:nvSpPr>
        <p:spPr/>
        <p:txBody>
          <a:bodyPr/>
          <a:lstStyle/>
          <a:p>
            <a:fld id="{CCAA1622-7C00-4109-A645-2F66F6E12070}" type="datetime1">
              <a:rPr lang="zh-CN" altLang="en-US" smtClean="0"/>
              <a:t>2018/3/4</a:t>
            </a:fld>
            <a:endParaRPr lang="zh-CN" altLang="en-US"/>
          </a:p>
        </p:txBody>
      </p:sp>
      <p:sp>
        <p:nvSpPr>
          <p:cNvPr id="5" name="Footer Placeholder 4">
            <a:extLst>
              <a:ext uri="{FF2B5EF4-FFF2-40B4-BE49-F238E27FC236}">
                <a16:creationId xmlns:a16="http://schemas.microsoft.com/office/drawing/2014/main" id="{C4E4C2E2-056E-4EF1-87C6-D315B2E9635B}"/>
              </a:ext>
            </a:extLst>
          </p:cNvPr>
          <p:cNvSpPr>
            <a:spLocks noGrp="1"/>
          </p:cNvSpPr>
          <p:nvPr>
            <p:ph type="ftr" sz="quarter" idx="11"/>
          </p:nvPr>
        </p:nvSpPr>
        <p:spPr/>
        <p:txBody>
          <a:bodyPr/>
          <a:lstStyle/>
          <a:p>
            <a:r>
              <a:rPr lang="en-US" altLang="zh-CN"/>
              <a:t>MATH318 Experimental Design</a:t>
            </a:r>
            <a:endParaRPr lang="zh-CN" altLang="en-US"/>
          </a:p>
        </p:txBody>
      </p:sp>
      <p:sp>
        <p:nvSpPr>
          <p:cNvPr id="6" name="Slide Number Placeholder 5">
            <a:extLst>
              <a:ext uri="{FF2B5EF4-FFF2-40B4-BE49-F238E27FC236}">
                <a16:creationId xmlns:a16="http://schemas.microsoft.com/office/drawing/2014/main" id="{BA16F821-1847-460E-867C-DD04CFC8D01E}"/>
              </a:ext>
            </a:extLst>
          </p:cNvPr>
          <p:cNvSpPr>
            <a:spLocks noGrp="1"/>
          </p:cNvSpPr>
          <p:nvPr>
            <p:ph type="sldNum" sz="quarter" idx="12"/>
          </p:nvPr>
        </p:nvSpPr>
        <p:spPr/>
        <p:txBody>
          <a:bodyPr/>
          <a:lstStyle/>
          <a:p>
            <a:fld id="{CC29C655-6D81-4FEF-BA8C-E3EC67E453D1}" type="slidenum">
              <a:rPr lang="zh-CN" altLang="en-US" smtClean="0"/>
              <a:t>‹#›</a:t>
            </a:fld>
            <a:endParaRPr lang="zh-CN" altLang="en-US"/>
          </a:p>
        </p:txBody>
      </p:sp>
    </p:spTree>
    <p:extLst>
      <p:ext uri="{BB962C8B-B14F-4D97-AF65-F5344CB8AC3E}">
        <p14:creationId xmlns:p14="http://schemas.microsoft.com/office/powerpoint/2010/main" val="2081805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4CDFD-0D78-4360-A1FE-E590DCDB9FCA}"/>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1573F42F-2E63-473A-9DDA-C4EF33574041}"/>
              </a:ext>
            </a:extLst>
          </p:cNvPr>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DAB2D94-2F93-4A13-8DB4-EB96A65D9C5C}"/>
              </a:ext>
            </a:extLst>
          </p:cNvPr>
          <p:cNvSpPr>
            <a:spLocks noGrp="1"/>
          </p:cNvSpPr>
          <p:nvPr>
            <p:ph type="dt" sz="half" idx="10"/>
          </p:nvPr>
        </p:nvSpPr>
        <p:spPr/>
        <p:txBody>
          <a:bodyPr/>
          <a:lstStyle/>
          <a:p>
            <a:fld id="{58DF7765-1F51-42A3-BC81-CAB743DB7DF1}" type="datetime1">
              <a:rPr lang="zh-CN" altLang="en-US" smtClean="0"/>
              <a:t>2018/3/4</a:t>
            </a:fld>
            <a:endParaRPr lang="zh-CN" altLang="en-US"/>
          </a:p>
        </p:txBody>
      </p:sp>
      <p:sp>
        <p:nvSpPr>
          <p:cNvPr id="5" name="Footer Placeholder 4">
            <a:extLst>
              <a:ext uri="{FF2B5EF4-FFF2-40B4-BE49-F238E27FC236}">
                <a16:creationId xmlns:a16="http://schemas.microsoft.com/office/drawing/2014/main" id="{F815DA3C-1250-40E3-AE44-B92D259705C5}"/>
              </a:ext>
            </a:extLst>
          </p:cNvPr>
          <p:cNvSpPr>
            <a:spLocks noGrp="1"/>
          </p:cNvSpPr>
          <p:nvPr>
            <p:ph type="ftr" sz="quarter" idx="11"/>
          </p:nvPr>
        </p:nvSpPr>
        <p:spPr/>
        <p:txBody>
          <a:bodyPr/>
          <a:lstStyle/>
          <a:p>
            <a:r>
              <a:rPr lang="en-US" altLang="zh-CN"/>
              <a:t>MATH318 Experimental Design</a:t>
            </a:r>
            <a:endParaRPr lang="zh-CN" altLang="en-US"/>
          </a:p>
        </p:txBody>
      </p:sp>
      <p:sp>
        <p:nvSpPr>
          <p:cNvPr id="6" name="Slide Number Placeholder 5">
            <a:extLst>
              <a:ext uri="{FF2B5EF4-FFF2-40B4-BE49-F238E27FC236}">
                <a16:creationId xmlns:a16="http://schemas.microsoft.com/office/drawing/2014/main" id="{86B2E4C2-D893-466A-89F5-9ED332FF3C50}"/>
              </a:ext>
            </a:extLst>
          </p:cNvPr>
          <p:cNvSpPr>
            <a:spLocks noGrp="1"/>
          </p:cNvSpPr>
          <p:nvPr>
            <p:ph type="sldNum" sz="quarter" idx="12"/>
          </p:nvPr>
        </p:nvSpPr>
        <p:spPr/>
        <p:txBody>
          <a:bodyPr/>
          <a:lstStyle/>
          <a:p>
            <a:fld id="{CC29C655-6D81-4FEF-BA8C-E3EC67E453D1}" type="slidenum">
              <a:rPr lang="zh-CN" altLang="en-US" smtClean="0"/>
              <a:t>‹#›</a:t>
            </a:fld>
            <a:endParaRPr lang="zh-CN" altLang="en-US"/>
          </a:p>
        </p:txBody>
      </p:sp>
    </p:spTree>
    <p:extLst>
      <p:ext uri="{BB962C8B-B14F-4D97-AF65-F5344CB8AC3E}">
        <p14:creationId xmlns:p14="http://schemas.microsoft.com/office/powerpoint/2010/main" val="965178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B6E6C-0CB0-4D6B-ADF6-FD12D004D90C}"/>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06A5F1D4-30AF-41C7-88C6-8E021AFFA4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a:extLst>
              <a:ext uri="{FF2B5EF4-FFF2-40B4-BE49-F238E27FC236}">
                <a16:creationId xmlns:a16="http://schemas.microsoft.com/office/drawing/2014/main" id="{104A94AC-22F7-42E3-918A-A04C4F6ECAA4}"/>
              </a:ext>
            </a:extLst>
          </p:cNvPr>
          <p:cNvSpPr>
            <a:spLocks noGrp="1"/>
          </p:cNvSpPr>
          <p:nvPr>
            <p:ph type="dt" sz="half" idx="10"/>
          </p:nvPr>
        </p:nvSpPr>
        <p:spPr/>
        <p:txBody>
          <a:bodyPr/>
          <a:lstStyle/>
          <a:p>
            <a:fld id="{96D4FD83-5D0B-40BD-AF9E-84AD617CE058}" type="datetime1">
              <a:rPr lang="zh-CN" altLang="en-US" smtClean="0"/>
              <a:t>2018/3/4</a:t>
            </a:fld>
            <a:endParaRPr lang="zh-CN" altLang="en-US"/>
          </a:p>
        </p:txBody>
      </p:sp>
      <p:sp>
        <p:nvSpPr>
          <p:cNvPr id="5" name="Footer Placeholder 4">
            <a:extLst>
              <a:ext uri="{FF2B5EF4-FFF2-40B4-BE49-F238E27FC236}">
                <a16:creationId xmlns:a16="http://schemas.microsoft.com/office/drawing/2014/main" id="{9821ED42-8146-4463-AEF2-029355CD9AFD}"/>
              </a:ext>
            </a:extLst>
          </p:cNvPr>
          <p:cNvSpPr>
            <a:spLocks noGrp="1"/>
          </p:cNvSpPr>
          <p:nvPr>
            <p:ph type="ftr" sz="quarter" idx="11"/>
          </p:nvPr>
        </p:nvSpPr>
        <p:spPr/>
        <p:txBody>
          <a:bodyPr/>
          <a:lstStyle/>
          <a:p>
            <a:r>
              <a:rPr lang="en-US" altLang="zh-CN"/>
              <a:t>MATH318 Experimental Design</a:t>
            </a:r>
            <a:endParaRPr lang="zh-CN" altLang="en-US"/>
          </a:p>
        </p:txBody>
      </p:sp>
      <p:sp>
        <p:nvSpPr>
          <p:cNvPr id="6" name="Slide Number Placeholder 5">
            <a:extLst>
              <a:ext uri="{FF2B5EF4-FFF2-40B4-BE49-F238E27FC236}">
                <a16:creationId xmlns:a16="http://schemas.microsoft.com/office/drawing/2014/main" id="{F9636E39-312B-4C30-A3EE-D8D727E587F7}"/>
              </a:ext>
            </a:extLst>
          </p:cNvPr>
          <p:cNvSpPr>
            <a:spLocks noGrp="1"/>
          </p:cNvSpPr>
          <p:nvPr>
            <p:ph type="sldNum" sz="quarter" idx="12"/>
          </p:nvPr>
        </p:nvSpPr>
        <p:spPr/>
        <p:txBody>
          <a:bodyPr/>
          <a:lstStyle/>
          <a:p>
            <a:fld id="{CC29C655-6D81-4FEF-BA8C-E3EC67E453D1}" type="slidenum">
              <a:rPr lang="zh-CN" altLang="en-US" smtClean="0"/>
              <a:t>‹#›</a:t>
            </a:fld>
            <a:endParaRPr lang="zh-CN" altLang="en-US"/>
          </a:p>
        </p:txBody>
      </p:sp>
    </p:spTree>
    <p:extLst>
      <p:ext uri="{BB962C8B-B14F-4D97-AF65-F5344CB8AC3E}">
        <p14:creationId xmlns:p14="http://schemas.microsoft.com/office/powerpoint/2010/main" val="3019329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118DE-D034-450D-B9CC-35FEB6102405}"/>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220F3094-8252-434B-B38A-732AE7B175CC}"/>
              </a:ext>
            </a:extLst>
          </p:cNvPr>
          <p:cNvSpPr>
            <a:spLocks noGrp="1"/>
          </p:cNvSpPr>
          <p:nvPr>
            <p:ph sz="half" idx="1"/>
          </p:nvPr>
        </p:nvSpPr>
        <p:spPr>
          <a:xfrm>
            <a:off x="838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1A578BD4-A129-4817-B782-06F84F1EF1D0}"/>
              </a:ext>
            </a:extLst>
          </p:cNvPr>
          <p:cNvSpPr>
            <a:spLocks noGrp="1"/>
          </p:cNvSpPr>
          <p:nvPr>
            <p:ph sz="half" idx="2"/>
          </p:nvPr>
        </p:nvSpPr>
        <p:spPr>
          <a:xfrm>
            <a:off x="6172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EF9A9F2A-15BE-4706-9111-82113E7B828E}"/>
              </a:ext>
            </a:extLst>
          </p:cNvPr>
          <p:cNvSpPr>
            <a:spLocks noGrp="1"/>
          </p:cNvSpPr>
          <p:nvPr>
            <p:ph type="dt" sz="half" idx="10"/>
          </p:nvPr>
        </p:nvSpPr>
        <p:spPr/>
        <p:txBody>
          <a:bodyPr/>
          <a:lstStyle/>
          <a:p>
            <a:fld id="{37666FF5-D68D-420A-AB83-2C7E88B09DD8}" type="datetime1">
              <a:rPr lang="zh-CN" altLang="en-US" smtClean="0"/>
              <a:t>2018/3/4</a:t>
            </a:fld>
            <a:endParaRPr lang="zh-CN" altLang="en-US"/>
          </a:p>
        </p:txBody>
      </p:sp>
      <p:sp>
        <p:nvSpPr>
          <p:cNvPr id="6" name="Footer Placeholder 5">
            <a:extLst>
              <a:ext uri="{FF2B5EF4-FFF2-40B4-BE49-F238E27FC236}">
                <a16:creationId xmlns:a16="http://schemas.microsoft.com/office/drawing/2014/main" id="{89162D74-C764-4E39-AB2B-B2501FA88B4C}"/>
              </a:ext>
            </a:extLst>
          </p:cNvPr>
          <p:cNvSpPr>
            <a:spLocks noGrp="1"/>
          </p:cNvSpPr>
          <p:nvPr>
            <p:ph type="ftr" sz="quarter" idx="11"/>
          </p:nvPr>
        </p:nvSpPr>
        <p:spPr/>
        <p:txBody>
          <a:bodyPr/>
          <a:lstStyle/>
          <a:p>
            <a:r>
              <a:rPr lang="en-US" altLang="zh-CN"/>
              <a:t>MATH318 Experimental Design</a:t>
            </a:r>
            <a:endParaRPr lang="zh-CN" altLang="en-US"/>
          </a:p>
        </p:txBody>
      </p:sp>
      <p:sp>
        <p:nvSpPr>
          <p:cNvPr id="7" name="Slide Number Placeholder 6">
            <a:extLst>
              <a:ext uri="{FF2B5EF4-FFF2-40B4-BE49-F238E27FC236}">
                <a16:creationId xmlns:a16="http://schemas.microsoft.com/office/drawing/2014/main" id="{DD2135E5-7896-44A6-B372-8B24493BCEED}"/>
              </a:ext>
            </a:extLst>
          </p:cNvPr>
          <p:cNvSpPr>
            <a:spLocks noGrp="1"/>
          </p:cNvSpPr>
          <p:nvPr>
            <p:ph type="sldNum" sz="quarter" idx="12"/>
          </p:nvPr>
        </p:nvSpPr>
        <p:spPr/>
        <p:txBody>
          <a:bodyPr/>
          <a:lstStyle/>
          <a:p>
            <a:fld id="{CC29C655-6D81-4FEF-BA8C-E3EC67E453D1}" type="slidenum">
              <a:rPr lang="zh-CN" altLang="en-US" smtClean="0"/>
              <a:t>‹#›</a:t>
            </a:fld>
            <a:endParaRPr lang="zh-CN" altLang="en-US"/>
          </a:p>
        </p:txBody>
      </p:sp>
    </p:spTree>
    <p:extLst>
      <p:ext uri="{BB962C8B-B14F-4D97-AF65-F5344CB8AC3E}">
        <p14:creationId xmlns:p14="http://schemas.microsoft.com/office/powerpoint/2010/main" val="2684775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FCBB-0D51-4CDE-8447-82532E325EC9}"/>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40E41762-240F-4E2B-AC96-E36904B391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a:extLst>
              <a:ext uri="{FF2B5EF4-FFF2-40B4-BE49-F238E27FC236}">
                <a16:creationId xmlns:a16="http://schemas.microsoft.com/office/drawing/2014/main" id="{000F1175-1D23-47E9-8604-BF5E516EDA9B}"/>
              </a:ext>
            </a:extLst>
          </p:cNvPr>
          <p:cNvSpPr>
            <a:spLocks noGrp="1"/>
          </p:cNvSpPr>
          <p:nvPr>
            <p:ph sz="half" idx="2"/>
          </p:nvPr>
        </p:nvSpPr>
        <p:spPr>
          <a:xfrm>
            <a:off x="839788" y="2505075"/>
            <a:ext cx="5157787"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F2FD1BAD-2BE6-4306-89E8-F1D0347F1F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a:extLst>
              <a:ext uri="{FF2B5EF4-FFF2-40B4-BE49-F238E27FC236}">
                <a16:creationId xmlns:a16="http://schemas.microsoft.com/office/drawing/2014/main" id="{22DF50E2-3DF6-4E28-9337-3700663D3791}"/>
              </a:ext>
            </a:extLst>
          </p:cNvPr>
          <p:cNvSpPr>
            <a:spLocks noGrp="1"/>
          </p:cNvSpPr>
          <p:nvPr>
            <p:ph sz="quarter" idx="4"/>
          </p:nvPr>
        </p:nvSpPr>
        <p:spPr>
          <a:xfrm>
            <a:off x="6172200" y="2505075"/>
            <a:ext cx="5183188"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EFC825FF-1347-48A1-981F-7A9B2D03DB5E}"/>
              </a:ext>
            </a:extLst>
          </p:cNvPr>
          <p:cNvSpPr>
            <a:spLocks noGrp="1"/>
          </p:cNvSpPr>
          <p:nvPr>
            <p:ph type="dt" sz="half" idx="10"/>
          </p:nvPr>
        </p:nvSpPr>
        <p:spPr/>
        <p:txBody>
          <a:bodyPr/>
          <a:lstStyle/>
          <a:p>
            <a:fld id="{A23B82E1-0C56-494F-BAEE-C982DF4C652A}" type="datetime1">
              <a:rPr lang="zh-CN" altLang="en-US" smtClean="0"/>
              <a:t>2018/3/4</a:t>
            </a:fld>
            <a:endParaRPr lang="zh-CN" altLang="en-US"/>
          </a:p>
        </p:txBody>
      </p:sp>
      <p:sp>
        <p:nvSpPr>
          <p:cNvPr id="8" name="Footer Placeholder 7">
            <a:extLst>
              <a:ext uri="{FF2B5EF4-FFF2-40B4-BE49-F238E27FC236}">
                <a16:creationId xmlns:a16="http://schemas.microsoft.com/office/drawing/2014/main" id="{FFCC32D6-AA8F-42A8-999A-6C70CFCC8113}"/>
              </a:ext>
            </a:extLst>
          </p:cNvPr>
          <p:cNvSpPr>
            <a:spLocks noGrp="1"/>
          </p:cNvSpPr>
          <p:nvPr>
            <p:ph type="ftr" sz="quarter" idx="11"/>
          </p:nvPr>
        </p:nvSpPr>
        <p:spPr/>
        <p:txBody>
          <a:bodyPr/>
          <a:lstStyle/>
          <a:p>
            <a:r>
              <a:rPr lang="en-US" altLang="zh-CN"/>
              <a:t>MATH318 Experimental Design</a:t>
            </a:r>
            <a:endParaRPr lang="zh-CN" altLang="en-US"/>
          </a:p>
        </p:txBody>
      </p:sp>
      <p:sp>
        <p:nvSpPr>
          <p:cNvPr id="9" name="Slide Number Placeholder 8">
            <a:extLst>
              <a:ext uri="{FF2B5EF4-FFF2-40B4-BE49-F238E27FC236}">
                <a16:creationId xmlns:a16="http://schemas.microsoft.com/office/drawing/2014/main" id="{94134C49-757D-4A1C-996B-F16F6DEBA0F6}"/>
              </a:ext>
            </a:extLst>
          </p:cNvPr>
          <p:cNvSpPr>
            <a:spLocks noGrp="1"/>
          </p:cNvSpPr>
          <p:nvPr>
            <p:ph type="sldNum" sz="quarter" idx="12"/>
          </p:nvPr>
        </p:nvSpPr>
        <p:spPr/>
        <p:txBody>
          <a:bodyPr/>
          <a:lstStyle/>
          <a:p>
            <a:fld id="{CC29C655-6D81-4FEF-BA8C-E3EC67E453D1}" type="slidenum">
              <a:rPr lang="zh-CN" altLang="en-US" smtClean="0"/>
              <a:t>‹#›</a:t>
            </a:fld>
            <a:endParaRPr lang="zh-CN" altLang="en-US"/>
          </a:p>
        </p:txBody>
      </p:sp>
    </p:spTree>
    <p:extLst>
      <p:ext uri="{BB962C8B-B14F-4D97-AF65-F5344CB8AC3E}">
        <p14:creationId xmlns:p14="http://schemas.microsoft.com/office/powerpoint/2010/main" val="746798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864E1-5992-4E59-A698-CEB0D65F980C}"/>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0AA6E3C3-E249-4958-A2AB-A2FA12810B2B}"/>
              </a:ext>
            </a:extLst>
          </p:cNvPr>
          <p:cNvSpPr>
            <a:spLocks noGrp="1"/>
          </p:cNvSpPr>
          <p:nvPr>
            <p:ph type="dt" sz="half" idx="10"/>
          </p:nvPr>
        </p:nvSpPr>
        <p:spPr/>
        <p:txBody>
          <a:bodyPr/>
          <a:lstStyle/>
          <a:p>
            <a:fld id="{4DC3DF34-D579-4C8A-85FC-5AF5EA92AB1B}" type="datetime1">
              <a:rPr lang="zh-CN" altLang="en-US" smtClean="0"/>
              <a:t>2018/3/4</a:t>
            </a:fld>
            <a:endParaRPr lang="zh-CN" altLang="en-US"/>
          </a:p>
        </p:txBody>
      </p:sp>
      <p:sp>
        <p:nvSpPr>
          <p:cNvPr id="4" name="Footer Placeholder 3">
            <a:extLst>
              <a:ext uri="{FF2B5EF4-FFF2-40B4-BE49-F238E27FC236}">
                <a16:creationId xmlns:a16="http://schemas.microsoft.com/office/drawing/2014/main" id="{C9093C27-8465-40FA-9760-5A077170A760}"/>
              </a:ext>
            </a:extLst>
          </p:cNvPr>
          <p:cNvSpPr>
            <a:spLocks noGrp="1"/>
          </p:cNvSpPr>
          <p:nvPr>
            <p:ph type="ftr" sz="quarter" idx="11"/>
          </p:nvPr>
        </p:nvSpPr>
        <p:spPr/>
        <p:txBody>
          <a:bodyPr/>
          <a:lstStyle/>
          <a:p>
            <a:r>
              <a:rPr lang="en-US" altLang="zh-CN"/>
              <a:t>MATH318 Experimental Design</a:t>
            </a:r>
            <a:endParaRPr lang="zh-CN" altLang="en-US"/>
          </a:p>
        </p:txBody>
      </p:sp>
      <p:sp>
        <p:nvSpPr>
          <p:cNvPr id="5" name="Slide Number Placeholder 4">
            <a:extLst>
              <a:ext uri="{FF2B5EF4-FFF2-40B4-BE49-F238E27FC236}">
                <a16:creationId xmlns:a16="http://schemas.microsoft.com/office/drawing/2014/main" id="{DC939808-01A5-4B9F-B78A-9B20E8AEBC02}"/>
              </a:ext>
            </a:extLst>
          </p:cNvPr>
          <p:cNvSpPr>
            <a:spLocks noGrp="1"/>
          </p:cNvSpPr>
          <p:nvPr>
            <p:ph type="sldNum" sz="quarter" idx="12"/>
          </p:nvPr>
        </p:nvSpPr>
        <p:spPr/>
        <p:txBody>
          <a:bodyPr/>
          <a:lstStyle/>
          <a:p>
            <a:fld id="{CC29C655-6D81-4FEF-BA8C-E3EC67E453D1}" type="slidenum">
              <a:rPr lang="zh-CN" altLang="en-US" smtClean="0"/>
              <a:t>‹#›</a:t>
            </a:fld>
            <a:endParaRPr lang="zh-CN" altLang="en-US"/>
          </a:p>
        </p:txBody>
      </p:sp>
    </p:spTree>
    <p:extLst>
      <p:ext uri="{BB962C8B-B14F-4D97-AF65-F5344CB8AC3E}">
        <p14:creationId xmlns:p14="http://schemas.microsoft.com/office/powerpoint/2010/main" val="3428715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03F36D-ECC0-4AC8-8CBD-D9C4AAACA86B}"/>
              </a:ext>
            </a:extLst>
          </p:cNvPr>
          <p:cNvSpPr>
            <a:spLocks noGrp="1"/>
          </p:cNvSpPr>
          <p:nvPr>
            <p:ph type="dt" sz="half" idx="10"/>
          </p:nvPr>
        </p:nvSpPr>
        <p:spPr/>
        <p:txBody>
          <a:bodyPr/>
          <a:lstStyle/>
          <a:p>
            <a:fld id="{5A58D9FF-CBE9-4EA6-AAA0-98213C2810C5}" type="datetime1">
              <a:rPr lang="zh-CN" altLang="en-US" smtClean="0"/>
              <a:t>2018/3/4</a:t>
            </a:fld>
            <a:endParaRPr lang="zh-CN" altLang="en-US"/>
          </a:p>
        </p:txBody>
      </p:sp>
      <p:sp>
        <p:nvSpPr>
          <p:cNvPr id="3" name="Footer Placeholder 2">
            <a:extLst>
              <a:ext uri="{FF2B5EF4-FFF2-40B4-BE49-F238E27FC236}">
                <a16:creationId xmlns:a16="http://schemas.microsoft.com/office/drawing/2014/main" id="{0585D371-6682-413C-9FC2-641A5E321D16}"/>
              </a:ext>
            </a:extLst>
          </p:cNvPr>
          <p:cNvSpPr>
            <a:spLocks noGrp="1"/>
          </p:cNvSpPr>
          <p:nvPr>
            <p:ph type="ftr" sz="quarter" idx="11"/>
          </p:nvPr>
        </p:nvSpPr>
        <p:spPr/>
        <p:txBody>
          <a:bodyPr/>
          <a:lstStyle/>
          <a:p>
            <a:r>
              <a:rPr lang="en-US" altLang="zh-CN"/>
              <a:t>MATH318 Experimental Design</a:t>
            </a:r>
            <a:endParaRPr lang="zh-CN" altLang="en-US"/>
          </a:p>
        </p:txBody>
      </p:sp>
      <p:sp>
        <p:nvSpPr>
          <p:cNvPr id="4" name="Slide Number Placeholder 3">
            <a:extLst>
              <a:ext uri="{FF2B5EF4-FFF2-40B4-BE49-F238E27FC236}">
                <a16:creationId xmlns:a16="http://schemas.microsoft.com/office/drawing/2014/main" id="{C3C3A5D5-8273-4670-856B-A2B072879E69}"/>
              </a:ext>
            </a:extLst>
          </p:cNvPr>
          <p:cNvSpPr>
            <a:spLocks noGrp="1"/>
          </p:cNvSpPr>
          <p:nvPr>
            <p:ph type="sldNum" sz="quarter" idx="12"/>
          </p:nvPr>
        </p:nvSpPr>
        <p:spPr/>
        <p:txBody>
          <a:bodyPr/>
          <a:lstStyle/>
          <a:p>
            <a:fld id="{CC29C655-6D81-4FEF-BA8C-E3EC67E453D1}" type="slidenum">
              <a:rPr lang="zh-CN" altLang="en-US" smtClean="0"/>
              <a:t>‹#›</a:t>
            </a:fld>
            <a:endParaRPr lang="zh-CN" altLang="en-US"/>
          </a:p>
        </p:txBody>
      </p:sp>
    </p:spTree>
    <p:extLst>
      <p:ext uri="{BB962C8B-B14F-4D97-AF65-F5344CB8AC3E}">
        <p14:creationId xmlns:p14="http://schemas.microsoft.com/office/powerpoint/2010/main" val="2175528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7A70E-3791-43E7-880D-F16B46CA0D12}"/>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244EBB5-3921-4BBE-81EA-C105F3879B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36105E00-19F1-4174-93AE-24C21FF238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1E2150ED-0064-4581-8B22-BB4CA8EFE72C}"/>
              </a:ext>
            </a:extLst>
          </p:cNvPr>
          <p:cNvSpPr>
            <a:spLocks noGrp="1"/>
          </p:cNvSpPr>
          <p:nvPr>
            <p:ph type="dt" sz="half" idx="10"/>
          </p:nvPr>
        </p:nvSpPr>
        <p:spPr/>
        <p:txBody>
          <a:bodyPr/>
          <a:lstStyle/>
          <a:p>
            <a:fld id="{CE292707-4948-4130-87BD-402BF25A239E}" type="datetime1">
              <a:rPr lang="zh-CN" altLang="en-US" smtClean="0"/>
              <a:t>2018/3/4</a:t>
            </a:fld>
            <a:endParaRPr lang="zh-CN" altLang="en-US"/>
          </a:p>
        </p:txBody>
      </p:sp>
      <p:sp>
        <p:nvSpPr>
          <p:cNvPr id="6" name="Footer Placeholder 5">
            <a:extLst>
              <a:ext uri="{FF2B5EF4-FFF2-40B4-BE49-F238E27FC236}">
                <a16:creationId xmlns:a16="http://schemas.microsoft.com/office/drawing/2014/main" id="{D70A3F6B-1366-4558-94C3-FB2901D61F6D}"/>
              </a:ext>
            </a:extLst>
          </p:cNvPr>
          <p:cNvSpPr>
            <a:spLocks noGrp="1"/>
          </p:cNvSpPr>
          <p:nvPr>
            <p:ph type="ftr" sz="quarter" idx="11"/>
          </p:nvPr>
        </p:nvSpPr>
        <p:spPr/>
        <p:txBody>
          <a:bodyPr/>
          <a:lstStyle/>
          <a:p>
            <a:r>
              <a:rPr lang="en-US" altLang="zh-CN"/>
              <a:t>MATH318 Experimental Design</a:t>
            </a:r>
            <a:endParaRPr lang="zh-CN" altLang="en-US"/>
          </a:p>
        </p:txBody>
      </p:sp>
      <p:sp>
        <p:nvSpPr>
          <p:cNvPr id="7" name="Slide Number Placeholder 6">
            <a:extLst>
              <a:ext uri="{FF2B5EF4-FFF2-40B4-BE49-F238E27FC236}">
                <a16:creationId xmlns:a16="http://schemas.microsoft.com/office/drawing/2014/main" id="{9474712B-46E3-47C1-8302-6DA2A422B376}"/>
              </a:ext>
            </a:extLst>
          </p:cNvPr>
          <p:cNvSpPr>
            <a:spLocks noGrp="1"/>
          </p:cNvSpPr>
          <p:nvPr>
            <p:ph type="sldNum" sz="quarter" idx="12"/>
          </p:nvPr>
        </p:nvSpPr>
        <p:spPr/>
        <p:txBody>
          <a:bodyPr/>
          <a:lstStyle/>
          <a:p>
            <a:fld id="{CC29C655-6D81-4FEF-BA8C-E3EC67E453D1}" type="slidenum">
              <a:rPr lang="zh-CN" altLang="en-US" smtClean="0"/>
              <a:t>‹#›</a:t>
            </a:fld>
            <a:endParaRPr lang="zh-CN" altLang="en-US"/>
          </a:p>
        </p:txBody>
      </p:sp>
    </p:spTree>
    <p:extLst>
      <p:ext uri="{BB962C8B-B14F-4D97-AF65-F5344CB8AC3E}">
        <p14:creationId xmlns:p14="http://schemas.microsoft.com/office/powerpoint/2010/main" val="1189296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80C64-C3BE-40A1-BEEA-51CDBAB5946B}"/>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6272190D-FD04-4833-9ED0-82D6B16F4F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05EA1362-01D5-4647-99DD-7D13663911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CC3D46C6-C6FD-4812-B0EA-9B1FFBB46446}"/>
              </a:ext>
            </a:extLst>
          </p:cNvPr>
          <p:cNvSpPr>
            <a:spLocks noGrp="1"/>
          </p:cNvSpPr>
          <p:nvPr>
            <p:ph type="dt" sz="half" idx="10"/>
          </p:nvPr>
        </p:nvSpPr>
        <p:spPr/>
        <p:txBody>
          <a:bodyPr/>
          <a:lstStyle/>
          <a:p>
            <a:fld id="{1A38206E-D825-4848-AA31-31507195AAF3}" type="datetime1">
              <a:rPr lang="zh-CN" altLang="en-US" smtClean="0"/>
              <a:t>2018/3/4</a:t>
            </a:fld>
            <a:endParaRPr lang="zh-CN" altLang="en-US"/>
          </a:p>
        </p:txBody>
      </p:sp>
      <p:sp>
        <p:nvSpPr>
          <p:cNvPr id="6" name="Footer Placeholder 5">
            <a:extLst>
              <a:ext uri="{FF2B5EF4-FFF2-40B4-BE49-F238E27FC236}">
                <a16:creationId xmlns:a16="http://schemas.microsoft.com/office/drawing/2014/main" id="{5770E17A-9252-4101-BA54-D9B212A90E97}"/>
              </a:ext>
            </a:extLst>
          </p:cNvPr>
          <p:cNvSpPr>
            <a:spLocks noGrp="1"/>
          </p:cNvSpPr>
          <p:nvPr>
            <p:ph type="ftr" sz="quarter" idx="11"/>
          </p:nvPr>
        </p:nvSpPr>
        <p:spPr/>
        <p:txBody>
          <a:bodyPr/>
          <a:lstStyle/>
          <a:p>
            <a:r>
              <a:rPr lang="en-US" altLang="zh-CN"/>
              <a:t>MATH318 Experimental Design</a:t>
            </a:r>
            <a:endParaRPr lang="zh-CN" altLang="en-US"/>
          </a:p>
        </p:txBody>
      </p:sp>
      <p:sp>
        <p:nvSpPr>
          <p:cNvPr id="7" name="Slide Number Placeholder 6">
            <a:extLst>
              <a:ext uri="{FF2B5EF4-FFF2-40B4-BE49-F238E27FC236}">
                <a16:creationId xmlns:a16="http://schemas.microsoft.com/office/drawing/2014/main" id="{F64669E8-5449-4B11-9406-98A4AA6ACD66}"/>
              </a:ext>
            </a:extLst>
          </p:cNvPr>
          <p:cNvSpPr>
            <a:spLocks noGrp="1"/>
          </p:cNvSpPr>
          <p:nvPr>
            <p:ph type="sldNum" sz="quarter" idx="12"/>
          </p:nvPr>
        </p:nvSpPr>
        <p:spPr/>
        <p:txBody>
          <a:bodyPr/>
          <a:lstStyle/>
          <a:p>
            <a:fld id="{CC29C655-6D81-4FEF-BA8C-E3EC67E453D1}" type="slidenum">
              <a:rPr lang="zh-CN" altLang="en-US" smtClean="0"/>
              <a:t>‹#›</a:t>
            </a:fld>
            <a:endParaRPr lang="zh-CN" altLang="en-US"/>
          </a:p>
        </p:txBody>
      </p:sp>
    </p:spTree>
    <p:extLst>
      <p:ext uri="{BB962C8B-B14F-4D97-AF65-F5344CB8AC3E}">
        <p14:creationId xmlns:p14="http://schemas.microsoft.com/office/powerpoint/2010/main" val="2847336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06E2F2-DE4E-4A46-A15E-ADC081BDAD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F3ED967-09E1-4E04-8686-4C8AA1DE60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FB3CB344-85DC-4F70-8D27-517AC2ECF2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130BB-B6AD-4F7F-AA23-03DB5996FED7}" type="datetime1">
              <a:rPr lang="zh-CN" altLang="en-US" smtClean="0"/>
              <a:t>2018/3/4</a:t>
            </a:fld>
            <a:endParaRPr lang="zh-CN" altLang="en-US"/>
          </a:p>
        </p:txBody>
      </p:sp>
      <p:sp>
        <p:nvSpPr>
          <p:cNvPr id="5" name="Footer Placeholder 4">
            <a:extLst>
              <a:ext uri="{FF2B5EF4-FFF2-40B4-BE49-F238E27FC236}">
                <a16:creationId xmlns:a16="http://schemas.microsoft.com/office/drawing/2014/main" id="{0119E747-014F-4A57-85AE-9B74B9315A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MATH318 Experimental Design</a:t>
            </a:r>
            <a:endParaRPr lang="zh-CN" altLang="en-US"/>
          </a:p>
        </p:txBody>
      </p:sp>
      <p:sp>
        <p:nvSpPr>
          <p:cNvPr id="6" name="Slide Number Placeholder 5">
            <a:extLst>
              <a:ext uri="{FF2B5EF4-FFF2-40B4-BE49-F238E27FC236}">
                <a16:creationId xmlns:a16="http://schemas.microsoft.com/office/drawing/2014/main" id="{28D7670F-7AD3-4595-831B-517EBF2B4A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29C655-6D81-4FEF-BA8C-E3EC67E453D1}" type="slidenum">
              <a:rPr lang="zh-CN" altLang="en-US" smtClean="0"/>
              <a:t>‹#›</a:t>
            </a:fld>
            <a:endParaRPr lang="zh-CN" altLang="en-US"/>
          </a:p>
        </p:txBody>
      </p:sp>
    </p:spTree>
    <p:extLst>
      <p:ext uri="{BB962C8B-B14F-4D97-AF65-F5344CB8AC3E}">
        <p14:creationId xmlns:p14="http://schemas.microsoft.com/office/powerpoint/2010/main" val="4038050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courses.csail.mit.edu/18.337/2015/docs/50YearsDataScience.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687A8-12D6-4126-B0D1-A95CCD35EF76}"/>
              </a:ext>
            </a:extLst>
          </p:cNvPr>
          <p:cNvSpPr>
            <a:spLocks noGrp="1"/>
          </p:cNvSpPr>
          <p:nvPr>
            <p:ph type="ctrTitle"/>
          </p:nvPr>
        </p:nvSpPr>
        <p:spPr/>
        <p:txBody>
          <a:bodyPr/>
          <a:lstStyle/>
          <a:p>
            <a:r>
              <a:rPr lang="en-US" altLang="zh-CN" dirty="0"/>
              <a:t>Split Plot Design </a:t>
            </a:r>
            <a:endParaRPr lang="zh-CN" altLang="en-US" dirty="0"/>
          </a:p>
        </p:txBody>
      </p:sp>
      <p:sp>
        <p:nvSpPr>
          <p:cNvPr id="3" name="Subtitle 2">
            <a:extLst>
              <a:ext uri="{FF2B5EF4-FFF2-40B4-BE49-F238E27FC236}">
                <a16:creationId xmlns:a16="http://schemas.microsoft.com/office/drawing/2014/main" id="{E584C3A6-5CE8-4CA1-87E5-00BD53E884FE}"/>
              </a:ext>
            </a:extLst>
          </p:cNvPr>
          <p:cNvSpPr>
            <a:spLocks noGrp="1"/>
          </p:cNvSpPr>
          <p:nvPr>
            <p:ph type="subTitle" idx="1"/>
          </p:nvPr>
        </p:nvSpPr>
        <p:spPr>
          <a:xfrm>
            <a:off x="1284303" y="4105275"/>
            <a:ext cx="9144000" cy="573257"/>
          </a:xfrm>
        </p:spPr>
        <p:txBody>
          <a:bodyPr/>
          <a:lstStyle/>
          <a:p>
            <a:r>
              <a:rPr lang="en-US" altLang="zh-CN" b="1" dirty="0">
                <a:highlight>
                  <a:srgbClr val="00FF00"/>
                </a:highlight>
              </a:rPr>
              <a:t>March/6/2018</a:t>
            </a:r>
            <a:endParaRPr lang="zh-CN" altLang="en-US" b="1" dirty="0">
              <a:highlight>
                <a:srgbClr val="00FF00"/>
              </a:highlight>
            </a:endParaRPr>
          </a:p>
        </p:txBody>
      </p:sp>
      <p:sp>
        <p:nvSpPr>
          <p:cNvPr id="4" name="Footer Placeholder 3">
            <a:extLst>
              <a:ext uri="{FF2B5EF4-FFF2-40B4-BE49-F238E27FC236}">
                <a16:creationId xmlns:a16="http://schemas.microsoft.com/office/drawing/2014/main" id="{F1913C49-FD79-4C7A-9A43-AA480BDCDF49}"/>
              </a:ext>
            </a:extLst>
          </p:cNvPr>
          <p:cNvSpPr>
            <a:spLocks noGrp="1"/>
          </p:cNvSpPr>
          <p:nvPr>
            <p:ph type="ftr" sz="quarter" idx="11"/>
          </p:nvPr>
        </p:nvSpPr>
        <p:spPr/>
        <p:txBody>
          <a:bodyPr/>
          <a:lstStyle/>
          <a:p>
            <a:r>
              <a:rPr lang="en-US" altLang="zh-CN"/>
              <a:t>MATH318 Experimental Design</a:t>
            </a:r>
            <a:endParaRPr lang="zh-CN" altLang="en-US"/>
          </a:p>
        </p:txBody>
      </p:sp>
    </p:spTree>
    <p:extLst>
      <p:ext uri="{BB962C8B-B14F-4D97-AF65-F5344CB8AC3E}">
        <p14:creationId xmlns:p14="http://schemas.microsoft.com/office/powerpoint/2010/main" val="120266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5E27E-A7C5-4880-86A9-E6E06CF5C6BC}"/>
              </a:ext>
            </a:extLst>
          </p:cNvPr>
          <p:cNvSpPr>
            <a:spLocks noGrp="1"/>
          </p:cNvSpPr>
          <p:nvPr>
            <p:ph type="title"/>
          </p:nvPr>
        </p:nvSpPr>
        <p:spPr/>
        <p:txBody>
          <a:bodyPr/>
          <a:lstStyle/>
          <a:p>
            <a:r>
              <a:rPr lang="en-US" altLang="zh-CN" dirty="0"/>
              <a:t>Model Statement</a:t>
            </a:r>
            <a:endParaRPr lang="zh-CN" altLang="en-US" dirty="0"/>
          </a:p>
        </p:txBody>
      </p:sp>
      <p:sp>
        <p:nvSpPr>
          <p:cNvPr id="3" name="Content Placeholder 2">
            <a:extLst>
              <a:ext uri="{FF2B5EF4-FFF2-40B4-BE49-F238E27FC236}">
                <a16:creationId xmlns:a16="http://schemas.microsoft.com/office/drawing/2014/main" id="{C68D59D3-CE3B-4385-99E0-4838C7C8A487}"/>
              </a:ext>
            </a:extLst>
          </p:cNvPr>
          <p:cNvSpPr>
            <a:spLocks noGrp="1"/>
          </p:cNvSpPr>
          <p:nvPr>
            <p:ph idx="1"/>
          </p:nvPr>
        </p:nvSpPr>
        <p:spPr>
          <a:xfrm>
            <a:off x="175727" y="1690688"/>
            <a:ext cx="5609253" cy="4351338"/>
          </a:xfrm>
          <a:solidFill>
            <a:schemeClr val="accent2">
              <a:lumMod val="20000"/>
              <a:lumOff val="80000"/>
            </a:schemeClr>
          </a:solidFill>
        </p:spPr>
        <p:txBody>
          <a:bodyPr/>
          <a:lstStyle/>
          <a:p>
            <a:pPr marL="0" indent="0">
              <a:buNone/>
            </a:pPr>
            <a:r>
              <a:rPr lang="en-US" altLang="zh-CN" dirty="0"/>
              <a:t>Proc GLM; </a:t>
            </a:r>
          </a:p>
          <a:p>
            <a:pPr marL="0" indent="0">
              <a:buNone/>
            </a:pPr>
            <a:r>
              <a:rPr lang="en-US" altLang="zh-CN" dirty="0"/>
              <a:t>Class Block A B; </a:t>
            </a:r>
          </a:p>
          <a:p>
            <a:pPr marL="0" indent="0">
              <a:buNone/>
            </a:pPr>
            <a:r>
              <a:rPr lang="en-US" altLang="zh-CN" dirty="0"/>
              <a:t>Model Y = Block A Block*A B A*B; </a:t>
            </a:r>
          </a:p>
          <a:p>
            <a:pPr marL="0" indent="0">
              <a:buNone/>
            </a:pPr>
            <a:r>
              <a:rPr lang="en-US" altLang="zh-CN" dirty="0"/>
              <a:t>Random Block Block*A;</a:t>
            </a:r>
          </a:p>
          <a:p>
            <a:pPr marL="0" indent="0">
              <a:buNone/>
            </a:pPr>
            <a:r>
              <a:rPr lang="en-US" altLang="zh-CN" dirty="0"/>
              <a:t>Test h = A e = Block*A; </a:t>
            </a:r>
          </a:p>
          <a:p>
            <a:pPr marL="0" indent="0">
              <a:buNone/>
            </a:pPr>
            <a:r>
              <a:rPr lang="en-US" altLang="zh-CN" dirty="0"/>
              <a:t>Run;</a:t>
            </a:r>
            <a:endParaRPr lang="zh-CN" altLang="en-US" dirty="0"/>
          </a:p>
        </p:txBody>
      </p:sp>
      <p:sp>
        <p:nvSpPr>
          <p:cNvPr id="4" name="Content Placeholder 2">
            <a:extLst>
              <a:ext uri="{FF2B5EF4-FFF2-40B4-BE49-F238E27FC236}">
                <a16:creationId xmlns:a16="http://schemas.microsoft.com/office/drawing/2014/main" id="{FE9FF9BB-4835-4DC9-977A-A7A6D4AE9038}"/>
              </a:ext>
            </a:extLst>
          </p:cNvPr>
          <p:cNvSpPr txBox="1">
            <a:spLocks/>
          </p:cNvSpPr>
          <p:nvPr/>
        </p:nvSpPr>
        <p:spPr>
          <a:xfrm>
            <a:off x="6691605" y="1825625"/>
            <a:ext cx="5102290" cy="3959355"/>
          </a:xfrm>
          <a:prstGeom prst="rect">
            <a:avLst/>
          </a:prstGeom>
          <a:solidFill>
            <a:schemeClr val="accent2">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Proc MIXED </a:t>
            </a:r>
            <a:r>
              <a:rPr lang="en-US" altLang="zh-CN" dirty="0" err="1"/>
              <a:t>covtest</a:t>
            </a:r>
            <a:r>
              <a:rPr lang="en-US" altLang="zh-CN" dirty="0"/>
              <a:t>; </a:t>
            </a:r>
          </a:p>
          <a:p>
            <a:pPr marL="0" indent="0">
              <a:buFont typeface="Arial" panose="020B0604020202020204" pitchFamily="34" charset="0"/>
              <a:buNone/>
            </a:pPr>
            <a:r>
              <a:rPr lang="en-US" altLang="zh-CN" dirty="0"/>
              <a:t>Class Block A B; </a:t>
            </a:r>
          </a:p>
          <a:p>
            <a:pPr marL="0" indent="0">
              <a:buFont typeface="Arial" panose="020B0604020202020204" pitchFamily="34" charset="0"/>
              <a:buNone/>
            </a:pPr>
            <a:r>
              <a:rPr lang="en-US" altLang="zh-CN" dirty="0"/>
              <a:t>Model Y = A B A*B; </a:t>
            </a:r>
          </a:p>
          <a:p>
            <a:pPr marL="0" indent="0">
              <a:buNone/>
            </a:pPr>
            <a:r>
              <a:rPr lang="en-US" altLang="zh-CN" dirty="0"/>
              <a:t>Random Block Block*A;</a:t>
            </a:r>
          </a:p>
          <a:p>
            <a:pPr marL="0" indent="0">
              <a:buFont typeface="Arial" panose="020B0604020202020204" pitchFamily="34" charset="0"/>
              <a:buNone/>
            </a:pPr>
            <a:r>
              <a:rPr lang="en-US" altLang="zh-CN" dirty="0"/>
              <a:t>Run;</a:t>
            </a:r>
            <a:endParaRPr lang="zh-CN" altLang="en-US" dirty="0"/>
          </a:p>
        </p:txBody>
      </p:sp>
      <p:sp>
        <p:nvSpPr>
          <p:cNvPr id="5" name="Footer Placeholder 4">
            <a:extLst>
              <a:ext uri="{FF2B5EF4-FFF2-40B4-BE49-F238E27FC236}">
                <a16:creationId xmlns:a16="http://schemas.microsoft.com/office/drawing/2014/main" id="{21465563-E915-4638-9DB8-D506239F7563}"/>
              </a:ext>
            </a:extLst>
          </p:cNvPr>
          <p:cNvSpPr>
            <a:spLocks noGrp="1"/>
          </p:cNvSpPr>
          <p:nvPr>
            <p:ph type="ftr" sz="quarter" idx="11"/>
          </p:nvPr>
        </p:nvSpPr>
        <p:spPr/>
        <p:txBody>
          <a:bodyPr/>
          <a:lstStyle/>
          <a:p>
            <a:r>
              <a:rPr lang="en-US" altLang="zh-CN"/>
              <a:t>MATH318 Experimental Design</a:t>
            </a:r>
            <a:endParaRPr lang="zh-CN" altLang="en-US"/>
          </a:p>
        </p:txBody>
      </p:sp>
    </p:spTree>
    <p:extLst>
      <p:ext uri="{BB962C8B-B14F-4D97-AF65-F5344CB8AC3E}">
        <p14:creationId xmlns:p14="http://schemas.microsoft.com/office/powerpoint/2010/main" val="2732549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22C6A-F9C0-4EC7-ACF2-71E548D7674B}"/>
              </a:ext>
            </a:extLst>
          </p:cNvPr>
          <p:cNvSpPr>
            <a:spLocks noGrp="1"/>
          </p:cNvSpPr>
          <p:nvPr>
            <p:ph type="title"/>
          </p:nvPr>
        </p:nvSpPr>
        <p:spPr/>
        <p:txBody>
          <a:bodyPr/>
          <a:lstStyle/>
          <a:p>
            <a:r>
              <a:rPr lang="en-US" altLang="zh-CN" dirty="0"/>
              <a:t>Experiment Example (RBD) </a:t>
            </a:r>
            <a:endParaRPr lang="zh-CN" altLang="en-US" dirty="0"/>
          </a:p>
        </p:txBody>
      </p:sp>
      <p:sp>
        <p:nvSpPr>
          <p:cNvPr id="3" name="Content Placeholder 2">
            <a:extLst>
              <a:ext uri="{FF2B5EF4-FFF2-40B4-BE49-F238E27FC236}">
                <a16:creationId xmlns:a16="http://schemas.microsoft.com/office/drawing/2014/main" id="{B1B4C51E-7BEA-412E-9BC3-74A443B590B7}"/>
              </a:ext>
            </a:extLst>
          </p:cNvPr>
          <p:cNvSpPr>
            <a:spLocks noGrp="1"/>
          </p:cNvSpPr>
          <p:nvPr>
            <p:ph idx="1"/>
          </p:nvPr>
        </p:nvSpPr>
        <p:spPr/>
        <p:txBody>
          <a:bodyPr/>
          <a:lstStyle/>
          <a:p>
            <a:r>
              <a:rPr lang="en-US" altLang="zh-CN" dirty="0"/>
              <a:t>To determine the effect of bacteria on the root yield of </a:t>
            </a:r>
            <a:r>
              <a:rPr lang="en-US" altLang="zh-CN" dirty="0" err="1"/>
              <a:t>sugarbeets</a:t>
            </a:r>
            <a:r>
              <a:rPr lang="en-US" altLang="zh-CN" dirty="0"/>
              <a:t> planted at different in-row spacings</a:t>
            </a:r>
          </a:p>
          <a:p>
            <a:pPr lvl="1"/>
            <a:r>
              <a:rPr lang="en-US" altLang="zh-CN" dirty="0"/>
              <a:t>Main factor: Inoculation</a:t>
            </a:r>
          </a:p>
          <a:p>
            <a:pPr lvl="1"/>
            <a:r>
              <a:rPr lang="en-US" altLang="zh-CN" dirty="0"/>
              <a:t>Subplot factor: spacing levels within the main plot</a:t>
            </a:r>
          </a:p>
          <a:p>
            <a:pPr lvl="1"/>
            <a:r>
              <a:rPr lang="en-US" altLang="zh-CN" dirty="0"/>
              <a:t>A total of 6 blocks</a:t>
            </a:r>
          </a:p>
          <a:p>
            <a:r>
              <a:rPr lang="en-US" altLang="zh-CN" dirty="0"/>
              <a:t>Reasoning of the design (why not CRD in the main plot)</a:t>
            </a:r>
          </a:p>
          <a:p>
            <a:pPr lvl="1"/>
            <a:r>
              <a:rPr lang="en-US" altLang="zh-CN" dirty="0"/>
              <a:t>To confine the inoculum as much as possible to its assigned plots</a:t>
            </a:r>
          </a:p>
          <a:p>
            <a:pPr lvl="1"/>
            <a:r>
              <a:rPr lang="en-US" altLang="zh-CN" dirty="0"/>
              <a:t>To allocate precision in the experiment to where it is needed most</a:t>
            </a:r>
          </a:p>
          <a:p>
            <a:pPr lvl="2"/>
            <a:r>
              <a:rPr lang="en-US" altLang="zh-CN" dirty="0"/>
              <a:t>Larger differences between healthy and diseased plants as you would expect</a:t>
            </a:r>
          </a:p>
          <a:p>
            <a:pPr lvl="2"/>
            <a:r>
              <a:rPr lang="en-US" altLang="zh-CN" dirty="0"/>
              <a:t>Relatively smaller differences in yield due to in-row spacing effects</a:t>
            </a:r>
            <a:endParaRPr lang="zh-CN" altLang="en-US" dirty="0"/>
          </a:p>
        </p:txBody>
      </p:sp>
      <p:sp>
        <p:nvSpPr>
          <p:cNvPr id="4" name="Footer Placeholder 3">
            <a:extLst>
              <a:ext uri="{FF2B5EF4-FFF2-40B4-BE49-F238E27FC236}">
                <a16:creationId xmlns:a16="http://schemas.microsoft.com/office/drawing/2014/main" id="{F62AA39D-9DF7-4C45-A779-5E54EF629F65}"/>
              </a:ext>
            </a:extLst>
          </p:cNvPr>
          <p:cNvSpPr>
            <a:spLocks noGrp="1"/>
          </p:cNvSpPr>
          <p:nvPr>
            <p:ph type="ftr" sz="quarter" idx="11"/>
          </p:nvPr>
        </p:nvSpPr>
        <p:spPr/>
        <p:txBody>
          <a:bodyPr/>
          <a:lstStyle/>
          <a:p>
            <a:r>
              <a:rPr lang="en-US" altLang="zh-CN"/>
              <a:t>MATH318 Experimental Design</a:t>
            </a:r>
            <a:endParaRPr lang="zh-CN" altLang="en-US"/>
          </a:p>
        </p:txBody>
      </p:sp>
    </p:spTree>
    <p:extLst>
      <p:ext uri="{BB962C8B-B14F-4D97-AF65-F5344CB8AC3E}">
        <p14:creationId xmlns:p14="http://schemas.microsoft.com/office/powerpoint/2010/main" val="3912800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EB565-D2D8-4B40-8F8B-85C46A94494C}"/>
              </a:ext>
            </a:extLst>
          </p:cNvPr>
          <p:cNvSpPr>
            <a:spLocks noGrp="1"/>
          </p:cNvSpPr>
          <p:nvPr>
            <p:ph type="title"/>
          </p:nvPr>
        </p:nvSpPr>
        <p:spPr>
          <a:xfrm>
            <a:off x="316992" y="463296"/>
            <a:ext cx="4389120" cy="6559296"/>
          </a:xfrm>
        </p:spPr>
        <p:txBody>
          <a:bodyPr>
            <a:normAutofit/>
          </a:bodyPr>
          <a:lstStyle/>
          <a:p>
            <a:r>
              <a:rPr lang="en-US" altLang="zh-CN" sz="2400" b="1" dirty="0"/>
              <a:t>Split-plot field layout </a:t>
            </a:r>
            <a:r>
              <a:rPr lang="en-US" altLang="zh-CN" sz="2400" dirty="0"/>
              <a:t>of the sugar beet root rot study. Each block contains 2 main plots, to which the inoculation treatment levels were assigned (Inoculation, No Inoculation). Each main plot is split into 4 subplots, to which the in-row spacing levels were assigned (4, 6, 12, and 18 inches). The yields of the subplots are shown in italics.</a:t>
            </a:r>
            <a:endParaRPr lang="zh-CN" altLang="en-US" sz="2400" dirty="0"/>
          </a:p>
        </p:txBody>
      </p:sp>
      <p:pic>
        <p:nvPicPr>
          <p:cNvPr id="7" name="Content Placeholder 6">
            <a:extLst>
              <a:ext uri="{FF2B5EF4-FFF2-40B4-BE49-F238E27FC236}">
                <a16:creationId xmlns:a16="http://schemas.microsoft.com/office/drawing/2014/main" id="{EC1686B7-889C-4CDB-B86D-C1C0252DA92E}"/>
              </a:ext>
            </a:extLst>
          </p:cNvPr>
          <p:cNvPicPr>
            <a:picLocks noGrp="1" noChangeAspect="1"/>
          </p:cNvPicPr>
          <p:nvPr>
            <p:ph idx="1"/>
          </p:nvPr>
        </p:nvPicPr>
        <p:blipFill>
          <a:blip r:embed="rId2"/>
          <a:stretch>
            <a:fillRect/>
          </a:stretch>
        </p:blipFill>
        <p:spPr>
          <a:xfrm>
            <a:off x="5281211" y="91440"/>
            <a:ext cx="6593797" cy="6766560"/>
          </a:xfrm>
          <a:prstGeom prst="rect">
            <a:avLst/>
          </a:prstGeom>
        </p:spPr>
      </p:pic>
      <p:sp>
        <p:nvSpPr>
          <p:cNvPr id="8" name="Footer Placeholder 7">
            <a:extLst>
              <a:ext uri="{FF2B5EF4-FFF2-40B4-BE49-F238E27FC236}">
                <a16:creationId xmlns:a16="http://schemas.microsoft.com/office/drawing/2014/main" id="{6F778FFE-7B7E-45A2-A7AD-FF148335BF4A}"/>
              </a:ext>
            </a:extLst>
          </p:cNvPr>
          <p:cNvSpPr>
            <a:spLocks noGrp="1"/>
          </p:cNvSpPr>
          <p:nvPr>
            <p:ph type="ftr" sz="quarter" idx="11"/>
          </p:nvPr>
        </p:nvSpPr>
        <p:spPr/>
        <p:txBody>
          <a:bodyPr/>
          <a:lstStyle/>
          <a:p>
            <a:r>
              <a:rPr lang="en-US" altLang="zh-CN"/>
              <a:t>MATH318 Experimental Design</a:t>
            </a:r>
            <a:endParaRPr lang="zh-CN" altLang="en-US"/>
          </a:p>
        </p:txBody>
      </p:sp>
    </p:spTree>
    <p:extLst>
      <p:ext uri="{BB962C8B-B14F-4D97-AF65-F5344CB8AC3E}">
        <p14:creationId xmlns:p14="http://schemas.microsoft.com/office/powerpoint/2010/main" val="1307563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49188-0413-4691-B3BE-AF7507F0123B}"/>
              </a:ext>
            </a:extLst>
          </p:cNvPr>
          <p:cNvSpPr>
            <a:spLocks noGrp="1"/>
          </p:cNvSpPr>
          <p:nvPr>
            <p:ph type="title"/>
          </p:nvPr>
        </p:nvSpPr>
        <p:spPr>
          <a:xfrm>
            <a:off x="185057" y="0"/>
            <a:ext cx="10515600" cy="1325563"/>
          </a:xfrm>
        </p:spPr>
        <p:txBody>
          <a:bodyPr/>
          <a:lstStyle/>
          <a:p>
            <a:r>
              <a:rPr lang="en-US" altLang="zh-CN" dirty="0"/>
              <a:t>SAS Code</a:t>
            </a:r>
            <a:endParaRPr lang="zh-CN" altLang="en-US" dirty="0"/>
          </a:p>
        </p:txBody>
      </p:sp>
      <p:sp>
        <p:nvSpPr>
          <p:cNvPr id="5" name="Rectangle 1">
            <a:extLst>
              <a:ext uri="{FF2B5EF4-FFF2-40B4-BE49-F238E27FC236}">
                <a16:creationId xmlns:a16="http://schemas.microsoft.com/office/drawing/2014/main" id="{8E2A27CD-FC12-4C74-8B2F-C93B5EF6D2AC}"/>
              </a:ext>
            </a:extLst>
          </p:cNvPr>
          <p:cNvSpPr>
            <a:spLocks noChangeArrowheads="1"/>
          </p:cNvSpPr>
          <p:nvPr/>
        </p:nvSpPr>
        <p:spPr bwMode="auto">
          <a:xfrm>
            <a:off x="185057" y="1211449"/>
            <a:ext cx="5057191" cy="2462213"/>
          </a:xfrm>
          <a:prstGeom prst="rect">
            <a:avLst/>
          </a:prstGeom>
          <a:solidFill>
            <a:schemeClr val="accent2">
              <a:lumMod val="20000"/>
              <a:lumOff val="80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20202"/>
                </a:solidFill>
                <a:effectLst/>
                <a:latin typeface="Consolas" panose="020B0609020204030204" pitchFamily="49" charset="0"/>
              </a:rPr>
              <a:t>filename input</a:t>
            </a:r>
            <a:br>
              <a:rPr kumimoji="0" lang="zh-CN" altLang="zh-CN" sz="1600" b="0" i="0" u="none" strike="noStrike" cap="none" normalizeH="0" baseline="0" dirty="0">
                <a:ln>
                  <a:noFill/>
                </a:ln>
                <a:solidFill>
                  <a:srgbClr val="020202"/>
                </a:solidFill>
                <a:effectLst/>
                <a:latin typeface="Consolas" panose="020B0609020204030204" pitchFamily="49" charset="0"/>
              </a:rPr>
            </a:br>
            <a:r>
              <a:rPr kumimoji="0" lang="zh-CN" altLang="zh-CN" sz="1600" b="0" i="0" u="none" strike="noStrike" cap="none" normalizeH="0" baseline="0" dirty="0">
                <a:ln>
                  <a:noFill/>
                </a:ln>
                <a:solidFill>
                  <a:srgbClr val="020202"/>
                </a:solidFill>
                <a:effectLst/>
                <a:latin typeface="Consolas" panose="020B0609020204030204" pitchFamily="49" charset="0"/>
              </a:rPr>
              <a:t>'/folders/myshortcuts/Math318/my_download/SPLITBEETS.txt';</a:t>
            </a:r>
            <a:br>
              <a:rPr kumimoji="0" lang="zh-CN" altLang="zh-CN" sz="1600" b="0" i="0" u="none" strike="noStrike" cap="none" normalizeH="0" baseline="0" dirty="0">
                <a:ln>
                  <a:noFill/>
                </a:ln>
                <a:solidFill>
                  <a:srgbClr val="020202"/>
                </a:solidFill>
                <a:effectLst/>
                <a:latin typeface="Consolas" panose="020B0609020204030204" pitchFamily="49" charset="0"/>
              </a:rPr>
            </a:br>
            <a:r>
              <a:rPr kumimoji="0" lang="zh-CN" altLang="zh-CN" sz="1600" b="0" i="0" u="none" strike="noStrike" cap="none" normalizeH="0" baseline="0" dirty="0">
                <a:ln>
                  <a:noFill/>
                </a:ln>
                <a:solidFill>
                  <a:srgbClr val="020202"/>
                </a:solidFill>
                <a:effectLst/>
                <a:latin typeface="Consolas" panose="020B0609020204030204" pitchFamily="49" charset="0"/>
              </a:rPr>
              <a:t>data splitbeets;</a:t>
            </a:r>
            <a:br>
              <a:rPr kumimoji="0" lang="zh-CN" altLang="zh-CN" sz="1600" b="0" i="0" u="none" strike="noStrike" cap="none" normalizeH="0" baseline="0" dirty="0">
                <a:ln>
                  <a:noFill/>
                </a:ln>
                <a:solidFill>
                  <a:srgbClr val="020202"/>
                </a:solidFill>
                <a:effectLst/>
                <a:latin typeface="Consolas" panose="020B0609020204030204" pitchFamily="49" charset="0"/>
              </a:rPr>
            </a:br>
            <a:r>
              <a:rPr kumimoji="0" lang="zh-CN" altLang="zh-CN" sz="1600" b="0" i="0" u="none" strike="noStrike" cap="none" normalizeH="0" baseline="0" dirty="0">
                <a:ln>
                  <a:noFill/>
                </a:ln>
                <a:solidFill>
                  <a:srgbClr val="020202"/>
                </a:solidFill>
                <a:effectLst/>
                <a:latin typeface="Consolas" panose="020B0609020204030204" pitchFamily="49" charset="0"/>
              </a:rPr>
              <a:t>infile input missover firstobs=2 dlm='09'x;</a:t>
            </a:r>
            <a:br>
              <a:rPr kumimoji="0" lang="zh-CN" altLang="zh-CN" sz="1600" b="0" i="0" u="none" strike="noStrike" cap="none" normalizeH="0" baseline="0" dirty="0">
                <a:ln>
                  <a:noFill/>
                </a:ln>
                <a:solidFill>
                  <a:srgbClr val="020202"/>
                </a:solidFill>
                <a:effectLst/>
                <a:latin typeface="Consolas" panose="020B0609020204030204" pitchFamily="49" charset="0"/>
              </a:rPr>
            </a:br>
            <a:r>
              <a:rPr kumimoji="0" lang="zh-CN" altLang="zh-CN" sz="1600" b="0" i="0" u="none" strike="noStrike" cap="none" normalizeH="0" baseline="0" dirty="0">
                <a:ln>
                  <a:noFill/>
                </a:ln>
                <a:solidFill>
                  <a:srgbClr val="020202"/>
                </a:solidFill>
                <a:effectLst/>
                <a:latin typeface="Consolas" panose="020B0609020204030204" pitchFamily="49" charset="0"/>
              </a:rPr>
              <a:t>input A_Inoc Block B_Space Yield;</a:t>
            </a:r>
            <a:br>
              <a:rPr kumimoji="0" lang="zh-CN" altLang="zh-CN" sz="1600" b="0" i="0" u="none" strike="noStrike" cap="none" normalizeH="0" baseline="0" dirty="0">
                <a:ln>
                  <a:noFill/>
                </a:ln>
                <a:solidFill>
                  <a:srgbClr val="020202"/>
                </a:solidFill>
                <a:effectLst/>
                <a:latin typeface="Consolas" panose="020B0609020204030204" pitchFamily="49" charset="0"/>
              </a:rPr>
            </a:br>
            <a:r>
              <a:rPr kumimoji="0" lang="zh-CN" altLang="zh-CN" sz="1600" b="0" i="0" u="none" strike="noStrike" cap="none" normalizeH="0" baseline="0" dirty="0">
                <a:ln>
                  <a:noFill/>
                </a:ln>
                <a:solidFill>
                  <a:srgbClr val="020202"/>
                </a:solidFill>
                <a:effectLst/>
                <a:latin typeface="Consolas" panose="020B0609020204030204" pitchFamily="49" charset="0"/>
              </a:rPr>
              <a:t>cards;</a:t>
            </a:r>
            <a:br>
              <a:rPr kumimoji="0" lang="zh-CN" altLang="zh-CN" sz="1600" b="0" i="0" u="none" strike="noStrike" cap="none" normalizeH="0" baseline="0" dirty="0">
                <a:ln>
                  <a:noFill/>
                </a:ln>
                <a:solidFill>
                  <a:srgbClr val="020202"/>
                </a:solidFill>
                <a:effectLst/>
                <a:latin typeface="Consolas" panose="020B0609020204030204" pitchFamily="49" charset="0"/>
              </a:rPr>
            </a:br>
            <a:r>
              <a:rPr kumimoji="0" lang="zh-CN" altLang="zh-CN" sz="1600" b="0" i="0" u="none" strike="noStrike" cap="none" normalizeH="0" baseline="0" dirty="0">
                <a:ln>
                  <a:noFill/>
                </a:ln>
                <a:solidFill>
                  <a:srgbClr val="020202"/>
                </a:solidFill>
                <a:effectLst/>
                <a:latin typeface="Consolas" panose="020B0609020204030204" pitchFamily="49" charset="0"/>
              </a:rPr>
              <a:t>proc sort;</a:t>
            </a:r>
            <a:br>
              <a:rPr kumimoji="0" lang="zh-CN" altLang="zh-CN" sz="1600" b="0" i="0" u="none" strike="noStrike" cap="none" normalizeH="0" baseline="0" dirty="0">
                <a:ln>
                  <a:noFill/>
                </a:ln>
                <a:solidFill>
                  <a:srgbClr val="020202"/>
                </a:solidFill>
                <a:effectLst/>
                <a:latin typeface="Consolas" panose="020B0609020204030204" pitchFamily="49" charset="0"/>
              </a:rPr>
            </a:br>
            <a:r>
              <a:rPr kumimoji="0" lang="zh-CN" altLang="zh-CN" sz="1600" b="0" i="0" u="none" strike="noStrike" cap="none" normalizeH="0" baseline="0" dirty="0">
                <a:ln>
                  <a:noFill/>
                </a:ln>
                <a:solidFill>
                  <a:srgbClr val="020202"/>
                </a:solidFill>
                <a:effectLst/>
                <a:latin typeface="Consolas" panose="020B0609020204030204" pitchFamily="49" charset="0"/>
              </a:rPr>
              <a:t>by A_Inoc;</a:t>
            </a:r>
            <a:br>
              <a:rPr kumimoji="0" lang="zh-CN" altLang="zh-CN" sz="1600" b="0" i="0" u="none" strike="noStrike" cap="none" normalizeH="0" baseline="0" dirty="0">
                <a:ln>
                  <a:noFill/>
                </a:ln>
                <a:solidFill>
                  <a:srgbClr val="020202"/>
                </a:solidFill>
                <a:effectLst/>
                <a:latin typeface="Consolas" panose="020B0609020204030204" pitchFamily="49" charset="0"/>
              </a:rPr>
            </a:br>
            <a:r>
              <a:rPr kumimoji="0" lang="zh-CN" altLang="zh-CN" sz="1600" b="0" i="0" u="none" strike="noStrike" cap="none" normalizeH="0" baseline="0" dirty="0">
                <a:ln>
                  <a:noFill/>
                </a:ln>
                <a:solidFill>
                  <a:srgbClr val="020202"/>
                </a:solidFill>
                <a:effectLst/>
                <a:latin typeface="Consolas" panose="020B0609020204030204" pitchFamily="49" charset="0"/>
              </a:rPr>
              <a:t>run;</a:t>
            </a:r>
            <a:r>
              <a:rPr kumimoji="0" lang="zh-CN" altLang="zh-CN" sz="1600" b="0" i="0" u="none" strike="noStrike" cap="none" normalizeH="0" baseline="0" dirty="0">
                <a:ln>
                  <a:noFill/>
                </a:ln>
                <a:solidFill>
                  <a:schemeClr val="tx1"/>
                </a:solidFill>
                <a:effectLst/>
              </a:rPr>
              <a:t> </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65BBA1AD-E437-45D8-9299-E4B065EAAC54}"/>
              </a:ext>
            </a:extLst>
          </p:cNvPr>
          <p:cNvPicPr>
            <a:picLocks noChangeAspect="1"/>
          </p:cNvPicPr>
          <p:nvPr/>
        </p:nvPicPr>
        <p:blipFill>
          <a:blip r:embed="rId2"/>
          <a:stretch>
            <a:fillRect/>
          </a:stretch>
        </p:blipFill>
        <p:spPr>
          <a:xfrm>
            <a:off x="6264401" y="37400"/>
            <a:ext cx="5707619" cy="5997640"/>
          </a:xfrm>
          <a:prstGeom prst="rect">
            <a:avLst/>
          </a:prstGeom>
        </p:spPr>
      </p:pic>
      <p:sp>
        <p:nvSpPr>
          <p:cNvPr id="7" name="Rectangle 2">
            <a:extLst>
              <a:ext uri="{FF2B5EF4-FFF2-40B4-BE49-F238E27FC236}">
                <a16:creationId xmlns:a16="http://schemas.microsoft.com/office/drawing/2014/main" id="{741BD8B9-F0FE-41F0-8A50-9E75E1C6EF7C}"/>
              </a:ext>
            </a:extLst>
          </p:cNvPr>
          <p:cNvSpPr>
            <a:spLocks noChangeArrowheads="1"/>
          </p:cNvSpPr>
          <p:nvPr/>
        </p:nvSpPr>
        <p:spPr bwMode="auto">
          <a:xfrm>
            <a:off x="219980" y="3849169"/>
            <a:ext cx="5022268" cy="2708434"/>
          </a:xfrm>
          <a:prstGeom prst="rect">
            <a:avLst/>
          </a:prstGeom>
          <a:solidFill>
            <a:schemeClr val="accent2">
              <a:lumMod val="20000"/>
              <a:lumOff val="80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20202"/>
                </a:solidFill>
                <a:effectLst/>
                <a:latin typeface="Consolas" panose="020B0609020204030204" pitchFamily="49" charset="0"/>
              </a:rPr>
              <a:t>Proc GLM; </a:t>
            </a:r>
            <a:br>
              <a:rPr kumimoji="0" lang="zh-CN" altLang="zh-CN" sz="1600" b="0" i="0" u="none" strike="noStrike" cap="none" normalizeH="0" baseline="0" dirty="0">
                <a:ln>
                  <a:noFill/>
                </a:ln>
                <a:solidFill>
                  <a:srgbClr val="020202"/>
                </a:solidFill>
                <a:effectLst/>
                <a:latin typeface="Consolas" panose="020B0609020204030204" pitchFamily="49" charset="0"/>
              </a:rPr>
            </a:br>
            <a:r>
              <a:rPr kumimoji="0" lang="zh-CN" altLang="zh-CN" sz="1600" b="0" i="0" u="none" strike="noStrike" cap="none" normalizeH="0" baseline="0" dirty="0">
                <a:ln>
                  <a:noFill/>
                </a:ln>
                <a:solidFill>
                  <a:srgbClr val="020202"/>
                </a:solidFill>
                <a:effectLst/>
                <a:latin typeface="Consolas" panose="020B0609020204030204" pitchFamily="49" charset="0"/>
              </a:rPr>
              <a:t>Class Block A_Inoc B_Space;</a:t>
            </a:r>
            <a:br>
              <a:rPr kumimoji="0" lang="zh-CN" altLang="zh-CN" sz="1600" b="0" i="0" u="none" strike="noStrike" cap="none" normalizeH="0" baseline="0" dirty="0">
                <a:ln>
                  <a:noFill/>
                </a:ln>
                <a:solidFill>
                  <a:srgbClr val="020202"/>
                </a:solidFill>
                <a:effectLst/>
                <a:latin typeface="Consolas" panose="020B0609020204030204" pitchFamily="49" charset="0"/>
              </a:rPr>
            </a:br>
            <a:r>
              <a:rPr kumimoji="0" lang="zh-CN" altLang="zh-CN" sz="1600" b="0" i="0" u="none" strike="noStrike" cap="none" normalizeH="0" baseline="0" dirty="0">
                <a:ln>
                  <a:noFill/>
                </a:ln>
                <a:solidFill>
                  <a:srgbClr val="020202"/>
                </a:solidFill>
                <a:effectLst/>
                <a:latin typeface="Consolas" panose="020B0609020204030204" pitchFamily="49" charset="0"/>
              </a:rPr>
              <a:t>Model Yield = Block A_Inoc Block*A_Inoc B_Space A_Inoc*B_Space;</a:t>
            </a:r>
            <a:br>
              <a:rPr kumimoji="0" lang="zh-CN" altLang="zh-CN" sz="1600" b="0" i="0" u="none" strike="noStrike" cap="none" normalizeH="0" baseline="0" dirty="0">
                <a:ln>
                  <a:noFill/>
                </a:ln>
                <a:solidFill>
                  <a:srgbClr val="020202"/>
                </a:solidFill>
                <a:effectLst/>
                <a:latin typeface="Consolas" panose="020B0609020204030204" pitchFamily="49" charset="0"/>
              </a:rPr>
            </a:br>
            <a:r>
              <a:rPr kumimoji="0" lang="zh-CN" altLang="zh-CN" sz="1600" b="0" i="0" u="none" strike="noStrike" cap="none" normalizeH="0" baseline="0" dirty="0">
                <a:ln>
                  <a:noFill/>
                </a:ln>
                <a:solidFill>
                  <a:srgbClr val="020202"/>
                </a:solidFill>
                <a:effectLst/>
                <a:latin typeface="Consolas" panose="020B0609020204030204" pitchFamily="49" charset="0"/>
              </a:rPr>
              <a:t>random Block Block*A_Inoc;</a:t>
            </a:r>
            <a:br>
              <a:rPr kumimoji="0" lang="zh-CN" altLang="zh-CN" sz="1600" b="0" i="0" u="none" strike="noStrike" cap="none" normalizeH="0" baseline="0" dirty="0">
                <a:ln>
                  <a:noFill/>
                </a:ln>
                <a:solidFill>
                  <a:srgbClr val="020202"/>
                </a:solidFill>
                <a:effectLst/>
                <a:latin typeface="Consolas" panose="020B0609020204030204" pitchFamily="49" charset="0"/>
              </a:rPr>
            </a:br>
            <a:r>
              <a:rPr kumimoji="0" lang="zh-CN" altLang="zh-CN" sz="1600" b="0" i="0" u="none" strike="noStrike" cap="none" normalizeH="0" baseline="0" dirty="0">
                <a:ln>
                  <a:noFill/>
                </a:ln>
                <a:solidFill>
                  <a:srgbClr val="020202"/>
                </a:solidFill>
                <a:effectLst/>
                <a:latin typeface="Consolas" panose="020B0609020204030204" pitchFamily="49" charset="0"/>
              </a:rPr>
              <a:t>Test h = A_Inoc e = Block*A_Inoc;</a:t>
            </a:r>
            <a:br>
              <a:rPr kumimoji="0" lang="zh-CN" altLang="zh-CN" sz="1600" b="0" i="0" u="none" strike="noStrike" cap="none" normalizeH="0" baseline="0" dirty="0">
                <a:ln>
                  <a:noFill/>
                </a:ln>
                <a:solidFill>
                  <a:srgbClr val="020202"/>
                </a:solidFill>
                <a:effectLst/>
                <a:latin typeface="Consolas" panose="020B0609020204030204" pitchFamily="49" charset="0"/>
              </a:rPr>
            </a:br>
            <a:r>
              <a:rPr kumimoji="0" lang="zh-CN" altLang="zh-CN" sz="1600" b="0" i="0" u="none" strike="noStrike" cap="none" normalizeH="0" baseline="0" dirty="0">
                <a:ln>
                  <a:noFill/>
                </a:ln>
                <a:solidFill>
                  <a:srgbClr val="020202"/>
                </a:solidFill>
                <a:effectLst/>
                <a:latin typeface="Consolas" panose="020B0609020204030204" pitchFamily="49" charset="0"/>
              </a:rPr>
              <a:t>Test h = Block e = Block*A_Inoc;</a:t>
            </a:r>
            <a:br>
              <a:rPr kumimoji="0" lang="zh-CN" altLang="zh-CN" sz="1600" b="0" i="0" u="none" strike="noStrike" cap="none" normalizeH="0" baseline="0" dirty="0">
                <a:ln>
                  <a:noFill/>
                </a:ln>
                <a:solidFill>
                  <a:srgbClr val="020202"/>
                </a:solidFill>
                <a:effectLst/>
                <a:latin typeface="Consolas" panose="020B0609020204030204" pitchFamily="49" charset="0"/>
              </a:rPr>
            </a:br>
            <a:r>
              <a:rPr kumimoji="0" lang="zh-CN" altLang="zh-CN" sz="1600" b="0" i="0" u="none" strike="noStrike" cap="none" normalizeH="0" baseline="0" dirty="0">
                <a:ln>
                  <a:noFill/>
                </a:ln>
                <a:solidFill>
                  <a:srgbClr val="020202"/>
                </a:solidFill>
                <a:effectLst/>
                <a:latin typeface="Consolas" panose="020B0609020204030204" pitchFamily="49" charset="0"/>
              </a:rPr>
              <a:t>Means A_Inoc /lsd;</a:t>
            </a:r>
            <a:br>
              <a:rPr kumimoji="0" lang="zh-CN" altLang="zh-CN" sz="1600" b="0" i="0" u="none" strike="noStrike" cap="none" normalizeH="0" baseline="0" dirty="0">
                <a:ln>
                  <a:noFill/>
                </a:ln>
                <a:solidFill>
                  <a:srgbClr val="020202"/>
                </a:solidFill>
                <a:effectLst/>
                <a:latin typeface="Consolas" panose="020B0609020204030204" pitchFamily="49" charset="0"/>
              </a:rPr>
            </a:br>
            <a:r>
              <a:rPr kumimoji="0" lang="zh-CN" altLang="zh-CN" sz="1600" b="0" i="0" u="none" strike="noStrike" cap="none" normalizeH="0" baseline="0" dirty="0">
                <a:ln>
                  <a:noFill/>
                </a:ln>
                <a:solidFill>
                  <a:srgbClr val="020202"/>
                </a:solidFill>
                <a:effectLst/>
                <a:latin typeface="Consolas" panose="020B0609020204030204" pitchFamily="49" charset="0"/>
              </a:rPr>
              <a:t>Means B_Space /lsd;</a:t>
            </a:r>
            <a:br>
              <a:rPr kumimoji="0" lang="zh-CN" altLang="zh-CN" sz="1600" b="0" i="0" u="none" strike="noStrike" cap="none" normalizeH="0" baseline="0" dirty="0">
                <a:ln>
                  <a:noFill/>
                </a:ln>
                <a:solidFill>
                  <a:srgbClr val="020202"/>
                </a:solidFill>
                <a:effectLst/>
                <a:latin typeface="Consolas" panose="020B0609020204030204" pitchFamily="49" charset="0"/>
              </a:rPr>
            </a:br>
            <a:r>
              <a:rPr kumimoji="0" lang="zh-CN" altLang="zh-CN" sz="1600" b="0" i="0" u="none" strike="noStrike" cap="none" normalizeH="0" baseline="0" dirty="0">
                <a:ln>
                  <a:noFill/>
                </a:ln>
                <a:solidFill>
                  <a:srgbClr val="020202"/>
                </a:solidFill>
                <a:effectLst/>
                <a:latin typeface="Consolas" panose="020B0609020204030204" pitchFamily="49" charset="0"/>
              </a:rPr>
              <a:t>Means A_Inoc*B_Space lsd;</a:t>
            </a:r>
            <a:br>
              <a:rPr kumimoji="0" lang="zh-CN" altLang="zh-CN" sz="1600" b="0" i="0" u="none" strike="noStrike" cap="none" normalizeH="0" baseline="0" dirty="0">
                <a:ln>
                  <a:noFill/>
                </a:ln>
                <a:solidFill>
                  <a:srgbClr val="020202"/>
                </a:solidFill>
                <a:effectLst/>
                <a:latin typeface="Consolas" panose="020B0609020204030204" pitchFamily="49" charset="0"/>
              </a:rPr>
            </a:br>
            <a:r>
              <a:rPr kumimoji="0" lang="zh-CN" altLang="zh-CN" sz="1600" b="0" i="0" u="none" strike="noStrike" cap="none" normalizeH="0" baseline="0" dirty="0">
                <a:ln>
                  <a:noFill/>
                </a:ln>
                <a:solidFill>
                  <a:srgbClr val="020202"/>
                </a:solidFill>
                <a:effectLst/>
                <a:latin typeface="Consolas" panose="020B0609020204030204" pitchFamily="49" charset="0"/>
              </a:rPr>
              <a:t>Run;</a:t>
            </a:r>
            <a:r>
              <a:rPr kumimoji="0" lang="zh-CN" altLang="zh-CN" sz="1600" b="0" i="0" u="none" strike="noStrike" cap="none" normalizeH="0" baseline="0" dirty="0">
                <a:ln>
                  <a:noFill/>
                </a:ln>
                <a:solidFill>
                  <a:schemeClr val="tx1"/>
                </a:solidFill>
                <a:effectLst/>
              </a:rPr>
              <a:t> </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8" name="Footer Placeholder 7">
            <a:extLst>
              <a:ext uri="{FF2B5EF4-FFF2-40B4-BE49-F238E27FC236}">
                <a16:creationId xmlns:a16="http://schemas.microsoft.com/office/drawing/2014/main" id="{4D6F474A-3367-4E12-99C9-14DE317D9A02}"/>
              </a:ext>
            </a:extLst>
          </p:cNvPr>
          <p:cNvSpPr>
            <a:spLocks noGrp="1"/>
          </p:cNvSpPr>
          <p:nvPr>
            <p:ph type="ftr" sz="quarter" idx="11"/>
          </p:nvPr>
        </p:nvSpPr>
        <p:spPr/>
        <p:txBody>
          <a:bodyPr/>
          <a:lstStyle/>
          <a:p>
            <a:r>
              <a:rPr lang="en-US" altLang="zh-CN"/>
              <a:t>MATH318 Experimental Design</a:t>
            </a:r>
            <a:endParaRPr lang="zh-CN" altLang="en-US"/>
          </a:p>
        </p:txBody>
      </p:sp>
    </p:spTree>
    <p:extLst>
      <p:ext uri="{BB962C8B-B14F-4D97-AF65-F5344CB8AC3E}">
        <p14:creationId xmlns:p14="http://schemas.microsoft.com/office/powerpoint/2010/main" val="2068309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E371A4-3925-4E89-A37B-3942884589D6}"/>
              </a:ext>
            </a:extLst>
          </p:cNvPr>
          <p:cNvPicPr>
            <a:picLocks noChangeAspect="1"/>
          </p:cNvPicPr>
          <p:nvPr/>
        </p:nvPicPr>
        <p:blipFill>
          <a:blip r:embed="rId2"/>
          <a:stretch>
            <a:fillRect/>
          </a:stretch>
        </p:blipFill>
        <p:spPr>
          <a:xfrm>
            <a:off x="195452" y="142494"/>
            <a:ext cx="5484401" cy="4307586"/>
          </a:xfrm>
          <a:prstGeom prst="rect">
            <a:avLst/>
          </a:prstGeom>
        </p:spPr>
      </p:pic>
      <p:pic>
        <p:nvPicPr>
          <p:cNvPr id="5" name="Picture 4">
            <a:extLst>
              <a:ext uri="{FF2B5EF4-FFF2-40B4-BE49-F238E27FC236}">
                <a16:creationId xmlns:a16="http://schemas.microsoft.com/office/drawing/2014/main" id="{7909539A-65F2-496D-BC93-497CD76C4F35}"/>
              </a:ext>
            </a:extLst>
          </p:cNvPr>
          <p:cNvPicPr>
            <a:picLocks noChangeAspect="1"/>
          </p:cNvPicPr>
          <p:nvPr/>
        </p:nvPicPr>
        <p:blipFill>
          <a:blip r:embed="rId3"/>
          <a:stretch>
            <a:fillRect/>
          </a:stretch>
        </p:blipFill>
        <p:spPr>
          <a:xfrm>
            <a:off x="6083807" y="142494"/>
            <a:ext cx="6085459" cy="4478274"/>
          </a:xfrm>
          <a:prstGeom prst="rect">
            <a:avLst/>
          </a:prstGeom>
        </p:spPr>
      </p:pic>
      <p:sp>
        <p:nvSpPr>
          <p:cNvPr id="7" name="TextBox 6">
            <a:extLst>
              <a:ext uri="{FF2B5EF4-FFF2-40B4-BE49-F238E27FC236}">
                <a16:creationId xmlns:a16="http://schemas.microsoft.com/office/drawing/2014/main" id="{D591943B-884A-4F9A-A361-1667A5379033}"/>
              </a:ext>
            </a:extLst>
          </p:cNvPr>
          <p:cNvSpPr txBox="1"/>
          <p:nvPr/>
        </p:nvSpPr>
        <p:spPr>
          <a:xfrm>
            <a:off x="461639" y="4620768"/>
            <a:ext cx="4145872" cy="923330"/>
          </a:xfrm>
          <a:prstGeom prst="rect">
            <a:avLst/>
          </a:prstGeom>
          <a:noFill/>
        </p:spPr>
        <p:txBody>
          <a:bodyPr wrap="square" rtlCol="0">
            <a:spAutoFit/>
          </a:bodyPr>
          <a:lstStyle/>
          <a:p>
            <a:r>
              <a:rPr lang="en-US" altLang="zh-CN" dirty="0"/>
              <a:t>How to Estimate Var(Block)</a:t>
            </a:r>
          </a:p>
          <a:p>
            <a:endParaRPr lang="en-US" altLang="zh-CN" dirty="0"/>
          </a:p>
          <a:p>
            <a:r>
              <a:rPr lang="en-US" altLang="zh-CN" dirty="0"/>
              <a:t>Please calculate</a:t>
            </a:r>
            <a:endParaRPr lang="zh-CN" altLang="en-US" dirty="0"/>
          </a:p>
        </p:txBody>
      </p:sp>
      <p:cxnSp>
        <p:nvCxnSpPr>
          <p:cNvPr id="9" name="Straight Arrow Connector 8">
            <a:extLst>
              <a:ext uri="{FF2B5EF4-FFF2-40B4-BE49-F238E27FC236}">
                <a16:creationId xmlns:a16="http://schemas.microsoft.com/office/drawing/2014/main" id="{A0E8CA42-8047-452D-BA01-BEE59CD66274}"/>
              </a:ext>
            </a:extLst>
          </p:cNvPr>
          <p:cNvCxnSpPr/>
          <p:nvPr/>
        </p:nvCxnSpPr>
        <p:spPr>
          <a:xfrm flipV="1">
            <a:off x="3036163" y="3284738"/>
            <a:ext cx="923278" cy="1520696"/>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0" name="Footer Placeholder 9">
            <a:extLst>
              <a:ext uri="{FF2B5EF4-FFF2-40B4-BE49-F238E27FC236}">
                <a16:creationId xmlns:a16="http://schemas.microsoft.com/office/drawing/2014/main" id="{DABEB4BB-2CEB-4639-9F28-75AEA0AD5C7E}"/>
              </a:ext>
            </a:extLst>
          </p:cNvPr>
          <p:cNvSpPr>
            <a:spLocks noGrp="1"/>
          </p:cNvSpPr>
          <p:nvPr>
            <p:ph type="ftr" sz="quarter" idx="11"/>
          </p:nvPr>
        </p:nvSpPr>
        <p:spPr/>
        <p:txBody>
          <a:bodyPr/>
          <a:lstStyle/>
          <a:p>
            <a:r>
              <a:rPr lang="en-US" altLang="zh-CN"/>
              <a:t>MATH318 Experimental Design</a:t>
            </a:r>
            <a:endParaRPr lang="zh-CN" altLang="en-US"/>
          </a:p>
        </p:txBody>
      </p:sp>
    </p:spTree>
    <p:extLst>
      <p:ext uri="{BB962C8B-B14F-4D97-AF65-F5344CB8AC3E}">
        <p14:creationId xmlns:p14="http://schemas.microsoft.com/office/powerpoint/2010/main" val="670405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E6351-9D35-4FCA-B330-CF73669B7EA7}"/>
              </a:ext>
            </a:extLst>
          </p:cNvPr>
          <p:cNvSpPr>
            <a:spLocks noGrp="1"/>
          </p:cNvSpPr>
          <p:nvPr>
            <p:ph type="title"/>
          </p:nvPr>
        </p:nvSpPr>
        <p:spPr/>
        <p:txBody>
          <a:bodyPr/>
          <a:lstStyle/>
          <a:p>
            <a:r>
              <a:rPr lang="en-US" altLang="zh-CN" dirty="0"/>
              <a:t>Error for whole plot and Error for split plot</a:t>
            </a:r>
            <a:endParaRPr lang="zh-CN" altLang="en-US" dirty="0"/>
          </a:p>
        </p:txBody>
      </p:sp>
      <p:pic>
        <p:nvPicPr>
          <p:cNvPr id="4" name="Content Placeholder 3">
            <a:extLst>
              <a:ext uri="{FF2B5EF4-FFF2-40B4-BE49-F238E27FC236}">
                <a16:creationId xmlns:a16="http://schemas.microsoft.com/office/drawing/2014/main" id="{679CB6C0-B828-4CD9-820C-BE63625511A5}"/>
              </a:ext>
            </a:extLst>
          </p:cNvPr>
          <p:cNvPicPr>
            <a:picLocks noGrp="1" noChangeAspect="1"/>
          </p:cNvPicPr>
          <p:nvPr>
            <p:ph idx="1"/>
          </p:nvPr>
        </p:nvPicPr>
        <p:blipFill rotWithShape="1">
          <a:blip r:embed="rId2"/>
          <a:srcRect t="2743" r="1571" b="2525"/>
          <a:stretch/>
        </p:blipFill>
        <p:spPr>
          <a:xfrm>
            <a:off x="393160" y="1690688"/>
            <a:ext cx="6140805" cy="2201663"/>
          </a:xfrm>
          <a:prstGeom prst="rect">
            <a:avLst/>
          </a:prstGeom>
          <a:ln w="19050">
            <a:solidFill>
              <a:srgbClr val="FFC000"/>
            </a:solidFill>
          </a:ln>
        </p:spPr>
      </p:pic>
      <p:sp>
        <p:nvSpPr>
          <p:cNvPr id="5" name="TextBox 4">
            <a:extLst>
              <a:ext uri="{FF2B5EF4-FFF2-40B4-BE49-F238E27FC236}">
                <a16:creationId xmlns:a16="http://schemas.microsoft.com/office/drawing/2014/main" id="{DE221A6D-D627-42F1-BCF6-6F9B868B0125}"/>
              </a:ext>
            </a:extLst>
          </p:cNvPr>
          <p:cNvSpPr txBox="1"/>
          <p:nvPr/>
        </p:nvSpPr>
        <p:spPr>
          <a:xfrm>
            <a:off x="393159" y="4341181"/>
            <a:ext cx="8617675" cy="2308324"/>
          </a:xfrm>
          <a:prstGeom prst="rect">
            <a:avLst/>
          </a:prstGeom>
          <a:noFill/>
        </p:spPr>
        <p:txBody>
          <a:bodyPr wrap="square" rtlCol="0">
            <a:spAutoFit/>
          </a:bodyPr>
          <a:lstStyle/>
          <a:p>
            <a:r>
              <a:rPr lang="en-US" altLang="zh-CN" dirty="0"/>
              <a:t>Interpretation of the ANOVA:</a:t>
            </a:r>
          </a:p>
          <a:p>
            <a:r>
              <a:rPr lang="en-US" altLang="zh-CN" dirty="0"/>
              <a:t>The MS Error for whole plot is 2.31; the MS error for the split plot is 0.78; confirmed the theoretical expectation of the difference (bigger for </a:t>
            </a:r>
            <a:r>
              <a:rPr lang="en-US" altLang="zh-CN" dirty="0" err="1"/>
              <a:t>wholeplot</a:t>
            </a:r>
            <a:r>
              <a:rPr lang="en-US" altLang="zh-CN" dirty="0"/>
              <a:t> error)</a:t>
            </a:r>
          </a:p>
          <a:p>
            <a:endParaRPr lang="en-US" altLang="zh-CN" dirty="0"/>
          </a:p>
          <a:p>
            <a:r>
              <a:rPr lang="en-US" altLang="zh-CN" dirty="0"/>
              <a:t>There is a significant interaction between AXB; indicates that the magnitude of the difference between inoculation treatments depends on in-row spacing, and vice-versa</a:t>
            </a:r>
          </a:p>
          <a:p>
            <a:endParaRPr lang="zh-CN" altLang="en-US" dirty="0"/>
          </a:p>
        </p:txBody>
      </p:sp>
      <p:sp>
        <p:nvSpPr>
          <p:cNvPr id="6" name="TextBox 5">
            <a:extLst>
              <a:ext uri="{FF2B5EF4-FFF2-40B4-BE49-F238E27FC236}">
                <a16:creationId xmlns:a16="http://schemas.microsoft.com/office/drawing/2014/main" id="{7689B771-2DD7-4126-8BDB-8A0A7E0825DD}"/>
              </a:ext>
            </a:extLst>
          </p:cNvPr>
          <p:cNvSpPr txBox="1"/>
          <p:nvPr/>
        </p:nvSpPr>
        <p:spPr>
          <a:xfrm>
            <a:off x="7590408" y="2175029"/>
            <a:ext cx="4332303" cy="1477328"/>
          </a:xfrm>
          <a:prstGeom prst="rect">
            <a:avLst/>
          </a:prstGeom>
          <a:noFill/>
        </p:spPr>
        <p:txBody>
          <a:bodyPr wrap="square" rtlCol="0">
            <a:spAutoFit/>
          </a:bodyPr>
          <a:lstStyle/>
          <a:p>
            <a:r>
              <a:rPr lang="en-US" altLang="zh-CN" dirty="0"/>
              <a:t>The mean of yield is 18.26</a:t>
            </a:r>
          </a:p>
          <a:p>
            <a:r>
              <a:rPr lang="en-US" altLang="zh-CN" dirty="0"/>
              <a:t>The CV for </a:t>
            </a:r>
            <a:r>
              <a:rPr lang="en-US" altLang="zh-CN" dirty="0" err="1"/>
              <a:t>wholeplot</a:t>
            </a:r>
            <a:r>
              <a:rPr lang="en-US" altLang="zh-CN" dirty="0"/>
              <a:t> is </a:t>
            </a:r>
            <a:r>
              <a:rPr lang="en-US" altLang="zh-CN" dirty="0" err="1"/>
              <a:t>Squareroot</a:t>
            </a:r>
            <a:r>
              <a:rPr lang="en-US" altLang="zh-CN" dirty="0"/>
              <a:t>(2.31)/18.26*100%=8.3%</a:t>
            </a:r>
          </a:p>
          <a:p>
            <a:r>
              <a:rPr lang="en-US" altLang="zh-CN" dirty="0"/>
              <a:t>The CV for split plot is </a:t>
            </a:r>
            <a:r>
              <a:rPr lang="en-US" altLang="zh-CN" dirty="0" err="1"/>
              <a:t>squareroot</a:t>
            </a:r>
            <a:r>
              <a:rPr lang="en-US" altLang="zh-CN" dirty="0"/>
              <a:t>(0.78)/18.26*100%=4.8%</a:t>
            </a:r>
            <a:endParaRPr lang="zh-CN" altLang="en-US" dirty="0"/>
          </a:p>
        </p:txBody>
      </p:sp>
      <p:sp>
        <p:nvSpPr>
          <p:cNvPr id="7" name="Footer Placeholder 6">
            <a:extLst>
              <a:ext uri="{FF2B5EF4-FFF2-40B4-BE49-F238E27FC236}">
                <a16:creationId xmlns:a16="http://schemas.microsoft.com/office/drawing/2014/main" id="{24583E56-E683-4934-AD6A-FDED90FFC423}"/>
              </a:ext>
            </a:extLst>
          </p:cNvPr>
          <p:cNvSpPr>
            <a:spLocks noGrp="1"/>
          </p:cNvSpPr>
          <p:nvPr>
            <p:ph type="ftr" sz="quarter" idx="11"/>
          </p:nvPr>
        </p:nvSpPr>
        <p:spPr/>
        <p:txBody>
          <a:bodyPr/>
          <a:lstStyle/>
          <a:p>
            <a:r>
              <a:rPr lang="en-US" altLang="zh-CN"/>
              <a:t>MATH318 Experimental Design</a:t>
            </a:r>
            <a:endParaRPr lang="zh-CN" altLang="en-US"/>
          </a:p>
        </p:txBody>
      </p:sp>
    </p:spTree>
    <p:extLst>
      <p:ext uri="{BB962C8B-B14F-4D97-AF65-F5344CB8AC3E}">
        <p14:creationId xmlns:p14="http://schemas.microsoft.com/office/powerpoint/2010/main" val="3598382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DF12468-7226-49F1-81BC-040A6ADA5C9F}"/>
              </a:ext>
            </a:extLst>
          </p:cNvPr>
          <p:cNvPicPr>
            <a:picLocks noGrp="1" noChangeAspect="1"/>
          </p:cNvPicPr>
          <p:nvPr>
            <p:ph idx="1"/>
          </p:nvPr>
        </p:nvPicPr>
        <p:blipFill>
          <a:blip r:embed="rId2"/>
          <a:stretch>
            <a:fillRect/>
          </a:stretch>
        </p:blipFill>
        <p:spPr>
          <a:xfrm>
            <a:off x="274313" y="581792"/>
            <a:ext cx="5821687" cy="4351338"/>
          </a:xfrm>
          <a:prstGeom prst="rect">
            <a:avLst/>
          </a:prstGeom>
        </p:spPr>
      </p:pic>
      <p:pic>
        <p:nvPicPr>
          <p:cNvPr id="5" name="Picture 4">
            <a:extLst>
              <a:ext uri="{FF2B5EF4-FFF2-40B4-BE49-F238E27FC236}">
                <a16:creationId xmlns:a16="http://schemas.microsoft.com/office/drawing/2014/main" id="{BF555A5D-421A-4966-BF1E-C37198920AD7}"/>
              </a:ext>
            </a:extLst>
          </p:cNvPr>
          <p:cNvPicPr>
            <a:picLocks noChangeAspect="1"/>
          </p:cNvPicPr>
          <p:nvPr/>
        </p:nvPicPr>
        <p:blipFill>
          <a:blip r:embed="rId3"/>
          <a:stretch>
            <a:fillRect/>
          </a:stretch>
        </p:blipFill>
        <p:spPr>
          <a:xfrm>
            <a:off x="6982512" y="313505"/>
            <a:ext cx="4848225" cy="4619625"/>
          </a:xfrm>
          <a:prstGeom prst="rect">
            <a:avLst/>
          </a:prstGeom>
        </p:spPr>
      </p:pic>
      <p:pic>
        <p:nvPicPr>
          <p:cNvPr id="6" name="Picture 5">
            <a:extLst>
              <a:ext uri="{FF2B5EF4-FFF2-40B4-BE49-F238E27FC236}">
                <a16:creationId xmlns:a16="http://schemas.microsoft.com/office/drawing/2014/main" id="{0A40373B-C03B-43D4-B5CF-6B4F2DE1EBF0}"/>
              </a:ext>
            </a:extLst>
          </p:cNvPr>
          <p:cNvPicPr>
            <a:picLocks noChangeAspect="1"/>
          </p:cNvPicPr>
          <p:nvPr/>
        </p:nvPicPr>
        <p:blipFill>
          <a:blip r:embed="rId4"/>
          <a:stretch>
            <a:fillRect/>
          </a:stretch>
        </p:blipFill>
        <p:spPr>
          <a:xfrm>
            <a:off x="6953937" y="5040820"/>
            <a:ext cx="4876800" cy="1628775"/>
          </a:xfrm>
          <a:prstGeom prst="rect">
            <a:avLst/>
          </a:prstGeom>
        </p:spPr>
      </p:pic>
      <p:sp>
        <p:nvSpPr>
          <p:cNvPr id="7" name="Footer Placeholder 6">
            <a:extLst>
              <a:ext uri="{FF2B5EF4-FFF2-40B4-BE49-F238E27FC236}">
                <a16:creationId xmlns:a16="http://schemas.microsoft.com/office/drawing/2014/main" id="{F8202A4F-C373-4437-B175-C723C98B7986}"/>
              </a:ext>
            </a:extLst>
          </p:cNvPr>
          <p:cNvSpPr>
            <a:spLocks noGrp="1"/>
          </p:cNvSpPr>
          <p:nvPr>
            <p:ph type="ftr" sz="quarter" idx="11"/>
          </p:nvPr>
        </p:nvSpPr>
        <p:spPr/>
        <p:txBody>
          <a:bodyPr/>
          <a:lstStyle/>
          <a:p>
            <a:r>
              <a:rPr lang="en-US" altLang="zh-CN"/>
              <a:t>MATH318 Experimental Design</a:t>
            </a:r>
            <a:endParaRPr lang="zh-CN" altLang="en-US"/>
          </a:p>
        </p:txBody>
      </p:sp>
    </p:spTree>
    <p:extLst>
      <p:ext uri="{BB962C8B-B14F-4D97-AF65-F5344CB8AC3E}">
        <p14:creationId xmlns:p14="http://schemas.microsoft.com/office/powerpoint/2010/main" val="3494970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B602-6179-4F98-819F-CA03FCBA5295}"/>
              </a:ext>
            </a:extLst>
          </p:cNvPr>
          <p:cNvSpPr>
            <a:spLocks noGrp="1"/>
          </p:cNvSpPr>
          <p:nvPr>
            <p:ph type="title"/>
          </p:nvPr>
        </p:nvSpPr>
        <p:spPr/>
        <p:txBody>
          <a:bodyPr/>
          <a:lstStyle/>
          <a:p>
            <a:r>
              <a:rPr lang="en-US" altLang="zh-CN" dirty="0"/>
              <a:t>Model using Proc Mixed</a:t>
            </a:r>
            <a:endParaRPr lang="zh-CN" altLang="en-US" dirty="0"/>
          </a:p>
        </p:txBody>
      </p:sp>
      <p:pic>
        <p:nvPicPr>
          <p:cNvPr id="4" name="Content Placeholder 3">
            <a:extLst>
              <a:ext uri="{FF2B5EF4-FFF2-40B4-BE49-F238E27FC236}">
                <a16:creationId xmlns:a16="http://schemas.microsoft.com/office/drawing/2014/main" id="{C6866624-6B48-4389-A0BE-0ED8FFC0D2FC}"/>
              </a:ext>
            </a:extLst>
          </p:cNvPr>
          <p:cNvPicPr>
            <a:picLocks noGrp="1" noChangeAspect="1"/>
          </p:cNvPicPr>
          <p:nvPr>
            <p:ph idx="1"/>
          </p:nvPr>
        </p:nvPicPr>
        <p:blipFill>
          <a:blip r:embed="rId2"/>
          <a:stretch>
            <a:fillRect/>
          </a:stretch>
        </p:blipFill>
        <p:spPr>
          <a:xfrm>
            <a:off x="7215187" y="1428749"/>
            <a:ext cx="4771004" cy="5343525"/>
          </a:xfrm>
          <a:prstGeom prst="rect">
            <a:avLst/>
          </a:prstGeom>
        </p:spPr>
      </p:pic>
      <p:sp>
        <p:nvSpPr>
          <p:cNvPr id="5" name="Rectangle 1">
            <a:extLst>
              <a:ext uri="{FF2B5EF4-FFF2-40B4-BE49-F238E27FC236}">
                <a16:creationId xmlns:a16="http://schemas.microsoft.com/office/drawing/2014/main" id="{F3F9C2BE-792B-4B49-A081-0E6F7D8A1F42}"/>
              </a:ext>
            </a:extLst>
          </p:cNvPr>
          <p:cNvSpPr>
            <a:spLocks noChangeArrowheads="1"/>
          </p:cNvSpPr>
          <p:nvPr/>
        </p:nvSpPr>
        <p:spPr bwMode="auto">
          <a:xfrm>
            <a:off x="504825" y="2025730"/>
            <a:ext cx="4124325" cy="2215991"/>
          </a:xfrm>
          <a:prstGeom prst="rect">
            <a:avLst/>
          </a:prstGeom>
          <a:solidFill>
            <a:schemeClr val="accent2">
              <a:lumMod val="20000"/>
              <a:lumOff val="80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20202"/>
                </a:solidFill>
                <a:effectLst/>
                <a:latin typeface="Consolas" panose="020B0609020204030204" pitchFamily="49" charset="0"/>
              </a:rPr>
              <a:t>Proc mixed covtest; </a:t>
            </a:r>
            <a:br>
              <a:rPr kumimoji="0" lang="zh-CN" altLang="zh-CN" sz="1600" b="0" i="0" u="none" strike="noStrike" cap="none" normalizeH="0" baseline="0" dirty="0">
                <a:ln>
                  <a:noFill/>
                </a:ln>
                <a:solidFill>
                  <a:srgbClr val="020202"/>
                </a:solidFill>
                <a:effectLst/>
                <a:latin typeface="Consolas" panose="020B0609020204030204" pitchFamily="49" charset="0"/>
              </a:rPr>
            </a:br>
            <a:r>
              <a:rPr kumimoji="0" lang="zh-CN" altLang="zh-CN" sz="1600" b="0" i="0" u="none" strike="noStrike" cap="none" normalizeH="0" baseline="0" dirty="0">
                <a:ln>
                  <a:noFill/>
                </a:ln>
                <a:solidFill>
                  <a:srgbClr val="020202"/>
                </a:solidFill>
                <a:effectLst/>
                <a:latin typeface="Consolas" panose="020B0609020204030204" pitchFamily="49" charset="0"/>
              </a:rPr>
              <a:t>Class Block A_Inoc B_Space;</a:t>
            </a:r>
            <a:br>
              <a:rPr kumimoji="0" lang="zh-CN" altLang="zh-CN" sz="1600" b="0" i="0" u="none" strike="noStrike" cap="none" normalizeH="0" baseline="0" dirty="0">
                <a:ln>
                  <a:noFill/>
                </a:ln>
                <a:solidFill>
                  <a:srgbClr val="020202"/>
                </a:solidFill>
                <a:effectLst/>
                <a:latin typeface="Consolas" panose="020B0609020204030204" pitchFamily="49" charset="0"/>
              </a:rPr>
            </a:br>
            <a:r>
              <a:rPr kumimoji="0" lang="zh-CN" altLang="zh-CN" sz="1600" b="0" i="0" u="none" strike="noStrike" cap="none" normalizeH="0" baseline="0" dirty="0">
                <a:ln>
                  <a:noFill/>
                </a:ln>
                <a:solidFill>
                  <a:srgbClr val="020202"/>
                </a:solidFill>
                <a:effectLst/>
                <a:latin typeface="Consolas" panose="020B0609020204030204" pitchFamily="49" charset="0"/>
              </a:rPr>
              <a:t>Model Yield = A_Inoc B_Space A_Inoc*B_Space;</a:t>
            </a:r>
            <a:br>
              <a:rPr kumimoji="0" lang="zh-CN" altLang="zh-CN" sz="1600" b="0" i="0" u="none" strike="noStrike" cap="none" normalizeH="0" baseline="0" dirty="0">
                <a:ln>
                  <a:noFill/>
                </a:ln>
                <a:solidFill>
                  <a:srgbClr val="020202"/>
                </a:solidFill>
                <a:effectLst/>
                <a:latin typeface="Consolas" panose="020B0609020204030204" pitchFamily="49" charset="0"/>
              </a:rPr>
            </a:br>
            <a:r>
              <a:rPr kumimoji="0" lang="zh-CN" altLang="zh-CN" sz="1600" b="0" i="0" u="none" strike="noStrike" cap="none" normalizeH="0" baseline="0" dirty="0">
                <a:ln>
                  <a:noFill/>
                </a:ln>
                <a:solidFill>
                  <a:srgbClr val="020202"/>
                </a:solidFill>
                <a:effectLst/>
                <a:latin typeface="Consolas" panose="020B0609020204030204" pitchFamily="49" charset="0"/>
              </a:rPr>
              <a:t>random Block Block*A_Inoc;</a:t>
            </a:r>
            <a:br>
              <a:rPr kumimoji="0" lang="zh-CN" altLang="zh-CN" sz="1600" b="0" i="0" u="none" strike="noStrike" cap="none" normalizeH="0" baseline="0" dirty="0">
                <a:ln>
                  <a:noFill/>
                </a:ln>
                <a:solidFill>
                  <a:srgbClr val="020202"/>
                </a:solidFill>
                <a:effectLst/>
                <a:latin typeface="Consolas" panose="020B0609020204030204" pitchFamily="49" charset="0"/>
              </a:rPr>
            </a:br>
            <a:r>
              <a:rPr kumimoji="0" lang="zh-CN" altLang="zh-CN" sz="1600" b="0" i="0" u="none" strike="noStrike" cap="none" normalizeH="0" baseline="0" dirty="0">
                <a:ln>
                  <a:noFill/>
                </a:ln>
                <a:solidFill>
                  <a:srgbClr val="020202"/>
                </a:solidFill>
                <a:effectLst/>
                <a:latin typeface="Consolas" panose="020B0609020204030204" pitchFamily="49" charset="0"/>
              </a:rPr>
              <a:t>lsmeans A_Inoc /adjust=bon;</a:t>
            </a:r>
            <a:br>
              <a:rPr kumimoji="0" lang="zh-CN" altLang="zh-CN" sz="1600" b="0" i="0" u="none" strike="noStrike" cap="none" normalizeH="0" baseline="0" dirty="0">
                <a:ln>
                  <a:noFill/>
                </a:ln>
                <a:solidFill>
                  <a:srgbClr val="020202"/>
                </a:solidFill>
                <a:effectLst/>
                <a:latin typeface="Consolas" panose="020B0609020204030204" pitchFamily="49" charset="0"/>
              </a:rPr>
            </a:br>
            <a:r>
              <a:rPr kumimoji="0" lang="zh-CN" altLang="zh-CN" sz="1600" b="0" i="0" u="none" strike="noStrike" cap="none" normalizeH="0" baseline="0" dirty="0">
                <a:ln>
                  <a:noFill/>
                </a:ln>
                <a:solidFill>
                  <a:srgbClr val="020202"/>
                </a:solidFill>
                <a:effectLst/>
                <a:latin typeface="Consolas" panose="020B0609020204030204" pitchFamily="49" charset="0"/>
              </a:rPr>
              <a:t>lsmeans B_Space /adjust=bon;</a:t>
            </a:r>
            <a:br>
              <a:rPr kumimoji="0" lang="zh-CN" altLang="zh-CN" sz="1600" b="0" i="0" u="none" strike="noStrike" cap="none" normalizeH="0" baseline="0" dirty="0">
                <a:ln>
                  <a:noFill/>
                </a:ln>
                <a:solidFill>
                  <a:srgbClr val="020202"/>
                </a:solidFill>
                <a:effectLst/>
                <a:latin typeface="Consolas" panose="020B0609020204030204" pitchFamily="49" charset="0"/>
              </a:rPr>
            </a:br>
            <a:r>
              <a:rPr kumimoji="0" lang="zh-CN" altLang="zh-CN" sz="1600" b="0" i="0" u="none" strike="noStrike" cap="none" normalizeH="0" baseline="0" dirty="0">
                <a:ln>
                  <a:noFill/>
                </a:ln>
                <a:solidFill>
                  <a:srgbClr val="020202"/>
                </a:solidFill>
                <a:effectLst/>
                <a:latin typeface="Consolas" panose="020B0609020204030204" pitchFamily="49" charset="0"/>
              </a:rPr>
              <a:t>lsmeans A_Inoc*B_Space /adjust=bon;</a:t>
            </a:r>
            <a:br>
              <a:rPr kumimoji="0" lang="zh-CN" altLang="zh-CN" sz="1600" b="0" i="0" u="none" strike="noStrike" cap="none" normalizeH="0" baseline="0" dirty="0">
                <a:ln>
                  <a:noFill/>
                </a:ln>
                <a:solidFill>
                  <a:srgbClr val="020202"/>
                </a:solidFill>
                <a:effectLst/>
                <a:latin typeface="Consolas" panose="020B0609020204030204" pitchFamily="49" charset="0"/>
              </a:rPr>
            </a:br>
            <a:r>
              <a:rPr kumimoji="0" lang="zh-CN" altLang="zh-CN" sz="1600" b="0" i="0" u="none" strike="noStrike" cap="none" normalizeH="0" baseline="0" dirty="0">
                <a:ln>
                  <a:noFill/>
                </a:ln>
                <a:solidFill>
                  <a:srgbClr val="020202"/>
                </a:solidFill>
                <a:effectLst/>
                <a:latin typeface="Consolas" panose="020B0609020204030204" pitchFamily="49" charset="0"/>
              </a:rPr>
              <a:t>Run;</a:t>
            </a:r>
            <a:r>
              <a:rPr kumimoji="0" lang="zh-CN" altLang="zh-CN" sz="1600" b="0" i="0" u="none" strike="noStrike" cap="none" normalizeH="0" baseline="0" dirty="0">
                <a:ln>
                  <a:noFill/>
                </a:ln>
                <a:solidFill>
                  <a:schemeClr val="tx1"/>
                </a:solidFill>
                <a:effectLst/>
              </a:rPr>
              <a:t> </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8DA9F5D9-AEF2-4AD7-AE68-EF341092FD6C}"/>
              </a:ext>
            </a:extLst>
          </p:cNvPr>
          <p:cNvSpPr txBox="1"/>
          <p:nvPr/>
        </p:nvSpPr>
        <p:spPr>
          <a:xfrm>
            <a:off x="3409950" y="4740949"/>
            <a:ext cx="3203914" cy="2031325"/>
          </a:xfrm>
          <a:prstGeom prst="rect">
            <a:avLst/>
          </a:prstGeom>
          <a:noFill/>
        </p:spPr>
        <p:txBody>
          <a:bodyPr wrap="square" rtlCol="0">
            <a:spAutoFit/>
          </a:bodyPr>
          <a:lstStyle/>
          <a:p>
            <a:r>
              <a:rPr lang="en-US" altLang="zh-CN" dirty="0"/>
              <a:t>When the interaction between treatments is significant, There is a problem here; you can not make General comparisons between levels of </a:t>
            </a:r>
            <a:r>
              <a:rPr lang="en-US" altLang="zh-CN" dirty="0" err="1"/>
              <a:t>B_Space</a:t>
            </a:r>
            <a:r>
              <a:rPr lang="en-US" altLang="zh-CN" dirty="0"/>
              <a:t>; now you can condition on the level of </a:t>
            </a:r>
            <a:r>
              <a:rPr lang="en-US" altLang="zh-CN" dirty="0" err="1"/>
              <a:t>A_Inoc</a:t>
            </a:r>
            <a:endParaRPr lang="zh-CN" altLang="en-US" dirty="0"/>
          </a:p>
        </p:txBody>
      </p:sp>
      <p:sp>
        <p:nvSpPr>
          <p:cNvPr id="7" name="TextBox 6">
            <a:extLst>
              <a:ext uri="{FF2B5EF4-FFF2-40B4-BE49-F238E27FC236}">
                <a16:creationId xmlns:a16="http://schemas.microsoft.com/office/drawing/2014/main" id="{5823E11D-7D86-467A-B1FD-E078AC42E01D}"/>
              </a:ext>
            </a:extLst>
          </p:cNvPr>
          <p:cNvSpPr txBox="1"/>
          <p:nvPr/>
        </p:nvSpPr>
        <p:spPr>
          <a:xfrm>
            <a:off x="5051394" y="2654423"/>
            <a:ext cx="1740023" cy="1477328"/>
          </a:xfrm>
          <a:prstGeom prst="rect">
            <a:avLst/>
          </a:prstGeom>
          <a:noFill/>
        </p:spPr>
        <p:txBody>
          <a:bodyPr wrap="square" rtlCol="0">
            <a:spAutoFit/>
          </a:bodyPr>
          <a:lstStyle/>
          <a:p>
            <a:r>
              <a:rPr lang="en-US" altLang="zh-CN" dirty="0"/>
              <a:t>Test is correct; no need to specify in model statement</a:t>
            </a:r>
            <a:endParaRPr lang="zh-CN" altLang="en-US" dirty="0"/>
          </a:p>
        </p:txBody>
      </p:sp>
      <p:sp>
        <p:nvSpPr>
          <p:cNvPr id="8" name="Footer Placeholder 7">
            <a:extLst>
              <a:ext uri="{FF2B5EF4-FFF2-40B4-BE49-F238E27FC236}">
                <a16:creationId xmlns:a16="http://schemas.microsoft.com/office/drawing/2014/main" id="{FB646961-A611-456E-9C80-22F02118A673}"/>
              </a:ext>
            </a:extLst>
          </p:cNvPr>
          <p:cNvSpPr>
            <a:spLocks noGrp="1"/>
          </p:cNvSpPr>
          <p:nvPr>
            <p:ph type="ftr" sz="quarter" idx="11"/>
          </p:nvPr>
        </p:nvSpPr>
        <p:spPr/>
        <p:txBody>
          <a:bodyPr/>
          <a:lstStyle/>
          <a:p>
            <a:r>
              <a:rPr lang="en-US" altLang="zh-CN"/>
              <a:t>MATH318 Experimental Design</a:t>
            </a:r>
            <a:endParaRPr lang="zh-CN" altLang="en-US"/>
          </a:p>
        </p:txBody>
      </p:sp>
    </p:spTree>
    <p:extLst>
      <p:ext uri="{BB962C8B-B14F-4D97-AF65-F5344CB8AC3E}">
        <p14:creationId xmlns:p14="http://schemas.microsoft.com/office/powerpoint/2010/main" val="2081213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B58F93F-816A-40F8-8441-412E1AF36E16}"/>
              </a:ext>
            </a:extLst>
          </p:cNvPr>
          <p:cNvPicPr>
            <a:picLocks noGrp="1" noChangeAspect="1"/>
          </p:cNvPicPr>
          <p:nvPr>
            <p:ph idx="1"/>
          </p:nvPr>
        </p:nvPicPr>
        <p:blipFill>
          <a:blip r:embed="rId2"/>
          <a:stretch>
            <a:fillRect/>
          </a:stretch>
        </p:blipFill>
        <p:spPr>
          <a:xfrm>
            <a:off x="2255437" y="418368"/>
            <a:ext cx="8121440" cy="5822634"/>
          </a:xfrm>
          <a:prstGeom prst="rect">
            <a:avLst/>
          </a:prstGeom>
        </p:spPr>
      </p:pic>
      <p:sp>
        <p:nvSpPr>
          <p:cNvPr id="5" name="Footer Placeholder 4">
            <a:extLst>
              <a:ext uri="{FF2B5EF4-FFF2-40B4-BE49-F238E27FC236}">
                <a16:creationId xmlns:a16="http://schemas.microsoft.com/office/drawing/2014/main" id="{92E35854-C0D5-459B-BE14-DA3CEDD1B757}"/>
              </a:ext>
            </a:extLst>
          </p:cNvPr>
          <p:cNvSpPr>
            <a:spLocks noGrp="1"/>
          </p:cNvSpPr>
          <p:nvPr>
            <p:ph type="ftr" sz="quarter" idx="11"/>
          </p:nvPr>
        </p:nvSpPr>
        <p:spPr/>
        <p:txBody>
          <a:bodyPr/>
          <a:lstStyle/>
          <a:p>
            <a:r>
              <a:rPr lang="en-US" altLang="zh-CN"/>
              <a:t>MATH318 Experimental Design</a:t>
            </a:r>
            <a:endParaRPr lang="zh-CN" altLang="en-US"/>
          </a:p>
        </p:txBody>
      </p:sp>
    </p:spTree>
    <p:extLst>
      <p:ext uri="{BB962C8B-B14F-4D97-AF65-F5344CB8AC3E}">
        <p14:creationId xmlns:p14="http://schemas.microsoft.com/office/powerpoint/2010/main" val="2975244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3BF4F-A14E-4DBE-90CC-C73C193626B3}"/>
              </a:ext>
            </a:extLst>
          </p:cNvPr>
          <p:cNvSpPr>
            <a:spLocks noGrp="1"/>
          </p:cNvSpPr>
          <p:nvPr>
            <p:ph type="title"/>
          </p:nvPr>
        </p:nvSpPr>
        <p:spPr>
          <a:xfrm>
            <a:off x="838200" y="365125"/>
            <a:ext cx="1895475" cy="4044950"/>
          </a:xfrm>
        </p:spPr>
        <p:txBody>
          <a:bodyPr>
            <a:normAutofit/>
          </a:bodyPr>
          <a:lstStyle/>
          <a:p>
            <a:r>
              <a:rPr lang="en-US" altLang="zh-CN" sz="2400" dirty="0"/>
              <a:t>Conditional on </a:t>
            </a:r>
            <a:r>
              <a:rPr lang="en-US" altLang="zh-CN" sz="2400" dirty="0" err="1"/>
              <a:t>A_Inoc</a:t>
            </a:r>
            <a:r>
              <a:rPr lang="en-US" altLang="zh-CN" sz="2400" dirty="0"/>
              <a:t> level 0 or Level 1, ……</a:t>
            </a:r>
            <a:endParaRPr lang="zh-CN" altLang="en-US" sz="2400" dirty="0"/>
          </a:p>
        </p:txBody>
      </p:sp>
      <p:pic>
        <p:nvPicPr>
          <p:cNvPr id="4" name="Content Placeholder 3">
            <a:extLst>
              <a:ext uri="{FF2B5EF4-FFF2-40B4-BE49-F238E27FC236}">
                <a16:creationId xmlns:a16="http://schemas.microsoft.com/office/drawing/2014/main" id="{24DAD5A9-55FD-466C-816C-ED6098D73ED1}"/>
              </a:ext>
            </a:extLst>
          </p:cNvPr>
          <p:cNvPicPr>
            <a:picLocks noGrp="1" noChangeAspect="1"/>
          </p:cNvPicPr>
          <p:nvPr>
            <p:ph idx="1"/>
          </p:nvPr>
        </p:nvPicPr>
        <p:blipFill>
          <a:blip r:embed="rId2"/>
          <a:stretch>
            <a:fillRect/>
          </a:stretch>
        </p:blipFill>
        <p:spPr>
          <a:xfrm>
            <a:off x="3140717" y="365125"/>
            <a:ext cx="7841608" cy="6390910"/>
          </a:xfrm>
          <a:prstGeom prst="rect">
            <a:avLst/>
          </a:prstGeom>
        </p:spPr>
      </p:pic>
      <p:sp>
        <p:nvSpPr>
          <p:cNvPr id="5" name="Footer Placeholder 4">
            <a:extLst>
              <a:ext uri="{FF2B5EF4-FFF2-40B4-BE49-F238E27FC236}">
                <a16:creationId xmlns:a16="http://schemas.microsoft.com/office/drawing/2014/main" id="{420AAA45-8D5C-402F-97C4-C15D7F36B1A3}"/>
              </a:ext>
            </a:extLst>
          </p:cNvPr>
          <p:cNvSpPr>
            <a:spLocks noGrp="1"/>
          </p:cNvSpPr>
          <p:nvPr>
            <p:ph type="ftr" sz="quarter" idx="11"/>
          </p:nvPr>
        </p:nvSpPr>
        <p:spPr/>
        <p:txBody>
          <a:bodyPr/>
          <a:lstStyle/>
          <a:p>
            <a:r>
              <a:rPr lang="en-US" altLang="zh-CN"/>
              <a:t>MATH318 Experimental Design</a:t>
            </a:r>
            <a:endParaRPr lang="zh-CN" altLang="en-US"/>
          </a:p>
        </p:txBody>
      </p:sp>
    </p:spTree>
    <p:extLst>
      <p:ext uri="{BB962C8B-B14F-4D97-AF65-F5344CB8AC3E}">
        <p14:creationId xmlns:p14="http://schemas.microsoft.com/office/powerpoint/2010/main" val="3628248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CFD02-A8BB-4C53-9C9A-18CD596E7BE5}"/>
              </a:ext>
            </a:extLst>
          </p:cNvPr>
          <p:cNvSpPr>
            <a:spLocks noGrp="1"/>
          </p:cNvSpPr>
          <p:nvPr>
            <p:ph type="title"/>
          </p:nvPr>
        </p:nvSpPr>
        <p:spPr/>
        <p:txBody>
          <a:bodyPr/>
          <a:lstStyle/>
          <a:p>
            <a:r>
              <a:rPr lang="en-US" altLang="zh-CN" dirty="0"/>
              <a:t>Definition</a:t>
            </a:r>
            <a:endParaRPr lang="zh-CN" altLang="en-US" dirty="0"/>
          </a:p>
        </p:txBody>
      </p:sp>
      <p:sp>
        <p:nvSpPr>
          <p:cNvPr id="3" name="Content Placeholder 2">
            <a:extLst>
              <a:ext uri="{FF2B5EF4-FFF2-40B4-BE49-F238E27FC236}">
                <a16:creationId xmlns:a16="http://schemas.microsoft.com/office/drawing/2014/main" id="{456F9B26-B319-4D6A-8911-035A04EFA509}"/>
              </a:ext>
            </a:extLst>
          </p:cNvPr>
          <p:cNvSpPr>
            <a:spLocks noGrp="1"/>
          </p:cNvSpPr>
          <p:nvPr>
            <p:ph idx="1"/>
          </p:nvPr>
        </p:nvSpPr>
        <p:spPr/>
        <p:txBody>
          <a:bodyPr>
            <a:normAutofit lnSpcReduction="10000"/>
          </a:bodyPr>
          <a:lstStyle/>
          <a:p>
            <a:r>
              <a:rPr lang="en-US" altLang="zh-CN" dirty="0"/>
              <a:t>Split plot design involves a specialized randomization scheme for a factorial experiment in 2 stages:</a:t>
            </a:r>
          </a:p>
          <a:p>
            <a:pPr lvl="1"/>
            <a:r>
              <a:rPr lang="en-US" altLang="zh-CN" dirty="0"/>
              <a:t>First, level of factor A are randomized over the main plot</a:t>
            </a:r>
          </a:p>
          <a:p>
            <a:pPr lvl="1"/>
            <a:r>
              <a:rPr lang="en-US" altLang="zh-CN" dirty="0"/>
              <a:t>Then level of factor B are randomized over the subplot within each main plot</a:t>
            </a:r>
          </a:p>
          <a:p>
            <a:r>
              <a:rPr lang="en-US" altLang="zh-CN" dirty="0"/>
              <a:t>Such randomization restriction results in the presence of two distinct experimental units and two distinct error terms</a:t>
            </a:r>
          </a:p>
          <a:p>
            <a:r>
              <a:rPr lang="en-US" altLang="zh-CN" dirty="0"/>
              <a:t>Treatments applied to main plot are subject to larger experimental errors than those applied to subplots</a:t>
            </a:r>
          </a:p>
          <a:p>
            <a:pPr lvl="1"/>
            <a:r>
              <a:rPr lang="en-US" altLang="zh-CN" dirty="0"/>
              <a:t>Higher precision in estimating the mean of treatments assigned to subplots</a:t>
            </a:r>
            <a:endParaRPr lang="zh-CN" altLang="en-US" dirty="0"/>
          </a:p>
        </p:txBody>
      </p:sp>
      <p:sp>
        <p:nvSpPr>
          <p:cNvPr id="4" name="Footer Placeholder 3">
            <a:extLst>
              <a:ext uri="{FF2B5EF4-FFF2-40B4-BE49-F238E27FC236}">
                <a16:creationId xmlns:a16="http://schemas.microsoft.com/office/drawing/2014/main" id="{A673A16B-18CE-45A5-A774-023A33C741F5}"/>
              </a:ext>
            </a:extLst>
          </p:cNvPr>
          <p:cNvSpPr>
            <a:spLocks noGrp="1"/>
          </p:cNvSpPr>
          <p:nvPr>
            <p:ph type="ftr" sz="quarter" idx="11"/>
          </p:nvPr>
        </p:nvSpPr>
        <p:spPr/>
        <p:txBody>
          <a:bodyPr/>
          <a:lstStyle/>
          <a:p>
            <a:r>
              <a:rPr lang="en-US" altLang="zh-CN"/>
              <a:t>MATH318 Experimental Design</a:t>
            </a:r>
            <a:endParaRPr lang="zh-CN" altLang="en-US"/>
          </a:p>
        </p:txBody>
      </p:sp>
    </p:spTree>
    <p:extLst>
      <p:ext uri="{BB962C8B-B14F-4D97-AF65-F5344CB8AC3E}">
        <p14:creationId xmlns:p14="http://schemas.microsoft.com/office/powerpoint/2010/main" val="3367262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14BED-A65D-4A0D-919E-B2CE0743DF32}"/>
              </a:ext>
            </a:extLst>
          </p:cNvPr>
          <p:cNvSpPr>
            <a:spLocks noGrp="1"/>
          </p:cNvSpPr>
          <p:nvPr>
            <p:ph type="title"/>
          </p:nvPr>
        </p:nvSpPr>
        <p:spPr/>
        <p:txBody>
          <a:bodyPr/>
          <a:lstStyle/>
          <a:p>
            <a:r>
              <a:rPr lang="en-US" altLang="zh-CN" dirty="0"/>
              <a:t>Output </a:t>
            </a:r>
            <a:r>
              <a:rPr lang="en-US" altLang="zh-CN" dirty="0" err="1"/>
              <a:t>lsmeans</a:t>
            </a:r>
            <a:endParaRPr lang="zh-CN" altLang="en-US" dirty="0"/>
          </a:p>
        </p:txBody>
      </p:sp>
      <p:sp>
        <p:nvSpPr>
          <p:cNvPr id="3" name="Content Placeholder 2">
            <a:extLst>
              <a:ext uri="{FF2B5EF4-FFF2-40B4-BE49-F238E27FC236}">
                <a16:creationId xmlns:a16="http://schemas.microsoft.com/office/drawing/2014/main" id="{13B7469B-1937-40AD-8192-47625A03F5BE}"/>
              </a:ext>
            </a:extLst>
          </p:cNvPr>
          <p:cNvSpPr>
            <a:spLocks noGrp="1"/>
          </p:cNvSpPr>
          <p:nvPr>
            <p:ph idx="1"/>
          </p:nvPr>
        </p:nvSpPr>
        <p:spPr>
          <a:xfrm>
            <a:off x="6024608" y="1763481"/>
            <a:ext cx="4257583" cy="4351338"/>
          </a:xfrm>
        </p:spPr>
        <p:txBody>
          <a:bodyPr/>
          <a:lstStyle/>
          <a:p>
            <a:r>
              <a:rPr lang="en-US" altLang="zh-CN" dirty="0"/>
              <a:t>This maybe useful for the Quiz</a:t>
            </a:r>
            <a:endParaRPr lang="zh-CN" altLang="en-US" dirty="0"/>
          </a:p>
        </p:txBody>
      </p:sp>
      <p:sp>
        <p:nvSpPr>
          <p:cNvPr id="4" name="Footer Placeholder 3">
            <a:extLst>
              <a:ext uri="{FF2B5EF4-FFF2-40B4-BE49-F238E27FC236}">
                <a16:creationId xmlns:a16="http://schemas.microsoft.com/office/drawing/2014/main" id="{49E9BD38-D69E-4B5B-9A0F-875B40BBB099}"/>
              </a:ext>
            </a:extLst>
          </p:cNvPr>
          <p:cNvSpPr>
            <a:spLocks noGrp="1"/>
          </p:cNvSpPr>
          <p:nvPr>
            <p:ph type="ftr" sz="quarter" idx="11"/>
          </p:nvPr>
        </p:nvSpPr>
        <p:spPr/>
        <p:txBody>
          <a:bodyPr/>
          <a:lstStyle/>
          <a:p>
            <a:r>
              <a:rPr lang="en-US" altLang="zh-CN"/>
              <a:t>MATH318 Experimental Design</a:t>
            </a:r>
            <a:endParaRPr lang="zh-CN" altLang="en-US"/>
          </a:p>
        </p:txBody>
      </p:sp>
      <p:sp>
        <p:nvSpPr>
          <p:cNvPr id="5" name="Rectangle 1">
            <a:extLst>
              <a:ext uri="{FF2B5EF4-FFF2-40B4-BE49-F238E27FC236}">
                <a16:creationId xmlns:a16="http://schemas.microsoft.com/office/drawing/2014/main" id="{E49DB47E-772D-4033-B141-D93910287FCD}"/>
              </a:ext>
            </a:extLst>
          </p:cNvPr>
          <p:cNvSpPr>
            <a:spLocks noChangeArrowheads="1"/>
          </p:cNvSpPr>
          <p:nvPr/>
        </p:nvSpPr>
        <p:spPr bwMode="auto">
          <a:xfrm>
            <a:off x="483093" y="1690688"/>
            <a:ext cx="4639323" cy="4154984"/>
          </a:xfrm>
          <a:prstGeom prst="rect">
            <a:avLst/>
          </a:prstGeom>
          <a:solidFill>
            <a:schemeClr val="accent2">
              <a:lumMod val="20000"/>
              <a:lumOff val="80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20202"/>
                </a:solidFill>
                <a:effectLst/>
                <a:latin typeface="Consolas" panose="020B0609020204030204" pitchFamily="49" charset="0"/>
              </a:rPr>
              <a:t>ods output lsmeans=lsm diff=lsdiff estimates=estdiffs;</a:t>
            </a:r>
            <a:br>
              <a:rPr kumimoji="0" lang="zh-CN" altLang="zh-CN" b="0" i="0" u="none" strike="noStrike" cap="none" normalizeH="0" baseline="0" dirty="0">
                <a:ln>
                  <a:noFill/>
                </a:ln>
                <a:solidFill>
                  <a:srgbClr val="020202"/>
                </a:solidFill>
                <a:effectLst/>
                <a:latin typeface="Consolas" panose="020B0609020204030204" pitchFamily="49" charset="0"/>
              </a:rPr>
            </a:br>
            <a:r>
              <a:rPr kumimoji="0" lang="zh-CN" altLang="zh-CN" b="0" i="0" u="none" strike="noStrike" cap="none" normalizeH="0" baseline="0" dirty="0">
                <a:ln>
                  <a:noFill/>
                </a:ln>
                <a:solidFill>
                  <a:srgbClr val="020202"/>
                </a:solidFill>
                <a:effectLst/>
                <a:latin typeface="Consolas" panose="020B0609020204030204" pitchFamily="49" charset="0"/>
              </a:rPr>
              <a:t>Proc mixed covtest; </a:t>
            </a:r>
            <a:br>
              <a:rPr kumimoji="0" lang="zh-CN" altLang="zh-CN" b="0" i="0" u="none" strike="noStrike" cap="none" normalizeH="0" baseline="0" dirty="0">
                <a:ln>
                  <a:noFill/>
                </a:ln>
                <a:solidFill>
                  <a:srgbClr val="020202"/>
                </a:solidFill>
                <a:effectLst/>
                <a:latin typeface="Consolas" panose="020B0609020204030204" pitchFamily="49" charset="0"/>
              </a:rPr>
            </a:br>
            <a:r>
              <a:rPr kumimoji="0" lang="zh-CN" altLang="zh-CN" b="0" i="0" u="none" strike="noStrike" cap="none" normalizeH="0" baseline="0" dirty="0">
                <a:ln>
                  <a:noFill/>
                </a:ln>
                <a:solidFill>
                  <a:srgbClr val="020202"/>
                </a:solidFill>
                <a:effectLst/>
                <a:latin typeface="Consolas" panose="020B0609020204030204" pitchFamily="49" charset="0"/>
              </a:rPr>
              <a:t>Class Block A_Inoc B_Space;</a:t>
            </a:r>
            <a:br>
              <a:rPr kumimoji="0" lang="zh-CN" altLang="zh-CN" b="0" i="0" u="none" strike="noStrike" cap="none" normalizeH="0" baseline="0" dirty="0">
                <a:ln>
                  <a:noFill/>
                </a:ln>
                <a:solidFill>
                  <a:srgbClr val="020202"/>
                </a:solidFill>
                <a:effectLst/>
                <a:latin typeface="Consolas" panose="020B0609020204030204" pitchFamily="49" charset="0"/>
              </a:rPr>
            </a:br>
            <a:r>
              <a:rPr kumimoji="0" lang="zh-CN" altLang="zh-CN" b="0" i="0" u="none" strike="noStrike" cap="none" normalizeH="0" baseline="0" dirty="0">
                <a:ln>
                  <a:noFill/>
                </a:ln>
                <a:solidFill>
                  <a:srgbClr val="020202"/>
                </a:solidFill>
                <a:effectLst/>
                <a:latin typeface="Consolas" panose="020B0609020204030204" pitchFamily="49" charset="0"/>
              </a:rPr>
              <a:t>Model Yield = A_Inoc B_Space A_Inoc*B_Space;</a:t>
            </a:r>
            <a:br>
              <a:rPr kumimoji="0" lang="zh-CN" altLang="zh-CN" b="0" i="0" u="none" strike="noStrike" cap="none" normalizeH="0" baseline="0" dirty="0">
                <a:ln>
                  <a:noFill/>
                </a:ln>
                <a:solidFill>
                  <a:srgbClr val="020202"/>
                </a:solidFill>
                <a:effectLst/>
                <a:latin typeface="Consolas" panose="020B0609020204030204" pitchFamily="49" charset="0"/>
              </a:rPr>
            </a:br>
            <a:r>
              <a:rPr kumimoji="0" lang="zh-CN" altLang="zh-CN" b="0" i="0" u="none" strike="noStrike" cap="none" normalizeH="0" baseline="0" dirty="0">
                <a:ln>
                  <a:noFill/>
                </a:ln>
                <a:solidFill>
                  <a:srgbClr val="020202"/>
                </a:solidFill>
                <a:effectLst/>
                <a:latin typeface="Consolas" panose="020B0609020204030204" pitchFamily="49" charset="0"/>
              </a:rPr>
              <a:t>random Block Block*A_Inoc;</a:t>
            </a:r>
            <a:br>
              <a:rPr kumimoji="0" lang="zh-CN" altLang="zh-CN" b="0" i="0" u="none" strike="noStrike" cap="none" normalizeH="0" baseline="0" dirty="0">
                <a:ln>
                  <a:noFill/>
                </a:ln>
                <a:solidFill>
                  <a:srgbClr val="020202"/>
                </a:solidFill>
                <a:effectLst/>
                <a:latin typeface="Consolas" panose="020B0609020204030204" pitchFamily="49" charset="0"/>
              </a:rPr>
            </a:br>
            <a:r>
              <a:rPr kumimoji="0" lang="zh-CN" altLang="zh-CN" b="0" i="0" u="none" strike="noStrike" cap="none" normalizeH="0" baseline="0" dirty="0">
                <a:ln>
                  <a:noFill/>
                </a:ln>
                <a:solidFill>
                  <a:srgbClr val="020202"/>
                </a:solidFill>
                <a:effectLst/>
                <a:latin typeface="Consolas" panose="020B0609020204030204" pitchFamily="49" charset="0"/>
              </a:rPr>
              <a:t>*lsmeans A_Inoc /adjust=bon;</a:t>
            </a:r>
            <a:br>
              <a:rPr kumimoji="0" lang="zh-CN" altLang="zh-CN" b="0" i="0" u="none" strike="noStrike" cap="none" normalizeH="0" baseline="0" dirty="0">
                <a:ln>
                  <a:noFill/>
                </a:ln>
                <a:solidFill>
                  <a:srgbClr val="020202"/>
                </a:solidFill>
                <a:effectLst/>
                <a:latin typeface="Consolas" panose="020B0609020204030204" pitchFamily="49" charset="0"/>
              </a:rPr>
            </a:br>
            <a:r>
              <a:rPr kumimoji="0" lang="zh-CN" altLang="zh-CN" b="0" i="0" u="none" strike="noStrike" cap="none" normalizeH="0" baseline="0" dirty="0">
                <a:ln>
                  <a:noFill/>
                </a:ln>
                <a:solidFill>
                  <a:srgbClr val="020202"/>
                </a:solidFill>
                <a:effectLst/>
                <a:latin typeface="Consolas" panose="020B0609020204030204" pitchFamily="49" charset="0"/>
              </a:rPr>
              <a:t>*lsmeans B_Space /adjust=bon;</a:t>
            </a:r>
            <a:br>
              <a:rPr kumimoji="0" lang="zh-CN" altLang="zh-CN" b="0" i="0" u="none" strike="noStrike" cap="none" normalizeH="0" baseline="0" dirty="0">
                <a:ln>
                  <a:noFill/>
                </a:ln>
                <a:solidFill>
                  <a:srgbClr val="020202"/>
                </a:solidFill>
                <a:effectLst/>
                <a:latin typeface="Consolas" panose="020B0609020204030204" pitchFamily="49" charset="0"/>
              </a:rPr>
            </a:br>
            <a:r>
              <a:rPr kumimoji="0" lang="zh-CN" altLang="zh-CN" b="0" i="0" u="none" strike="noStrike" cap="none" normalizeH="0" baseline="0" dirty="0">
                <a:ln>
                  <a:noFill/>
                </a:ln>
                <a:solidFill>
                  <a:srgbClr val="020202"/>
                </a:solidFill>
                <a:effectLst/>
                <a:latin typeface="Consolas" panose="020B0609020204030204" pitchFamily="49" charset="0"/>
              </a:rPr>
              <a:t>lsmeans A_Inoc*B_Space /adjust=bon;</a:t>
            </a:r>
            <a:br>
              <a:rPr kumimoji="0" lang="zh-CN" altLang="zh-CN" b="0" i="0" u="none" strike="noStrike" cap="none" normalizeH="0" baseline="0" dirty="0">
                <a:ln>
                  <a:noFill/>
                </a:ln>
                <a:solidFill>
                  <a:srgbClr val="020202"/>
                </a:solidFill>
                <a:effectLst/>
                <a:latin typeface="Consolas" panose="020B0609020204030204" pitchFamily="49" charset="0"/>
              </a:rPr>
            </a:br>
            <a:r>
              <a:rPr kumimoji="0" lang="zh-CN" altLang="zh-CN" b="0" i="0" u="none" strike="noStrike" cap="none" normalizeH="0" baseline="0" dirty="0">
                <a:ln>
                  <a:noFill/>
                </a:ln>
                <a:solidFill>
                  <a:srgbClr val="020202"/>
                </a:solidFill>
                <a:effectLst/>
                <a:latin typeface="Consolas" panose="020B0609020204030204" pitchFamily="49" charset="0"/>
              </a:rPr>
              <a:t>Run;</a:t>
            </a:r>
            <a:br>
              <a:rPr kumimoji="0" lang="zh-CN" altLang="zh-CN" b="0" i="0" u="none" strike="noStrike" cap="none" normalizeH="0" baseline="0" dirty="0">
                <a:ln>
                  <a:noFill/>
                </a:ln>
                <a:solidFill>
                  <a:srgbClr val="020202"/>
                </a:solidFill>
                <a:effectLst/>
                <a:latin typeface="Consolas" panose="020B0609020204030204" pitchFamily="49" charset="0"/>
              </a:rPr>
            </a:br>
            <a:br>
              <a:rPr kumimoji="0" lang="zh-CN" altLang="zh-CN" b="0" i="0" u="none" strike="noStrike" cap="none" normalizeH="0" baseline="0" dirty="0">
                <a:ln>
                  <a:noFill/>
                </a:ln>
                <a:solidFill>
                  <a:srgbClr val="020202"/>
                </a:solidFill>
                <a:effectLst/>
                <a:latin typeface="Consolas" panose="020B0609020204030204" pitchFamily="49" charset="0"/>
              </a:rPr>
            </a:br>
            <a:r>
              <a:rPr kumimoji="0" lang="zh-CN" altLang="zh-CN" b="0" i="0" u="none" strike="noStrike" cap="none" normalizeH="0" baseline="0" dirty="0">
                <a:ln>
                  <a:noFill/>
                </a:ln>
                <a:solidFill>
                  <a:srgbClr val="020202"/>
                </a:solidFill>
                <a:effectLst/>
                <a:latin typeface="Consolas" panose="020B0609020204030204" pitchFamily="49" charset="0"/>
              </a:rPr>
              <a:t>proc plot data=lsm;</a:t>
            </a:r>
            <a:br>
              <a:rPr kumimoji="0" lang="zh-CN" altLang="zh-CN" b="0" i="0" u="none" strike="noStrike" cap="none" normalizeH="0" baseline="0" dirty="0">
                <a:ln>
                  <a:noFill/>
                </a:ln>
                <a:solidFill>
                  <a:srgbClr val="020202"/>
                </a:solidFill>
                <a:effectLst/>
                <a:latin typeface="Consolas" panose="020B0609020204030204" pitchFamily="49" charset="0"/>
              </a:rPr>
            </a:br>
            <a:r>
              <a:rPr kumimoji="0" lang="zh-CN" altLang="zh-CN" b="0" i="0" u="none" strike="noStrike" cap="none" normalizeH="0" baseline="0" dirty="0">
                <a:ln>
                  <a:noFill/>
                </a:ln>
                <a:solidFill>
                  <a:srgbClr val="020202"/>
                </a:solidFill>
                <a:effectLst/>
                <a:latin typeface="Consolas" panose="020B0609020204030204" pitchFamily="49" charset="0"/>
              </a:rPr>
              <a:t>plot Estimate*B_Space=A_Inoc;</a:t>
            </a:r>
            <a:br>
              <a:rPr kumimoji="0" lang="zh-CN" altLang="zh-CN" b="0" i="0" u="none" strike="noStrike" cap="none" normalizeH="0" baseline="0" dirty="0">
                <a:ln>
                  <a:noFill/>
                </a:ln>
                <a:solidFill>
                  <a:srgbClr val="020202"/>
                </a:solidFill>
                <a:effectLst/>
                <a:latin typeface="Consolas" panose="020B0609020204030204" pitchFamily="49" charset="0"/>
              </a:rPr>
            </a:br>
            <a:r>
              <a:rPr kumimoji="0" lang="zh-CN" altLang="zh-CN" b="0" i="0" u="none" strike="noStrike" cap="none" normalizeH="0" baseline="0" dirty="0">
                <a:ln>
                  <a:noFill/>
                </a:ln>
                <a:solidFill>
                  <a:srgbClr val="020202"/>
                </a:solidFill>
                <a:effectLst/>
                <a:latin typeface="Consolas" panose="020B0609020204030204" pitchFamily="49" charset="0"/>
              </a:rPr>
              <a:t>run;</a:t>
            </a:r>
            <a:r>
              <a:rPr kumimoji="0" lang="zh-CN" altLang="zh-CN" b="0" i="0" u="none" strike="noStrike" cap="none" normalizeH="0" baseline="0" dirty="0">
                <a:ln>
                  <a:noFill/>
                </a:ln>
                <a:solidFill>
                  <a:schemeClr val="tx1"/>
                </a:solidFill>
                <a:effectLst/>
              </a:rPr>
              <a:t> </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9902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E6F7F-9C7C-415F-8A7A-B9DAC65AC7E9}"/>
              </a:ext>
            </a:extLst>
          </p:cNvPr>
          <p:cNvSpPr>
            <a:spLocks noGrp="1"/>
          </p:cNvSpPr>
          <p:nvPr>
            <p:ph type="title"/>
          </p:nvPr>
        </p:nvSpPr>
        <p:spPr>
          <a:xfrm>
            <a:off x="0" y="1"/>
            <a:ext cx="3000652" cy="603682"/>
          </a:xfrm>
        </p:spPr>
        <p:txBody>
          <a:bodyPr>
            <a:normAutofit fontScale="90000"/>
          </a:bodyPr>
          <a:lstStyle/>
          <a:p>
            <a:r>
              <a:rPr lang="en-US" altLang="zh-CN" dirty="0"/>
              <a:t>Quiz</a:t>
            </a:r>
            <a:endParaRPr lang="zh-CN" altLang="en-US" dirty="0"/>
          </a:p>
        </p:txBody>
      </p:sp>
      <p:sp>
        <p:nvSpPr>
          <p:cNvPr id="3" name="Content Placeholder 2">
            <a:extLst>
              <a:ext uri="{FF2B5EF4-FFF2-40B4-BE49-F238E27FC236}">
                <a16:creationId xmlns:a16="http://schemas.microsoft.com/office/drawing/2014/main" id="{8F5BE2D6-E9C3-4097-B3BD-557EF7A17625}"/>
              </a:ext>
            </a:extLst>
          </p:cNvPr>
          <p:cNvSpPr>
            <a:spLocks noGrp="1"/>
          </p:cNvSpPr>
          <p:nvPr>
            <p:ph idx="1"/>
          </p:nvPr>
        </p:nvSpPr>
        <p:spPr>
          <a:xfrm>
            <a:off x="761826" y="801640"/>
            <a:ext cx="4260448" cy="4960985"/>
          </a:xfrm>
          <a:solidFill>
            <a:schemeClr val="accent2">
              <a:lumMod val="20000"/>
              <a:lumOff val="80000"/>
            </a:schemeClr>
          </a:solidFill>
        </p:spPr>
        <p:txBody>
          <a:bodyPr>
            <a:normAutofit fontScale="92500" lnSpcReduction="20000"/>
          </a:bodyPr>
          <a:lstStyle/>
          <a:p>
            <a:pPr marL="0" indent="0">
              <a:buNone/>
            </a:pPr>
            <a:r>
              <a:rPr lang="en-US" altLang="zh-CN" dirty="0"/>
              <a:t>In a field experiment with three oats varieties v1, v2, and v3, and four equidistant levels of nitrogen n0, n1, n2, and n3, the yield of oats in quarter pounds was observed. The varieties were sown in 6 randomized blocks with three plots in each block, and with each plot divided into four subplots. The data and design, from Yates (1935), are reproduced in the following table:  (data set is oats.txt)</a:t>
            </a:r>
            <a:endParaRPr lang="zh-CN" altLang="en-US" dirty="0"/>
          </a:p>
        </p:txBody>
      </p:sp>
      <p:sp>
        <p:nvSpPr>
          <p:cNvPr id="4" name="Footer Placeholder 3">
            <a:extLst>
              <a:ext uri="{FF2B5EF4-FFF2-40B4-BE49-F238E27FC236}">
                <a16:creationId xmlns:a16="http://schemas.microsoft.com/office/drawing/2014/main" id="{5448BC5F-4FE0-45DB-9BDE-0476F31C3E18}"/>
              </a:ext>
            </a:extLst>
          </p:cNvPr>
          <p:cNvSpPr>
            <a:spLocks noGrp="1"/>
          </p:cNvSpPr>
          <p:nvPr>
            <p:ph type="ftr" sz="quarter" idx="11"/>
          </p:nvPr>
        </p:nvSpPr>
        <p:spPr/>
        <p:txBody>
          <a:bodyPr/>
          <a:lstStyle/>
          <a:p>
            <a:r>
              <a:rPr lang="en-US" altLang="zh-CN" dirty="0"/>
              <a:t>MATH318 Experimental Design</a:t>
            </a:r>
            <a:endParaRPr lang="zh-CN" altLang="en-US" dirty="0"/>
          </a:p>
        </p:txBody>
      </p:sp>
      <p:pic>
        <p:nvPicPr>
          <p:cNvPr id="5" name="Picture 4">
            <a:extLst>
              <a:ext uri="{FF2B5EF4-FFF2-40B4-BE49-F238E27FC236}">
                <a16:creationId xmlns:a16="http://schemas.microsoft.com/office/drawing/2014/main" id="{DDEC0112-4045-41A1-A85E-078996187CD0}"/>
              </a:ext>
            </a:extLst>
          </p:cNvPr>
          <p:cNvPicPr>
            <a:picLocks noChangeAspect="1"/>
          </p:cNvPicPr>
          <p:nvPr/>
        </p:nvPicPr>
        <p:blipFill>
          <a:blip r:embed="rId2"/>
          <a:stretch>
            <a:fillRect/>
          </a:stretch>
        </p:blipFill>
        <p:spPr>
          <a:xfrm>
            <a:off x="7479722" y="136525"/>
            <a:ext cx="4336709" cy="6721475"/>
          </a:xfrm>
          <a:prstGeom prst="rect">
            <a:avLst/>
          </a:prstGeom>
        </p:spPr>
      </p:pic>
    </p:spTree>
    <p:extLst>
      <p:ext uri="{BB962C8B-B14F-4D97-AF65-F5344CB8AC3E}">
        <p14:creationId xmlns:p14="http://schemas.microsoft.com/office/powerpoint/2010/main" val="2578141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FC546-CEC7-4D54-9C16-859A2C5E0AA5}"/>
              </a:ext>
            </a:extLst>
          </p:cNvPr>
          <p:cNvSpPr>
            <a:spLocks noGrp="1"/>
          </p:cNvSpPr>
          <p:nvPr>
            <p:ph type="title"/>
          </p:nvPr>
        </p:nvSpPr>
        <p:spPr/>
        <p:txBody>
          <a:bodyPr/>
          <a:lstStyle/>
          <a:p>
            <a:r>
              <a:rPr lang="en-US" altLang="zh-CN" dirty="0"/>
              <a:t>Quiz Questions</a:t>
            </a:r>
            <a:endParaRPr lang="zh-CN" altLang="en-US" dirty="0"/>
          </a:p>
        </p:txBody>
      </p:sp>
      <p:sp>
        <p:nvSpPr>
          <p:cNvPr id="3" name="Content Placeholder 2">
            <a:extLst>
              <a:ext uri="{FF2B5EF4-FFF2-40B4-BE49-F238E27FC236}">
                <a16:creationId xmlns:a16="http://schemas.microsoft.com/office/drawing/2014/main" id="{DAD72060-1180-4E52-BF1A-335BB7A585D5}"/>
              </a:ext>
            </a:extLst>
          </p:cNvPr>
          <p:cNvSpPr>
            <a:spLocks noGrp="1"/>
          </p:cNvSpPr>
          <p:nvPr>
            <p:ph idx="1"/>
          </p:nvPr>
        </p:nvSpPr>
        <p:spPr/>
        <p:txBody>
          <a:bodyPr/>
          <a:lstStyle/>
          <a:p>
            <a:r>
              <a:rPr lang="en-US" altLang="zh-CN" dirty="0"/>
              <a:t>Write Down the Correct ANOVA Table from Proc GLM (3 points)</a:t>
            </a:r>
          </a:p>
          <a:p>
            <a:r>
              <a:rPr lang="en-US" altLang="zh-CN" dirty="0"/>
              <a:t>Is there a significant interaction between 2 treatments? (2 points)</a:t>
            </a:r>
          </a:p>
          <a:p>
            <a:r>
              <a:rPr lang="en-US" altLang="zh-CN" dirty="0"/>
              <a:t>Calculate VAR(Block) and show the steps (2 points)</a:t>
            </a:r>
          </a:p>
          <a:p>
            <a:r>
              <a:rPr lang="en-US" altLang="zh-CN" dirty="0"/>
              <a:t>Plot the interaction plot of the mean yield of variety and nitrogen (3 points)</a:t>
            </a:r>
          </a:p>
          <a:p>
            <a:endParaRPr lang="zh-CN" altLang="en-US" dirty="0"/>
          </a:p>
        </p:txBody>
      </p:sp>
      <p:sp>
        <p:nvSpPr>
          <p:cNvPr id="4" name="Footer Placeholder 3">
            <a:extLst>
              <a:ext uri="{FF2B5EF4-FFF2-40B4-BE49-F238E27FC236}">
                <a16:creationId xmlns:a16="http://schemas.microsoft.com/office/drawing/2014/main" id="{E8087238-4B9B-44DF-A837-51E7A903BE12}"/>
              </a:ext>
            </a:extLst>
          </p:cNvPr>
          <p:cNvSpPr>
            <a:spLocks noGrp="1"/>
          </p:cNvSpPr>
          <p:nvPr>
            <p:ph type="ftr" sz="quarter" idx="11"/>
          </p:nvPr>
        </p:nvSpPr>
        <p:spPr/>
        <p:txBody>
          <a:bodyPr/>
          <a:lstStyle/>
          <a:p>
            <a:r>
              <a:rPr lang="en-US" altLang="zh-CN"/>
              <a:t>MATH318 Experimental Design</a:t>
            </a:r>
            <a:endParaRPr lang="zh-CN" altLang="en-US"/>
          </a:p>
        </p:txBody>
      </p:sp>
    </p:spTree>
    <p:extLst>
      <p:ext uri="{BB962C8B-B14F-4D97-AF65-F5344CB8AC3E}">
        <p14:creationId xmlns:p14="http://schemas.microsoft.com/office/powerpoint/2010/main" val="1598257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2FE14-3947-4CB2-8D1B-6BED2279F20C}"/>
              </a:ext>
            </a:extLst>
          </p:cNvPr>
          <p:cNvSpPr>
            <a:spLocks noGrp="1"/>
          </p:cNvSpPr>
          <p:nvPr>
            <p:ph type="title"/>
          </p:nvPr>
        </p:nvSpPr>
        <p:spPr/>
        <p:txBody>
          <a:bodyPr/>
          <a:lstStyle/>
          <a:p>
            <a:r>
              <a:rPr lang="en-US" altLang="zh-CN" dirty="0"/>
              <a:t>Recommended Reading for Data Science Major</a:t>
            </a:r>
            <a:endParaRPr lang="zh-CN" altLang="en-US" dirty="0"/>
          </a:p>
        </p:txBody>
      </p:sp>
      <p:sp>
        <p:nvSpPr>
          <p:cNvPr id="3" name="Content Placeholder 2">
            <a:extLst>
              <a:ext uri="{FF2B5EF4-FFF2-40B4-BE49-F238E27FC236}">
                <a16:creationId xmlns:a16="http://schemas.microsoft.com/office/drawing/2014/main" id="{A8C39BB8-C6B7-4AEF-B534-27AF99C54026}"/>
              </a:ext>
            </a:extLst>
          </p:cNvPr>
          <p:cNvSpPr>
            <a:spLocks noGrp="1"/>
          </p:cNvSpPr>
          <p:nvPr>
            <p:ph idx="1"/>
          </p:nvPr>
        </p:nvSpPr>
        <p:spPr>
          <a:xfrm>
            <a:off x="545237" y="2757780"/>
            <a:ext cx="11253186" cy="1024107"/>
          </a:xfrm>
        </p:spPr>
        <p:txBody>
          <a:bodyPr/>
          <a:lstStyle/>
          <a:p>
            <a:pPr marL="0" indent="0">
              <a:buNone/>
            </a:pPr>
            <a:r>
              <a:rPr lang="en-US" altLang="zh-CN" dirty="0">
                <a:hlinkClick r:id="rId2"/>
              </a:rPr>
              <a:t>http://courses.csail.mit.edu/18.337/2015/docs/50YearsDataScience.pdf</a:t>
            </a:r>
            <a:endParaRPr lang="en-US" altLang="zh-CN" dirty="0"/>
          </a:p>
          <a:p>
            <a:pPr marL="0" indent="0">
              <a:buNone/>
            </a:pPr>
            <a:endParaRPr lang="zh-CN" altLang="en-US" dirty="0"/>
          </a:p>
        </p:txBody>
      </p:sp>
      <p:sp>
        <p:nvSpPr>
          <p:cNvPr id="4" name="Footer Placeholder 3">
            <a:extLst>
              <a:ext uri="{FF2B5EF4-FFF2-40B4-BE49-F238E27FC236}">
                <a16:creationId xmlns:a16="http://schemas.microsoft.com/office/drawing/2014/main" id="{319594E1-CBCF-46B4-93D6-E2AED04A91E8}"/>
              </a:ext>
            </a:extLst>
          </p:cNvPr>
          <p:cNvSpPr>
            <a:spLocks noGrp="1"/>
          </p:cNvSpPr>
          <p:nvPr>
            <p:ph type="ftr" sz="quarter" idx="11"/>
          </p:nvPr>
        </p:nvSpPr>
        <p:spPr/>
        <p:txBody>
          <a:bodyPr/>
          <a:lstStyle/>
          <a:p>
            <a:r>
              <a:rPr lang="en-US" altLang="zh-CN"/>
              <a:t>MATH318 Experimental Design</a:t>
            </a:r>
            <a:endParaRPr lang="zh-CN" altLang="en-US"/>
          </a:p>
        </p:txBody>
      </p:sp>
    </p:spTree>
    <p:extLst>
      <p:ext uri="{BB962C8B-B14F-4D97-AF65-F5344CB8AC3E}">
        <p14:creationId xmlns:p14="http://schemas.microsoft.com/office/powerpoint/2010/main" val="2601636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E8451-EADC-4BDB-B0C4-C16CD9F0B9FF}"/>
              </a:ext>
            </a:extLst>
          </p:cNvPr>
          <p:cNvSpPr>
            <a:spLocks noGrp="1"/>
          </p:cNvSpPr>
          <p:nvPr>
            <p:ph type="title"/>
          </p:nvPr>
        </p:nvSpPr>
        <p:spPr/>
        <p:txBody>
          <a:bodyPr/>
          <a:lstStyle/>
          <a:p>
            <a:r>
              <a:rPr lang="en-US" altLang="zh-CN" dirty="0"/>
              <a:t>Split Plot Design Concepts</a:t>
            </a:r>
            <a:endParaRPr lang="zh-CN" altLang="en-US" dirty="0"/>
          </a:p>
        </p:txBody>
      </p:sp>
      <p:sp>
        <p:nvSpPr>
          <p:cNvPr id="3" name="Content Placeholder 2">
            <a:extLst>
              <a:ext uri="{FF2B5EF4-FFF2-40B4-BE49-F238E27FC236}">
                <a16:creationId xmlns:a16="http://schemas.microsoft.com/office/drawing/2014/main" id="{245A87EF-DF4B-45E3-AF6F-EA9E8791117F}"/>
              </a:ext>
            </a:extLst>
          </p:cNvPr>
          <p:cNvSpPr>
            <a:spLocks noGrp="1"/>
          </p:cNvSpPr>
          <p:nvPr>
            <p:ph idx="1"/>
          </p:nvPr>
        </p:nvSpPr>
        <p:spPr/>
        <p:txBody>
          <a:bodyPr/>
          <a:lstStyle/>
          <a:p>
            <a:r>
              <a:rPr lang="en-US" altLang="zh-CN" dirty="0"/>
              <a:t>Levels of the Experiment Units</a:t>
            </a:r>
          </a:p>
          <a:p>
            <a:pPr lvl="1"/>
            <a:r>
              <a:rPr lang="en-US" altLang="zh-CN" dirty="0"/>
              <a:t>Main Plot</a:t>
            </a:r>
          </a:p>
          <a:p>
            <a:pPr lvl="1"/>
            <a:r>
              <a:rPr lang="en-US" altLang="zh-CN" dirty="0"/>
              <a:t>Sub Plot</a:t>
            </a:r>
          </a:p>
          <a:p>
            <a:r>
              <a:rPr lang="en-US" altLang="zh-CN" dirty="0"/>
              <a:t>Treatment Arrangement</a:t>
            </a:r>
          </a:p>
          <a:p>
            <a:pPr lvl="1"/>
            <a:r>
              <a:rPr lang="en-US" altLang="zh-CN" dirty="0"/>
              <a:t>Crossed (unlike Hierarchical model, the treatment arrangement is nested)</a:t>
            </a:r>
          </a:p>
          <a:p>
            <a:pPr lvl="1"/>
            <a:r>
              <a:rPr lang="en-US" altLang="zh-CN" dirty="0"/>
              <a:t>2-way treatments – Split plot</a:t>
            </a:r>
          </a:p>
          <a:p>
            <a:pPr lvl="1"/>
            <a:r>
              <a:rPr lang="en-US" altLang="zh-CN" dirty="0"/>
              <a:t>3-way treatments –split split-plot</a:t>
            </a:r>
          </a:p>
          <a:p>
            <a:r>
              <a:rPr lang="en-US" altLang="zh-CN" dirty="0"/>
              <a:t>Error Structure</a:t>
            </a:r>
          </a:p>
          <a:p>
            <a:pPr lvl="1"/>
            <a:r>
              <a:rPr lang="en-US" altLang="zh-CN" dirty="0"/>
              <a:t>Main Plot Error</a:t>
            </a:r>
          </a:p>
          <a:p>
            <a:pPr lvl="1"/>
            <a:r>
              <a:rPr lang="en-US" altLang="zh-CN" dirty="0"/>
              <a:t>Sub Plot Error</a:t>
            </a:r>
            <a:endParaRPr lang="zh-CN" altLang="en-US" dirty="0"/>
          </a:p>
        </p:txBody>
      </p:sp>
      <p:sp>
        <p:nvSpPr>
          <p:cNvPr id="4" name="Footer Placeholder 3">
            <a:extLst>
              <a:ext uri="{FF2B5EF4-FFF2-40B4-BE49-F238E27FC236}">
                <a16:creationId xmlns:a16="http://schemas.microsoft.com/office/drawing/2014/main" id="{CD505D47-6590-4B54-88AE-AAA847035FFE}"/>
              </a:ext>
            </a:extLst>
          </p:cNvPr>
          <p:cNvSpPr>
            <a:spLocks noGrp="1"/>
          </p:cNvSpPr>
          <p:nvPr>
            <p:ph type="ftr" sz="quarter" idx="11"/>
          </p:nvPr>
        </p:nvSpPr>
        <p:spPr/>
        <p:txBody>
          <a:bodyPr/>
          <a:lstStyle/>
          <a:p>
            <a:r>
              <a:rPr lang="en-US" altLang="zh-CN"/>
              <a:t>MATH318 Experimental Design</a:t>
            </a:r>
            <a:endParaRPr lang="zh-CN" altLang="en-US"/>
          </a:p>
        </p:txBody>
      </p:sp>
    </p:spTree>
    <p:extLst>
      <p:ext uri="{BB962C8B-B14F-4D97-AF65-F5344CB8AC3E}">
        <p14:creationId xmlns:p14="http://schemas.microsoft.com/office/powerpoint/2010/main" val="1454992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FD560-5174-4391-AC09-3D7AA565A13F}"/>
              </a:ext>
            </a:extLst>
          </p:cNvPr>
          <p:cNvSpPr>
            <a:spLocks noGrp="1"/>
          </p:cNvSpPr>
          <p:nvPr>
            <p:ph type="title"/>
          </p:nvPr>
        </p:nvSpPr>
        <p:spPr/>
        <p:txBody>
          <a:bodyPr/>
          <a:lstStyle/>
          <a:p>
            <a:r>
              <a:rPr lang="en-US" altLang="zh-CN" dirty="0"/>
              <a:t>Split plot RBD Randomization</a:t>
            </a:r>
            <a:endParaRPr lang="zh-CN" altLang="en-US" dirty="0"/>
          </a:p>
        </p:txBody>
      </p:sp>
      <p:sp>
        <p:nvSpPr>
          <p:cNvPr id="3" name="Content Placeholder 2">
            <a:extLst>
              <a:ext uri="{FF2B5EF4-FFF2-40B4-BE49-F238E27FC236}">
                <a16:creationId xmlns:a16="http://schemas.microsoft.com/office/drawing/2014/main" id="{D8E5635A-2954-4F8A-AB42-C7F0820AA059}"/>
              </a:ext>
            </a:extLst>
          </p:cNvPr>
          <p:cNvSpPr>
            <a:spLocks noGrp="1"/>
          </p:cNvSpPr>
          <p:nvPr>
            <p:ph idx="1"/>
          </p:nvPr>
        </p:nvSpPr>
        <p:spPr>
          <a:xfrm>
            <a:off x="548951" y="1620351"/>
            <a:ext cx="10515600" cy="618995"/>
          </a:xfrm>
        </p:spPr>
        <p:txBody>
          <a:bodyPr/>
          <a:lstStyle/>
          <a:p>
            <a:pPr marL="0" indent="0">
              <a:buNone/>
            </a:pPr>
            <a:r>
              <a:rPr lang="en-US" altLang="zh-CN" dirty="0"/>
              <a:t>Stage 1: Randomize the levels of factor A over the main blocks</a:t>
            </a:r>
            <a:endParaRPr lang="zh-CN" altLang="en-US" dirty="0"/>
          </a:p>
        </p:txBody>
      </p:sp>
      <p:sp>
        <p:nvSpPr>
          <p:cNvPr id="4" name="Rectangle 3">
            <a:extLst>
              <a:ext uri="{FF2B5EF4-FFF2-40B4-BE49-F238E27FC236}">
                <a16:creationId xmlns:a16="http://schemas.microsoft.com/office/drawing/2014/main" id="{9CB7095A-C9D0-4FD6-9A78-4EB9126936F1}"/>
              </a:ext>
            </a:extLst>
          </p:cNvPr>
          <p:cNvSpPr/>
          <p:nvPr/>
        </p:nvSpPr>
        <p:spPr>
          <a:xfrm>
            <a:off x="548950" y="4160194"/>
            <a:ext cx="10685107" cy="523220"/>
          </a:xfrm>
          <a:prstGeom prst="rect">
            <a:avLst/>
          </a:prstGeom>
        </p:spPr>
        <p:txBody>
          <a:bodyPr wrap="square">
            <a:spAutoFit/>
          </a:bodyPr>
          <a:lstStyle/>
          <a:p>
            <a:r>
              <a:rPr lang="en-US" altLang="zh-CN" sz="2800" dirty="0"/>
              <a:t>Stage 2: Randomize the levels of B over the subplots, 2 per subplot</a:t>
            </a:r>
            <a:endParaRPr lang="zh-CN" altLang="en-US" sz="2800" dirty="0"/>
          </a:p>
        </p:txBody>
      </p:sp>
      <p:pic>
        <p:nvPicPr>
          <p:cNvPr id="5" name="Picture 4">
            <a:extLst>
              <a:ext uri="{FF2B5EF4-FFF2-40B4-BE49-F238E27FC236}">
                <a16:creationId xmlns:a16="http://schemas.microsoft.com/office/drawing/2014/main" id="{87509CDE-5C23-4023-9772-ACF0B92473C5}"/>
              </a:ext>
            </a:extLst>
          </p:cNvPr>
          <p:cNvPicPr>
            <a:picLocks noChangeAspect="1"/>
          </p:cNvPicPr>
          <p:nvPr/>
        </p:nvPicPr>
        <p:blipFill>
          <a:blip r:embed="rId2"/>
          <a:stretch>
            <a:fillRect/>
          </a:stretch>
        </p:blipFill>
        <p:spPr>
          <a:xfrm>
            <a:off x="1030726" y="2379306"/>
            <a:ext cx="9311674" cy="1340498"/>
          </a:xfrm>
          <a:prstGeom prst="rect">
            <a:avLst/>
          </a:prstGeom>
        </p:spPr>
      </p:pic>
      <p:pic>
        <p:nvPicPr>
          <p:cNvPr id="6" name="Picture 5">
            <a:extLst>
              <a:ext uri="{FF2B5EF4-FFF2-40B4-BE49-F238E27FC236}">
                <a16:creationId xmlns:a16="http://schemas.microsoft.com/office/drawing/2014/main" id="{91A2A802-0617-40C3-80FB-782FF4AD6D8D}"/>
              </a:ext>
            </a:extLst>
          </p:cNvPr>
          <p:cNvPicPr>
            <a:picLocks noChangeAspect="1"/>
          </p:cNvPicPr>
          <p:nvPr/>
        </p:nvPicPr>
        <p:blipFill>
          <a:blip r:embed="rId3"/>
          <a:stretch>
            <a:fillRect/>
          </a:stretch>
        </p:blipFill>
        <p:spPr>
          <a:xfrm>
            <a:off x="1030726" y="4860607"/>
            <a:ext cx="9311674" cy="1302917"/>
          </a:xfrm>
          <a:prstGeom prst="rect">
            <a:avLst/>
          </a:prstGeom>
        </p:spPr>
      </p:pic>
      <p:sp>
        <p:nvSpPr>
          <p:cNvPr id="7" name="Footer Placeholder 6">
            <a:extLst>
              <a:ext uri="{FF2B5EF4-FFF2-40B4-BE49-F238E27FC236}">
                <a16:creationId xmlns:a16="http://schemas.microsoft.com/office/drawing/2014/main" id="{F630FB0E-35C9-48EB-AB0D-60942F80262B}"/>
              </a:ext>
            </a:extLst>
          </p:cNvPr>
          <p:cNvSpPr>
            <a:spLocks noGrp="1"/>
          </p:cNvSpPr>
          <p:nvPr>
            <p:ph type="ftr" sz="quarter" idx="11"/>
          </p:nvPr>
        </p:nvSpPr>
        <p:spPr/>
        <p:txBody>
          <a:bodyPr/>
          <a:lstStyle/>
          <a:p>
            <a:r>
              <a:rPr lang="en-US" altLang="zh-CN"/>
              <a:t>MATH318 Experimental Design</a:t>
            </a:r>
            <a:endParaRPr lang="zh-CN" altLang="en-US"/>
          </a:p>
        </p:txBody>
      </p:sp>
    </p:spTree>
    <p:extLst>
      <p:ext uri="{BB962C8B-B14F-4D97-AF65-F5344CB8AC3E}">
        <p14:creationId xmlns:p14="http://schemas.microsoft.com/office/powerpoint/2010/main" val="202163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BE74C-1308-487D-8608-2130FFBB6097}"/>
              </a:ext>
            </a:extLst>
          </p:cNvPr>
          <p:cNvSpPr>
            <a:spLocks noGrp="1"/>
          </p:cNvSpPr>
          <p:nvPr>
            <p:ph type="title"/>
          </p:nvPr>
        </p:nvSpPr>
        <p:spPr/>
        <p:txBody>
          <a:bodyPr/>
          <a:lstStyle/>
          <a:p>
            <a:r>
              <a:rPr lang="en-US" altLang="zh-CN" dirty="0"/>
              <a:t>Treatment Arrangement – CRD for </a:t>
            </a:r>
            <a:r>
              <a:rPr lang="en-US" altLang="zh-CN" dirty="0" err="1"/>
              <a:t>Mainplot</a:t>
            </a:r>
            <a:endParaRPr lang="zh-CN" altLang="en-US" dirty="0"/>
          </a:p>
        </p:txBody>
      </p:sp>
      <p:pic>
        <p:nvPicPr>
          <p:cNvPr id="4" name="Content Placeholder 3">
            <a:extLst>
              <a:ext uri="{FF2B5EF4-FFF2-40B4-BE49-F238E27FC236}">
                <a16:creationId xmlns:a16="http://schemas.microsoft.com/office/drawing/2014/main" id="{6857FAC6-A18C-4D82-A20F-E8D616F6C1A3}"/>
              </a:ext>
            </a:extLst>
          </p:cNvPr>
          <p:cNvPicPr>
            <a:picLocks noGrp="1" noChangeAspect="1"/>
          </p:cNvPicPr>
          <p:nvPr>
            <p:ph idx="1"/>
          </p:nvPr>
        </p:nvPicPr>
        <p:blipFill>
          <a:blip r:embed="rId2"/>
          <a:stretch>
            <a:fillRect/>
          </a:stretch>
        </p:blipFill>
        <p:spPr>
          <a:xfrm>
            <a:off x="0" y="2784475"/>
            <a:ext cx="5908795" cy="3708400"/>
          </a:xfrm>
          <a:prstGeom prst="rect">
            <a:avLst/>
          </a:prstGeom>
        </p:spPr>
      </p:pic>
      <p:pic>
        <p:nvPicPr>
          <p:cNvPr id="5" name="Picture 4">
            <a:extLst>
              <a:ext uri="{FF2B5EF4-FFF2-40B4-BE49-F238E27FC236}">
                <a16:creationId xmlns:a16="http://schemas.microsoft.com/office/drawing/2014/main" id="{1DDAC042-4F17-4F1C-AB74-F46363B7335F}"/>
              </a:ext>
            </a:extLst>
          </p:cNvPr>
          <p:cNvPicPr>
            <a:picLocks noChangeAspect="1"/>
          </p:cNvPicPr>
          <p:nvPr/>
        </p:nvPicPr>
        <p:blipFill>
          <a:blip r:embed="rId3"/>
          <a:stretch>
            <a:fillRect/>
          </a:stretch>
        </p:blipFill>
        <p:spPr>
          <a:xfrm>
            <a:off x="6096000" y="2815669"/>
            <a:ext cx="5908795" cy="3723189"/>
          </a:xfrm>
          <a:prstGeom prst="rect">
            <a:avLst/>
          </a:prstGeom>
        </p:spPr>
      </p:pic>
      <p:sp>
        <p:nvSpPr>
          <p:cNvPr id="6" name="TextBox 5">
            <a:extLst>
              <a:ext uri="{FF2B5EF4-FFF2-40B4-BE49-F238E27FC236}">
                <a16:creationId xmlns:a16="http://schemas.microsoft.com/office/drawing/2014/main" id="{F5CF1D68-DA28-485F-B80F-45A71EF659ED}"/>
              </a:ext>
            </a:extLst>
          </p:cNvPr>
          <p:cNvSpPr txBox="1"/>
          <p:nvPr/>
        </p:nvSpPr>
        <p:spPr>
          <a:xfrm>
            <a:off x="1929229" y="2091808"/>
            <a:ext cx="2609850" cy="646331"/>
          </a:xfrm>
          <a:prstGeom prst="rect">
            <a:avLst/>
          </a:prstGeom>
          <a:noFill/>
        </p:spPr>
        <p:txBody>
          <a:bodyPr wrap="square" rtlCol="0">
            <a:spAutoFit/>
          </a:bodyPr>
          <a:lstStyle/>
          <a:p>
            <a:r>
              <a:rPr lang="en-US" altLang="zh-CN" dirty="0"/>
              <a:t>Main Plot – 3 Levels, Replicated 5 times</a:t>
            </a:r>
            <a:endParaRPr lang="zh-CN" altLang="en-US" dirty="0"/>
          </a:p>
        </p:txBody>
      </p:sp>
      <p:sp>
        <p:nvSpPr>
          <p:cNvPr id="7" name="TextBox 6">
            <a:extLst>
              <a:ext uri="{FF2B5EF4-FFF2-40B4-BE49-F238E27FC236}">
                <a16:creationId xmlns:a16="http://schemas.microsoft.com/office/drawing/2014/main" id="{A1F042A0-C181-4BFF-AD6F-2EA6489B146F}"/>
              </a:ext>
            </a:extLst>
          </p:cNvPr>
          <p:cNvSpPr txBox="1"/>
          <p:nvPr/>
        </p:nvSpPr>
        <p:spPr>
          <a:xfrm>
            <a:off x="8218133" y="2230308"/>
            <a:ext cx="2609850" cy="369332"/>
          </a:xfrm>
          <a:prstGeom prst="rect">
            <a:avLst/>
          </a:prstGeom>
          <a:noFill/>
        </p:spPr>
        <p:txBody>
          <a:bodyPr wrap="square" rtlCol="0">
            <a:spAutoFit/>
          </a:bodyPr>
          <a:lstStyle/>
          <a:p>
            <a:r>
              <a:rPr lang="en-US" altLang="zh-CN" dirty="0"/>
              <a:t>Sub Plot (2 levels)</a:t>
            </a:r>
            <a:endParaRPr lang="zh-CN" altLang="en-US" dirty="0"/>
          </a:p>
        </p:txBody>
      </p:sp>
      <p:sp>
        <p:nvSpPr>
          <p:cNvPr id="8" name="Footer Placeholder 7">
            <a:extLst>
              <a:ext uri="{FF2B5EF4-FFF2-40B4-BE49-F238E27FC236}">
                <a16:creationId xmlns:a16="http://schemas.microsoft.com/office/drawing/2014/main" id="{4A8D0E19-9DE4-43A2-A070-2F8CC71291E4}"/>
              </a:ext>
            </a:extLst>
          </p:cNvPr>
          <p:cNvSpPr>
            <a:spLocks noGrp="1"/>
          </p:cNvSpPr>
          <p:nvPr>
            <p:ph type="ftr" sz="quarter" idx="11"/>
          </p:nvPr>
        </p:nvSpPr>
        <p:spPr/>
        <p:txBody>
          <a:bodyPr/>
          <a:lstStyle/>
          <a:p>
            <a:r>
              <a:rPr lang="en-US" altLang="zh-CN"/>
              <a:t>MATH318 Experimental Design</a:t>
            </a:r>
            <a:endParaRPr lang="zh-CN" altLang="en-US"/>
          </a:p>
        </p:txBody>
      </p:sp>
    </p:spTree>
    <p:extLst>
      <p:ext uri="{BB962C8B-B14F-4D97-AF65-F5344CB8AC3E}">
        <p14:creationId xmlns:p14="http://schemas.microsoft.com/office/powerpoint/2010/main" val="3197789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B1352-FB16-4C31-AF2D-E53C20BE26A1}"/>
              </a:ext>
            </a:extLst>
          </p:cNvPr>
          <p:cNvSpPr>
            <a:spLocks noGrp="1"/>
          </p:cNvSpPr>
          <p:nvPr>
            <p:ph type="title"/>
          </p:nvPr>
        </p:nvSpPr>
        <p:spPr>
          <a:xfrm>
            <a:off x="237893" y="420218"/>
            <a:ext cx="9282344" cy="540397"/>
          </a:xfrm>
        </p:spPr>
        <p:txBody>
          <a:bodyPr>
            <a:normAutofit fontScale="90000"/>
          </a:bodyPr>
          <a:lstStyle/>
          <a:p>
            <a:r>
              <a:rPr lang="en-US" altLang="zh-CN" dirty="0"/>
              <a:t>Source Table for the ANOVA</a:t>
            </a:r>
            <a:endParaRPr lang="zh-CN" altLang="en-US" dirty="0"/>
          </a:p>
        </p:txBody>
      </p:sp>
      <p:graphicFrame>
        <p:nvGraphicFramePr>
          <p:cNvPr id="4" name="Content Placeholder 3">
            <a:extLst>
              <a:ext uri="{FF2B5EF4-FFF2-40B4-BE49-F238E27FC236}">
                <a16:creationId xmlns:a16="http://schemas.microsoft.com/office/drawing/2014/main" id="{E49AA2EF-96F7-4612-A6B0-46B2DA407040}"/>
              </a:ext>
            </a:extLst>
          </p:cNvPr>
          <p:cNvGraphicFramePr>
            <a:graphicFrameLocks noGrp="1"/>
          </p:cNvGraphicFramePr>
          <p:nvPr>
            <p:ph idx="1"/>
            <p:extLst>
              <p:ext uri="{D42A27DB-BD31-4B8C-83A1-F6EECF244321}">
                <p14:modId xmlns:p14="http://schemas.microsoft.com/office/powerpoint/2010/main" val="2589969242"/>
              </p:ext>
            </p:extLst>
          </p:nvPr>
        </p:nvGraphicFramePr>
        <p:xfrm>
          <a:off x="473476" y="1083923"/>
          <a:ext cx="6143348" cy="3245417"/>
        </p:xfrm>
        <a:graphic>
          <a:graphicData uri="http://schemas.openxmlformats.org/drawingml/2006/table">
            <a:tbl>
              <a:tblPr firstRow="1" bandRow="1">
                <a:tableStyleId>{5C22544A-7EE6-4342-B048-85BDC9FD1C3A}</a:tableStyleId>
              </a:tblPr>
              <a:tblGrid>
                <a:gridCol w="2601157">
                  <a:extLst>
                    <a:ext uri="{9D8B030D-6E8A-4147-A177-3AD203B41FA5}">
                      <a16:colId xmlns:a16="http://schemas.microsoft.com/office/drawing/2014/main" val="2933585342"/>
                    </a:ext>
                  </a:extLst>
                </a:gridCol>
                <a:gridCol w="3542191">
                  <a:extLst>
                    <a:ext uri="{9D8B030D-6E8A-4147-A177-3AD203B41FA5}">
                      <a16:colId xmlns:a16="http://schemas.microsoft.com/office/drawing/2014/main" val="147001068"/>
                    </a:ext>
                  </a:extLst>
                </a:gridCol>
              </a:tblGrid>
              <a:tr h="518081">
                <a:tc>
                  <a:txBody>
                    <a:bodyPr/>
                    <a:lstStyle/>
                    <a:p>
                      <a:pPr algn="ctr"/>
                      <a:r>
                        <a:rPr lang="en-US" altLang="zh-CN" dirty="0"/>
                        <a:t>Source</a:t>
                      </a:r>
                      <a:endParaRPr lang="zh-CN" altLang="en-US" dirty="0"/>
                    </a:p>
                  </a:txBody>
                  <a:tcPr/>
                </a:tc>
                <a:tc>
                  <a:txBody>
                    <a:bodyPr/>
                    <a:lstStyle/>
                    <a:p>
                      <a:pPr algn="ctr"/>
                      <a:r>
                        <a:rPr lang="en-US" altLang="zh-CN" dirty="0"/>
                        <a:t>DF</a:t>
                      </a:r>
                      <a:endParaRPr lang="zh-CN" altLang="en-US" dirty="0"/>
                    </a:p>
                  </a:txBody>
                  <a:tcPr/>
                </a:tc>
                <a:extLst>
                  <a:ext uri="{0D108BD9-81ED-4DB2-BD59-A6C34878D82A}">
                    <a16:rowId xmlns:a16="http://schemas.microsoft.com/office/drawing/2014/main" val="1155076669"/>
                  </a:ext>
                </a:extLst>
              </a:tr>
              <a:tr h="498954">
                <a:tc>
                  <a:txBody>
                    <a:bodyPr/>
                    <a:lstStyle/>
                    <a:p>
                      <a:pPr algn="ctr"/>
                      <a:r>
                        <a:rPr lang="en-US" altLang="zh-CN" dirty="0"/>
                        <a:t>Main Treatment</a:t>
                      </a:r>
                      <a:endParaRPr lang="zh-CN" altLang="en-US" dirty="0"/>
                    </a:p>
                  </a:txBody>
                  <a:tcPr/>
                </a:tc>
                <a:tc>
                  <a:txBody>
                    <a:bodyPr/>
                    <a:lstStyle/>
                    <a:p>
                      <a:pPr algn="ctr"/>
                      <a:r>
                        <a:rPr lang="en-US" altLang="zh-CN" dirty="0"/>
                        <a:t>t1-1=2</a:t>
                      </a:r>
                      <a:endParaRPr lang="zh-CN" altLang="en-US" dirty="0"/>
                    </a:p>
                  </a:txBody>
                  <a:tcPr/>
                </a:tc>
                <a:extLst>
                  <a:ext uri="{0D108BD9-81ED-4DB2-BD59-A6C34878D82A}">
                    <a16:rowId xmlns:a16="http://schemas.microsoft.com/office/drawing/2014/main" val="121702481"/>
                  </a:ext>
                </a:extLst>
              </a:tr>
              <a:tr h="498954">
                <a:tc>
                  <a:txBody>
                    <a:bodyPr/>
                    <a:lstStyle/>
                    <a:p>
                      <a:pPr algn="ctr"/>
                      <a:r>
                        <a:rPr lang="en-US" altLang="zh-CN" dirty="0"/>
                        <a:t>Error(a)</a:t>
                      </a:r>
                      <a:endParaRPr lang="zh-CN" altLang="en-US" dirty="0"/>
                    </a:p>
                  </a:txBody>
                  <a:tcPr/>
                </a:tc>
                <a:tc>
                  <a:txBody>
                    <a:bodyPr/>
                    <a:lstStyle/>
                    <a:p>
                      <a:pPr algn="ctr"/>
                      <a:r>
                        <a:rPr lang="en-US" altLang="zh-CN" dirty="0"/>
                        <a:t>t1(n-1)=3(5-1)=12</a:t>
                      </a:r>
                      <a:endParaRPr lang="zh-CN" altLang="en-US" dirty="0"/>
                    </a:p>
                  </a:txBody>
                  <a:tcPr/>
                </a:tc>
                <a:extLst>
                  <a:ext uri="{0D108BD9-81ED-4DB2-BD59-A6C34878D82A}">
                    <a16:rowId xmlns:a16="http://schemas.microsoft.com/office/drawing/2014/main" val="3428600104"/>
                  </a:ext>
                </a:extLst>
              </a:tr>
              <a:tr h="498954">
                <a:tc>
                  <a:txBody>
                    <a:bodyPr/>
                    <a:lstStyle/>
                    <a:p>
                      <a:pPr algn="ctr"/>
                      <a:r>
                        <a:rPr lang="en-US" altLang="zh-CN" dirty="0"/>
                        <a:t>Subplot Treatment</a:t>
                      </a:r>
                      <a:endParaRPr lang="zh-CN" altLang="en-US" dirty="0"/>
                    </a:p>
                  </a:txBody>
                  <a:tcPr/>
                </a:tc>
                <a:tc>
                  <a:txBody>
                    <a:bodyPr/>
                    <a:lstStyle/>
                    <a:p>
                      <a:pPr algn="ctr"/>
                      <a:r>
                        <a:rPr lang="en-US" altLang="zh-CN" dirty="0"/>
                        <a:t>t2-1=1</a:t>
                      </a:r>
                      <a:endParaRPr lang="zh-CN" altLang="en-US" dirty="0"/>
                    </a:p>
                  </a:txBody>
                  <a:tcPr/>
                </a:tc>
                <a:extLst>
                  <a:ext uri="{0D108BD9-81ED-4DB2-BD59-A6C34878D82A}">
                    <a16:rowId xmlns:a16="http://schemas.microsoft.com/office/drawing/2014/main" val="1525933172"/>
                  </a:ext>
                </a:extLst>
              </a:tr>
              <a:tr h="498954">
                <a:tc>
                  <a:txBody>
                    <a:bodyPr/>
                    <a:lstStyle/>
                    <a:p>
                      <a:pPr algn="ctr"/>
                      <a:r>
                        <a:rPr lang="en-US" altLang="zh-CN" dirty="0"/>
                        <a:t>Main x Subplot</a:t>
                      </a:r>
                      <a:endParaRPr lang="zh-CN" altLang="en-US" dirty="0"/>
                    </a:p>
                  </a:txBody>
                  <a:tcPr/>
                </a:tc>
                <a:tc>
                  <a:txBody>
                    <a:bodyPr/>
                    <a:lstStyle/>
                    <a:p>
                      <a:pPr algn="ctr"/>
                      <a:r>
                        <a:rPr lang="en-US" altLang="zh-CN" dirty="0"/>
                        <a:t>(t1-1)(t2-1)=2</a:t>
                      </a:r>
                      <a:endParaRPr lang="zh-CN" altLang="en-US" dirty="0"/>
                    </a:p>
                  </a:txBody>
                  <a:tcPr/>
                </a:tc>
                <a:extLst>
                  <a:ext uri="{0D108BD9-81ED-4DB2-BD59-A6C34878D82A}">
                    <a16:rowId xmlns:a16="http://schemas.microsoft.com/office/drawing/2014/main" val="3739748106"/>
                  </a:ext>
                </a:extLst>
              </a:tr>
              <a:tr h="166318">
                <a:tc>
                  <a:txBody>
                    <a:bodyPr/>
                    <a:lstStyle/>
                    <a:p>
                      <a:pPr algn="ctr"/>
                      <a:r>
                        <a:rPr lang="en-US" altLang="zh-CN" dirty="0"/>
                        <a:t>Error (b)</a:t>
                      </a:r>
                      <a:endParaRPr lang="zh-CN" altLang="en-US" dirty="0"/>
                    </a:p>
                  </a:txBody>
                  <a:tcPr/>
                </a:tc>
                <a:tc>
                  <a:txBody>
                    <a:bodyPr/>
                    <a:lstStyle/>
                    <a:p>
                      <a:pPr algn="ctr"/>
                      <a:r>
                        <a:rPr lang="en-US" altLang="zh-CN" dirty="0"/>
                        <a:t>t1(t2-1)(n-1)=3*1*4=12</a:t>
                      </a:r>
                    </a:p>
                  </a:txBody>
                  <a:tcPr/>
                </a:tc>
                <a:extLst>
                  <a:ext uri="{0D108BD9-81ED-4DB2-BD59-A6C34878D82A}">
                    <a16:rowId xmlns:a16="http://schemas.microsoft.com/office/drawing/2014/main" val="2966894773"/>
                  </a:ext>
                </a:extLst>
              </a:tr>
              <a:tr h="199442">
                <a:tc>
                  <a:txBody>
                    <a:bodyPr/>
                    <a:lstStyle/>
                    <a:p>
                      <a:pPr algn="ctr"/>
                      <a:r>
                        <a:rPr lang="en-US" altLang="zh-CN" dirty="0"/>
                        <a:t>Total</a:t>
                      </a:r>
                      <a:endParaRPr lang="zh-CN" altLang="en-US" dirty="0"/>
                    </a:p>
                  </a:txBody>
                  <a:tcPr/>
                </a:tc>
                <a:tc>
                  <a:txBody>
                    <a:bodyPr/>
                    <a:lstStyle/>
                    <a:p>
                      <a:pPr algn="ctr"/>
                      <a:r>
                        <a:rPr lang="en-US" altLang="zh-CN" dirty="0"/>
                        <a:t>3*5*2-1=29</a:t>
                      </a:r>
                    </a:p>
                  </a:txBody>
                  <a:tcPr/>
                </a:tc>
                <a:extLst>
                  <a:ext uri="{0D108BD9-81ED-4DB2-BD59-A6C34878D82A}">
                    <a16:rowId xmlns:a16="http://schemas.microsoft.com/office/drawing/2014/main" val="502501267"/>
                  </a:ext>
                </a:extLst>
              </a:tr>
            </a:tbl>
          </a:graphicData>
        </a:graphic>
      </p:graphicFrame>
      <p:sp>
        <p:nvSpPr>
          <p:cNvPr id="6" name="TextBox 5">
            <a:extLst>
              <a:ext uri="{FF2B5EF4-FFF2-40B4-BE49-F238E27FC236}">
                <a16:creationId xmlns:a16="http://schemas.microsoft.com/office/drawing/2014/main" id="{AD4C7E7E-E0AA-451B-94BD-65DDC74E9D98}"/>
              </a:ext>
            </a:extLst>
          </p:cNvPr>
          <p:cNvSpPr txBox="1"/>
          <p:nvPr/>
        </p:nvSpPr>
        <p:spPr>
          <a:xfrm>
            <a:off x="582273" y="4614888"/>
            <a:ext cx="4296792" cy="1754326"/>
          </a:xfrm>
          <a:prstGeom prst="rect">
            <a:avLst/>
          </a:prstGeom>
          <a:noFill/>
        </p:spPr>
        <p:txBody>
          <a:bodyPr wrap="square" rtlCol="0">
            <a:spAutoFit/>
          </a:bodyPr>
          <a:lstStyle/>
          <a:p>
            <a:r>
              <a:rPr lang="en-US" altLang="zh-CN" b="1" dirty="0"/>
              <a:t>Example in Agriculture:</a:t>
            </a:r>
          </a:p>
          <a:p>
            <a:r>
              <a:rPr lang="en-US" altLang="zh-CN" dirty="0"/>
              <a:t>We may have main treatment of Fertilizer and then the herbicide treatment 1 applied to half of the main plot, and herbicide treatment 2 applied to another half of the field</a:t>
            </a:r>
            <a:endParaRPr lang="zh-CN" altLang="en-US" dirty="0"/>
          </a:p>
        </p:txBody>
      </p:sp>
      <p:sp>
        <p:nvSpPr>
          <p:cNvPr id="7" name="TextBox 6">
            <a:extLst>
              <a:ext uri="{FF2B5EF4-FFF2-40B4-BE49-F238E27FC236}">
                <a16:creationId xmlns:a16="http://schemas.microsoft.com/office/drawing/2014/main" id="{F8840A58-7828-43F7-B980-9217E64EA23A}"/>
              </a:ext>
            </a:extLst>
          </p:cNvPr>
          <p:cNvSpPr txBox="1"/>
          <p:nvPr/>
        </p:nvSpPr>
        <p:spPr>
          <a:xfrm>
            <a:off x="7190912" y="360451"/>
            <a:ext cx="4527612" cy="1200329"/>
          </a:xfrm>
          <a:prstGeom prst="rect">
            <a:avLst/>
          </a:prstGeom>
          <a:noFill/>
        </p:spPr>
        <p:txBody>
          <a:bodyPr wrap="square" rtlCol="0">
            <a:spAutoFit/>
          </a:bodyPr>
          <a:lstStyle/>
          <a:p>
            <a:r>
              <a:rPr lang="en-US" altLang="zh-CN" b="1" dirty="0"/>
              <a:t>Example in Product Engineering:</a:t>
            </a:r>
          </a:p>
          <a:p>
            <a:r>
              <a:rPr lang="en-US" altLang="zh-CN" dirty="0"/>
              <a:t>Water resistance property of treated wood</a:t>
            </a:r>
          </a:p>
          <a:p>
            <a:r>
              <a:rPr lang="en-US" altLang="zh-CN" dirty="0"/>
              <a:t>Main treatment: Pretreatment Solutions</a:t>
            </a:r>
          </a:p>
          <a:p>
            <a:r>
              <a:rPr lang="en-US" altLang="zh-CN" dirty="0"/>
              <a:t>Sub plot: four types of stain</a:t>
            </a:r>
            <a:endParaRPr lang="zh-CN" altLang="en-US" dirty="0"/>
          </a:p>
        </p:txBody>
      </p:sp>
      <p:pic>
        <p:nvPicPr>
          <p:cNvPr id="8" name="Picture 7">
            <a:extLst>
              <a:ext uri="{FF2B5EF4-FFF2-40B4-BE49-F238E27FC236}">
                <a16:creationId xmlns:a16="http://schemas.microsoft.com/office/drawing/2014/main" id="{C5080B0C-EDFF-4CA2-90A3-C2DF51003D58}"/>
              </a:ext>
            </a:extLst>
          </p:cNvPr>
          <p:cNvPicPr>
            <a:picLocks noChangeAspect="1"/>
          </p:cNvPicPr>
          <p:nvPr/>
        </p:nvPicPr>
        <p:blipFill>
          <a:blip r:embed="rId2"/>
          <a:stretch>
            <a:fillRect/>
          </a:stretch>
        </p:blipFill>
        <p:spPr>
          <a:xfrm>
            <a:off x="7104402" y="1606714"/>
            <a:ext cx="4505325" cy="4762500"/>
          </a:xfrm>
          <a:prstGeom prst="rect">
            <a:avLst/>
          </a:prstGeom>
        </p:spPr>
      </p:pic>
      <p:sp>
        <p:nvSpPr>
          <p:cNvPr id="9" name="Footer Placeholder 8">
            <a:extLst>
              <a:ext uri="{FF2B5EF4-FFF2-40B4-BE49-F238E27FC236}">
                <a16:creationId xmlns:a16="http://schemas.microsoft.com/office/drawing/2014/main" id="{1AC3EFCB-D354-440A-80F3-7101D84C3771}"/>
              </a:ext>
            </a:extLst>
          </p:cNvPr>
          <p:cNvSpPr>
            <a:spLocks noGrp="1"/>
          </p:cNvSpPr>
          <p:nvPr>
            <p:ph type="ftr" sz="quarter" idx="11"/>
          </p:nvPr>
        </p:nvSpPr>
        <p:spPr/>
        <p:txBody>
          <a:bodyPr/>
          <a:lstStyle/>
          <a:p>
            <a:r>
              <a:rPr lang="en-US" altLang="zh-CN"/>
              <a:t>MATH318 Experimental Design</a:t>
            </a:r>
            <a:endParaRPr lang="zh-CN" altLang="en-US"/>
          </a:p>
        </p:txBody>
      </p:sp>
    </p:spTree>
    <p:extLst>
      <p:ext uri="{BB962C8B-B14F-4D97-AF65-F5344CB8AC3E}">
        <p14:creationId xmlns:p14="http://schemas.microsoft.com/office/powerpoint/2010/main" val="2546539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40FF3-88C1-4F55-B909-701447EA6E01}"/>
              </a:ext>
            </a:extLst>
          </p:cNvPr>
          <p:cNvSpPr>
            <a:spLocks noGrp="1"/>
          </p:cNvSpPr>
          <p:nvPr>
            <p:ph type="title"/>
          </p:nvPr>
        </p:nvSpPr>
        <p:spPr/>
        <p:txBody>
          <a:bodyPr/>
          <a:lstStyle/>
          <a:p>
            <a:r>
              <a:rPr lang="en-US" altLang="zh-CN" dirty="0"/>
              <a:t>How to Recognize a Split Plot</a:t>
            </a:r>
            <a:endParaRPr lang="zh-CN" altLang="en-US" dirty="0"/>
          </a:p>
        </p:txBody>
      </p:sp>
      <p:sp>
        <p:nvSpPr>
          <p:cNvPr id="3" name="Content Placeholder 2">
            <a:extLst>
              <a:ext uri="{FF2B5EF4-FFF2-40B4-BE49-F238E27FC236}">
                <a16:creationId xmlns:a16="http://schemas.microsoft.com/office/drawing/2014/main" id="{C86EFDD3-4833-45A6-AE96-E7FC3A1C39D2}"/>
              </a:ext>
            </a:extLst>
          </p:cNvPr>
          <p:cNvSpPr>
            <a:spLocks noGrp="1"/>
          </p:cNvSpPr>
          <p:nvPr>
            <p:ph idx="1"/>
          </p:nvPr>
        </p:nvSpPr>
        <p:spPr>
          <a:xfrm>
            <a:off x="838200" y="1825625"/>
            <a:ext cx="10515600" cy="1421428"/>
          </a:xfrm>
        </p:spPr>
        <p:txBody>
          <a:bodyPr/>
          <a:lstStyle/>
          <a:p>
            <a:r>
              <a:rPr lang="en-US" altLang="zh-CN" dirty="0"/>
              <a:t>Anytime when you see a treatment levels occurs within an Experimental Unit</a:t>
            </a:r>
            <a:endParaRPr lang="zh-CN" altLang="en-US" dirty="0"/>
          </a:p>
        </p:txBody>
      </p:sp>
      <p:pic>
        <p:nvPicPr>
          <p:cNvPr id="4" name="Picture 3">
            <a:extLst>
              <a:ext uri="{FF2B5EF4-FFF2-40B4-BE49-F238E27FC236}">
                <a16:creationId xmlns:a16="http://schemas.microsoft.com/office/drawing/2014/main" id="{143CE57E-A63B-4B7F-9075-4B2039CC96E4}"/>
              </a:ext>
            </a:extLst>
          </p:cNvPr>
          <p:cNvPicPr>
            <a:picLocks noChangeAspect="1"/>
          </p:cNvPicPr>
          <p:nvPr/>
        </p:nvPicPr>
        <p:blipFill>
          <a:blip r:embed="rId2"/>
          <a:stretch>
            <a:fillRect/>
          </a:stretch>
        </p:blipFill>
        <p:spPr>
          <a:xfrm>
            <a:off x="719328" y="2574401"/>
            <a:ext cx="10223147" cy="3918474"/>
          </a:xfrm>
          <a:prstGeom prst="rect">
            <a:avLst/>
          </a:prstGeom>
        </p:spPr>
      </p:pic>
      <p:sp>
        <p:nvSpPr>
          <p:cNvPr id="5" name="Footer Placeholder 4">
            <a:extLst>
              <a:ext uri="{FF2B5EF4-FFF2-40B4-BE49-F238E27FC236}">
                <a16:creationId xmlns:a16="http://schemas.microsoft.com/office/drawing/2014/main" id="{BFFAA182-5DE4-4D83-8A40-77C44AA12CD6}"/>
              </a:ext>
            </a:extLst>
          </p:cNvPr>
          <p:cNvSpPr>
            <a:spLocks noGrp="1"/>
          </p:cNvSpPr>
          <p:nvPr>
            <p:ph type="ftr" sz="quarter" idx="11"/>
          </p:nvPr>
        </p:nvSpPr>
        <p:spPr/>
        <p:txBody>
          <a:bodyPr/>
          <a:lstStyle/>
          <a:p>
            <a:r>
              <a:rPr lang="en-US" altLang="zh-CN"/>
              <a:t>MATH318 Experimental Design</a:t>
            </a:r>
            <a:endParaRPr lang="zh-CN" altLang="en-US"/>
          </a:p>
        </p:txBody>
      </p:sp>
    </p:spTree>
    <p:extLst>
      <p:ext uri="{BB962C8B-B14F-4D97-AF65-F5344CB8AC3E}">
        <p14:creationId xmlns:p14="http://schemas.microsoft.com/office/powerpoint/2010/main" val="2225224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517FC-4767-4ADD-BECC-5A22F2FE5B8E}"/>
              </a:ext>
            </a:extLst>
          </p:cNvPr>
          <p:cNvSpPr>
            <a:spLocks noGrp="1"/>
          </p:cNvSpPr>
          <p:nvPr>
            <p:ph type="title"/>
          </p:nvPr>
        </p:nvSpPr>
        <p:spPr/>
        <p:txBody>
          <a:bodyPr/>
          <a:lstStyle/>
          <a:p>
            <a:r>
              <a:rPr lang="en-US" altLang="zh-CN" dirty="0"/>
              <a:t>Treatment Arrangement –RBD for </a:t>
            </a:r>
            <a:r>
              <a:rPr lang="en-US" altLang="zh-CN" dirty="0" err="1"/>
              <a:t>Mainplot</a:t>
            </a:r>
            <a:endParaRPr lang="zh-CN" altLang="en-US" dirty="0"/>
          </a:p>
        </p:txBody>
      </p:sp>
      <p:pic>
        <p:nvPicPr>
          <p:cNvPr id="4" name="Picture 3">
            <a:extLst>
              <a:ext uri="{FF2B5EF4-FFF2-40B4-BE49-F238E27FC236}">
                <a16:creationId xmlns:a16="http://schemas.microsoft.com/office/drawing/2014/main" id="{E926DDEB-D643-40C1-BAC0-273C3AF309C8}"/>
              </a:ext>
            </a:extLst>
          </p:cNvPr>
          <p:cNvPicPr>
            <a:picLocks noChangeAspect="1"/>
          </p:cNvPicPr>
          <p:nvPr/>
        </p:nvPicPr>
        <p:blipFill rotWithShape="1">
          <a:blip r:embed="rId2"/>
          <a:srcRect l="23483" r="52514"/>
          <a:stretch/>
        </p:blipFill>
        <p:spPr>
          <a:xfrm>
            <a:off x="1975485" y="1886903"/>
            <a:ext cx="1389507" cy="4014026"/>
          </a:xfrm>
          <a:prstGeom prst="rect">
            <a:avLst/>
          </a:prstGeom>
        </p:spPr>
      </p:pic>
      <p:sp>
        <p:nvSpPr>
          <p:cNvPr id="5" name="TextBox 4">
            <a:extLst>
              <a:ext uri="{FF2B5EF4-FFF2-40B4-BE49-F238E27FC236}">
                <a16:creationId xmlns:a16="http://schemas.microsoft.com/office/drawing/2014/main" id="{F3743F56-D44F-45DB-9612-24ADB6E54F9F}"/>
              </a:ext>
            </a:extLst>
          </p:cNvPr>
          <p:cNvSpPr txBox="1"/>
          <p:nvPr/>
        </p:nvSpPr>
        <p:spPr>
          <a:xfrm>
            <a:off x="7437120" y="1690688"/>
            <a:ext cx="4547616" cy="1200329"/>
          </a:xfrm>
          <a:prstGeom prst="rect">
            <a:avLst/>
          </a:prstGeom>
          <a:noFill/>
        </p:spPr>
        <p:txBody>
          <a:bodyPr wrap="square" rtlCol="0">
            <a:spAutoFit/>
          </a:bodyPr>
          <a:lstStyle/>
          <a:p>
            <a:r>
              <a:rPr lang="en-US" altLang="zh-CN" dirty="0"/>
              <a:t>Main Treatment t1=3</a:t>
            </a:r>
          </a:p>
          <a:p>
            <a:r>
              <a:rPr lang="en-US" altLang="zh-CN" dirty="0"/>
              <a:t>Block b=2</a:t>
            </a:r>
          </a:p>
          <a:p>
            <a:r>
              <a:rPr lang="en-US" altLang="zh-CN" dirty="0" err="1"/>
              <a:t>Splitplot</a:t>
            </a:r>
            <a:r>
              <a:rPr lang="en-US" altLang="zh-CN" dirty="0"/>
              <a:t> Treatment t2=4</a:t>
            </a:r>
          </a:p>
          <a:p>
            <a:endParaRPr lang="zh-CN" altLang="en-US" dirty="0"/>
          </a:p>
        </p:txBody>
      </p:sp>
      <p:sp>
        <p:nvSpPr>
          <p:cNvPr id="6" name="TextBox 5">
            <a:extLst>
              <a:ext uri="{FF2B5EF4-FFF2-40B4-BE49-F238E27FC236}">
                <a16:creationId xmlns:a16="http://schemas.microsoft.com/office/drawing/2014/main" id="{1592F535-34B0-43F9-8F25-9CA1CE07B469}"/>
              </a:ext>
            </a:extLst>
          </p:cNvPr>
          <p:cNvSpPr txBox="1"/>
          <p:nvPr/>
        </p:nvSpPr>
        <p:spPr>
          <a:xfrm>
            <a:off x="7437120" y="3105834"/>
            <a:ext cx="3547872" cy="646331"/>
          </a:xfrm>
          <a:prstGeom prst="rect">
            <a:avLst/>
          </a:prstGeom>
          <a:noFill/>
        </p:spPr>
        <p:txBody>
          <a:bodyPr wrap="square" rtlCol="0">
            <a:spAutoFit/>
          </a:bodyPr>
          <a:lstStyle/>
          <a:p>
            <a:r>
              <a:rPr lang="en-US" altLang="zh-CN" dirty="0"/>
              <a:t>For the main plot treatment, the analysis is the same as RBD</a:t>
            </a:r>
            <a:endParaRPr lang="zh-CN" altLang="en-US" dirty="0"/>
          </a:p>
        </p:txBody>
      </p:sp>
      <p:pic>
        <p:nvPicPr>
          <p:cNvPr id="8" name="Picture 7">
            <a:extLst>
              <a:ext uri="{FF2B5EF4-FFF2-40B4-BE49-F238E27FC236}">
                <a16:creationId xmlns:a16="http://schemas.microsoft.com/office/drawing/2014/main" id="{F16A94D6-7E02-457A-AEB5-135923AE7BD2}"/>
              </a:ext>
            </a:extLst>
          </p:cNvPr>
          <p:cNvPicPr>
            <a:picLocks noChangeAspect="1"/>
          </p:cNvPicPr>
          <p:nvPr/>
        </p:nvPicPr>
        <p:blipFill rotWithShape="1">
          <a:blip r:embed="rId2"/>
          <a:srcRect r="75997"/>
          <a:stretch/>
        </p:blipFill>
        <p:spPr>
          <a:xfrm>
            <a:off x="3914013" y="1847432"/>
            <a:ext cx="1389507" cy="4014026"/>
          </a:xfrm>
          <a:prstGeom prst="rect">
            <a:avLst/>
          </a:prstGeom>
        </p:spPr>
      </p:pic>
      <p:sp>
        <p:nvSpPr>
          <p:cNvPr id="9" name="Footer Placeholder 8">
            <a:extLst>
              <a:ext uri="{FF2B5EF4-FFF2-40B4-BE49-F238E27FC236}">
                <a16:creationId xmlns:a16="http://schemas.microsoft.com/office/drawing/2014/main" id="{64740CAE-5A05-4DE3-B96C-002A4F78D833}"/>
              </a:ext>
            </a:extLst>
          </p:cNvPr>
          <p:cNvSpPr>
            <a:spLocks noGrp="1"/>
          </p:cNvSpPr>
          <p:nvPr>
            <p:ph type="ftr" sz="quarter" idx="11"/>
          </p:nvPr>
        </p:nvSpPr>
        <p:spPr/>
        <p:txBody>
          <a:bodyPr/>
          <a:lstStyle/>
          <a:p>
            <a:r>
              <a:rPr lang="en-US" altLang="zh-CN"/>
              <a:t>MATH318 Experimental Design</a:t>
            </a:r>
            <a:endParaRPr lang="zh-CN" altLang="en-US"/>
          </a:p>
        </p:txBody>
      </p:sp>
    </p:spTree>
    <p:extLst>
      <p:ext uri="{BB962C8B-B14F-4D97-AF65-F5344CB8AC3E}">
        <p14:creationId xmlns:p14="http://schemas.microsoft.com/office/powerpoint/2010/main" val="3469368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a:extLst>
              <a:ext uri="{FF2B5EF4-FFF2-40B4-BE49-F238E27FC236}">
                <a16:creationId xmlns:a16="http://schemas.microsoft.com/office/drawing/2014/main" id="{63B1C040-3E6E-445F-B12A-5FDF9077279B}"/>
              </a:ext>
            </a:extLst>
          </p:cNvPr>
          <p:cNvGraphicFramePr>
            <a:graphicFrameLocks/>
          </p:cNvGraphicFramePr>
          <p:nvPr>
            <p:extLst>
              <p:ext uri="{D42A27DB-BD31-4B8C-83A1-F6EECF244321}">
                <p14:modId xmlns:p14="http://schemas.microsoft.com/office/powerpoint/2010/main" val="1724814966"/>
              </p:ext>
            </p:extLst>
          </p:nvPr>
        </p:nvGraphicFramePr>
        <p:xfrm>
          <a:off x="408992" y="1160171"/>
          <a:ext cx="7428722" cy="3578243"/>
        </p:xfrm>
        <a:graphic>
          <a:graphicData uri="http://schemas.openxmlformats.org/drawingml/2006/table">
            <a:tbl>
              <a:tblPr firstRow="1" bandRow="1">
                <a:tableStyleId>{5C22544A-7EE6-4342-B048-85BDC9FD1C3A}</a:tableStyleId>
              </a:tblPr>
              <a:tblGrid>
                <a:gridCol w="3145398">
                  <a:extLst>
                    <a:ext uri="{9D8B030D-6E8A-4147-A177-3AD203B41FA5}">
                      <a16:colId xmlns:a16="http://schemas.microsoft.com/office/drawing/2014/main" val="2933585342"/>
                    </a:ext>
                  </a:extLst>
                </a:gridCol>
                <a:gridCol w="4283324">
                  <a:extLst>
                    <a:ext uri="{9D8B030D-6E8A-4147-A177-3AD203B41FA5}">
                      <a16:colId xmlns:a16="http://schemas.microsoft.com/office/drawing/2014/main" val="147001068"/>
                    </a:ext>
                  </a:extLst>
                </a:gridCol>
              </a:tblGrid>
              <a:tr h="555827">
                <a:tc>
                  <a:txBody>
                    <a:bodyPr/>
                    <a:lstStyle/>
                    <a:p>
                      <a:pPr algn="ctr"/>
                      <a:r>
                        <a:rPr lang="en-US" altLang="zh-CN" dirty="0"/>
                        <a:t>Source</a:t>
                      </a:r>
                      <a:endParaRPr lang="zh-CN" altLang="en-US" dirty="0"/>
                    </a:p>
                  </a:txBody>
                  <a:tcPr/>
                </a:tc>
                <a:tc>
                  <a:txBody>
                    <a:bodyPr/>
                    <a:lstStyle/>
                    <a:p>
                      <a:pPr algn="ctr"/>
                      <a:r>
                        <a:rPr lang="en-US" altLang="zh-CN" dirty="0"/>
                        <a:t>DF</a:t>
                      </a:r>
                      <a:endParaRPr lang="zh-CN" altLang="en-US" dirty="0"/>
                    </a:p>
                  </a:txBody>
                  <a:tcPr/>
                </a:tc>
                <a:extLst>
                  <a:ext uri="{0D108BD9-81ED-4DB2-BD59-A6C34878D82A}">
                    <a16:rowId xmlns:a16="http://schemas.microsoft.com/office/drawing/2014/main" val="1155076669"/>
                  </a:ext>
                </a:extLst>
              </a:tr>
              <a:tr h="392409">
                <a:tc>
                  <a:txBody>
                    <a:bodyPr/>
                    <a:lstStyle/>
                    <a:p>
                      <a:pPr algn="ctr"/>
                      <a:r>
                        <a:rPr lang="en-US" altLang="zh-CN" dirty="0"/>
                        <a:t>Main Treatment 1 (T1)</a:t>
                      </a:r>
                      <a:endParaRPr lang="zh-CN" altLang="en-US" dirty="0"/>
                    </a:p>
                  </a:txBody>
                  <a:tcPr/>
                </a:tc>
                <a:tc>
                  <a:txBody>
                    <a:bodyPr/>
                    <a:lstStyle/>
                    <a:p>
                      <a:pPr algn="ctr"/>
                      <a:r>
                        <a:rPr lang="en-US" altLang="zh-CN" dirty="0"/>
                        <a:t>t1-1=2</a:t>
                      </a:r>
                      <a:endParaRPr lang="zh-CN" altLang="en-US" dirty="0"/>
                    </a:p>
                  </a:txBody>
                  <a:tcPr/>
                </a:tc>
                <a:extLst>
                  <a:ext uri="{0D108BD9-81ED-4DB2-BD59-A6C34878D82A}">
                    <a16:rowId xmlns:a16="http://schemas.microsoft.com/office/drawing/2014/main" val="121702481"/>
                  </a:ext>
                </a:extLst>
              </a:tr>
              <a:tr h="525065">
                <a:tc>
                  <a:txBody>
                    <a:bodyPr/>
                    <a:lstStyle/>
                    <a:p>
                      <a:pPr algn="ctr"/>
                      <a:r>
                        <a:rPr lang="en-US" altLang="zh-CN" dirty="0"/>
                        <a:t>Block</a:t>
                      </a:r>
                      <a:endParaRPr lang="zh-CN" altLang="en-US" dirty="0"/>
                    </a:p>
                  </a:txBody>
                  <a:tcPr/>
                </a:tc>
                <a:tc>
                  <a:txBody>
                    <a:bodyPr/>
                    <a:lstStyle/>
                    <a:p>
                      <a:pPr algn="ctr"/>
                      <a:r>
                        <a:rPr lang="en-US" altLang="zh-CN" dirty="0"/>
                        <a:t>b-1=1</a:t>
                      </a:r>
                      <a:endParaRPr lang="zh-CN" altLang="en-US" dirty="0"/>
                    </a:p>
                  </a:txBody>
                  <a:tcPr/>
                </a:tc>
                <a:extLst>
                  <a:ext uri="{0D108BD9-81ED-4DB2-BD59-A6C34878D82A}">
                    <a16:rowId xmlns:a16="http://schemas.microsoft.com/office/drawing/2014/main" val="3993248449"/>
                  </a:ext>
                </a:extLst>
              </a:tr>
              <a:tr h="392409">
                <a:tc>
                  <a:txBody>
                    <a:bodyPr/>
                    <a:lstStyle/>
                    <a:p>
                      <a:pPr algn="ctr"/>
                      <a:r>
                        <a:rPr lang="en-US" altLang="zh-CN" dirty="0"/>
                        <a:t>B x T1 (Error a)</a:t>
                      </a:r>
                      <a:endParaRPr lang="zh-CN" altLang="en-US" dirty="0"/>
                    </a:p>
                  </a:txBody>
                  <a:tcPr/>
                </a:tc>
                <a:tc>
                  <a:txBody>
                    <a:bodyPr/>
                    <a:lstStyle/>
                    <a:p>
                      <a:pPr algn="ctr"/>
                      <a:r>
                        <a:rPr lang="en-US" altLang="zh-CN" dirty="0"/>
                        <a:t>(t1-1)(b-1)=2</a:t>
                      </a:r>
                      <a:endParaRPr lang="zh-CN" altLang="en-US" dirty="0"/>
                    </a:p>
                  </a:txBody>
                  <a:tcPr/>
                </a:tc>
                <a:extLst>
                  <a:ext uri="{0D108BD9-81ED-4DB2-BD59-A6C34878D82A}">
                    <a16:rowId xmlns:a16="http://schemas.microsoft.com/office/drawing/2014/main" val="1061117180"/>
                  </a:ext>
                </a:extLst>
              </a:tr>
              <a:tr h="535306">
                <a:tc>
                  <a:txBody>
                    <a:bodyPr/>
                    <a:lstStyle/>
                    <a:p>
                      <a:pPr algn="ctr"/>
                      <a:r>
                        <a:rPr lang="en-US" altLang="zh-CN" dirty="0"/>
                        <a:t>Subplot Treatment 2</a:t>
                      </a:r>
                      <a:endParaRPr lang="zh-CN" altLang="en-US" dirty="0"/>
                    </a:p>
                  </a:txBody>
                  <a:tcPr/>
                </a:tc>
                <a:tc>
                  <a:txBody>
                    <a:bodyPr/>
                    <a:lstStyle/>
                    <a:p>
                      <a:pPr algn="ctr"/>
                      <a:r>
                        <a:rPr lang="en-US" altLang="zh-CN" dirty="0"/>
                        <a:t>t2-1=3</a:t>
                      </a:r>
                      <a:endParaRPr lang="zh-CN" altLang="en-US" dirty="0"/>
                    </a:p>
                  </a:txBody>
                  <a:tcPr/>
                </a:tc>
                <a:extLst>
                  <a:ext uri="{0D108BD9-81ED-4DB2-BD59-A6C34878D82A}">
                    <a16:rowId xmlns:a16="http://schemas.microsoft.com/office/drawing/2014/main" val="1525933172"/>
                  </a:ext>
                </a:extLst>
              </a:tr>
              <a:tr h="392409">
                <a:tc>
                  <a:txBody>
                    <a:bodyPr/>
                    <a:lstStyle/>
                    <a:p>
                      <a:pPr algn="ctr"/>
                      <a:r>
                        <a:rPr lang="en-US" altLang="zh-CN" dirty="0"/>
                        <a:t>Main T1 x Subplot T2</a:t>
                      </a:r>
                      <a:endParaRPr lang="zh-CN" altLang="en-US" dirty="0"/>
                    </a:p>
                  </a:txBody>
                  <a:tcPr/>
                </a:tc>
                <a:tc>
                  <a:txBody>
                    <a:bodyPr/>
                    <a:lstStyle/>
                    <a:p>
                      <a:pPr algn="ctr"/>
                      <a:r>
                        <a:rPr lang="en-US" altLang="zh-CN" dirty="0"/>
                        <a:t>(t1-1)(t2-1)=6</a:t>
                      </a:r>
                      <a:endParaRPr lang="zh-CN" altLang="en-US" dirty="0"/>
                    </a:p>
                  </a:txBody>
                  <a:tcPr/>
                </a:tc>
                <a:extLst>
                  <a:ext uri="{0D108BD9-81ED-4DB2-BD59-A6C34878D82A}">
                    <a16:rowId xmlns:a16="http://schemas.microsoft.com/office/drawing/2014/main" val="3739748106"/>
                  </a:ext>
                </a:extLst>
              </a:tr>
              <a:tr h="392409">
                <a:tc>
                  <a:txBody>
                    <a:bodyPr/>
                    <a:lstStyle/>
                    <a:p>
                      <a:pPr algn="ctr"/>
                      <a:r>
                        <a:rPr lang="en-US" altLang="zh-CN" dirty="0"/>
                        <a:t>Residual (Error b)</a:t>
                      </a:r>
                      <a:endParaRPr lang="zh-CN" altLang="en-US" dirty="0"/>
                    </a:p>
                  </a:txBody>
                  <a:tcPr/>
                </a:tc>
                <a:tc>
                  <a:txBody>
                    <a:bodyPr/>
                    <a:lstStyle/>
                    <a:p>
                      <a:pPr algn="ctr"/>
                      <a:r>
                        <a:rPr lang="en-US" altLang="zh-CN" dirty="0"/>
                        <a:t>t1*(b-1)(t2-1)=3*1*3=9</a:t>
                      </a:r>
                    </a:p>
                  </a:txBody>
                  <a:tcPr/>
                </a:tc>
                <a:extLst>
                  <a:ext uri="{0D108BD9-81ED-4DB2-BD59-A6C34878D82A}">
                    <a16:rowId xmlns:a16="http://schemas.microsoft.com/office/drawing/2014/main" val="2966894773"/>
                  </a:ext>
                </a:extLst>
              </a:tr>
              <a:tr h="392409">
                <a:tc>
                  <a:txBody>
                    <a:bodyPr/>
                    <a:lstStyle/>
                    <a:p>
                      <a:pPr algn="ctr"/>
                      <a:r>
                        <a:rPr lang="en-US" altLang="zh-CN" dirty="0"/>
                        <a:t>Total</a:t>
                      </a:r>
                      <a:endParaRPr lang="zh-CN" altLang="en-US" dirty="0"/>
                    </a:p>
                  </a:txBody>
                  <a:tcPr/>
                </a:tc>
                <a:tc>
                  <a:txBody>
                    <a:bodyPr/>
                    <a:lstStyle/>
                    <a:p>
                      <a:pPr algn="ctr"/>
                      <a:r>
                        <a:rPr lang="en-US" altLang="zh-CN" dirty="0"/>
                        <a:t>B*t1*t2-1=2*4*3-1=23</a:t>
                      </a:r>
                    </a:p>
                  </a:txBody>
                  <a:tcPr/>
                </a:tc>
                <a:extLst>
                  <a:ext uri="{0D108BD9-81ED-4DB2-BD59-A6C34878D82A}">
                    <a16:rowId xmlns:a16="http://schemas.microsoft.com/office/drawing/2014/main" val="502501267"/>
                  </a:ext>
                </a:extLst>
              </a:tr>
            </a:tbl>
          </a:graphicData>
        </a:graphic>
      </p:graphicFrame>
      <p:sp>
        <p:nvSpPr>
          <p:cNvPr id="8" name="Title 1">
            <a:extLst>
              <a:ext uri="{FF2B5EF4-FFF2-40B4-BE49-F238E27FC236}">
                <a16:creationId xmlns:a16="http://schemas.microsoft.com/office/drawing/2014/main" id="{014149BE-B3A4-4963-98B6-ACFB819527E4}"/>
              </a:ext>
            </a:extLst>
          </p:cNvPr>
          <p:cNvSpPr>
            <a:spLocks noGrp="1"/>
          </p:cNvSpPr>
          <p:nvPr>
            <p:ph type="title"/>
          </p:nvPr>
        </p:nvSpPr>
        <p:spPr>
          <a:xfrm>
            <a:off x="237893" y="420218"/>
            <a:ext cx="9282344" cy="540397"/>
          </a:xfrm>
        </p:spPr>
        <p:txBody>
          <a:bodyPr>
            <a:normAutofit fontScale="90000"/>
          </a:bodyPr>
          <a:lstStyle/>
          <a:p>
            <a:r>
              <a:rPr lang="en-US" altLang="zh-CN" dirty="0"/>
              <a:t>Source Table for the ANOVA</a:t>
            </a:r>
            <a:endParaRPr lang="zh-CN" altLang="en-US" dirty="0"/>
          </a:p>
        </p:txBody>
      </p:sp>
      <p:pic>
        <p:nvPicPr>
          <p:cNvPr id="10" name="Picture 9">
            <a:extLst>
              <a:ext uri="{FF2B5EF4-FFF2-40B4-BE49-F238E27FC236}">
                <a16:creationId xmlns:a16="http://schemas.microsoft.com/office/drawing/2014/main" id="{AD2D1AA9-3759-4879-B21D-C75E4F72609F}"/>
              </a:ext>
            </a:extLst>
          </p:cNvPr>
          <p:cNvPicPr>
            <a:picLocks noChangeAspect="1"/>
          </p:cNvPicPr>
          <p:nvPr/>
        </p:nvPicPr>
        <p:blipFill>
          <a:blip r:embed="rId2"/>
          <a:stretch>
            <a:fillRect/>
          </a:stretch>
        </p:blipFill>
        <p:spPr>
          <a:xfrm>
            <a:off x="8084715" y="1160171"/>
            <a:ext cx="3757903" cy="3578243"/>
          </a:xfrm>
          <a:prstGeom prst="rect">
            <a:avLst/>
          </a:prstGeom>
        </p:spPr>
      </p:pic>
      <p:sp>
        <p:nvSpPr>
          <p:cNvPr id="11" name="Footer Placeholder 10">
            <a:extLst>
              <a:ext uri="{FF2B5EF4-FFF2-40B4-BE49-F238E27FC236}">
                <a16:creationId xmlns:a16="http://schemas.microsoft.com/office/drawing/2014/main" id="{CD219C40-8974-4233-AAEE-690909F8DE35}"/>
              </a:ext>
            </a:extLst>
          </p:cNvPr>
          <p:cNvSpPr>
            <a:spLocks noGrp="1"/>
          </p:cNvSpPr>
          <p:nvPr>
            <p:ph type="ftr" sz="quarter" idx="11"/>
          </p:nvPr>
        </p:nvSpPr>
        <p:spPr/>
        <p:txBody>
          <a:bodyPr/>
          <a:lstStyle/>
          <a:p>
            <a:r>
              <a:rPr lang="en-US" altLang="zh-CN"/>
              <a:t>MATH318 Experimental Design</a:t>
            </a:r>
            <a:endParaRPr lang="zh-CN" altLang="en-US"/>
          </a:p>
        </p:txBody>
      </p:sp>
    </p:spTree>
    <p:extLst>
      <p:ext uri="{BB962C8B-B14F-4D97-AF65-F5344CB8AC3E}">
        <p14:creationId xmlns:p14="http://schemas.microsoft.com/office/powerpoint/2010/main" val="1654661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838</TotalTime>
  <Words>1088</Words>
  <Application>Microsoft Office PowerPoint</Application>
  <PresentationFormat>Widescreen</PresentationFormat>
  <Paragraphs>148</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等线</vt:lpstr>
      <vt:lpstr>等线 Light</vt:lpstr>
      <vt:lpstr>Arial</vt:lpstr>
      <vt:lpstr>Consolas</vt:lpstr>
      <vt:lpstr>Office Theme</vt:lpstr>
      <vt:lpstr>Split Plot Design </vt:lpstr>
      <vt:lpstr>Definition</vt:lpstr>
      <vt:lpstr>Split Plot Design Concepts</vt:lpstr>
      <vt:lpstr>Split plot RBD Randomization</vt:lpstr>
      <vt:lpstr>Treatment Arrangement – CRD for Mainplot</vt:lpstr>
      <vt:lpstr>Source Table for the ANOVA</vt:lpstr>
      <vt:lpstr>How to Recognize a Split Plot</vt:lpstr>
      <vt:lpstr>Treatment Arrangement –RBD for Mainplot</vt:lpstr>
      <vt:lpstr>Source Table for the ANOVA</vt:lpstr>
      <vt:lpstr>Model Statement</vt:lpstr>
      <vt:lpstr>Experiment Example (RBD) </vt:lpstr>
      <vt:lpstr>Split-plot field layout of the sugar beet root rot study. Each block contains 2 main plots, to which the inoculation treatment levels were assigned (Inoculation, No Inoculation). Each main plot is split into 4 subplots, to which the in-row spacing levels were assigned (4, 6, 12, and 18 inches). The yields of the subplots are shown in italics.</vt:lpstr>
      <vt:lpstr>SAS Code</vt:lpstr>
      <vt:lpstr>PowerPoint Presentation</vt:lpstr>
      <vt:lpstr>Error for whole plot and Error for split plot</vt:lpstr>
      <vt:lpstr>PowerPoint Presentation</vt:lpstr>
      <vt:lpstr>Model using Proc Mixed</vt:lpstr>
      <vt:lpstr>PowerPoint Presentation</vt:lpstr>
      <vt:lpstr>Conditional on A_Inoc level 0 or Level 1, ……</vt:lpstr>
      <vt:lpstr>Output lsmeans</vt:lpstr>
      <vt:lpstr>Quiz</vt:lpstr>
      <vt:lpstr>Quiz Questions</vt:lpstr>
      <vt:lpstr>Recommended Reading for Data Science Major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Split Plot</dc:title>
  <dc:creator>Li, Hui</dc:creator>
  <cp:lastModifiedBy>Li, Hui</cp:lastModifiedBy>
  <cp:revision>59</cp:revision>
  <dcterms:created xsi:type="dcterms:W3CDTF">2018-03-04T15:39:40Z</dcterms:created>
  <dcterms:modified xsi:type="dcterms:W3CDTF">2018-03-05T05:37:42Z</dcterms:modified>
</cp:coreProperties>
</file>