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73" r:id="rId7"/>
  </p:sldMasterIdLst>
  <p:notesMasterIdLst>
    <p:notesMasterId r:id="rId16"/>
  </p:notesMasterIdLst>
  <p:sldIdLst>
    <p:sldId id="256" r:id="rId8"/>
    <p:sldId id="262" r:id="rId9"/>
    <p:sldId id="258" r:id="rId10"/>
    <p:sldId id="259" r:id="rId11"/>
    <p:sldId id="260" r:id="rId12"/>
    <p:sldId id="261" r:id="rId13"/>
    <p:sldId id="264" r:id="rId14"/>
    <p:sldId id="263" r:id="rId15"/>
  </p:sldIdLst>
  <p:sldSz cx="9144000" cy="5143500" type="screen16x9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E31"/>
    <a:srgbClr val="D7D6D1"/>
    <a:srgbClr val="CFD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0612" autoAdjust="0"/>
  </p:normalViewPr>
  <p:slideViewPr>
    <p:cSldViewPr snapToGrid="0" snapToObjects="1">
      <p:cViewPr>
        <p:scale>
          <a:sx n="100" d="100"/>
          <a:sy n="100" d="100"/>
        </p:scale>
        <p:origin x="540" y="72"/>
      </p:cViewPr>
      <p:guideLst>
        <p:guide orient="horz" pos="164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85E85-36BE-4F04-B90A-41BB91CB47A3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28BF9-C03D-4A1C-A177-89D41DF8C1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9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 hasCustomPrompt="1"/>
          </p:nvPr>
        </p:nvSpPr>
        <p:spPr>
          <a:xfrm>
            <a:off x="6959626" y="875489"/>
            <a:ext cx="1892122" cy="3830531"/>
          </a:xfrm>
        </p:spPr>
        <p:txBody>
          <a:bodyPr vert="eaVert"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6373" y="875489"/>
            <a:ext cx="6613253" cy="3830531"/>
          </a:xfrm>
        </p:spPr>
        <p:txBody>
          <a:bodyPr vert="eaVer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04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2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85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2 - titl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2482151"/>
            <a:ext cx="5022405" cy="15874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55995" y="2620999"/>
            <a:ext cx="4310416" cy="3564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text styles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ctrTitle" hasCustomPrompt="1"/>
          </p:nvPr>
        </p:nvSpPr>
        <p:spPr>
          <a:xfrm>
            <a:off x="355995" y="2977407"/>
            <a:ext cx="4310416" cy="970925"/>
          </a:xfrm>
        </p:spPr>
        <p:txBody>
          <a:bodyPr anchor="t" anchorCtr="0"/>
          <a:lstStyle>
            <a:lvl1pPr algn="l">
              <a:defRPr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2 - bullits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1375765"/>
            <a:ext cx="4637546" cy="29535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innhold 3"/>
          <p:cNvSpPr>
            <a:spLocks noGrp="1"/>
          </p:cNvSpPr>
          <p:nvPr>
            <p:ph sz="half" idx="2"/>
          </p:nvPr>
        </p:nvSpPr>
        <p:spPr>
          <a:xfrm>
            <a:off x="355995" y="1587425"/>
            <a:ext cx="3925557" cy="2587985"/>
          </a:xfrm>
        </p:spPr>
        <p:txBody>
          <a:bodyPr/>
          <a:lstStyle>
            <a:lvl1pPr>
              <a:defRPr sz="2000">
                <a:solidFill>
                  <a:srgbClr val="3B6E8F"/>
                </a:solidFill>
              </a:defRPr>
            </a:lvl1pPr>
            <a:lvl2pPr>
              <a:defRPr sz="2000">
                <a:solidFill>
                  <a:srgbClr val="3B6E8F"/>
                </a:solidFill>
              </a:defRPr>
            </a:lvl2pPr>
            <a:lvl3pPr>
              <a:defRPr sz="1800">
                <a:solidFill>
                  <a:srgbClr val="3B6E8F"/>
                </a:solidFill>
              </a:defRPr>
            </a:lvl3pPr>
            <a:lvl4pPr>
              <a:defRPr sz="1800">
                <a:solidFill>
                  <a:srgbClr val="3B6E8F"/>
                </a:solidFill>
              </a:defRPr>
            </a:lvl4pPr>
            <a:lvl5pPr>
              <a:defRPr sz="1600">
                <a:solidFill>
                  <a:srgbClr val="3B6E8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885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3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3 - titl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243550" y="1885650"/>
            <a:ext cx="4900450" cy="15874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4510666" y="2024498"/>
            <a:ext cx="4244868" cy="3564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text styles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ctrTitle" hasCustomPrompt="1"/>
          </p:nvPr>
        </p:nvSpPr>
        <p:spPr>
          <a:xfrm>
            <a:off x="4510666" y="2380906"/>
            <a:ext cx="4244868" cy="970925"/>
          </a:xfrm>
        </p:spPr>
        <p:txBody>
          <a:bodyPr anchor="t" anchorCtr="0"/>
          <a:lstStyle>
            <a:lvl1pPr algn="l">
              <a:defRPr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2776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3 - bullits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579817" y="663832"/>
            <a:ext cx="4564182" cy="34527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innhold 3"/>
          <p:cNvSpPr>
            <a:spLocks noGrp="1"/>
          </p:cNvSpPr>
          <p:nvPr>
            <p:ph sz="half" idx="2"/>
          </p:nvPr>
        </p:nvSpPr>
        <p:spPr>
          <a:xfrm>
            <a:off x="4955056" y="875488"/>
            <a:ext cx="3838964" cy="3060956"/>
          </a:xfrm>
        </p:spPr>
        <p:txBody>
          <a:bodyPr/>
          <a:lstStyle>
            <a:lvl1pPr>
              <a:defRPr sz="2000">
                <a:solidFill>
                  <a:srgbClr val="3B6E8F"/>
                </a:solidFill>
              </a:defRPr>
            </a:lvl1pPr>
            <a:lvl2pPr>
              <a:defRPr sz="2000">
                <a:solidFill>
                  <a:srgbClr val="3B6E8F"/>
                </a:solidFill>
              </a:defRPr>
            </a:lvl2pPr>
            <a:lvl3pPr>
              <a:defRPr sz="1800">
                <a:solidFill>
                  <a:srgbClr val="3B6E8F"/>
                </a:solidFill>
              </a:defRPr>
            </a:lvl3pPr>
            <a:lvl4pPr>
              <a:defRPr sz="1800">
                <a:solidFill>
                  <a:srgbClr val="3B6E8F"/>
                </a:solidFill>
              </a:defRPr>
            </a:lvl4pPr>
            <a:lvl5pPr>
              <a:defRPr sz="1600">
                <a:solidFill>
                  <a:srgbClr val="3B6E8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277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9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9 - titl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" y="1971814"/>
            <a:ext cx="4849218" cy="15874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55995" y="2110662"/>
            <a:ext cx="4200490" cy="3564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text styles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ctrTitle" hasCustomPrompt="1"/>
          </p:nvPr>
        </p:nvSpPr>
        <p:spPr>
          <a:xfrm>
            <a:off x="355995" y="2467070"/>
            <a:ext cx="4200490" cy="970925"/>
          </a:xfrm>
        </p:spPr>
        <p:txBody>
          <a:bodyPr anchor="t" anchorCtr="0"/>
          <a:lstStyle>
            <a:lvl1pPr algn="l">
              <a:defRPr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1023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9 - bullits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1269942"/>
            <a:ext cx="4506453" cy="295357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innhold 3"/>
          <p:cNvSpPr>
            <a:spLocks noGrp="1"/>
          </p:cNvSpPr>
          <p:nvPr>
            <p:ph sz="half" idx="2"/>
          </p:nvPr>
        </p:nvSpPr>
        <p:spPr>
          <a:xfrm>
            <a:off x="355995" y="1481594"/>
            <a:ext cx="3819721" cy="2587985"/>
          </a:xfrm>
        </p:spPr>
        <p:txBody>
          <a:bodyPr/>
          <a:lstStyle>
            <a:lvl1pPr>
              <a:defRPr sz="2000">
                <a:solidFill>
                  <a:srgbClr val="3B6E8F"/>
                </a:solidFill>
              </a:defRPr>
            </a:lvl1pPr>
            <a:lvl2pPr>
              <a:defRPr sz="2000">
                <a:solidFill>
                  <a:srgbClr val="3B6E8F"/>
                </a:solidFill>
              </a:defRPr>
            </a:lvl2pPr>
            <a:lvl3pPr>
              <a:defRPr sz="1800">
                <a:solidFill>
                  <a:srgbClr val="3B6E8F"/>
                </a:solidFill>
              </a:defRPr>
            </a:lvl3pPr>
            <a:lvl4pPr>
              <a:defRPr sz="1800">
                <a:solidFill>
                  <a:srgbClr val="3B6E8F"/>
                </a:solidFill>
              </a:defRPr>
            </a:lvl4pPr>
            <a:lvl5pPr>
              <a:defRPr sz="1600">
                <a:solidFill>
                  <a:srgbClr val="3B6E8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10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678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10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10 - titl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" y="2188492"/>
            <a:ext cx="5436128" cy="15874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55995" y="2327340"/>
            <a:ext cx="4708883" cy="3564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text styles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ctrTitle" hasCustomPrompt="1"/>
          </p:nvPr>
        </p:nvSpPr>
        <p:spPr>
          <a:xfrm>
            <a:off x="355995" y="2683748"/>
            <a:ext cx="4708883" cy="970925"/>
          </a:xfrm>
        </p:spPr>
        <p:txBody>
          <a:bodyPr anchor="t" anchorCtr="0"/>
          <a:lstStyle>
            <a:lvl1pPr algn="l">
              <a:defRPr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7806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age 10 - bullits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0" y="1202597"/>
            <a:ext cx="4897326" cy="32999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innhold 3"/>
          <p:cNvSpPr>
            <a:spLocks noGrp="1"/>
          </p:cNvSpPr>
          <p:nvPr>
            <p:ph sz="half" idx="2"/>
          </p:nvPr>
        </p:nvSpPr>
        <p:spPr>
          <a:xfrm>
            <a:off x="394479" y="1433489"/>
            <a:ext cx="4060258" cy="2866992"/>
          </a:xfrm>
        </p:spPr>
        <p:txBody>
          <a:bodyPr/>
          <a:lstStyle>
            <a:lvl1pPr>
              <a:defRPr sz="2000">
                <a:solidFill>
                  <a:srgbClr val="3B6E8F"/>
                </a:solidFill>
              </a:defRPr>
            </a:lvl1pPr>
            <a:lvl2pPr>
              <a:defRPr sz="2000">
                <a:solidFill>
                  <a:srgbClr val="3B6E8F"/>
                </a:solidFill>
              </a:defRPr>
            </a:lvl2pPr>
            <a:lvl3pPr>
              <a:defRPr sz="1800">
                <a:solidFill>
                  <a:srgbClr val="3B6E8F"/>
                </a:solidFill>
              </a:defRPr>
            </a:lvl3pPr>
            <a:lvl4pPr>
              <a:defRPr sz="1800">
                <a:solidFill>
                  <a:srgbClr val="3B6E8F"/>
                </a:solidFill>
              </a:defRPr>
            </a:lvl4pPr>
            <a:lvl5pPr>
              <a:defRPr sz="1600">
                <a:solidFill>
                  <a:srgbClr val="3B6E8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7806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3B6E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text styles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8893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1635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307893" y="252396"/>
            <a:ext cx="8524612" cy="669497"/>
          </a:xfrm>
        </p:spPr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07892" y="1144871"/>
            <a:ext cx="4110940" cy="378095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20175" y="1144871"/>
            <a:ext cx="4110940" cy="378095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0521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317507" y="325751"/>
            <a:ext cx="85246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17508" y="1555417"/>
            <a:ext cx="4179880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3B6E8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  <a:endParaRPr lang="nb-NO" dirty="0" smtClean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17508" y="2106946"/>
            <a:ext cx="4179880" cy="279002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55417"/>
            <a:ext cx="419710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3B6E8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  <a:endParaRPr lang="nb-NO" dirty="0" smtClean="0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2106946"/>
            <a:ext cx="4197101" cy="279002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061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269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78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76443" y="3875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94292" y="387587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76443" y="1327665"/>
            <a:ext cx="3008313" cy="34497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2268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90695" y="908312"/>
            <a:ext cx="8341809" cy="669497"/>
          </a:xfrm>
        </p:spPr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76442" y="1885669"/>
            <a:ext cx="4038600" cy="2897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85669"/>
            <a:ext cx="4038600" cy="28973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822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773014" y="3954143"/>
            <a:ext cx="5481569" cy="431647"/>
          </a:xfrm>
        </p:spPr>
        <p:txBody>
          <a:bodyPr anchor="b"/>
          <a:lstStyle>
            <a:lvl1pPr algn="l">
              <a:defRPr sz="2000"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73014" y="279002"/>
            <a:ext cx="5481569" cy="36270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72985" y="4429592"/>
            <a:ext cx="5481598" cy="640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64161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07887" y="1019786"/>
            <a:ext cx="8524617" cy="3511593"/>
          </a:xfrm>
        </p:spPr>
        <p:txBody>
          <a:bodyPr vert="eaVert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6397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 hasCustomPrompt="1"/>
          </p:nvPr>
        </p:nvSpPr>
        <p:spPr>
          <a:xfrm>
            <a:off x="6959626" y="355969"/>
            <a:ext cx="1892122" cy="4176874"/>
          </a:xfrm>
        </p:spPr>
        <p:txBody>
          <a:bodyPr vert="eaVert"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6373" y="355969"/>
            <a:ext cx="6613253" cy="4176874"/>
          </a:xfrm>
        </p:spPr>
        <p:txBody>
          <a:bodyPr vert="eaVert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542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57200" y="75437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757458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3B6E8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280121"/>
            <a:ext cx="4040188" cy="24973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757458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3B6E8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2280121"/>
            <a:ext cx="4041775" cy="24973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05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00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76443" y="887878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3B6E8F"/>
                </a:solidFill>
              </a:defRPr>
            </a:lvl1pPr>
          </a:lstStyle>
          <a:p>
            <a:pPr lvl="0"/>
            <a:r>
              <a:rPr lang="en-GB" dirty="0" smtClean="0"/>
              <a:t>Click to edit title style</a:t>
            </a:r>
            <a:endParaRPr lang="nb-NO" dirty="0" smtClean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94292" y="387587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76443" y="1847186"/>
            <a:ext cx="3008313" cy="2930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4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2129023" y="3754386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3B6E8F"/>
                </a:solidFill>
              </a:defRPr>
            </a:lvl1pPr>
          </a:lstStyle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129023" y="613517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129023" y="417943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09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 style</a:t>
            </a:r>
            <a:endParaRPr lang="nb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31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90695" y="831344"/>
            <a:ext cx="8341809" cy="6694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smtClean="0"/>
              <a:t>Click to edit title style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90695" y="1635530"/>
            <a:ext cx="8341809" cy="31459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779776" y="308124"/>
            <a:ext cx="62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VMware {Code} Team: PUNCHINGWALLS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70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88" r:id="rId11"/>
    <p:sldLayoutId id="2147483662" r:id="rId12"/>
    <p:sldLayoutId id="2147483689" r:id="rId13"/>
    <p:sldLayoutId id="2147483663" r:id="rId14"/>
    <p:sldLayoutId id="2147483690" r:id="rId15"/>
    <p:sldLayoutId id="2147483691" r:id="rId16"/>
    <p:sldLayoutId id="2147483669" r:id="rId17"/>
    <p:sldLayoutId id="2147483702" r:id="rId18"/>
    <p:sldLayoutId id="2147483703" r:id="rId19"/>
    <p:sldLayoutId id="2147483670" r:id="rId20"/>
    <p:sldLayoutId id="2147483704" r:id="rId21"/>
    <p:sldLayoutId id="2147483705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34000" indent="-2340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18415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979488" indent="-17145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349375" indent="-185738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787525" indent="-22860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07887" y="215600"/>
            <a:ext cx="8524617" cy="66949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smtClean="0"/>
              <a:t>Click to edit title style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07887" y="1019786"/>
            <a:ext cx="8524617" cy="3925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172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34000" indent="-2340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18415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979488" indent="-17145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349375" indent="-185738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787525" indent="-228600" algn="l" defTabSz="457200" rtl="0" eaLnBrk="1" latinLnBrk="0" hangingPunct="1">
        <a:spcBef>
          <a:spcPct val="20000"/>
        </a:spcBef>
        <a:buClr>
          <a:srgbClr val="FF0000"/>
        </a:buClr>
        <a:buFont typeface="Lucida Grande"/>
        <a:buChar char="›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275" y="79432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 smtClean="0">
                <a:ln/>
                <a:solidFill>
                  <a:schemeClr val="accent3"/>
                </a:solidFill>
              </a:rPr>
              <a:t>Shameless Plug</a:t>
            </a:r>
            <a:endParaRPr lang="en-GB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 rot="1611917">
            <a:off x="1913892" y="644169"/>
            <a:ext cx="946212" cy="240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B" b="1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48543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sz="2400" b="1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Project: Automating Infrastructure Deployment</a:t>
            </a:r>
            <a:endParaRPr lang="en-GB" sz="2400" b="1" dirty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24020" y="1873655"/>
            <a:ext cx="8341809" cy="3145988"/>
          </a:xfrm>
          <a:prstGeom prst="rect">
            <a:avLst/>
          </a:prstGeom>
        </p:spPr>
        <p:txBody>
          <a:bodyPr/>
          <a:lstStyle>
            <a:lvl1pPr marL="234000" indent="-2340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7063" indent="-18415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79488" indent="-17145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49375" indent="-185738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787525" indent="-2286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is the problem we want to solve?</a:t>
            </a:r>
          </a:p>
          <a:p>
            <a:r>
              <a:rPr lang="en-GB" dirty="0" smtClean="0"/>
              <a:t>Wanted a fully modular script, a la </a:t>
            </a:r>
            <a:r>
              <a:rPr lang="en-GB" dirty="0" err="1" smtClean="0"/>
              <a:t>vCheck</a:t>
            </a:r>
            <a:r>
              <a:rPr lang="en-GB" dirty="0" smtClean="0"/>
              <a:t>….however…</a:t>
            </a:r>
          </a:p>
          <a:p>
            <a:r>
              <a:rPr lang="en-GB" dirty="0" smtClean="0"/>
              <a:t>Time limited, so, some shortcuts taken!</a:t>
            </a:r>
          </a:p>
          <a:p>
            <a:pPr lvl="1"/>
            <a:r>
              <a:rPr lang="en-GB" dirty="0" smtClean="0"/>
              <a:t>No DSC today</a:t>
            </a:r>
          </a:p>
          <a:p>
            <a:r>
              <a:rPr lang="en-GB" dirty="0" smtClean="0"/>
              <a:t>Two files, Logic and </a:t>
            </a:r>
            <a:r>
              <a:rPr lang="en-GB" dirty="0" err="1" smtClean="0"/>
              <a:t>Config</a:t>
            </a:r>
            <a:endParaRPr lang="en-GB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4970" y="1078994"/>
            <a:ext cx="8341809" cy="669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smtClean="0"/>
              <a:t>Project Brief { Automate Infrastructure Deployment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46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configuration do I want?</a:t>
            </a:r>
          </a:p>
          <a:p>
            <a:r>
              <a:rPr lang="en-GB" dirty="0" smtClean="0"/>
              <a:t>What configuration have I got?</a:t>
            </a:r>
          </a:p>
          <a:p>
            <a:r>
              <a:rPr lang="en-GB" dirty="0" smtClean="0"/>
              <a:t>Are there any differences?</a:t>
            </a:r>
          </a:p>
          <a:p>
            <a:r>
              <a:rPr lang="en-GB" dirty="0" smtClean="0"/>
              <a:t>Resolve differences?</a:t>
            </a:r>
          </a:p>
          <a:p>
            <a:r>
              <a:rPr lang="en-GB" dirty="0" smtClean="0"/>
              <a:t>Next </a:t>
            </a:r>
            <a:r>
              <a:rPr lang="en-GB" dirty="0" err="1" smtClean="0"/>
              <a:t>config</a:t>
            </a:r>
            <a:r>
              <a:rPr lang="en-GB" dirty="0" smtClean="0"/>
              <a:t> section.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file</a:t>
            </a:r>
          </a:p>
          <a:p>
            <a:r>
              <a:rPr lang="en-GB" dirty="0" smtClean="0"/>
              <a:t>Easy to read</a:t>
            </a:r>
          </a:p>
          <a:p>
            <a:r>
              <a:rPr lang="en-GB" dirty="0" smtClean="0"/>
              <a:t>Easy to edit</a:t>
            </a:r>
          </a:p>
          <a:p>
            <a:pPr lvl="1"/>
            <a:r>
              <a:rPr lang="en-GB" dirty="0" smtClean="0"/>
              <a:t>…could be constructed automatically</a:t>
            </a:r>
          </a:p>
          <a:p>
            <a:r>
              <a:rPr lang="en-GB" dirty="0" smtClean="0"/>
              <a:t>Easy to extend</a:t>
            </a:r>
          </a:p>
          <a:p>
            <a:r>
              <a:rPr lang="en-GB" dirty="0" smtClean="0"/>
              <a:t>Future, could contain logic (try/catch)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2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Lab Infrastructure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… planned!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95" y="1635530"/>
            <a:ext cx="3662205" cy="31459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vCenter Server</a:t>
            </a:r>
          </a:p>
          <a:p>
            <a:pPr lvl="1"/>
            <a:r>
              <a:rPr lang="en-GB" dirty="0" smtClean="0"/>
              <a:t>DC/Cluster/Hosts</a:t>
            </a:r>
          </a:p>
          <a:p>
            <a:pPr lvl="1"/>
            <a:r>
              <a:rPr lang="en-GB" dirty="0" smtClean="0"/>
              <a:t>Cluster Settings</a:t>
            </a:r>
          </a:p>
          <a:p>
            <a:r>
              <a:rPr lang="en-GB" dirty="0" smtClean="0"/>
              <a:t>Single Nested ESXi box</a:t>
            </a:r>
          </a:p>
          <a:p>
            <a:pPr lvl="1"/>
            <a:r>
              <a:rPr lang="en-GB" dirty="0" smtClean="0"/>
              <a:t>NTP/DNS/Syslog</a:t>
            </a:r>
          </a:p>
          <a:p>
            <a:pPr lvl="1"/>
            <a:r>
              <a:rPr lang="en-GB" dirty="0" smtClean="0"/>
              <a:t>NFS Mounts</a:t>
            </a:r>
          </a:p>
          <a:p>
            <a:r>
              <a:rPr lang="en-GB" dirty="0" smtClean="0"/>
              <a:t>VDS (no uplinks)</a:t>
            </a:r>
          </a:p>
          <a:p>
            <a:pPr lvl="1"/>
            <a:r>
              <a:rPr lang="en-GB" dirty="0" smtClean="0"/>
              <a:t>Members</a:t>
            </a:r>
          </a:p>
          <a:p>
            <a:pPr lvl="1"/>
            <a:r>
              <a:rPr lang="en-GB" dirty="0" err="1" smtClean="0"/>
              <a:t>Portgroups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76895" y="1635530"/>
            <a:ext cx="3662205" cy="31459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4000" indent="-2340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7063" indent="-18415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79488" indent="-17145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49375" indent="-185738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787525" indent="-2286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Grande"/>
              <a:buChar char="›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NSX </a:t>
            </a:r>
          </a:p>
          <a:p>
            <a:pPr lvl="1"/>
            <a:r>
              <a:rPr lang="en-GB" dirty="0" smtClean="0"/>
              <a:t>Controller (x1)</a:t>
            </a:r>
          </a:p>
          <a:p>
            <a:pPr lvl="1"/>
            <a:r>
              <a:rPr lang="en-GB" dirty="0" smtClean="0"/>
              <a:t>Transport Zone</a:t>
            </a:r>
          </a:p>
          <a:p>
            <a:pPr lvl="1"/>
            <a:r>
              <a:rPr lang="en-GB" dirty="0" smtClean="0"/>
              <a:t>DFW Rule</a:t>
            </a:r>
          </a:p>
          <a:p>
            <a:pPr lvl="1"/>
            <a:r>
              <a:rPr lang="en-GB" dirty="0" smtClean="0"/>
              <a:t>Edge Gateway</a:t>
            </a:r>
          </a:p>
          <a:p>
            <a:pPr lvl="1"/>
            <a:r>
              <a:rPr lang="en-GB" dirty="0" smtClean="0"/>
              <a:t>Logical Switches</a:t>
            </a:r>
          </a:p>
          <a:p>
            <a:pPr lvl="1"/>
            <a:r>
              <a:rPr lang="en-GB" dirty="0" smtClean="0"/>
              <a:t>Edge BGP/OSPF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63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$truth</a:t>
            </a:r>
            <a:r>
              <a:rPr lang="en-GB" dirty="0" smtClean="0"/>
              <a:t> | </a:t>
            </a:r>
            <a:r>
              <a:rPr lang="en-GB" dirty="0" smtClean="0">
                <a:solidFill>
                  <a:srgbClr val="FF0000"/>
                </a:solidFill>
              </a:rPr>
              <a:t>where</a:t>
            </a:r>
            <a:r>
              <a:rPr lang="en-GB" dirty="0" smtClean="0"/>
              <a:t> {</a:t>
            </a:r>
            <a:r>
              <a:rPr lang="en-GB" dirty="0" smtClean="0">
                <a:solidFill>
                  <a:srgbClr val="00B050"/>
                </a:solidFill>
              </a:rPr>
              <a:t>$_.plan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–ne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$</a:t>
            </a:r>
            <a:r>
              <a:rPr lang="en-GB" dirty="0" err="1" smtClean="0">
                <a:solidFill>
                  <a:srgbClr val="00B050"/>
                </a:solidFill>
              </a:rPr>
              <a:t>env:REALITY</a:t>
            </a: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Deploying OVAs = PAINFUL</a:t>
            </a:r>
          </a:p>
          <a:p>
            <a:r>
              <a:rPr lang="en-GB" dirty="0" smtClean="0"/>
              <a:t>Hardware limited = Lab is DEMO only</a:t>
            </a:r>
          </a:p>
          <a:p>
            <a:r>
              <a:rPr lang="en-GB" dirty="0" smtClean="0"/>
              <a:t>Team work = Some challenges</a:t>
            </a:r>
          </a:p>
          <a:p>
            <a:r>
              <a:rPr lang="en-GB" dirty="0" smtClean="0"/>
              <a:t>Time!!! Rapidly scaled back expectations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Divided </a:t>
            </a:r>
            <a:r>
              <a:rPr lang="en-GB" dirty="0"/>
              <a:t>w</a:t>
            </a:r>
            <a:r>
              <a:rPr lang="en-GB" dirty="0" smtClean="0"/>
              <a:t>ork</a:t>
            </a:r>
          </a:p>
          <a:p>
            <a:r>
              <a:rPr lang="en-GB" dirty="0"/>
              <a:t>Decided on </a:t>
            </a:r>
            <a:r>
              <a:rPr lang="en-GB" dirty="0" err="1"/>
              <a:t>config</a:t>
            </a:r>
            <a:r>
              <a:rPr lang="en-GB" dirty="0"/>
              <a:t> file structure</a:t>
            </a:r>
          </a:p>
          <a:p>
            <a:r>
              <a:rPr lang="en-GB" dirty="0" smtClean="0"/>
              <a:t>Built infrastructure</a:t>
            </a:r>
          </a:p>
          <a:p>
            <a:r>
              <a:rPr lang="en-GB" dirty="0" smtClean="0"/>
              <a:t>Wrote </a:t>
            </a:r>
            <a:r>
              <a:rPr lang="en-GB" dirty="0" err="1" smtClean="0"/>
              <a:t>config</a:t>
            </a:r>
            <a:r>
              <a:rPr lang="en-GB" dirty="0" smtClean="0"/>
              <a:t> file</a:t>
            </a:r>
          </a:p>
          <a:p>
            <a:r>
              <a:rPr lang="en-GB" dirty="0" smtClean="0"/>
              <a:t>Wrote some logic</a:t>
            </a:r>
          </a:p>
          <a:p>
            <a:endParaRPr lang="en-GB" dirty="0"/>
          </a:p>
          <a:p>
            <a:r>
              <a:rPr lang="en-GB" dirty="0" smtClean="0"/>
              <a:t>..demo?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95824" y="1031369"/>
            <a:ext cx="3993805" cy="3140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Dave - @daveyb0y</a:t>
            </a:r>
          </a:p>
          <a:p>
            <a:pPr algn="r"/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Tim - @</a:t>
            </a:r>
            <a:r>
              <a:rPr lang="en-GB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railroadmanuk</a:t>
            </a:r>
            <a:endParaRPr lang="en-GB" sz="2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r"/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Abdullah - @do0dzZZ</a:t>
            </a:r>
          </a:p>
          <a:p>
            <a:pPr algn="r"/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Sandeep – @</a:t>
            </a:r>
            <a:r>
              <a:rPr lang="en-GB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hakabo_uk</a:t>
            </a:r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pPr algn="r"/>
            <a:r>
              <a:rPr lang="en-GB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Romain</a:t>
            </a:r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– @</a:t>
            </a:r>
            <a:r>
              <a:rPr lang="en-GB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woueb</a:t>
            </a:r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pPr algn="r"/>
            <a:r>
              <a:rPr lang="en-GB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Xavier - $null</a:t>
            </a:r>
            <a:endParaRPr lang="en-GB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926843"/>
            <a:ext cx="3993805" cy="3140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GB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Q&amp;A</a:t>
            </a:r>
            <a:endParaRPr lang="en-GB" sz="11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5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heme">
  <a:themeElements>
    <a:clrScheme name="Egendefinert 6">
      <a:dk1>
        <a:sysClr val="windowText" lastClr="000000"/>
      </a:dk1>
      <a:lt1>
        <a:sysClr val="window" lastClr="FFFFFF"/>
      </a:lt1>
      <a:dk2>
        <a:srgbClr val="3B6E8F"/>
      </a:dk2>
      <a:lt2>
        <a:srgbClr val="BEC0C2"/>
      </a:lt2>
      <a:accent1>
        <a:srgbClr val="9B9A9B"/>
      </a:accent1>
      <a:accent2>
        <a:srgbClr val="E31937"/>
      </a:accent2>
      <a:accent3>
        <a:srgbClr val="000000"/>
      </a:accent3>
      <a:accent4>
        <a:srgbClr val="00BEE2"/>
      </a:accent4>
      <a:accent5>
        <a:srgbClr val="FFF200"/>
      </a:accent5>
      <a:accent6>
        <a:srgbClr val="F196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H - Hyperconverged  PS Slides.pptx [Read-Only]" id="{1BE1623C-C55A-4945-A55B-E22C79F59782}" vid="{126F77E4-78C8-478B-B7EF-7749E18F45B7}"/>
    </a:ext>
  </a:extLst>
</a:theme>
</file>

<file path=ppt/theme/theme2.xml><?xml version="1.0" encoding="utf-8"?>
<a:theme xmlns:a="http://schemas.openxmlformats.org/drawingml/2006/main" name="Office-them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H - Hyperconverged  PS Slides.pptx [Read-Only]" id="{1BE1623C-C55A-4945-A55B-E22C79F59782}" vid="{45EC0B52-1166-4BE6-84E9-256095BF6E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ListForm</Display>
  <Edit>ListForm</Edit>
  <New>ListForm</New>
</FormTemplates>
</file>

<file path=customXml/item2.xml><?xml version="1.0" encoding="utf-8"?>
<?mso-contentType ?>
<spe:Receivers xmlns:spe="http://schemas.microsoft.com/sharepoint/events">
  <Receiver>
    <Name/>
    <Synchronization>Synchronous</Synchronization>
    <Type>10001</Type>
    <SequenceNumber>25500</SequenceNumber>
    <Url/>
    <Assembly>Proact.Intranet.Definition, Version=1.0.0.0, Culture=neutral, PublicKeyToken=b848d3ec396f6039</Assembly>
    <Class>Proact.Intranet.Definition.EventHandlers.ProactDocumentEventHandler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5095120c76643bea2bd024beb4729df xmlns="aff1dd8c-fd50-4a0d-993b-6060610d16a4">
      <Terms xmlns="http://schemas.microsoft.com/office/infopath/2007/PartnerControls"/>
    </c5095120c76643bea2bd024beb4729df>
    <TaxCatchAll xmlns="aff1dd8c-fd50-4a0d-993b-6060610d16a4"/>
    <Visibility xmlns="http://schemas.microsoft.com/sharepoint/v3">Internal</Visibility>
  </documentManagement>
</p:properties>
</file>

<file path=customXml/item4.xml><?xml version="1.0" encoding="utf-8"?>
<?mso-contentType ?>
<SharedContentType xmlns="Microsoft.SharePoint.Taxonomy.ContentTypeSync" SourceId="1f1a0c5e-b187-4b28-af6a-81bfb18300d9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B190F553E8A744B855C47FA13D48CB" ma:contentTypeVersion="8" ma:contentTypeDescription="Create a new document" ma:contentTypeScope="" ma:versionID="7e8a60f4491290f339f73986104bd70b">
  <xsd:schema xmlns:xsd="http://www.w3.org/2001/XMLSchema" xmlns:xs="http://www.w3.org/2001/XMLSchema" xmlns:p="http://schemas.microsoft.com/office/2006/metadata/properties" xmlns:ns1="http://schemas.microsoft.com/sharepoint/v3" xmlns:ns2="aff1dd8c-fd50-4a0d-993b-6060610d16a4" targetNamespace="http://schemas.microsoft.com/office/2006/metadata/properties" ma:root="true" ma:fieldsID="b07057137c7d5205a3099bb4590eeaa2" ns1:_="" ns2:_="">
    <xsd:import namespace="http://schemas.microsoft.com/sharepoint/v3"/>
    <xsd:import namespace="aff1dd8c-fd50-4a0d-993b-6060610d16a4"/>
    <xsd:element name="properties">
      <xsd:complexType>
        <xsd:sequence>
          <xsd:element name="documentManagement">
            <xsd:complexType>
              <xsd:all>
                <xsd:element ref="ns1:Visibility" minOccurs="0"/>
                <xsd:element ref="ns2:c5095120c76643bea2bd024beb4729d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isibility" ma:index="3" nillable="true" ma:displayName="Visibility" ma:default="Internal" ma:description="A selection of visibility options" ma:format="Dropdown" ma:internalName="Visibility">
      <xsd:simpleType>
        <xsd:restriction base="dms:Choice">
          <xsd:enumeration value="Internal"/>
          <xsd:enumeration value="Shared"/>
          <xsd:enumeration value="Public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1dd8c-fd50-4a0d-993b-6060610d16a4" elementFormDefault="qualified">
    <xsd:import namespace="http://schemas.microsoft.com/office/2006/documentManagement/types"/>
    <xsd:import namespace="http://schemas.microsoft.com/office/infopath/2007/PartnerControls"/>
    <xsd:element name="c5095120c76643bea2bd024beb4729df" ma:index="4" nillable="true" ma:taxonomy="true" ma:internalName="c5095120c76643bea2bd024beb4729df" ma:taxonomyFieldName="DocumentTag" ma:displayName="Document Tag" ma:readOnly="false" ma:default="" ma:fieldId="{c5095120-c766-43be-a2bd-024beb4729df}" ma:taxonomyMulti="true" ma:sspId="1f1a0c5e-b187-4b28-af6a-81bfb18300d9" ma:termSetId="de8469d5-6383-438d-b180-6cf588170e69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5" nillable="true" ma:displayName="Taxonomy Catch All Column" ma:hidden="true" ma:list="{62c6a476-6569-49fa-8740-5e6a2e304e08}" ma:internalName="TaxCatchAll" ma:showField="CatchAllData" ma:web="aff1dd8c-fd50-4a0d-993b-6060610d16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AF02C-3864-4DAB-A576-9B9E437B05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A75E3-9EFC-4302-8B29-787CF37F3B7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C2244D1-C12B-4AB5-9468-0834BC6F08B0}">
  <ds:schemaRefs>
    <ds:schemaRef ds:uri="aff1dd8c-fd50-4a0d-993b-6060610d16a4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F055B7E-3147-4FCB-ABA0-C4B27120D37F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180B570C-7CEE-40E8-8F88-0200938018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f1dd8c-fd50-4a0d-993b-6060610d1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Proact Template</Template>
  <TotalTime>75</TotalTime>
  <Words>223</Words>
  <Application>Microsoft Office PowerPoint</Application>
  <PresentationFormat>On-screen Show (16:9)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Lucida Grande</vt:lpstr>
      <vt:lpstr>Wingdings</vt:lpstr>
      <vt:lpstr>Office-theme</vt:lpstr>
      <vt:lpstr>Office-theme 2</vt:lpstr>
      <vt:lpstr>PowerPoint Presentation</vt:lpstr>
      <vt:lpstr>PowerPoint Presentation</vt:lpstr>
      <vt:lpstr>Logic</vt:lpstr>
      <vt:lpstr>Configuration</vt:lpstr>
      <vt:lpstr>Automated Lab Infrastructure… planned!</vt:lpstr>
      <vt:lpstr>$truth | where {$_.plan –ne $env:REALITY}</vt:lpstr>
      <vt:lpstr>What We Did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Hocking</dc:creator>
  <cp:lastModifiedBy>David Hocking</cp:lastModifiedBy>
  <cp:revision>9</cp:revision>
  <cp:lastPrinted>2016-04-12T08:43:00Z</cp:lastPrinted>
  <dcterms:created xsi:type="dcterms:W3CDTF">2016-10-17T18:40:04Z</dcterms:created>
  <dcterms:modified xsi:type="dcterms:W3CDTF">2016-10-17T19:56:01Z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0x01010064B190F553E8A744B855C47FA13D48CB</vt:lpwstr>
  </property>
  <property fmtid="{D5CDD505-2E9C-101B-9397-08002B2CF9AE}" pid="3" name="TaxKeyword">
    <vt:lpwstr/>
  </property>
  <property fmtid="{D5CDD505-2E9C-101B-9397-08002B2CF9AE}" pid="4" name="DocumentTag">
    <vt:lpwstr/>
  </property>
</Properties>
</file>