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age"/>
          <p:cNvSpPr/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88" name="Title Text"/>
          <p:cNvSpPr txBox="1"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Image"/>
          <p:cNvSpPr/>
          <p:nvPr>
            <p:ph type="pic" sz="quarter" idx="13"/>
          </p:nvPr>
        </p:nvSpPr>
        <p:spPr>
          <a:xfrm>
            <a:off x="7175500" y="2882900"/>
            <a:ext cx="4102100" cy="54737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0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9" name="Body Level One…"/>
          <p:cNvSpPr txBox="1"/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/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70" name="Title Text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/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example-link" TargetMode="External"/><Relationship Id="rId3" Type="http://schemas.openxmlformats.org/officeDocument/2006/relationships/hyperlink" Target="mailto:railsbridgeboston@gmail.com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houghtbot.com/upcase" TargetMode="External"/><Relationship Id="rId3" Type="http://schemas.openxmlformats.org/officeDocument/2006/relationships/hyperlink" Target="http://theodinproject.com" TargetMode="External"/><Relationship Id="rId4" Type="http://schemas.openxmlformats.org/officeDocument/2006/relationships/hyperlink" Target="http://freecodecamp.org" TargetMode="External"/><Relationship Id="rId5" Type="http://schemas.openxmlformats.org/officeDocument/2006/relationships/hyperlink" Target="http://resilientcoders.org" TargetMode="External"/><Relationship Id="rId6" Type="http://schemas.openxmlformats.org/officeDocument/2006/relationships/hyperlink" Target="http://launchacademy.com" TargetMode="External"/><Relationship Id="rId7" Type="http://schemas.openxmlformats.org/officeDocument/2006/relationships/hyperlink" Target="http://startupinstitute.com/" TargetMode="External"/><Relationship Id="rId8" Type="http://schemas.openxmlformats.org/officeDocument/2006/relationships/hyperlink" Target="https://generalassemb.ly/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rldevelopit.com" TargetMode="External"/><Relationship Id="rId3" Type="http://schemas.openxmlformats.org/officeDocument/2006/relationships/hyperlink" Target="http://womenwhocode.com" TargetMode="External"/><Relationship Id="rId4" Type="http://schemas.openxmlformats.org/officeDocument/2006/relationships/hyperlink" Target="http://bostonrb.org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ailsbridge-boston/railsbridge-boston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railsbridgeboston.org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example-link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railsbridgeboston.org/intro-to-rails/intro-to-rails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Welcome to"/>
          <p:cNvSpPr txBox="1"/>
          <p:nvPr>
            <p:ph type="ctrTitle"/>
          </p:nvPr>
        </p:nvSpPr>
        <p:spPr>
          <a:xfrm>
            <a:off x="2800350" y="1429940"/>
            <a:ext cx="7404100" cy="1554560"/>
          </a:xfrm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Welcome to</a:t>
            </a:r>
          </a:p>
        </p:txBody>
      </p:sp>
      <p:pic>
        <p:nvPicPr>
          <p:cNvPr id="138" name="railsbridge-train-black.png" descr="railsbridge-train-bla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3568" y="3409950"/>
            <a:ext cx="5997664" cy="3683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Pizza is coming!!"/>
          <p:cNvSpPr/>
          <p:nvPr/>
        </p:nvSpPr>
        <p:spPr>
          <a:xfrm>
            <a:off x="3793771" y="7840798"/>
            <a:ext cx="5229003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Pizza is coming!!</a:t>
            </a:r>
          </a:p>
        </p:txBody>
      </p:sp>
      <p:sp>
        <p:nvSpPr>
          <p:cNvPr id="140" name="SSID: &lt;wifi&gt;…"/>
          <p:cNvSpPr/>
          <p:nvPr/>
        </p:nvSpPr>
        <p:spPr>
          <a:xfrm>
            <a:off x="7201625" y="321840"/>
            <a:ext cx="5484764" cy="1147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600"/>
            </a:pPr>
            <a:r>
              <a:rPr b="1"/>
              <a:t>SSID</a:t>
            </a:r>
            <a:r>
              <a:t>: &lt;wifi&gt;</a:t>
            </a:r>
          </a:p>
          <a:p>
            <a:pPr>
              <a:defRPr sz="3600"/>
            </a:pPr>
            <a:r>
              <a:rPr b="1"/>
              <a:t>Password</a:t>
            </a:r>
            <a:r>
              <a:t>: &lt;password&gt;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🌮 Lunch! 🌮"/>
          <p:cNvSpPr txBox="1"/>
          <p:nvPr>
            <p:ph type="title"/>
          </p:nvPr>
        </p:nvSpPr>
        <p:spPr>
          <a:xfrm>
            <a:off x="1270000" y="3454400"/>
            <a:ext cx="10464800" cy="2438400"/>
          </a:xfrm>
          <a:prstGeom prst="rect">
            <a:avLst/>
          </a:prstGeom>
        </p:spPr>
        <p:txBody>
          <a:bodyPr/>
          <a:lstStyle/>
          <a:p>
            <a:pPr/>
            <a:r>
              <a:t>🌮 Lunch! 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Q&amp;A with TAs"/>
          <p:cNvSpPr txBox="1"/>
          <p:nvPr>
            <p:ph type="title"/>
          </p:nvPr>
        </p:nvSpPr>
        <p:spPr>
          <a:xfrm>
            <a:off x="1270000" y="3302000"/>
            <a:ext cx="10464800" cy="2438400"/>
          </a:xfrm>
          <a:prstGeom prst="rect">
            <a:avLst/>
          </a:prstGeom>
        </p:spPr>
        <p:txBody>
          <a:bodyPr/>
          <a:lstStyle/>
          <a:p>
            <a:pPr/>
            <a:r>
              <a:t>Q&amp;A with TAs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What’s next?"/>
          <p:cNvSpPr txBox="1"/>
          <p:nvPr>
            <p:ph type="title"/>
          </p:nvPr>
        </p:nvSpPr>
        <p:spPr>
          <a:xfrm>
            <a:off x="1270000" y="3657600"/>
            <a:ext cx="10464800" cy="2438400"/>
          </a:xfrm>
          <a:prstGeom prst="rect">
            <a:avLst/>
          </a:prstGeom>
        </p:spPr>
        <p:txBody>
          <a:bodyPr/>
          <a:lstStyle/>
          <a:p>
            <a:pPr/>
            <a:r>
              <a:t>What’s next?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e want your feedback! 💛"/>
          <p:cNvSpPr txBox="1"/>
          <p:nvPr>
            <p:ph type="title"/>
          </p:nvPr>
        </p:nvSpPr>
        <p:spPr>
          <a:xfrm>
            <a:off x="371673" y="254000"/>
            <a:ext cx="12385577" cy="2438400"/>
          </a:xfrm>
          <a:prstGeom prst="rect">
            <a:avLst/>
          </a:prstGeom>
        </p:spPr>
        <p:txBody>
          <a:bodyPr/>
          <a:lstStyle/>
          <a:p>
            <a:pPr/>
            <a:r>
              <a:t>We want your feedback! 💛</a:t>
            </a:r>
          </a:p>
        </p:txBody>
      </p:sp>
      <p:sp>
        <p:nvSpPr>
          <p:cNvPr id="179" name="Go to the Survey link:…"/>
          <p:cNvSpPr/>
          <p:nvPr/>
        </p:nvSpPr>
        <p:spPr>
          <a:xfrm>
            <a:off x="878135" y="3270250"/>
            <a:ext cx="11372653" cy="321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</a:p>
          <a:p>
            <a:pPr/>
            <a:r>
              <a:t>Go to the Survey link:</a:t>
            </a:r>
          </a:p>
          <a:p>
            <a:pPr>
              <a:defRPr>
                <a:solidFill>
                  <a:schemeClr val="accent5">
                    <a:lumOff val="-29866"/>
                  </a:schemeClr>
                </a:solidFill>
              </a:defRPr>
            </a:pPr>
            <a:r>
              <a:t>&lt;</a:t>
            </a:r>
            <a:r>
              <a:rPr u="sng">
                <a:hlinkClick r:id="rId2" invalidUrl="" action="" tgtFrame="" tooltip="" history="1" highlightClick="0" endSnd="0"/>
              </a:rPr>
              <a:t>bit.ly/example-link</a:t>
            </a:r>
            <a:r>
              <a:t>&gt;</a:t>
            </a:r>
          </a:p>
          <a:p>
            <a:pPr/>
          </a:p>
          <a:p>
            <a:pPr/>
            <a:r>
              <a:t>Send us an email: </a:t>
            </a:r>
            <a:r>
              <a:rPr u="sng">
                <a:hlinkClick r:id="rId3" invalidUrl="" action="" tgtFrame="" tooltip="" history="1" highlightClick="0" endSnd="0"/>
              </a:rPr>
              <a:t>railsbridgeboston@gmail.com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urther your learning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Further your learning!</a:t>
            </a:r>
          </a:p>
        </p:txBody>
      </p:sp>
      <p:sp>
        <p:nvSpPr>
          <p:cNvPr id="182" name="Upcase (thoughtbot.com/upcase)…"/>
          <p:cNvSpPr txBox="1"/>
          <p:nvPr>
            <p:ph type="body" idx="1"/>
          </p:nvPr>
        </p:nvSpPr>
        <p:spPr>
          <a:xfrm>
            <a:off x="1801564" y="2553692"/>
            <a:ext cx="9858872" cy="6144816"/>
          </a:xfrm>
          <a:prstGeom prst="rect">
            <a:avLst/>
          </a:prstGeom>
        </p:spPr>
        <p:txBody>
          <a:bodyPr/>
          <a:lstStyle/>
          <a:p>
            <a:pPr>
              <a:defRPr sz="3800"/>
            </a:pPr>
            <a:r>
              <a:t>Upcase (</a:t>
            </a:r>
            <a:r>
              <a:rPr u="sng">
                <a:solidFill>
                  <a:schemeClr val="accent5">
                    <a:lumOff val="-29866"/>
                  </a:schemeClr>
                </a:solidFill>
                <a:hlinkClick r:id="rId2" invalidUrl="" action="" tgtFrame="" tooltip="" history="1" highlightClick="0" endSnd="0"/>
              </a:rPr>
              <a:t>thoughtbot.com/upcase</a:t>
            </a:r>
            <a:r>
              <a:rPr u="sng"/>
              <a:t>)</a:t>
            </a:r>
            <a:endParaRPr u="sng"/>
          </a:p>
          <a:p>
            <a:pPr>
              <a:defRPr sz="3800"/>
            </a:pPr>
            <a:r>
              <a:t>The Odin Project (</a:t>
            </a:r>
            <a:r>
              <a:rPr u="sng">
                <a:solidFill>
                  <a:schemeClr val="accent5">
                    <a:lumOff val="-29866"/>
                  </a:schemeClr>
                </a:solidFill>
                <a:hlinkClick r:id="rId3" invalidUrl="" action="" tgtFrame="" tooltip="" history="1" highlightClick="0" endSnd="0"/>
              </a:rPr>
              <a:t>theodinproject.com</a:t>
            </a:r>
            <a:r>
              <a:rPr u="sng"/>
              <a:t>)</a:t>
            </a:r>
            <a:endParaRPr u="sng"/>
          </a:p>
          <a:p>
            <a:pPr>
              <a:defRPr sz="3800"/>
            </a:pPr>
            <a:r>
              <a:t>freeCodeCamp (</a:t>
            </a:r>
            <a:r>
              <a:rPr u="sng">
                <a:solidFill>
                  <a:schemeClr val="accent5">
                    <a:lumOff val="-29866"/>
                  </a:schemeClr>
                </a:solidFill>
                <a:hlinkClick r:id="rId4" invalidUrl="" action="" tgtFrame="" tooltip="" history="1" highlightClick="0" endSnd="0"/>
              </a:rPr>
              <a:t>freecodecamp.org</a:t>
            </a:r>
            <a:r>
              <a:rPr u="sng"/>
              <a:t>)</a:t>
            </a:r>
            <a:endParaRPr u="sng"/>
          </a:p>
          <a:p>
            <a:pPr>
              <a:defRPr sz="3800"/>
            </a:pPr>
            <a:r>
              <a:t>Resilient Coders (</a:t>
            </a:r>
            <a:r>
              <a:rPr u="sng">
                <a:solidFill>
                  <a:schemeClr val="accent5">
                    <a:lumOff val="-29866"/>
                  </a:schemeClr>
                </a:solidFill>
                <a:hlinkClick r:id="rId5" invalidUrl="" action="" tgtFrame="" tooltip="" history="1" highlightClick="0" endSnd="0"/>
              </a:rPr>
              <a:t>resilientcoders.org</a:t>
            </a:r>
            <a:r>
              <a:t>)</a:t>
            </a:r>
          </a:p>
          <a:p>
            <a:pPr>
              <a:defRPr sz="3800"/>
            </a:pPr>
            <a:r>
              <a:t>Launch Academy (</a:t>
            </a:r>
            <a:r>
              <a:rPr u="sng">
                <a:solidFill>
                  <a:schemeClr val="accent5">
                    <a:lumOff val="-29866"/>
                  </a:schemeClr>
                </a:solidFill>
                <a:hlinkClick r:id="rId6" invalidUrl="" action="" tgtFrame="" tooltip="" history="1" highlightClick="0" endSnd="0"/>
              </a:rPr>
              <a:t>launchacademy.com</a:t>
            </a:r>
            <a:r>
              <a:rPr u="sng"/>
              <a:t>)</a:t>
            </a:r>
          </a:p>
          <a:p>
            <a:pPr>
              <a:defRPr sz="3800"/>
            </a:pPr>
            <a:r>
              <a:t>Startup Institute (</a:t>
            </a:r>
            <a:r>
              <a:rPr u="sng">
                <a:solidFill>
                  <a:schemeClr val="accent5">
                    <a:lumOff val="-29866"/>
                  </a:schemeClr>
                </a:solidFill>
                <a:hlinkClick r:id="rId7" invalidUrl="" action="" tgtFrame="" tooltip="" history="1" highlightClick="0" endSnd="0"/>
              </a:rPr>
              <a:t>startupinstitute.com</a:t>
            </a:r>
            <a:r>
              <a:t>)</a:t>
            </a:r>
          </a:p>
          <a:p>
            <a:pPr>
              <a:defRPr sz="3800"/>
            </a:pPr>
            <a:r>
              <a:t>General Assembly (</a:t>
            </a:r>
            <a:r>
              <a:rPr u="sng">
                <a:solidFill>
                  <a:schemeClr val="accent5">
                    <a:lumOff val="-29866"/>
                  </a:schemeClr>
                </a:solidFill>
                <a:hlinkClick r:id="rId8" invalidUrl="" action="" tgtFrame="" tooltip="" history="1" highlightClick="0" endSnd="0"/>
              </a:rPr>
              <a:t>generalassemb.ly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et Involved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 Involved!</a:t>
            </a:r>
          </a:p>
        </p:txBody>
      </p:sp>
      <p:sp>
        <p:nvSpPr>
          <p:cNvPr id="185" name="Girl Develop It (girldevelopit.com)…"/>
          <p:cNvSpPr txBox="1"/>
          <p:nvPr>
            <p:ph type="body" idx="1"/>
          </p:nvPr>
        </p:nvSpPr>
        <p:spPr>
          <a:xfrm>
            <a:off x="370780" y="2298700"/>
            <a:ext cx="12263240" cy="6654800"/>
          </a:xfrm>
          <a:prstGeom prst="rect">
            <a:avLst/>
          </a:prstGeom>
        </p:spPr>
        <p:txBody>
          <a:bodyPr/>
          <a:lstStyle/>
          <a:p>
            <a:pPr/>
            <a:r>
              <a:t>Girl Develop It (</a:t>
            </a:r>
            <a:r>
              <a:rPr u="sng">
                <a:solidFill>
                  <a:schemeClr val="accent5">
                    <a:lumOff val="-29866"/>
                  </a:schemeClr>
                </a:solidFill>
                <a:hlinkClick r:id="rId2" invalidUrl="" action="" tgtFrame="" tooltip="" history="1" highlightClick="0" endSnd="0"/>
              </a:rPr>
              <a:t>girldevelopit.com</a:t>
            </a:r>
            <a:r>
              <a:t>)</a:t>
            </a:r>
          </a:p>
          <a:p>
            <a:pPr/>
            <a:r>
              <a:t>Women Who Code (</a:t>
            </a:r>
            <a:r>
              <a:rPr u="sng">
                <a:solidFill>
                  <a:schemeClr val="accent5">
                    <a:lumOff val="-29866"/>
                  </a:schemeClr>
                </a:solidFill>
                <a:hlinkClick r:id="rId3" invalidUrl="" action="" tgtFrame="" tooltip="" history="1" highlightClick="0" endSnd="0"/>
              </a:rPr>
              <a:t>womenwhocode.com</a:t>
            </a:r>
            <a:r>
              <a:rPr u="sng">
                <a:solidFill>
                  <a:schemeClr val="accent5">
                    <a:lumOff val="-29866"/>
                  </a:schemeClr>
                </a:solidFill>
              </a:rPr>
              <a:t>/boston</a:t>
            </a:r>
            <a:r>
              <a:t>)</a:t>
            </a:r>
          </a:p>
          <a:p>
            <a:pPr/>
            <a:r>
              <a:t>Boston Ruby Group (</a:t>
            </a:r>
            <a:r>
              <a:rPr u="sng">
                <a:solidFill>
                  <a:schemeClr val="accent5">
                    <a:lumOff val="-29866"/>
                  </a:schemeClr>
                </a:solidFill>
                <a:hlinkClick r:id="rId4" invalidUrl="" action="" tgtFrame="" tooltip="" history="1" highlightClick="0" endSnd="0"/>
              </a:rPr>
              <a:t>bostonrb.org</a:t>
            </a:r>
            <a:r>
              <a:t>)</a:t>
            </a:r>
          </a:p>
          <a:p>
            <a:pPr lvl="1" marL="1279071" indent="-517071"/>
            <a:r>
              <a:rPr sz="3800"/>
              <a:t>Project Night is the 1st Tuesday of every month</a:t>
            </a:r>
            <a:endParaRPr sz="3800"/>
          </a:p>
          <a:p>
            <a:pPr lvl="1" marL="1279071" indent="-517071"/>
            <a:r>
              <a:rPr sz="3800"/>
              <a:t>Meetup w/ guest speakers is the the 2nd Tuesday of every month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ive back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 back!</a:t>
            </a:r>
          </a:p>
        </p:txBody>
      </p:sp>
      <p:sp>
        <p:nvSpPr>
          <p:cNvPr id="188" name="Dona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Donate</a:t>
            </a:r>
          </a:p>
          <a:p>
            <a:pPr/>
            <a:r>
              <a:t>Contribute to our repo</a:t>
            </a:r>
          </a:p>
          <a:p>
            <a:pPr lvl="1">
              <a:defRPr>
                <a:solidFill>
                  <a:schemeClr val="accent5">
                    <a:lumOff val="-29866"/>
                  </a:schemeClr>
                </a:solidFill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https://github.com/railsbridge-boston/railsbridge-boston</a:t>
            </a:r>
          </a:p>
          <a:p>
            <a:pPr/>
            <a:r>
              <a:t>Help us organize the next workshop!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onnect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Connect!</a:t>
            </a:r>
          </a:p>
        </p:txBody>
      </p:sp>
      <p:sp>
        <p:nvSpPr>
          <p:cNvPr id="191" name="Grab your TA’s and tablemates’ contact info…"/>
          <p:cNvSpPr txBox="1"/>
          <p:nvPr>
            <p:ph type="body" idx="1"/>
          </p:nvPr>
        </p:nvSpPr>
        <p:spPr>
          <a:xfrm>
            <a:off x="1270000" y="2451100"/>
            <a:ext cx="10464800" cy="6629400"/>
          </a:xfrm>
          <a:prstGeom prst="rect">
            <a:avLst/>
          </a:prstGeom>
        </p:spPr>
        <p:txBody>
          <a:bodyPr/>
          <a:lstStyle/>
          <a:p>
            <a:pPr/>
            <a:r>
              <a:t>Grab your TA’s and tablemates’ contact info</a:t>
            </a:r>
          </a:p>
          <a:p>
            <a:pPr/>
            <a:r>
              <a:t>Here are the lecturers:</a:t>
            </a:r>
          </a:p>
          <a:p>
            <a:pPr lvl="1" marL="1088571" indent="-326571">
              <a:defRPr sz="2400"/>
            </a:pPr>
            <a:r>
              <a:t>&lt;Presentation Name&gt; &lt;Speaker Name&gt; - &lt;email&gt;</a:t>
            </a:r>
          </a:p>
          <a:p>
            <a:pPr lvl="1" marL="1088571" indent="-326571">
              <a:defRPr sz="2400"/>
            </a:pPr>
            <a:r>
              <a:t>&lt;Presentation Name&gt; &lt;Speaker Name&gt; - &lt;email&gt;</a:t>
            </a:r>
          </a:p>
          <a:p>
            <a:pPr lvl="1" marL="1088571" indent="-326571">
              <a:defRPr sz="2400"/>
            </a:pPr>
            <a:r>
              <a:t>&lt;Presentation Name&gt; &lt;Speaker Name&gt; - &lt;email&gt;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You’re done!"/>
          <p:cNvSpPr txBox="1"/>
          <p:nvPr>
            <p:ph type="title"/>
          </p:nvPr>
        </p:nvSpPr>
        <p:spPr>
          <a:xfrm>
            <a:off x="1270000" y="-508000"/>
            <a:ext cx="10464800" cy="2438400"/>
          </a:xfrm>
          <a:prstGeom prst="rect">
            <a:avLst/>
          </a:prstGeom>
        </p:spPr>
        <p:txBody>
          <a:bodyPr/>
          <a:lstStyle/>
          <a:p>
            <a:pPr/>
            <a:r>
              <a:t>You’re done!</a:t>
            </a:r>
          </a:p>
        </p:txBody>
      </p:sp>
      <p:pic>
        <p:nvPicPr>
          <p:cNvPr id="194" name="party_cat.jpg" descr="party_ca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500" y="1409700"/>
            <a:ext cx="10160000" cy="812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Maps 2013-10-05 08-26-47.jpg" descr="Google Maps 2013-10-05 08-26-4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297" y="2057400"/>
            <a:ext cx="11513341" cy="7124700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Celebrate at &lt;name&gt;!…"/>
          <p:cNvSpPr/>
          <p:nvPr/>
        </p:nvSpPr>
        <p:spPr>
          <a:xfrm>
            <a:off x="3323356" y="419100"/>
            <a:ext cx="6347632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Celebrate at &lt;name&gt;!</a:t>
            </a:r>
          </a:p>
          <a:p>
            <a:pPr>
              <a:defRPr sz="3600"/>
            </a:pPr>
            <a:r>
              <a:t>(first round of drinks </a:t>
            </a:r>
            <a:r>
              <a:rPr b="1"/>
              <a:t>free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onight's 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Tonight's Schedule</a:t>
            </a:r>
          </a:p>
        </p:txBody>
      </p:sp>
      <p:sp>
        <p:nvSpPr>
          <p:cNvPr id="143" name="Complete the install instructions in preparation of tomorrow…"/>
          <p:cNvSpPr txBox="1"/>
          <p:nvPr>
            <p:ph type="body" idx="1"/>
          </p:nvPr>
        </p:nvSpPr>
        <p:spPr>
          <a:xfrm>
            <a:off x="1270000" y="2443112"/>
            <a:ext cx="10464800" cy="6365976"/>
          </a:xfrm>
          <a:prstGeom prst="rect">
            <a:avLst/>
          </a:prstGeom>
        </p:spPr>
        <p:txBody>
          <a:bodyPr/>
          <a:lstStyle/>
          <a:p>
            <a:pPr/>
            <a:r>
              <a:t>Complete the install instructions in preparation of tomorrow</a:t>
            </a:r>
          </a:p>
          <a:p>
            <a:pPr/>
            <a:r>
              <a:t>Learn about the Command Line</a:t>
            </a:r>
          </a:p>
          <a:p>
            <a:pPr/>
            <a:r>
              <a:t>Hear from our wonderful sponsors</a:t>
            </a:r>
          </a:p>
          <a:p>
            <a:pPr/>
            <a:r>
              <a:t>Thank our amazing TAs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On your way out..."/>
          <p:cNvSpPr txBox="1"/>
          <p:nvPr>
            <p:ph type="title"/>
          </p:nvPr>
        </p:nvSpPr>
        <p:spPr>
          <a:xfrm>
            <a:off x="1282700" y="254000"/>
            <a:ext cx="10464800" cy="2590800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On your way out...</a:t>
            </a:r>
          </a:p>
        </p:txBody>
      </p:sp>
      <p:sp>
        <p:nvSpPr>
          <p:cNvPr id="200" name="Please throw out any trash you might have.…"/>
          <p:cNvSpPr txBox="1"/>
          <p:nvPr>
            <p:ph type="body" sz="half" idx="1"/>
          </p:nvPr>
        </p:nvSpPr>
        <p:spPr>
          <a:xfrm>
            <a:off x="1270000" y="2768600"/>
            <a:ext cx="10464800" cy="4041676"/>
          </a:xfrm>
          <a:prstGeom prst="rect">
            <a:avLst/>
          </a:prstGeom>
        </p:spPr>
        <p:txBody>
          <a:bodyPr/>
          <a:lstStyle/>
          <a:p>
            <a:pPr/>
            <a:r>
              <a:t>Please throw out any trash you might have.</a:t>
            </a:r>
          </a:p>
          <a:p>
            <a:pPr/>
            <a:r>
              <a:t>Grab some stickers from the check-in table!</a:t>
            </a:r>
          </a:p>
        </p:txBody>
      </p:sp>
      <p:pic>
        <p:nvPicPr>
          <p:cNvPr id="201" name="balloons.png" descr="balloon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6096000"/>
            <a:ext cx="2536009" cy="35301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Install Complet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 Complete?</a:t>
            </a:r>
          </a:p>
        </p:txBody>
      </p:sp>
      <p:sp>
        <p:nvSpPr>
          <p:cNvPr id="146" name="Make sure you get a sticker from a TA…"/>
          <p:cNvSpPr txBox="1"/>
          <p:nvPr>
            <p:ph type="body" idx="1"/>
          </p:nvPr>
        </p:nvSpPr>
        <p:spPr>
          <a:xfrm>
            <a:off x="1270000" y="2728416"/>
            <a:ext cx="10464800" cy="4916984"/>
          </a:xfrm>
          <a:prstGeom prst="rect">
            <a:avLst/>
          </a:prstGeom>
        </p:spPr>
        <p:txBody>
          <a:bodyPr/>
          <a:lstStyle/>
          <a:p>
            <a:pPr/>
            <a:r>
              <a:t>Make sure you get a sticker from a TA</a:t>
            </a:r>
          </a:p>
          <a:p>
            <a:pPr/>
            <a:r>
              <a:t>Go home and rest</a:t>
            </a:r>
          </a:p>
          <a:p>
            <a:pPr/>
            <a:r>
              <a:t>Breakfast arrives at &lt;time&gt;</a:t>
            </a:r>
          </a:p>
          <a:p>
            <a:pPr/>
            <a:r>
              <a:t>Day starts at &lt;time&gt;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Install Instru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 Instructions</a:t>
            </a:r>
          </a:p>
        </p:txBody>
      </p:sp>
      <p:sp>
        <p:nvSpPr>
          <p:cNvPr id="149" name="Go to docs.railsbridgeboston.org and find installfe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 to </a:t>
            </a:r>
            <a:r>
              <a:rPr u="sng">
                <a:solidFill>
                  <a:schemeClr val="accent5">
                    <a:lumOff val="-29866"/>
                  </a:schemeClr>
                </a:solidFill>
                <a:hlinkClick r:id="rId2" invalidUrl="" action="" tgtFrame="" tooltip="" history="1" highlightClick="0" endSnd="0"/>
              </a:rPr>
              <a:t>docs.railsbridgeboston.org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 </a:t>
            </a:r>
            <a:r>
              <a:t>and find installfest</a:t>
            </a:r>
          </a:p>
          <a:p>
            <a:pPr/>
            <a:r>
              <a:t>Instead of downloading all the software, we have thumbdrives! TAs will be handing them out.</a:t>
            </a:r>
          </a:p>
          <a:p>
            <a:pPr/>
            <a:r>
              <a:t>We'll have a presentation shortly, but for now, start going through the installfest instructions</a:t>
            </a:r>
          </a:p>
          <a:p>
            <a:pPr/>
            <a:r>
              <a:t>TAs are here to help you! Please give them something to 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hank you, sponsors!"/>
          <p:cNvSpPr/>
          <p:nvPr/>
        </p:nvSpPr>
        <p:spPr>
          <a:xfrm>
            <a:off x="2875167" y="622300"/>
            <a:ext cx="7254466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Thank you, sponsors!</a:t>
            </a:r>
          </a:p>
        </p:txBody>
      </p:sp>
      <p:pic>
        <p:nvPicPr>
          <p:cNvPr id="152" name="autodesk-logo.jpg" descr="autodesk-log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0" y="6647598"/>
            <a:ext cx="5080000" cy="22876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ezcater-logo.jpg" descr="ezcater-logo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45300" y="2177871"/>
            <a:ext cx="5080000" cy="11687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wayfair-logo.png" descr="wayfair-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3600" y="2012926"/>
            <a:ext cx="5080000" cy="149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yesware-logo.png" descr="yesware-log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6349" y="4953015"/>
            <a:ext cx="5080001" cy="10794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thoughtbot-logo.png" descr="thoughtbot-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53200" y="4550898"/>
            <a:ext cx="5291617" cy="1883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resentation Slides"/>
          <p:cNvSpPr txBox="1"/>
          <p:nvPr>
            <p:ph type="title"/>
          </p:nvPr>
        </p:nvSpPr>
        <p:spPr>
          <a:xfrm>
            <a:off x="1270000" y="254000"/>
            <a:ext cx="10664429" cy="1695748"/>
          </a:xfrm>
          <a:prstGeom prst="rect">
            <a:avLst/>
          </a:prstGeom>
        </p:spPr>
        <p:txBody>
          <a:bodyPr/>
          <a:lstStyle/>
          <a:p>
            <a:pPr/>
            <a:r>
              <a:t>Presentation Slides</a:t>
            </a:r>
          </a:p>
        </p:txBody>
      </p:sp>
      <p:sp>
        <p:nvSpPr>
          <p:cNvPr id="159" name="Intro to Command Line…"/>
          <p:cNvSpPr txBox="1"/>
          <p:nvPr>
            <p:ph type="body" idx="1"/>
          </p:nvPr>
        </p:nvSpPr>
        <p:spPr>
          <a:xfrm>
            <a:off x="1270000" y="1979910"/>
            <a:ext cx="10485041" cy="746730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/>
            </a:pPr>
            <a:r>
              <a:t>Intro to Command Line</a:t>
            </a:r>
          </a:p>
          <a:p>
            <a:pPr marL="0" indent="0" algn="ctr">
              <a:spcBef>
                <a:spcPts val="0"/>
              </a:spcBef>
              <a:buSzTx/>
              <a:buNone/>
              <a:defRPr sz="3400">
                <a:solidFill>
                  <a:schemeClr val="accent5">
                    <a:lumOff val="-29866"/>
                  </a:schemeClr>
                </a:solidFill>
              </a:defRPr>
            </a:pPr>
            <a:r>
              <a:t>&lt;</a:t>
            </a:r>
            <a:r>
              <a:rPr u="sng">
                <a:hlinkClick r:id="rId2" invalidUrl="" action="" tgtFrame="" tooltip="" history="1" highlightClick="0" endSnd="0"/>
              </a:rPr>
              <a:t>bit.ly/example-link</a:t>
            </a:r>
            <a:r>
              <a:t>&gt;</a:t>
            </a:r>
          </a:p>
          <a:p>
            <a:pPr marL="0" indent="0" algn="ctr">
              <a:spcBef>
                <a:spcPts val="0"/>
              </a:spcBef>
              <a:buSzTx/>
              <a:buNone/>
              <a:defRPr sz="3400"/>
            </a:pPr>
          </a:p>
          <a:p>
            <a:pPr marL="0" indent="0" algn="ctr">
              <a:spcBef>
                <a:spcPts val="0"/>
              </a:spcBef>
              <a:buSzTx/>
              <a:buNone/>
              <a:defRPr sz="3400"/>
            </a:pPr>
            <a:r>
              <a:t>Intro to Ruby</a:t>
            </a:r>
          </a:p>
          <a:p>
            <a:pPr marL="0" indent="0" algn="ctr">
              <a:spcBef>
                <a:spcPts val="0"/>
              </a:spcBef>
              <a:buSzTx/>
              <a:buNone/>
              <a:defRPr sz="3400">
                <a:solidFill>
                  <a:schemeClr val="accent5">
                    <a:lumOff val="-29866"/>
                  </a:schemeClr>
                </a:solidFill>
              </a:defRPr>
            </a:pPr>
            <a:r>
              <a:t>&lt;</a:t>
            </a:r>
            <a:r>
              <a:rPr u="sng">
                <a:hlinkClick r:id="rId2" invalidUrl="" action="" tgtFrame="" tooltip="" history="1" highlightClick="0" endSnd="0"/>
              </a:rPr>
              <a:t>bit.ly/example-link</a:t>
            </a:r>
            <a:r>
              <a:t>&gt;</a:t>
            </a:r>
          </a:p>
          <a:p>
            <a:pPr marL="0" indent="0" algn="ctr">
              <a:spcBef>
                <a:spcPts val="0"/>
              </a:spcBef>
              <a:buSzTx/>
              <a:buNone/>
              <a:defRPr sz="3400"/>
            </a:pPr>
          </a:p>
          <a:p>
            <a:pPr marL="0" indent="0" algn="ctr">
              <a:spcBef>
                <a:spcPts val="0"/>
              </a:spcBef>
              <a:buSzTx/>
              <a:buNone/>
              <a:defRPr sz="3400"/>
            </a:pPr>
            <a:r>
              <a:t>What is a Web app?</a:t>
            </a:r>
          </a:p>
          <a:p>
            <a:pPr marL="0" indent="0" algn="ctr">
              <a:spcBef>
                <a:spcPts val="0"/>
              </a:spcBef>
              <a:buSzTx/>
              <a:buNone/>
              <a:defRPr sz="3400">
                <a:solidFill>
                  <a:schemeClr val="accent5">
                    <a:lumOff val="-29866"/>
                  </a:schemeClr>
                </a:solidFill>
              </a:defRPr>
            </a:pPr>
            <a:r>
              <a:t>&lt;</a:t>
            </a:r>
            <a:r>
              <a:rPr u="sng">
                <a:hlinkClick r:id="rId2" invalidUrl="" action="" tgtFrame="" tooltip="" history="1" highlightClick="0" endSnd="0"/>
              </a:rPr>
              <a:t>bit.ly/example-link</a:t>
            </a:r>
            <a:r>
              <a:t>&gt;</a:t>
            </a:r>
          </a:p>
          <a:p>
            <a:pPr marL="0" indent="0" algn="ctr">
              <a:spcBef>
                <a:spcPts val="0"/>
              </a:spcBef>
              <a:buSzTx/>
              <a:buNone/>
              <a:defRPr sz="3400"/>
            </a:pPr>
          </a:p>
          <a:p>
            <a:pPr marL="0" indent="0" algn="ctr" defTabSz="355600">
              <a:spcBef>
                <a:spcPts val="0"/>
              </a:spcBef>
              <a:buSzTx/>
              <a:buNone/>
              <a:defRPr sz="3200"/>
            </a:pPr>
            <a:r>
              <a:t>Models, Scaffolding, and Migrations</a:t>
            </a:r>
          </a:p>
          <a:p>
            <a:pPr marL="0" indent="0" algn="ctr">
              <a:spcBef>
                <a:spcPts val="0"/>
              </a:spcBef>
              <a:buSzTx/>
              <a:buNone/>
              <a:defRPr sz="3400">
                <a:solidFill>
                  <a:schemeClr val="accent5">
                    <a:lumOff val="-29866"/>
                  </a:schemeClr>
                </a:solidFill>
              </a:defRPr>
            </a:pPr>
            <a:r>
              <a:t>&lt;</a:t>
            </a:r>
            <a:r>
              <a:rPr u="sng">
                <a:hlinkClick r:id="rId2" invalidUrl="" action="" tgtFrame="" tooltip="" history="1" highlightClick="0" endSnd="0"/>
              </a:rPr>
              <a:t>bit.ly/example-link</a:t>
            </a:r>
            <a:r>
              <a:t>&gt;</a:t>
            </a:r>
          </a:p>
          <a:p>
            <a:pPr marL="0" indent="0" algn="ctr" defTabSz="355600">
              <a:spcBef>
                <a:spcPts val="0"/>
              </a:spcBef>
              <a:buSzTx/>
              <a:buNone/>
              <a:defRPr sz="3200" u="sng"/>
            </a:pPr>
          </a:p>
          <a:p>
            <a:pPr marL="0" indent="0" algn="ctr" defTabSz="355600">
              <a:spcBef>
                <a:spcPts val="0"/>
              </a:spcBef>
              <a:buSzTx/>
              <a:buNone/>
              <a:defRPr sz="3200"/>
            </a:pPr>
            <a:r>
              <a:t>The Model-View-Controller (MVC) Architecture</a:t>
            </a:r>
          </a:p>
          <a:p>
            <a:pPr marL="0" indent="0" algn="ctr">
              <a:spcBef>
                <a:spcPts val="0"/>
              </a:spcBef>
              <a:buSzTx/>
              <a:buNone/>
              <a:defRPr sz="3400">
                <a:solidFill>
                  <a:schemeClr val="accent5">
                    <a:lumOff val="-29866"/>
                  </a:schemeClr>
                </a:solidFill>
              </a:defRPr>
            </a:pPr>
            <a:r>
              <a:t>&lt;</a:t>
            </a:r>
            <a:r>
              <a:rPr u="sng">
                <a:hlinkClick r:id="rId2" invalidUrl="" action="" tgtFrame="" tooltip="" history="1" highlightClick="0" endSnd="0"/>
              </a:rPr>
              <a:t>bit.ly/example-link</a:t>
            </a:r>
            <a: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Welcome back!"/>
          <p:cNvSpPr/>
          <p:nvPr/>
        </p:nvSpPr>
        <p:spPr>
          <a:xfrm>
            <a:off x="2615307" y="1620254"/>
            <a:ext cx="7774186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/>
            </a:lvl1pPr>
          </a:lstStyle>
          <a:p>
            <a:pPr/>
            <a:r>
              <a:t>Welcome back!</a:t>
            </a:r>
          </a:p>
        </p:txBody>
      </p:sp>
      <p:pic>
        <p:nvPicPr>
          <p:cNvPr id="162" name="railsbridge-train-black.png" descr="railsbridge-train-bla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3568" y="3270250"/>
            <a:ext cx="5997664" cy="3683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Grab some breakfast!…"/>
          <p:cNvSpPr/>
          <p:nvPr/>
        </p:nvSpPr>
        <p:spPr>
          <a:xfrm>
            <a:off x="1122" y="7981950"/>
            <a:ext cx="12992101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Grab some breakfast!</a:t>
            </a:r>
          </a:p>
          <a:p>
            <a:pPr/>
            <a:r>
              <a:t>We’ll get started at &lt;time&gt;, so mingle until then!</a:t>
            </a:r>
          </a:p>
        </p:txBody>
      </p:sp>
      <p:sp>
        <p:nvSpPr>
          <p:cNvPr id="164" name="SSID: &lt;wifi&gt;…"/>
          <p:cNvSpPr/>
          <p:nvPr/>
        </p:nvSpPr>
        <p:spPr>
          <a:xfrm>
            <a:off x="7201625" y="321840"/>
            <a:ext cx="5484764" cy="1147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600"/>
            </a:pPr>
            <a:r>
              <a:rPr b="1"/>
              <a:t>SSID</a:t>
            </a:r>
            <a:r>
              <a:t>: &lt;wifi&gt;</a:t>
            </a:r>
          </a:p>
          <a:p>
            <a:pPr>
              <a:defRPr sz="3600"/>
            </a:pPr>
            <a:r>
              <a:rPr b="1"/>
              <a:t>Password</a:t>
            </a:r>
            <a:r>
              <a:t>: &lt;password&gt;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chedule"/>
          <p:cNvSpPr txBox="1"/>
          <p:nvPr>
            <p:ph type="title"/>
          </p:nvPr>
        </p:nvSpPr>
        <p:spPr>
          <a:xfrm>
            <a:off x="1270000" y="254000"/>
            <a:ext cx="10464800" cy="1652489"/>
          </a:xfrm>
          <a:prstGeom prst="rect">
            <a:avLst/>
          </a:prstGeom>
        </p:spPr>
        <p:txBody>
          <a:bodyPr/>
          <a:lstStyle/>
          <a:p>
            <a:pPr/>
            <a:r>
              <a:t>Schedule</a:t>
            </a:r>
          </a:p>
        </p:txBody>
      </p:sp>
      <p:sp>
        <p:nvSpPr>
          <p:cNvPr id="167" name="Start VirtualBox…"/>
          <p:cNvSpPr txBox="1"/>
          <p:nvPr>
            <p:ph type="body" idx="1"/>
          </p:nvPr>
        </p:nvSpPr>
        <p:spPr>
          <a:xfrm>
            <a:off x="1270000" y="1840210"/>
            <a:ext cx="10464800" cy="7463930"/>
          </a:xfrm>
          <a:prstGeom prst="rect">
            <a:avLst/>
          </a:prstGeom>
        </p:spPr>
        <p:txBody>
          <a:bodyPr/>
          <a:lstStyle/>
          <a:p>
            <a:pPr/>
            <a:r>
              <a:t>Start VirtualBox</a:t>
            </a:r>
          </a:p>
          <a:p>
            <a:pPr/>
            <a:r>
              <a:t>Presentation(s)</a:t>
            </a:r>
          </a:p>
          <a:p>
            <a:pPr/>
            <a:r>
              <a:t>Follow the Railsbridge curriculum</a:t>
            </a:r>
          </a:p>
          <a:p>
            <a:pPr/>
            <a:r>
              <a:t>Lunch</a:t>
            </a:r>
          </a:p>
          <a:p>
            <a:pPr/>
            <a:r>
              <a:t>Q&amp;A with TAs</a:t>
            </a:r>
          </a:p>
          <a:p>
            <a:pPr/>
            <a:r>
              <a:t>Follow the Railsbridge curriculum</a:t>
            </a:r>
          </a:p>
          <a:p>
            <a:pPr/>
            <a:r>
              <a:t>Presentation(s)</a:t>
            </a:r>
          </a:p>
          <a:p>
            <a:pPr/>
            <a:r>
              <a:t>Party!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ailsbridge Curricul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Railsbridge Curriculum</a:t>
            </a:r>
          </a:p>
        </p:txBody>
      </p:sp>
      <p:sp>
        <p:nvSpPr>
          <p:cNvPr id="170" name="Visit the docs at:…"/>
          <p:cNvSpPr txBox="1"/>
          <p:nvPr>
            <p:ph type="body" idx="1"/>
          </p:nvPr>
        </p:nvSpPr>
        <p:spPr>
          <a:xfrm>
            <a:off x="936873" y="2768600"/>
            <a:ext cx="11131054" cy="57150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/>
            </a:pPr>
            <a:r>
              <a:t>Visit the docs at:</a:t>
            </a:r>
          </a:p>
          <a:p>
            <a:pPr marL="0" indent="0" algn="ctr">
              <a:spcBef>
                <a:spcPts val="0"/>
              </a:spcBef>
              <a:buSzTx/>
              <a:buNone/>
              <a:defRPr sz="3500">
                <a:solidFill>
                  <a:schemeClr val="accent5">
                    <a:lumOff val="-29866"/>
                  </a:schemeClr>
                </a:solidFill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https://docs.railsbridgeboston.org/intro-to-rails/intro-to-rails</a:t>
            </a:r>
          </a:p>
          <a:p>
            <a:pPr marL="0" indent="0" algn="ctr">
              <a:spcBef>
                <a:spcPts val="0"/>
              </a:spcBef>
              <a:buSzTx/>
              <a:buNone/>
              <a:defRPr sz="3500"/>
            </a:pPr>
          </a:p>
          <a:p>
            <a:pPr marL="0" indent="0" algn="ctr">
              <a:spcBef>
                <a:spcPts val="0"/>
              </a:spcBef>
              <a:buSzTx/>
              <a:buNone/>
              <a:defRPr sz="3500"/>
            </a:pPr>
            <a:r>
              <a:t>Follow the hands-on tutorial</a:t>
            </a:r>
          </a:p>
          <a:p>
            <a:pPr marL="0" indent="0" algn="ctr">
              <a:spcBef>
                <a:spcPts val="0"/>
              </a:spcBef>
              <a:buSzTx/>
              <a:buNone/>
              <a:defRPr sz="3500"/>
            </a:pPr>
          </a:p>
          <a:p>
            <a:pPr marL="0" indent="0" algn="ctr">
              <a:spcBef>
                <a:spcPts val="0"/>
              </a:spcBef>
              <a:buSzTx/>
              <a:buNone/>
              <a:defRPr sz="3500"/>
            </a:pPr>
            <a:r>
              <a:t>Have a question? Raise your hand or shout out for a TA. We would love to help!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