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2"/>
  </p:notesMasterIdLst>
  <p:sldIdLst>
    <p:sldId id="258" r:id="rId2"/>
    <p:sldId id="273" r:id="rId3"/>
    <p:sldId id="264" r:id="rId4"/>
    <p:sldId id="265" r:id="rId5"/>
    <p:sldId id="274" r:id="rId6"/>
    <p:sldId id="268" r:id="rId7"/>
    <p:sldId id="275" r:id="rId8"/>
    <p:sldId id="270" r:id="rId9"/>
    <p:sldId id="276" r:id="rId10"/>
    <p:sldId id="272" r:id="rId11"/>
  </p:sldIdLst>
  <p:sldSz cx="9906000" cy="6858000" type="A4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AB4668-DC44-4610-9A9B-02EA10378ED9}">
  <a:tblStyle styleId="{58AB4668-DC44-4610-9A9B-02EA10378E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18DADA4-3E8D-4597-A446-F9A4AF25B52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9"/>
    <p:restoredTop sz="94696"/>
  </p:normalViewPr>
  <p:slideViewPr>
    <p:cSldViewPr snapToGrid="0">
      <p:cViewPr>
        <p:scale>
          <a:sx n="105" d="100"/>
          <a:sy n="105" d="100"/>
        </p:scale>
        <p:origin x="144" y="-176"/>
      </p:cViewPr>
      <p:guideLst>
        <p:guide orient="horz" pos="4032"/>
        <p:guide pos="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4" Type="http://schemas.openxmlformats.org/officeDocument/2006/relationships/chartUserShapes" Target="../drawings/drawing2.xml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6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5029200" cy="2882900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5041900" cy="2895600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1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5"/>
            <a:ext cx="2945659" cy="49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5"/>
            <a:ext cx="2945659" cy="49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8584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81b169501_7_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481b169501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0317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81b169501_7_5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481b169501_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1081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81b169501_7_39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481b169501_7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2868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81b169501_7_45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481b169501_7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5110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81b169501_7_66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481b169501_7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1331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81b169501_7_78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481b169501_7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4752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81b169501_7_9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481b169501_7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49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_Title">
  <p:cSld name="Simple_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2"/>
          <p:cNvCxnSpPr/>
          <p:nvPr/>
        </p:nvCxnSpPr>
        <p:spPr>
          <a:xfrm>
            <a:off x="495300" y="4170581"/>
            <a:ext cx="8915400" cy="0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495300" y="3560981"/>
            <a:ext cx="711374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925"/>
              <a:buFont typeface="Calibri"/>
              <a:buNone/>
              <a:defRPr sz="2925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2"/>
          <p:cNvSpPr>
            <a:spLocks noGrp="1"/>
          </p:cNvSpPr>
          <p:nvPr>
            <p:ph type="pic" idx="2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9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 rot="5400000">
            <a:off x="5251054" y="2203053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5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text">
  <p:cSld name="Simple 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95303" y="363900"/>
            <a:ext cx="7113746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48"/>
              <a:buFont typeface="Calibri"/>
              <a:buNone/>
              <a:defRPr sz="2348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95304" y="914400"/>
            <a:ext cx="88773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56"/>
              </a:spcBef>
              <a:spcAft>
                <a:spcPts val="0"/>
              </a:spcAft>
              <a:buClr>
                <a:schemeClr val="dk2"/>
              </a:buClr>
              <a:buSzPts val="1408"/>
              <a:buFont typeface="Noto Sans Symbols"/>
              <a:buNone/>
              <a:defRPr sz="1408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8008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408"/>
              <a:buFont typeface="Noto Sans Symbols"/>
              <a:buChar char="▪"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0126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126"/>
              <a:buFont typeface="Calibri"/>
              <a:buChar char="–"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8008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408"/>
              <a:buFont typeface="Courier New"/>
              <a:buChar char="o"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0578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91"/>
              <a:buFont typeface="Arial"/>
              <a:buChar char="•"/>
              <a:defRPr sz="12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271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Char char="•"/>
              <a:defRPr sz="21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271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Char char="•"/>
              <a:defRPr sz="21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271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Char char="•"/>
              <a:defRPr sz="21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271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Char char="•"/>
              <a:defRPr sz="21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300" y="762000"/>
            <a:ext cx="8915400" cy="0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" name="Google Shape;22;p3"/>
          <p:cNvCxnSpPr/>
          <p:nvPr/>
        </p:nvCxnSpPr>
        <p:spPr>
          <a:xfrm>
            <a:off x="495300" y="6400800"/>
            <a:ext cx="8915400" cy="0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9144003" y="6537365"/>
            <a:ext cx="274321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rgbClr val="888888"/>
              </a:buClr>
              <a:buSzPts val="1173"/>
              <a:buFont typeface="Calibri"/>
              <a:buNone/>
              <a:defRPr sz="11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Clr>
                <a:srgbClr val="888888"/>
              </a:buClr>
              <a:buSzPts val="1173"/>
              <a:buFont typeface="Calibri"/>
              <a:buNone/>
              <a:defRPr sz="11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Clr>
                <a:srgbClr val="888888"/>
              </a:buClr>
              <a:buSzPts val="1173"/>
              <a:buFont typeface="Calibri"/>
              <a:buNone/>
              <a:defRPr sz="11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Clr>
                <a:srgbClr val="888888"/>
              </a:buClr>
              <a:buSzPts val="1173"/>
              <a:buFont typeface="Calibri"/>
              <a:buNone/>
              <a:defRPr sz="11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Clr>
                <a:srgbClr val="888888"/>
              </a:buClr>
              <a:buSzPts val="1173"/>
              <a:buFont typeface="Calibri"/>
              <a:buNone/>
              <a:defRPr sz="11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Clr>
                <a:srgbClr val="888888"/>
              </a:buClr>
              <a:buSzPts val="1173"/>
              <a:buFont typeface="Calibri"/>
              <a:buNone/>
              <a:defRPr sz="11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Clr>
                <a:srgbClr val="888888"/>
              </a:buClr>
              <a:buSzPts val="1173"/>
              <a:buFont typeface="Calibri"/>
              <a:buNone/>
              <a:defRPr sz="11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Clr>
                <a:srgbClr val="888888"/>
              </a:buClr>
              <a:buSzPts val="1173"/>
              <a:buFont typeface="Calibri"/>
              <a:buNone/>
              <a:defRPr sz="11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Clr>
                <a:srgbClr val="888888"/>
              </a:buClr>
              <a:buSzPts val="1173"/>
              <a:buFont typeface="Calibri"/>
              <a:buNone/>
              <a:defRPr sz="11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2"/>
          </p:nvPr>
        </p:nvSpPr>
        <p:spPr>
          <a:xfrm>
            <a:off x="495304" y="6400800"/>
            <a:ext cx="7680960" cy="1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17"/>
              </a:spcBef>
              <a:spcAft>
                <a:spcPts val="0"/>
              </a:spcAft>
              <a:buClr>
                <a:schemeClr val="dk1"/>
              </a:buClr>
              <a:buSzPts val="1056"/>
              <a:buFont typeface="Noto Sans Symbols"/>
              <a:buNone/>
              <a:defRPr sz="1056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0578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91"/>
              <a:buFont typeface="Arial"/>
              <a:buChar char="•"/>
              <a:defRPr sz="12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4182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033"/>
              <a:buFont typeface="Calibri"/>
              <a:buChar char="•"/>
              <a:defRPr sz="12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0578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91"/>
              <a:buFont typeface="Arial"/>
              <a:buChar char="•"/>
              <a:defRPr sz="12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0578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91"/>
              <a:buFont typeface="Arial"/>
              <a:buChar char="•"/>
              <a:defRPr sz="12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271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Char char="•"/>
              <a:defRPr sz="21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271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Char char="•"/>
              <a:defRPr sz="21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271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Char char="•"/>
              <a:defRPr sz="21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271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Char char="•"/>
              <a:defRPr sz="21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4" Type="http://schemas.openxmlformats.org/officeDocument/2006/relationships/image" Target="../media/image13.png"/><Relationship Id="rId5" Type="http://schemas.openxmlformats.org/officeDocument/2006/relationships/image" Target="../media/image14.jpg"/><Relationship Id="rId6" Type="http://schemas.openxmlformats.org/officeDocument/2006/relationships/image" Target="../media/image15.jpg"/><Relationship Id="rId7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495299" y="3231931"/>
            <a:ext cx="8908258" cy="914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925"/>
              <a:buFont typeface="Calibri"/>
              <a:buNone/>
            </a:pPr>
            <a:r>
              <a:rPr lang="en-US" sz="2800" dirty="0"/>
              <a:t>Flip </a:t>
            </a:r>
            <a:r>
              <a:rPr lang="en-US" sz="2800" dirty="0" err="1"/>
              <a:t>Сoin</a:t>
            </a:r>
            <a:r>
              <a:rPr lang="en-US" sz="2800" dirty="0"/>
              <a:t> - luck on your side</a:t>
            </a:r>
            <a:endParaRPr sz="2800" b="1" i="0" u="none" strike="noStrike" cap="none" dirty="0">
              <a:solidFill>
                <a:srgbClr val="002060"/>
              </a:solidFill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title"/>
          </p:nvPr>
        </p:nvSpPr>
        <p:spPr>
          <a:xfrm>
            <a:off x="495300" y="152400"/>
            <a:ext cx="8915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48"/>
              <a:buFont typeface="Calibri"/>
              <a:buNone/>
            </a:pPr>
            <a:r>
              <a:rPr lang="en-US"/>
              <a:t>Команда проекта </a:t>
            </a:r>
            <a:endParaRPr sz="2348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1"/>
          <p:cNvSpPr txBox="1">
            <a:spLocks noGrp="1"/>
          </p:cNvSpPr>
          <p:nvPr>
            <p:ph type="sldNum" idx="12"/>
          </p:nvPr>
        </p:nvSpPr>
        <p:spPr>
          <a:xfrm>
            <a:off x="9144003" y="6537365"/>
            <a:ext cx="2742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68" y="1109472"/>
            <a:ext cx="1412155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9" r="8297"/>
          <a:stretch/>
        </p:blipFill>
        <p:spPr>
          <a:xfrm>
            <a:off x="2586408" y="3859555"/>
            <a:ext cx="1402080" cy="1800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1" r="8347"/>
          <a:stretch/>
        </p:blipFill>
        <p:spPr>
          <a:xfrm>
            <a:off x="3918672" y="1109472"/>
            <a:ext cx="1402080" cy="180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" t="762" r="16180"/>
          <a:stretch/>
        </p:blipFill>
        <p:spPr>
          <a:xfrm>
            <a:off x="5465712" y="3873271"/>
            <a:ext cx="1402080" cy="17862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4024" y="2979945"/>
            <a:ext cx="16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err="1" smtClean="0">
                <a:latin typeface="Calibri" charset="0"/>
                <a:ea typeface="Calibri" charset="0"/>
                <a:cs typeface="Calibri" charset="0"/>
              </a:rPr>
              <a:t>Мельчаков</a:t>
            </a:r>
            <a:r>
              <a:rPr lang="ru-RU" sz="1200" dirty="0" smtClean="0">
                <a:latin typeface="Calibri" charset="0"/>
                <a:ea typeface="Calibri" charset="0"/>
                <a:cs typeface="Calibri" charset="0"/>
              </a:rPr>
              <a:t> Артем</a:t>
            </a:r>
          </a:p>
          <a:p>
            <a:pPr algn="ctr"/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CEO</a:t>
            </a:r>
            <a:endParaRPr lang="ru-RU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73712" y="2979945"/>
            <a:ext cx="16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Calibri" charset="0"/>
                <a:ea typeface="Calibri" charset="0"/>
                <a:cs typeface="Calibri" charset="0"/>
              </a:rPr>
              <a:t>Игнатьев Михаил</a:t>
            </a:r>
          </a:p>
          <a:p>
            <a:pPr algn="ctr"/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CTO</a:t>
            </a:r>
            <a:endParaRPr lang="ru-RU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1064" y="5797084"/>
            <a:ext cx="16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Calibri" charset="0"/>
                <a:ea typeface="Calibri" charset="0"/>
                <a:cs typeface="Calibri" charset="0"/>
              </a:rPr>
              <a:t>Сучков Дмитрий Дизайнер</a:t>
            </a:r>
            <a:endParaRPr lang="ru-RU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75792" y="5829116"/>
            <a:ext cx="16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Calibri" charset="0"/>
                <a:ea typeface="Calibri" charset="0"/>
                <a:cs typeface="Calibri" charset="0"/>
              </a:rPr>
              <a:t>Чистяков Иван</a:t>
            </a:r>
          </a:p>
          <a:p>
            <a:pPr algn="ctr"/>
            <a:r>
              <a:rPr lang="ru-RU" sz="1200" dirty="0" smtClean="0">
                <a:latin typeface="Calibri" charset="0"/>
                <a:ea typeface="Calibri" charset="0"/>
                <a:cs typeface="Calibri" charset="0"/>
              </a:rPr>
              <a:t>Аналитик</a:t>
            </a:r>
            <a:endParaRPr lang="ru-RU" sz="12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" t="5792" r="20971"/>
          <a:stretch/>
        </p:blipFill>
        <p:spPr>
          <a:xfrm>
            <a:off x="6867792" y="1134855"/>
            <a:ext cx="1398259" cy="17746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74051" y="3051494"/>
            <a:ext cx="16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Calibri" charset="0"/>
                <a:ea typeface="Calibri" charset="0"/>
                <a:cs typeface="Calibri" charset="0"/>
              </a:rPr>
              <a:t>Кузнецов Роман</a:t>
            </a:r>
          </a:p>
          <a:p>
            <a:pPr algn="ctr"/>
            <a:r>
              <a:rPr lang="ru-RU" sz="1200" dirty="0" smtClean="0">
                <a:latin typeface="Calibri" charset="0"/>
                <a:ea typeface="Calibri" charset="0"/>
                <a:cs typeface="Calibri" charset="0"/>
              </a:rPr>
              <a:t>Менеджер по работе с инвесторами</a:t>
            </a:r>
            <a:endParaRPr lang="ru-RU" sz="1200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95300" y="152400"/>
            <a:ext cx="8915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48"/>
              <a:buFont typeface="Calibri"/>
              <a:buNone/>
            </a:pPr>
            <a:r>
              <a:rPr lang="en-US" dirty="0" err="1"/>
              <a:t>Основные</a:t>
            </a:r>
            <a:r>
              <a:rPr lang="en-US" dirty="0"/>
              <a:t> </a:t>
            </a:r>
            <a:r>
              <a:rPr lang="en-US" dirty="0" err="1"/>
              <a:t>тренды</a:t>
            </a:r>
            <a:r>
              <a:rPr lang="en-US" dirty="0"/>
              <a:t> </a:t>
            </a:r>
            <a:r>
              <a:rPr lang="en-US" dirty="0" err="1"/>
              <a:t>рынка</a:t>
            </a:r>
            <a:r>
              <a:rPr lang="en-US" dirty="0"/>
              <a:t> </a:t>
            </a:r>
            <a:r>
              <a:rPr lang="en-US" dirty="0" err="1"/>
              <a:t>гемблинга</a:t>
            </a:r>
            <a:endParaRPr sz="2348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9144003" y="6537365"/>
            <a:ext cx="2742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7322" y="1284153"/>
            <a:ext cx="4450513" cy="2482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ru-RU" sz="1300" dirty="0" smtClean="0">
                <a:solidFill>
                  <a:schemeClr val="tx1"/>
                </a:solidFill>
                <a:latin typeface="Calibri" panose="020F0502020204030204" pitchFamily="34" charset="0"/>
              </a:rPr>
              <a:t>Сильный рост мирового рынка онлайн </a:t>
            </a:r>
            <a:r>
              <a:rPr lang="ru-RU" sz="13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гемблинга</a:t>
            </a:r>
            <a:r>
              <a:rPr lang="ru-RU" sz="13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(</a:t>
            </a:r>
            <a:r>
              <a:rPr lang="en-US" sz="1300" dirty="0" smtClean="0">
                <a:solidFill>
                  <a:schemeClr val="tx1"/>
                </a:solidFill>
                <a:latin typeface="Calibri" panose="020F0502020204030204" pitchFamily="34" charset="0"/>
              </a:rPr>
              <a:t>10% CAGR </a:t>
            </a:r>
            <a:r>
              <a:rPr lang="ru-RU" sz="1300" dirty="0" smtClean="0">
                <a:solidFill>
                  <a:schemeClr val="tx1"/>
                </a:solidFill>
                <a:latin typeface="Calibri" panose="020F0502020204030204" pitchFamily="34" charset="0"/>
              </a:rPr>
              <a:t>в 2010-17 гг.</a:t>
            </a:r>
            <a:r>
              <a:rPr lang="en-US" sz="13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ru-RU" sz="1300" dirty="0" smtClean="0">
                <a:solidFill>
                  <a:schemeClr val="tx1"/>
                </a:solidFill>
                <a:latin typeface="Calibri" panose="020F0502020204030204" pitchFamily="34" charset="0"/>
              </a:rPr>
              <a:t>и ожидаемый </a:t>
            </a:r>
            <a:r>
              <a:rPr lang="en-US" sz="1300" dirty="0" smtClean="0">
                <a:solidFill>
                  <a:schemeClr val="tx1"/>
                </a:solidFill>
                <a:latin typeface="Calibri" panose="020F0502020204030204" pitchFamily="34" charset="0"/>
              </a:rPr>
              <a:t>7% CAGR </a:t>
            </a:r>
            <a:r>
              <a:rPr lang="ru-RU" sz="1300" dirty="0" smtClean="0">
                <a:solidFill>
                  <a:schemeClr val="tx1"/>
                </a:solidFill>
                <a:latin typeface="Calibri" panose="020F0502020204030204" pitchFamily="34" charset="0"/>
              </a:rPr>
              <a:t>в 2018-22 гг.) – заметно выше по сравнению со всем онлайн рынком азартных игр</a:t>
            </a:r>
            <a:endParaRPr lang="en-US" sz="13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ru-RU" sz="1300" dirty="0" smtClean="0">
                <a:solidFill>
                  <a:schemeClr val="tx1"/>
                </a:solidFill>
                <a:latin typeface="Calibri" panose="020F0502020204030204" pitchFamily="34" charset="0"/>
              </a:rPr>
              <a:t>Рост происходит как за счет увеличения числа пользователей, так и за счет роста </a:t>
            </a:r>
            <a:r>
              <a:rPr lang="en-US" sz="13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ARPU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ru-RU" sz="1300" dirty="0" smtClean="0">
                <a:solidFill>
                  <a:schemeClr val="tx1"/>
                </a:solidFill>
                <a:latin typeface="Calibri" panose="020F0502020204030204" pitchFamily="34" charset="0"/>
              </a:rPr>
              <a:t>Основные драйверы роста числа пользователей:</a:t>
            </a:r>
          </a:p>
          <a:p>
            <a:pPr marL="541338" indent="-239713">
              <a:buFont typeface="Calibri" panose="020F0502020204030204" pitchFamily="34" charset="0"/>
              <a:buChar char="—"/>
            </a:pPr>
            <a:r>
              <a:rPr lang="ru-RU" sz="1300" dirty="0" smtClean="0">
                <a:solidFill>
                  <a:schemeClr val="tx1"/>
                </a:solidFill>
                <a:latin typeface="Calibri" panose="020F0502020204030204" pitchFamily="34" charset="0"/>
              </a:rPr>
              <a:t>Переход игроков из </a:t>
            </a:r>
            <a:r>
              <a:rPr lang="en-US" sz="1300" dirty="0" smtClean="0">
                <a:solidFill>
                  <a:schemeClr val="tx1"/>
                </a:solidFill>
                <a:latin typeface="Calibri" panose="020F0502020204030204" pitchFamily="34" charset="0"/>
              </a:rPr>
              <a:t>offline </a:t>
            </a:r>
            <a:r>
              <a:rPr lang="ru-RU" sz="1300" dirty="0" smtClean="0">
                <a:solidFill>
                  <a:schemeClr val="tx1"/>
                </a:solidFill>
                <a:latin typeface="Calibri" panose="020F0502020204030204" pitchFamily="34" charset="0"/>
              </a:rPr>
              <a:t>казино в </a:t>
            </a:r>
            <a:r>
              <a:rPr lang="en-US" sz="1300" dirty="0" smtClean="0">
                <a:solidFill>
                  <a:schemeClr val="tx1"/>
                </a:solidFill>
                <a:latin typeface="Calibri" panose="020F0502020204030204" pitchFamily="34" charset="0"/>
              </a:rPr>
              <a:t>online</a:t>
            </a:r>
            <a:endParaRPr lang="ru-RU" sz="13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541338" indent="-239713">
              <a:buFont typeface="Calibri" panose="020F0502020204030204" pitchFamily="34" charset="0"/>
              <a:buChar char="—"/>
            </a:pPr>
            <a:r>
              <a:rPr lang="ru-RU" sz="1300" dirty="0" smtClean="0">
                <a:solidFill>
                  <a:schemeClr val="tx1"/>
                </a:solidFill>
                <a:latin typeface="Calibri" panose="020F0502020204030204" pitchFamily="34" charset="0"/>
              </a:rPr>
              <a:t>Доступность онлайн казино привлекает на рынок новых пользователей (например, рост кол-во игроков женщин)  </a:t>
            </a:r>
            <a:endParaRPr lang="en-US" sz="13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77353" y="913155"/>
            <a:ext cx="4469131" cy="321754"/>
            <a:chOff x="5627802" y="976022"/>
            <a:chExt cx="3790401" cy="277743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637229" y="1253765"/>
              <a:ext cx="3773471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627802" y="976022"/>
              <a:ext cx="3790401" cy="248733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ru-RU" b="1" dirty="0" smtClean="0">
                  <a:solidFill>
                    <a:srgbClr val="002060"/>
                  </a:solidFill>
                  <a:latin typeface="Calibri" panose="020F0502020204030204" pitchFamily="34" charset="0"/>
                </a:rPr>
                <a:t>Текущий тренды</a:t>
              </a:r>
              <a:endParaRPr lang="en-US" b="1" dirty="0">
                <a:solidFill>
                  <a:srgbClr val="00206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88704" y="3773099"/>
            <a:ext cx="4469131" cy="321754"/>
            <a:chOff x="5627802" y="1035224"/>
            <a:chExt cx="3790401" cy="277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637229" y="1312967"/>
              <a:ext cx="3773471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627802" y="1035224"/>
              <a:ext cx="3790401" cy="248733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ru-RU" b="1" dirty="0" smtClean="0">
                  <a:solidFill>
                    <a:srgbClr val="002060"/>
                  </a:solidFill>
                </a:rPr>
                <a:t>Ключевые проблемы рынка </a:t>
              </a:r>
              <a:r>
                <a:rPr lang="ru-RU" b="1" dirty="0" err="1" smtClean="0">
                  <a:solidFill>
                    <a:srgbClr val="002060"/>
                  </a:solidFill>
                </a:rPr>
                <a:t>гемблинга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007322" y="4167320"/>
            <a:ext cx="4450513" cy="21096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ru-RU" sz="1300" dirty="0">
                <a:solidFill>
                  <a:schemeClr val="tx1"/>
                </a:solidFill>
                <a:latin typeface="Calibri" panose="020F0502020204030204" pitchFamily="34" charset="0"/>
              </a:rPr>
              <a:t>Отсутствие доказательства справедливого исхода </a:t>
            </a:r>
            <a:r>
              <a:rPr lang="ru-RU" sz="1300" dirty="0" smtClean="0">
                <a:solidFill>
                  <a:schemeClr val="tx1"/>
                </a:solidFill>
                <a:latin typeface="Calibri" panose="020F0502020204030204" pitchFamily="34" charset="0"/>
              </a:rPr>
              <a:t>игра</a:t>
            </a:r>
            <a:endParaRPr lang="en-US" sz="13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ru-RU" sz="1300" dirty="0">
                <a:solidFill>
                  <a:schemeClr val="tx1"/>
                </a:solidFill>
                <a:latin typeface="Calibri" panose="020F0502020204030204" pitchFamily="34" charset="0"/>
              </a:rPr>
              <a:t>Отсутствие гарантии выплаты выигрыша, которая не </a:t>
            </a:r>
            <a:r>
              <a:rPr lang="ru-RU" sz="1300" dirty="0" smtClean="0">
                <a:solidFill>
                  <a:schemeClr val="tx1"/>
                </a:solidFill>
                <a:latin typeface="Calibri" panose="020F0502020204030204" pitchFamily="34" charset="0"/>
              </a:rPr>
              <a:t>верифицируется</a:t>
            </a:r>
            <a:endParaRPr lang="en-US" sz="13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ru-RU" sz="1300" dirty="0">
                <a:solidFill>
                  <a:schemeClr val="tx1"/>
                </a:solidFill>
                <a:latin typeface="Calibri" panose="020F0502020204030204" pitchFamily="34" charset="0"/>
              </a:rPr>
              <a:t>Скриптовые </a:t>
            </a:r>
            <a:r>
              <a:rPr lang="ru-RU" sz="1300" dirty="0" smtClean="0">
                <a:solidFill>
                  <a:schemeClr val="tx1"/>
                </a:solidFill>
                <a:latin typeface="Calibri" panose="020F0502020204030204" pitchFamily="34" charset="0"/>
              </a:rPr>
              <a:t>казино</a:t>
            </a:r>
            <a:endParaRPr lang="ru-RU" sz="13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ru-RU" sz="1300" dirty="0">
                <a:solidFill>
                  <a:schemeClr val="tx1"/>
                </a:solidFill>
                <a:latin typeface="Calibri" panose="020F0502020204030204" pitchFamily="34" charset="0"/>
              </a:rPr>
              <a:t>Блокировка </a:t>
            </a:r>
            <a:r>
              <a:rPr lang="ru-RU" sz="1300" dirty="0" smtClean="0">
                <a:solidFill>
                  <a:schemeClr val="tx1"/>
                </a:solidFill>
                <a:latin typeface="Calibri" panose="020F0502020204030204" pitchFamily="34" charset="0"/>
              </a:rPr>
              <a:t>счетов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ru-RU" sz="1300" dirty="0">
                <a:solidFill>
                  <a:schemeClr val="tx1"/>
                </a:solidFill>
                <a:latin typeface="Calibri" panose="020F0502020204030204" pitchFamily="34" charset="0"/>
              </a:rPr>
              <a:t>Мошенничество со стороны клиентов (</a:t>
            </a:r>
            <a:r>
              <a:rPr lang="ru-RU" sz="1300" dirty="0" err="1">
                <a:solidFill>
                  <a:schemeClr val="tx1"/>
                </a:solidFill>
                <a:latin typeface="Calibri" panose="020F0502020204030204" pitchFamily="34" charset="0"/>
              </a:rPr>
              <a:t>кардинг</a:t>
            </a:r>
            <a:r>
              <a:rPr lang="ru-RU" sz="1300" dirty="0" smtClean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ru-RU" sz="1300" dirty="0">
                <a:solidFill>
                  <a:schemeClr val="tx1"/>
                </a:solidFill>
                <a:latin typeface="Calibri" panose="020F0502020204030204" pitchFamily="34" charset="0"/>
              </a:rPr>
              <a:t>Проблема с внесением </a:t>
            </a:r>
            <a:r>
              <a:rPr lang="ru-RU" sz="1300" dirty="0" smtClean="0">
                <a:solidFill>
                  <a:schemeClr val="tx1"/>
                </a:solidFill>
                <a:latin typeface="Calibri" panose="020F0502020204030204" pitchFamily="34" charset="0"/>
              </a:rPr>
              <a:t>средств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ru-RU" sz="1300" dirty="0">
                <a:solidFill>
                  <a:schemeClr val="tx1"/>
                </a:solidFill>
                <a:latin typeface="Calibri" panose="020F0502020204030204" pitchFamily="34" charset="0"/>
              </a:rPr>
              <a:t>Проблема с выводом </a:t>
            </a:r>
            <a:r>
              <a:rPr lang="ru-RU" sz="1300" dirty="0" smtClean="0">
                <a:solidFill>
                  <a:schemeClr val="tx1"/>
                </a:solidFill>
                <a:latin typeface="Calibri" panose="020F0502020204030204" pitchFamily="34" charset="0"/>
              </a:rPr>
              <a:t>средств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ru-RU" sz="1300" dirty="0">
                <a:solidFill>
                  <a:schemeClr val="tx1"/>
                </a:solidFill>
                <a:latin typeface="Calibri" panose="020F0502020204030204" pitchFamily="34" charset="0"/>
              </a:rPr>
              <a:t>Верификация, утечка пользовательских данных</a:t>
            </a:r>
            <a:endParaRPr lang="ru-RU" sz="13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82563" indent="-182563">
              <a:buFont typeface="Wingdings" panose="05000000000000000000" pitchFamily="2" charset="2"/>
              <a:buChar char="§"/>
            </a:pPr>
            <a:endParaRPr lang="en-US" sz="13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95300" y="913155"/>
            <a:ext cx="4390182" cy="321754"/>
            <a:chOff x="5627802" y="976022"/>
            <a:chExt cx="3790401" cy="277743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5637229" y="1253765"/>
              <a:ext cx="3773471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27802" y="976022"/>
              <a:ext cx="3790401" cy="248733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ru-RU" b="1" dirty="0" smtClean="0">
                  <a:solidFill>
                    <a:srgbClr val="002060"/>
                  </a:solidFill>
                  <a:latin typeface="Calibri" panose="020F0502020204030204" pitchFamily="34" charset="0"/>
                </a:rPr>
                <a:t>Размер рынка онлайн гемблинга</a:t>
              </a:r>
              <a:r>
                <a:rPr lang="ru-RU" b="1" baseline="30000" dirty="0" smtClean="0">
                  <a:solidFill>
                    <a:srgbClr val="002060"/>
                  </a:solidFill>
                  <a:latin typeface="Calibri" panose="020F0502020204030204" pitchFamily="34" charset="0"/>
                </a:rPr>
                <a:t>1</a:t>
              </a:r>
              <a:r>
                <a:rPr lang="ru-RU" b="1" dirty="0" smtClean="0">
                  <a:solidFill>
                    <a:srgbClr val="002060"/>
                  </a:solidFill>
                  <a:latin typeface="Calibri" panose="020F0502020204030204" pitchFamily="34" charset="0"/>
                </a:rPr>
                <a:t>  </a:t>
              </a:r>
              <a:endParaRPr lang="en-US" b="1" dirty="0">
                <a:solidFill>
                  <a:srgbClr val="002060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284153"/>
            <a:ext cx="4392000" cy="2601677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486610" y="3773099"/>
            <a:ext cx="4390182" cy="321754"/>
            <a:chOff x="5627802" y="976022"/>
            <a:chExt cx="3790401" cy="27774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637229" y="1253765"/>
              <a:ext cx="3773471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627802" y="976022"/>
              <a:ext cx="3790401" cy="248733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ru-RU" b="1" dirty="0" smtClean="0">
                  <a:solidFill>
                    <a:srgbClr val="002060"/>
                  </a:solidFill>
                </a:rPr>
                <a:t>Доля белого рынка, %</a:t>
              </a:r>
              <a:r>
                <a:rPr lang="ru-RU" b="1" baseline="30000" dirty="0" smtClean="0">
                  <a:solidFill>
                    <a:srgbClr val="002060"/>
                  </a:solidFill>
                </a:rPr>
                <a:t>1</a:t>
              </a:r>
              <a:r>
                <a:rPr lang="ru-RU" b="1" dirty="0" smtClean="0">
                  <a:solidFill>
                    <a:srgbClr val="002060"/>
                  </a:solidFill>
                </a:rPr>
                <a:t>  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06219" y="6417076"/>
            <a:ext cx="860405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baseline="30000" dirty="0" smtClean="0">
                <a:latin typeface="Calibri" panose="020F0502020204030204" pitchFamily="34" charset="0"/>
              </a:rPr>
              <a:t>1 </a:t>
            </a:r>
            <a:r>
              <a:rPr lang="ru-RU" sz="1000" dirty="0" smtClean="0">
                <a:latin typeface="Calibri" panose="020F0502020204030204" pitchFamily="34" charset="0"/>
              </a:rPr>
              <a:t>Источник: </a:t>
            </a:r>
            <a:r>
              <a:rPr lang="en-US" sz="1000" dirty="0" smtClean="0">
                <a:latin typeface="Calibri" panose="020F0502020204030204" pitchFamily="34" charset="0"/>
              </a:rPr>
              <a:t>H2 Gambling Capital</a:t>
            </a:r>
            <a:r>
              <a:rPr lang="ru-RU" sz="1000" dirty="0" smtClean="0">
                <a:latin typeface="Calibri" panose="020F0502020204030204" pitchFamily="34" charset="0"/>
              </a:rPr>
              <a:t> </a:t>
            </a:r>
            <a:endParaRPr lang="en-US" sz="1000" baseline="30000" dirty="0">
              <a:latin typeface="Calibri" panose="020F050202020403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61" y="4167320"/>
            <a:ext cx="4391841" cy="233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0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495300" y="152400"/>
            <a:ext cx="8915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48"/>
              <a:buFont typeface="Calibri"/>
              <a:buNone/>
            </a:pPr>
            <a:r>
              <a:rPr lang="en-US"/>
              <a:t>Что такое Flip Сoin </a:t>
            </a:r>
            <a:endParaRPr sz="2348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9144003" y="6537365"/>
            <a:ext cx="2742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01140" y="982980"/>
            <a:ext cx="7840980" cy="739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buClr>
                <a:schemeClr val="dk1"/>
              </a:buClr>
              <a:buSzPts val="1100"/>
            </a:pPr>
            <a:r>
              <a:rPr lang="ru-RU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Flip</a:t>
            </a:r>
            <a:r>
              <a:rPr lang="ru-RU" sz="15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ru-RU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Сoin</a:t>
            </a:r>
            <a:r>
              <a:rPr lang="ru-RU" sz="1500" dirty="0">
                <a:solidFill>
                  <a:schemeClr val="dk1"/>
                </a:solidFill>
                <a:latin typeface="Calibri" panose="020F0502020204030204" pitchFamily="34" charset="0"/>
              </a:rPr>
              <a:t> - это международное онлайн-казино на базе </a:t>
            </a:r>
            <a:r>
              <a:rPr lang="ru-RU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блокчейн</a:t>
            </a:r>
            <a:r>
              <a:rPr lang="ru-RU" sz="1500" dirty="0">
                <a:solidFill>
                  <a:schemeClr val="dk1"/>
                </a:solidFill>
                <a:latin typeface="Calibri" panose="020F0502020204030204" pitchFamily="34" charset="0"/>
              </a:rPr>
              <a:t> с использованием криптографических алгоритмов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1140" y="1775229"/>
            <a:ext cx="7840980" cy="739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buClr>
                <a:schemeClr val="dk1"/>
              </a:buClr>
              <a:buSzPts val="1100"/>
            </a:pPr>
            <a:r>
              <a:rPr lang="en-US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Функционал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казино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позволяет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каждому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игроку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проверить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справедливость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исхода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игры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</a:rPr>
              <a:t> в </a:t>
            </a:r>
            <a:r>
              <a:rPr lang="en-US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любое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время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неограниченное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количество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500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раз</a:t>
            </a:r>
            <a:endParaRPr lang="ru-RU" sz="150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1140" y="2514369"/>
            <a:ext cx="7840980" cy="739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buClr>
                <a:schemeClr val="dk1"/>
              </a:buClr>
              <a:buSzPts val="1100"/>
            </a:pPr>
            <a:r>
              <a:rPr lang="ru-RU" sz="1500" dirty="0">
                <a:solidFill>
                  <a:schemeClr val="dk1"/>
                </a:solidFill>
                <a:latin typeface="Calibri" panose="020F0502020204030204" pitchFamily="34" charset="0"/>
              </a:rPr>
              <a:t>П</a:t>
            </a:r>
            <a:r>
              <a:rPr lang="en-US" sz="1500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латформа</a:t>
            </a:r>
            <a:r>
              <a:rPr lang="en-US" sz="1500" dirty="0" smtClean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представляет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собой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прозрачную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схему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генерации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случайных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500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чисел</a:t>
            </a:r>
            <a:endParaRPr lang="ru-RU" sz="150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69720" y="3302676"/>
            <a:ext cx="7840980" cy="739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buClr>
                <a:schemeClr val="dk1"/>
              </a:buClr>
              <a:buSzPts val="1100"/>
            </a:pPr>
            <a:r>
              <a:rPr lang="ru-RU" sz="1500" dirty="0" smtClean="0">
                <a:solidFill>
                  <a:schemeClr val="dk1"/>
                </a:solidFill>
                <a:latin typeface="Calibri" panose="020F0502020204030204" pitchFamily="34" charset="0"/>
              </a:rPr>
              <a:t>В </a:t>
            </a:r>
            <a:r>
              <a:rPr lang="en-US" sz="1500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казино</a:t>
            </a:r>
            <a:r>
              <a:rPr lang="en-US" sz="1500" dirty="0" smtClean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интегрируется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площадка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slot.store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</a:rPr>
              <a:t>, </a:t>
            </a:r>
            <a:r>
              <a:rPr lang="en-US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позволяющая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разработчикам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создавать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свои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собственные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слоты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</a:rPr>
              <a:t>, с </a:t>
            </a:r>
            <a:r>
              <a:rPr lang="en-US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дальнейшей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возможностью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заработка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 panose="020F0502020204030204" pitchFamily="34" charset="0"/>
              </a:rPr>
              <a:t>на</a:t>
            </a:r>
            <a:r>
              <a:rPr lang="en-US" sz="15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500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них</a:t>
            </a:r>
            <a:endParaRPr lang="ru-RU" sz="150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69720" y="3992649"/>
            <a:ext cx="7840980" cy="739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buClr>
                <a:schemeClr val="dk1"/>
              </a:buClr>
              <a:buSzPts val="1100"/>
            </a:pPr>
            <a:r>
              <a:rPr lang="ru-RU" sz="1500" dirty="0" smtClean="0">
                <a:solidFill>
                  <a:schemeClr val="dk1"/>
                </a:solidFill>
                <a:latin typeface="Calibri" panose="020F0502020204030204" pitchFamily="34" charset="0"/>
              </a:rPr>
              <a:t>Будет осуществлена полная финансовая прозрачность</a:t>
            </a:r>
            <a:endParaRPr lang="ru-RU" sz="150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792480" y="1169670"/>
            <a:ext cx="334800" cy="3352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92480" y="1977159"/>
            <a:ext cx="334800" cy="3352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dirty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92480" y="2727894"/>
            <a:ext cx="334800" cy="334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dirty="0"/>
              <a:t>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92480" y="3565978"/>
            <a:ext cx="334800" cy="3352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dirty="0" smtClean="0"/>
              <a:t>4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92480" y="4236422"/>
            <a:ext cx="334800" cy="3352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dirty="0"/>
              <a:t>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495300" y="152400"/>
            <a:ext cx="8915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48"/>
              <a:buFont typeface="Calibri"/>
              <a:buNone/>
            </a:pPr>
            <a:r>
              <a:rPr lang="en-US"/>
              <a:t>Принцип работы платформы </a:t>
            </a:r>
            <a:endParaRPr sz="2348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4"/>
          <p:cNvSpPr txBox="1">
            <a:spLocks noGrp="1"/>
          </p:cNvSpPr>
          <p:nvPr>
            <p:ph type="sldNum" idx="12"/>
          </p:nvPr>
        </p:nvSpPr>
        <p:spPr>
          <a:xfrm>
            <a:off x="9144003" y="6537365"/>
            <a:ext cx="2742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845388"/>
            <a:ext cx="8839205" cy="5608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57;p23"/>
          <p:cNvSpPr txBox="1">
            <a:spLocks noGrp="1"/>
          </p:cNvSpPr>
          <p:nvPr>
            <p:ph type="title"/>
          </p:nvPr>
        </p:nvSpPr>
        <p:spPr>
          <a:xfrm>
            <a:off x="495303" y="363900"/>
            <a:ext cx="7113600" cy="360000"/>
          </a:xfrm>
          <a:prstGeom prst="rect">
            <a:avLst/>
          </a:prstGeom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 мы решаем проблемы рынка</a:t>
            </a:r>
            <a:endParaRPr/>
          </a:p>
        </p:txBody>
      </p:sp>
      <p:sp>
        <p:nvSpPr>
          <p:cNvPr id="10" name="Google Shape;158;p23"/>
          <p:cNvSpPr txBox="1">
            <a:spLocks noGrp="1"/>
          </p:cNvSpPr>
          <p:nvPr>
            <p:ph type="body" idx="2"/>
          </p:nvPr>
        </p:nvSpPr>
        <p:spPr>
          <a:xfrm>
            <a:off x="495304" y="6400800"/>
            <a:ext cx="7680900" cy="1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117"/>
              </a:spcBef>
              <a:spcAft>
                <a:spcPts val="117"/>
              </a:spcAft>
              <a:buNone/>
            </a:pPr>
            <a:endParaRPr/>
          </a:p>
        </p:txBody>
      </p:sp>
      <p:sp>
        <p:nvSpPr>
          <p:cNvPr id="11" name="Google Shape;159;p23"/>
          <p:cNvSpPr/>
          <p:nvPr/>
        </p:nvSpPr>
        <p:spPr>
          <a:xfrm>
            <a:off x="1099275" y="1099250"/>
            <a:ext cx="3297600" cy="157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Верификация, утечка пользовательских данных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Мошенничество со стороны клиентов (кардинг)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Проблема с выводом средств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Проблема с внесением средств</a:t>
            </a:r>
            <a:endParaRPr/>
          </a:p>
        </p:txBody>
      </p:sp>
      <p:sp>
        <p:nvSpPr>
          <p:cNvPr id="12" name="Google Shape;160;p23"/>
          <p:cNvSpPr/>
          <p:nvPr/>
        </p:nvSpPr>
        <p:spPr>
          <a:xfrm>
            <a:off x="5812725" y="1099250"/>
            <a:ext cx="3297600" cy="157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Выпуск собственной криптовалюты/ токенов</a:t>
            </a:r>
            <a:endParaRPr/>
          </a:p>
        </p:txBody>
      </p:sp>
      <p:sp>
        <p:nvSpPr>
          <p:cNvPr id="13" name="Google Shape;161;p23"/>
          <p:cNvSpPr/>
          <p:nvPr/>
        </p:nvSpPr>
        <p:spPr>
          <a:xfrm>
            <a:off x="1099275" y="2774850"/>
            <a:ext cx="3297600" cy="157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Отсутствие доказательства справедливого исхода игры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Скриптовые казино</a:t>
            </a:r>
            <a:endParaRPr/>
          </a:p>
        </p:txBody>
      </p:sp>
      <p:sp>
        <p:nvSpPr>
          <p:cNvPr id="14" name="Google Shape;162;p23"/>
          <p:cNvSpPr/>
          <p:nvPr/>
        </p:nvSpPr>
        <p:spPr>
          <a:xfrm>
            <a:off x="5812725" y="2774850"/>
            <a:ext cx="3297600" cy="157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Предоставление прозрачной схемы генерации случайных чисел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Детерминированный алгоритм распределения выигрыша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63;p23"/>
          <p:cNvSpPr/>
          <p:nvPr/>
        </p:nvSpPr>
        <p:spPr>
          <a:xfrm>
            <a:off x="1099275" y="4587825"/>
            <a:ext cx="3297600" cy="157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Отсутствие гарантии выплаты выигрыша, которая не верифицируется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Блокировка счетов</a:t>
            </a:r>
            <a:endParaRPr/>
          </a:p>
        </p:txBody>
      </p:sp>
      <p:sp>
        <p:nvSpPr>
          <p:cNvPr id="16" name="Google Shape;164;p23"/>
          <p:cNvSpPr/>
          <p:nvPr/>
        </p:nvSpPr>
        <p:spPr>
          <a:xfrm>
            <a:off x="5812725" y="4587825"/>
            <a:ext cx="3297600" cy="157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Публичный доступ к истории всех игр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Открытая финансовая отчетность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65;p23"/>
          <p:cNvSpPr/>
          <p:nvPr/>
        </p:nvSpPr>
        <p:spPr>
          <a:xfrm>
            <a:off x="4479025" y="1607850"/>
            <a:ext cx="1241100" cy="67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66;p23"/>
          <p:cNvSpPr/>
          <p:nvPr/>
        </p:nvSpPr>
        <p:spPr>
          <a:xfrm>
            <a:off x="4484250" y="3164400"/>
            <a:ext cx="1241100" cy="67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67;p23"/>
          <p:cNvSpPr/>
          <p:nvPr/>
        </p:nvSpPr>
        <p:spPr>
          <a:xfrm>
            <a:off x="4484250" y="5039025"/>
            <a:ext cx="1241100" cy="67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33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p27"/>
          <p:cNvGraphicFramePr/>
          <p:nvPr>
            <p:extLst>
              <p:ext uri="{D42A27DB-BD31-4B8C-83A1-F6EECF244321}">
                <p14:modId xmlns:p14="http://schemas.microsoft.com/office/powerpoint/2010/main" val="1228536932"/>
              </p:ext>
            </p:extLst>
          </p:nvPr>
        </p:nvGraphicFramePr>
        <p:xfrm>
          <a:off x="541888" y="943013"/>
          <a:ext cx="8822200" cy="5422458"/>
        </p:xfrm>
        <a:graphic>
          <a:graphicData uri="http://schemas.openxmlformats.org/drawingml/2006/table">
            <a:tbl>
              <a:tblPr>
                <a:noFill/>
                <a:tableStyleId>{D18DADA4-3E8D-4597-A446-F9A4AF25B520}</a:tableStyleId>
              </a:tblPr>
              <a:tblGrid>
                <a:gridCol w="2468012"/>
                <a:gridCol w="944880"/>
                <a:gridCol w="924558"/>
                <a:gridCol w="896950"/>
                <a:gridCol w="896950"/>
                <a:gridCol w="896950"/>
                <a:gridCol w="896950"/>
                <a:gridCol w="896950"/>
              </a:tblGrid>
              <a:tr h="49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 err="1">
                          <a:latin typeface="Calibri" panose="020F0502020204030204" pitchFamily="34" charset="0"/>
                        </a:rPr>
                        <a:t>Pokerstars</a:t>
                      </a:r>
                      <a:endParaRPr sz="1400" b="1" u="sng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latin typeface="Calibri" panose="020F0502020204030204" pitchFamily="34" charset="0"/>
                        </a:rPr>
                        <a:t>William Hill</a:t>
                      </a:r>
                      <a:endParaRPr sz="1400" b="1" u="sng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latin typeface="Calibri" panose="020F0502020204030204" pitchFamily="34" charset="0"/>
                        </a:rPr>
                        <a:t>Azino777</a:t>
                      </a:r>
                      <a:endParaRPr sz="1400" b="1" u="sng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latin typeface="Calibri" panose="020F0502020204030204" pitchFamily="34" charset="0"/>
                        </a:rPr>
                        <a:t>Fun fair</a:t>
                      </a:r>
                      <a:endParaRPr sz="1400" b="1" u="sng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latin typeface="Calibri" panose="020F0502020204030204" pitchFamily="34" charset="0"/>
                        </a:rPr>
                        <a:t>Dao casino</a:t>
                      </a:r>
                      <a:endParaRPr sz="1400" b="1" u="sng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>
                          <a:latin typeface="Calibri" panose="020F0502020204030204" pitchFamily="34" charset="0"/>
                        </a:rPr>
                        <a:t>True game</a:t>
                      </a:r>
                      <a:endParaRPr sz="1400" b="1" u="sng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latin typeface="Calibri" panose="020F0502020204030204" pitchFamily="34" charset="0"/>
                        </a:rPr>
                        <a:t>Flip </a:t>
                      </a:r>
                      <a:r>
                        <a:rPr lang="ru-RU" sz="1400" b="1" u="sng" dirty="0" smtClean="0">
                          <a:latin typeface="Calibri" panose="020F0502020204030204" pitchFamily="34" charset="0"/>
                        </a:rPr>
                        <a:t>С</a:t>
                      </a:r>
                      <a:r>
                        <a:rPr lang="en-US" sz="1400" b="1" u="sng" dirty="0" err="1" smtClean="0">
                          <a:latin typeface="Calibri" panose="020F0502020204030204" pitchFamily="34" charset="0"/>
                        </a:rPr>
                        <a:t>oin</a:t>
                      </a:r>
                      <a:endParaRPr sz="1400" b="1" u="sng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Доказательство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справедливого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исхода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игры</a:t>
                      </a: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90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Верифицируемая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гарантия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выплаты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выигрыша</a:t>
                      </a: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90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Верифицируемый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вывод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средств</a:t>
                      </a: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90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Открытая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финансовая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отчетность</a:t>
                      </a: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90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Возможность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просмотра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истории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всех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игр</a:t>
                      </a: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90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Использование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собственного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игрового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софта</a:t>
                      </a: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90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Возможность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создания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слотов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сторонними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разработчиками</a:t>
                      </a: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90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Равная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вероятность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выигрыша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у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игрока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и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казино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(50/50)</a:t>
                      </a: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90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Возможность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проверки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работы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генератора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случайных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чисел</a:t>
                      </a: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90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Отсутствие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временной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задержки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между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игровыми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событиям</a:t>
                      </a: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495300" y="152400"/>
            <a:ext cx="8915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48"/>
              <a:buFont typeface="Calibri"/>
              <a:buNone/>
            </a:pPr>
            <a:r>
              <a:rPr lang="en-US"/>
              <a:t>Конкурентная среда </a:t>
            </a:r>
            <a:endParaRPr sz="2348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7"/>
          <p:cNvSpPr txBox="1">
            <a:spLocks noGrp="1"/>
          </p:cNvSpPr>
          <p:nvPr>
            <p:ph type="sldNum" idx="12"/>
          </p:nvPr>
        </p:nvSpPr>
        <p:spPr>
          <a:xfrm>
            <a:off x="9144003" y="6537365"/>
            <a:ext cx="2742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63240" y="815340"/>
            <a:ext cx="17983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200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Крупные международные операторы</a:t>
            </a:r>
            <a:endParaRPr lang="en-US" sz="1200" i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3144" y="811606"/>
            <a:ext cx="24993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200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Проекты на </a:t>
            </a:r>
            <a:r>
              <a:rPr lang="en-US" sz="1200" i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Blockchain</a:t>
            </a:r>
            <a:r>
              <a:rPr lang="ru-RU" sz="1200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, которые проводили </a:t>
            </a:r>
            <a:r>
              <a:rPr lang="en-US" sz="1200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ICO</a:t>
            </a:r>
            <a:r>
              <a:rPr lang="ru-RU" sz="1200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 i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Плюс 7"/>
          <p:cNvSpPr/>
          <p:nvPr/>
        </p:nvSpPr>
        <p:spPr>
          <a:xfrm>
            <a:off x="8784003" y="1574800"/>
            <a:ext cx="216000" cy="216000"/>
          </a:xfrm>
          <a:prstGeom prst="mathPlus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люс 8"/>
          <p:cNvSpPr/>
          <p:nvPr/>
        </p:nvSpPr>
        <p:spPr>
          <a:xfrm>
            <a:off x="8784003" y="2082800"/>
            <a:ext cx="216000" cy="216000"/>
          </a:xfrm>
          <a:prstGeom prst="mathPlus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люс 9"/>
          <p:cNvSpPr/>
          <p:nvPr/>
        </p:nvSpPr>
        <p:spPr>
          <a:xfrm>
            <a:off x="8784003" y="2579335"/>
            <a:ext cx="216000" cy="216000"/>
          </a:xfrm>
          <a:prstGeom prst="mathPlus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люс 10"/>
          <p:cNvSpPr/>
          <p:nvPr/>
        </p:nvSpPr>
        <p:spPr>
          <a:xfrm>
            <a:off x="8784003" y="3075870"/>
            <a:ext cx="216000" cy="216000"/>
          </a:xfrm>
          <a:prstGeom prst="mathPlus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люс 11"/>
          <p:cNvSpPr/>
          <p:nvPr/>
        </p:nvSpPr>
        <p:spPr>
          <a:xfrm>
            <a:off x="8784003" y="3511600"/>
            <a:ext cx="216000" cy="216000"/>
          </a:xfrm>
          <a:prstGeom prst="mathPlus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люс 12"/>
          <p:cNvSpPr/>
          <p:nvPr/>
        </p:nvSpPr>
        <p:spPr>
          <a:xfrm>
            <a:off x="8784003" y="3974670"/>
            <a:ext cx="216000" cy="216000"/>
          </a:xfrm>
          <a:prstGeom prst="mathPlus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люс 13"/>
          <p:cNvSpPr/>
          <p:nvPr/>
        </p:nvSpPr>
        <p:spPr>
          <a:xfrm>
            <a:off x="8784003" y="4491000"/>
            <a:ext cx="216000" cy="216000"/>
          </a:xfrm>
          <a:prstGeom prst="mathPlus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люс 14"/>
          <p:cNvSpPr/>
          <p:nvPr/>
        </p:nvSpPr>
        <p:spPr>
          <a:xfrm>
            <a:off x="8802948" y="5005195"/>
            <a:ext cx="216000" cy="216000"/>
          </a:xfrm>
          <a:prstGeom prst="mathPlus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люс 15"/>
          <p:cNvSpPr/>
          <p:nvPr/>
        </p:nvSpPr>
        <p:spPr>
          <a:xfrm>
            <a:off x="8802948" y="5518322"/>
            <a:ext cx="216000" cy="216000"/>
          </a:xfrm>
          <a:prstGeom prst="mathPlus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люс 16"/>
          <p:cNvSpPr/>
          <p:nvPr/>
        </p:nvSpPr>
        <p:spPr>
          <a:xfrm>
            <a:off x="8802948" y="6009730"/>
            <a:ext cx="216000" cy="216000"/>
          </a:xfrm>
          <a:prstGeom prst="mathPlus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люс 17"/>
          <p:cNvSpPr/>
          <p:nvPr/>
        </p:nvSpPr>
        <p:spPr>
          <a:xfrm>
            <a:off x="6053503" y="1574800"/>
            <a:ext cx="216000" cy="216000"/>
          </a:xfrm>
          <a:prstGeom prst="mathPlus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люс 18"/>
          <p:cNvSpPr/>
          <p:nvPr/>
        </p:nvSpPr>
        <p:spPr>
          <a:xfrm>
            <a:off x="7004824" y="1574800"/>
            <a:ext cx="216000" cy="216000"/>
          </a:xfrm>
          <a:prstGeom prst="mathPlus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люс 19"/>
          <p:cNvSpPr/>
          <p:nvPr/>
        </p:nvSpPr>
        <p:spPr>
          <a:xfrm>
            <a:off x="7894413" y="1574800"/>
            <a:ext cx="216000" cy="216000"/>
          </a:xfrm>
          <a:prstGeom prst="mathPlus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люс 20"/>
          <p:cNvSpPr/>
          <p:nvPr/>
        </p:nvSpPr>
        <p:spPr>
          <a:xfrm>
            <a:off x="7894413" y="2076662"/>
            <a:ext cx="216000" cy="216000"/>
          </a:xfrm>
          <a:prstGeom prst="mathPlus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люс 21"/>
          <p:cNvSpPr/>
          <p:nvPr/>
        </p:nvSpPr>
        <p:spPr>
          <a:xfrm>
            <a:off x="7024157" y="2076662"/>
            <a:ext cx="216000" cy="216000"/>
          </a:xfrm>
          <a:prstGeom prst="mathPlus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люс 22"/>
          <p:cNvSpPr/>
          <p:nvPr/>
        </p:nvSpPr>
        <p:spPr>
          <a:xfrm>
            <a:off x="6053503" y="2076662"/>
            <a:ext cx="216000" cy="216000"/>
          </a:xfrm>
          <a:prstGeom prst="mathPlus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люс 23"/>
          <p:cNvSpPr/>
          <p:nvPr/>
        </p:nvSpPr>
        <p:spPr>
          <a:xfrm>
            <a:off x="6057028" y="2575455"/>
            <a:ext cx="216000" cy="216000"/>
          </a:xfrm>
          <a:prstGeom prst="mathPlus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люс 24"/>
          <p:cNvSpPr/>
          <p:nvPr/>
        </p:nvSpPr>
        <p:spPr>
          <a:xfrm>
            <a:off x="7024158" y="2582404"/>
            <a:ext cx="216000" cy="216000"/>
          </a:xfrm>
          <a:prstGeom prst="mathPlus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люс 25"/>
          <p:cNvSpPr/>
          <p:nvPr/>
        </p:nvSpPr>
        <p:spPr>
          <a:xfrm>
            <a:off x="7894413" y="2575455"/>
            <a:ext cx="216000" cy="216000"/>
          </a:xfrm>
          <a:prstGeom prst="mathPlus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люс 26"/>
          <p:cNvSpPr/>
          <p:nvPr/>
        </p:nvSpPr>
        <p:spPr>
          <a:xfrm>
            <a:off x="6066964" y="3576110"/>
            <a:ext cx="216000" cy="216000"/>
          </a:xfrm>
          <a:prstGeom prst="mathPlus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люс 27"/>
          <p:cNvSpPr/>
          <p:nvPr/>
        </p:nvSpPr>
        <p:spPr>
          <a:xfrm>
            <a:off x="7004824" y="3576110"/>
            <a:ext cx="216000" cy="216000"/>
          </a:xfrm>
          <a:prstGeom prst="mathPlus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люс 28"/>
          <p:cNvSpPr/>
          <p:nvPr/>
        </p:nvSpPr>
        <p:spPr>
          <a:xfrm>
            <a:off x="7913748" y="3576110"/>
            <a:ext cx="216000" cy="216000"/>
          </a:xfrm>
          <a:prstGeom prst="mathPlus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люс 29"/>
          <p:cNvSpPr/>
          <p:nvPr/>
        </p:nvSpPr>
        <p:spPr>
          <a:xfrm>
            <a:off x="6053503" y="4058569"/>
            <a:ext cx="216000" cy="216000"/>
          </a:xfrm>
          <a:prstGeom prst="mathPlus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люс 30"/>
          <p:cNvSpPr/>
          <p:nvPr/>
        </p:nvSpPr>
        <p:spPr>
          <a:xfrm>
            <a:off x="7894413" y="4052672"/>
            <a:ext cx="216000" cy="216000"/>
          </a:xfrm>
          <a:prstGeom prst="mathPlus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люс 31"/>
          <p:cNvSpPr/>
          <p:nvPr/>
        </p:nvSpPr>
        <p:spPr>
          <a:xfrm>
            <a:off x="7023413" y="4495785"/>
            <a:ext cx="216000" cy="216000"/>
          </a:xfrm>
          <a:prstGeom prst="mathPlus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люс 32"/>
          <p:cNvSpPr/>
          <p:nvPr/>
        </p:nvSpPr>
        <p:spPr>
          <a:xfrm>
            <a:off x="6053503" y="5514973"/>
            <a:ext cx="216000" cy="216000"/>
          </a:xfrm>
          <a:prstGeom prst="mathPlus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люс 33"/>
          <p:cNvSpPr/>
          <p:nvPr/>
        </p:nvSpPr>
        <p:spPr>
          <a:xfrm>
            <a:off x="7024157" y="5518322"/>
            <a:ext cx="216000" cy="216000"/>
          </a:xfrm>
          <a:prstGeom prst="mathPlus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люс 34"/>
          <p:cNvSpPr/>
          <p:nvPr/>
        </p:nvSpPr>
        <p:spPr>
          <a:xfrm>
            <a:off x="7913552" y="5512244"/>
            <a:ext cx="216000" cy="216000"/>
          </a:xfrm>
          <a:prstGeom prst="mathPlus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люс 35"/>
          <p:cNvSpPr/>
          <p:nvPr/>
        </p:nvSpPr>
        <p:spPr>
          <a:xfrm>
            <a:off x="6066964" y="6009730"/>
            <a:ext cx="216000" cy="216000"/>
          </a:xfrm>
          <a:prstGeom prst="mathPlus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люс 36"/>
          <p:cNvSpPr/>
          <p:nvPr/>
        </p:nvSpPr>
        <p:spPr>
          <a:xfrm>
            <a:off x="5203364" y="6009730"/>
            <a:ext cx="216000" cy="216000"/>
          </a:xfrm>
          <a:prstGeom prst="mathPlus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люс 37"/>
          <p:cNvSpPr/>
          <p:nvPr/>
        </p:nvSpPr>
        <p:spPr>
          <a:xfrm>
            <a:off x="4324598" y="6009730"/>
            <a:ext cx="216000" cy="216000"/>
          </a:xfrm>
          <a:prstGeom prst="mathPlus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люс 38"/>
          <p:cNvSpPr/>
          <p:nvPr/>
        </p:nvSpPr>
        <p:spPr>
          <a:xfrm>
            <a:off x="3353914" y="6009730"/>
            <a:ext cx="216000" cy="216000"/>
          </a:xfrm>
          <a:prstGeom prst="mathPlus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Минус 39"/>
          <p:cNvSpPr/>
          <p:nvPr/>
        </p:nvSpPr>
        <p:spPr>
          <a:xfrm>
            <a:off x="3365018" y="1574800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Минус 40"/>
          <p:cNvSpPr/>
          <p:nvPr/>
        </p:nvSpPr>
        <p:spPr>
          <a:xfrm>
            <a:off x="4313774" y="1587088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Минус 41"/>
          <p:cNvSpPr/>
          <p:nvPr/>
        </p:nvSpPr>
        <p:spPr>
          <a:xfrm>
            <a:off x="5203364" y="1575110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Минус 42"/>
          <p:cNvSpPr/>
          <p:nvPr/>
        </p:nvSpPr>
        <p:spPr>
          <a:xfrm>
            <a:off x="5203364" y="2043562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Минус 43"/>
          <p:cNvSpPr/>
          <p:nvPr/>
        </p:nvSpPr>
        <p:spPr>
          <a:xfrm>
            <a:off x="4319832" y="2082800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Минус 44"/>
          <p:cNvSpPr/>
          <p:nvPr/>
        </p:nvSpPr>
        <p:spPr>
          <a:xfrm>
            <a:off x="3353914" y="2082800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Минус 45"/>
          <p:cNvSpPr/>
          <p:nvPr/>
        </p:nvSpPr>
        <p:spPr>
          <a:xfrm>
            <a:off x="3351139" y="2566655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Минус 46"/>
          <p:cNvSpPr/>
          <p:nvPr/>
        </p:nvSpPr>
        <p:spPr>
          <a:xfrm>
            <a:off x="4319832" y="2575455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Минус 47"/>
          <p:cNvSpPr/>
          <p:nvPr/>
        </p:nvSpPr>
        <p:spPr>
          <a:xfrm>
            <a:off x="5205872" y="2582404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Минус 48"/>
          <p:cNvSpPr/>
          <p:nvPr/>
        </p:nvSpPr>
        <p:spPr>
          <a:xfrm>
            <a:off x="6053503" y="3074572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Минус 49"/>
          <p:cNvSpPr/>
          <p:nvPr/>
        </p:nvSpPr>
        <p:spPr>
          <a:xfrm>
            <a:off x="7004824" y="3074572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Минус 50"/>
          <p:cNvSpPr/>
          <p:nvPr/>
        </p:nvSpPr>
        <p:spPr>
          <a:xfrm>
            <a:off x="7894413" y="3074572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Минус 51"/>
          <p:cNvSpPr/>
          <p:nvPr/>
        </p:nvSpPr>
        <p:spPr>
          <a:xfrm>
            <a:off x="7022589" y="4052672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Минус 52"/>
          <p:cNvSpPr/>
          <p:nvPr/>
        </p:nvSpPr>
        <p:spPr>
          <a:xfrm>
            <a:off x="7913552" y="4491000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Минус 53"/>
          <p:cNvSpPr/>
          <p:nvPr/>
        </p:nvSpPr>
        <p:spPr>
          <a:xfrm>
            <a:off x="6056267" y="4504021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Минус 54"/>
          <p:cNvSpPr/>
          <p:nvPr/>
        </p:nvSpPr>
        <p:spPr>
          <a:xfrm>
            <a:off x="5211270" y="4504021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Минус 55"/>
          <p:cNvSpPr/>
          <p:nvPr/>
        </p:nvSpPr>
        <p:spPr>
          <a:xfrm>
            <a:off x="5203364" y="3084166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Минус 56"/>
          <p:cNvSpPr/>
          <p:nvPr/>
        </p:nvSpPr>
        <p:spPr>
          <a:xfrm>
            <a:off x="4313774" y="3068901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Минус 57"/>
          <p:cNvSpPr/>
          <p:nvPr/>
        </p:nvSpPr>
        <p:spPr>
          <a:xfrm>
            <a:off x="3351139" y="3084166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Минус 58"/>
          <p:cNvSpPr/>
          <p:nvPr/>
        </p:nvSpPr>
        <p:spPr>
          <a:xfrm>
            <a:off x="5211270" y="3576110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Минус 59"/>
          <p:cNvSpPr/>
          <p:nvPr/>
        </p:nvSpPr>
        <p:spPr>
          <a:xfrm>
            <a:off x="4319832" y="3576110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Минус 60"/>
          <p:cNvSpPr/>
          <p:nvPr/>
        </p:nvSpPr>
        <p:spPr>
          <a:xfrm>
            <a:off x="3351139" y="3576110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Минус 61"/>
          <p:cNvSpPr/>
          <p:nvPr/>
        </p:nvSpPr>
        <p:spPr>
          <a:xfrm>
            <a:off x="5198764" y="4054866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Минус 62"/>
          <p:cNvSpPr/>
          <p:nvPr/>
        </p:nvSpPr>
        <p:spPr>
          <a:xfrm>
            <a:off x="7894413" y="5001622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Минус 63"/>
          <p:cNvSpPr/>
          <p:nvPr/>
        </p:nvSpPr>
        <p:spPr>
          <a:xfrm>
            <a:off x="7894413" y="6006241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Минус 64"/>
          <p:cNvSpPr/>
          <p:nvPr/>
        </p:nvSpPr>
        <p:spPr>
          <a:xfrm>
            <a:off x="7004824" y="6006241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Минус 65"/>
          <p:cNvSpPr/>
          <p:nvPr/>
        </p:nvSpPr>
        <p:spPr>
          <a:xfrm>
            <a:off x="7022589" y="5001622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Минус 66"/>
          <p:cNvSpPr/>
          <p:nvPr/>
        </p:nvSpPr>
        <p:spPr>
          <a:xfrm>
            <a:off x="6066964" y="5001622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Минус 67"/>
          <p:cNvSpPr/>
          <p:nvPr/>
        </p:nvSpPr>
        <p:spPr>
          <a:xfrm>
            <a:off x="5198764" y="5000658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Минус 68"/>
          <p:cNvSpPr/>
          <p:nvPr/>
        </p:nvSpPr>
        <p:spPr>
          <a:xfrm>
            <a:off x="4319874" y="4999733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Минус 69"/>
          <p:cNvSpPr/>
          <p:nvPr/>
        </p:nvSpPr>
        <p:spPr>
          <a:xfrm>
            <a:off x="4319832" y="4504021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Минус 70"/>
          <p:cNvSpPr/>
          <p:nvPr/>
        </p:nvSpPr>
        <p:spPr>
          <a:xfrm>
            <a:off x="4313774" y="4052672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Минус 71"/>
          <p:cNvSpPr/>
          <p:nvPr/>
        </p:nvSpPr>
        <p:spPr>
          <a:xfrm>
            <a:off x="3351139" y="4052672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Минус 72"/>
          <p:cNvSpPr/>
          <p:nvPr/>
        </p:nvSpPr>
        <p:spPr>
          <a:xfrm>
            <a:off x="3351139" y="4491000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Минус 73"/>
          <p:cNvSpPr/>
          <p:nvPr/>
        </p:nvSpPr>
        <p:spPr>
          <a:xfrm>
            <a:off x="5205872" y="5527328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Минус 74"/>
          <p:cNvSpPr/>
          <p:nvPr/>
        </p:nvSpPr>
        <p:spPr>
          <a:xfrm>
            <a:off x="4316843" y="5514973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Минус 75"/>
          <p:cNvSpPr/>
          <p:nvPr/>
        </p:nvSpPr>
        <p:spPr>
          <a:xfrm>
            <a:off x="3351139" y="5011445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Минус 76"/>
          <p:cNvSpPr/>
          <p:nvPr/>
        </p:nvSpPr>
        <p:spPr>
          <a:xfrm>
            <a:off x="3351139" y="5529964"/>
            <a:ext cx="216000" cy="216000"/>
          </a:xfrm>
          <a:prstGeom prst="mathMinus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у</a:t>
            </a:r>
            <a:r>
              <a:rPr lang="en-US" dirty="0"/>
              <a:t> </a:t>
            </a:r>
            <a:r>
              <a:rPr lang="en-US" dirty="0" err="1"/>
              <a:t>нас</a:t>
            </a:r>
            <a:r>
              <a:rPr lang="en-US" dirty="0"/>
              <a:t> </a:t>
            </a:r>
            <a:r>
              <a:rPr lang="en-US" dirty="0" err="1"/>
              <a:t>имеется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текущий</a:t>
            </a:r>
            <a:r>
              <a:rPr lang="en-US" dirty="0"/>
              <a:t> </a:t>
            </a:r>
            <a:r>
              <a:rPr lang="en-US" dirty="0" err="1"/>
              <a:t>момент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9144003" y="6537365"/>
            <a:ext cx="2742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1"/>
          <p:cNvSpPr/>
          <p:nvPr/>
        </p:nvSpPr>
        <p:spPr>
          <a:xfrm>
            <a:off x="1288936" y="1947405"/>
            <a:ext cx="4262177" cy="739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ru-RU" sz="1500" dirty="0">
                <a:solidFill>
                  <a:schemeClr val="dk1"/>
                </a:solidFill>
              </a:rPr>
              <a:t>Команда и с экспертизой в проведении ICO</a:t>
            </a:r>
            <a:endParaRPr lang="ru-RU" sz="1500" dirty="0">
              <a:solidFill>
                <a:schemeClr val="dk1"/>
              </a:solidFill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6356600" y="1947405"/>
            <a:ext cx="3299460" cy="739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ru-RU" sz="1500" dirty="0">
                <a:solidFill>
                  <a:schemeClr val="dk1"/>
                </a:solidFill>
              </a:rPr>
              <a:t>Детальный бизнес-план проекта</a:t>
            </a:r>
            <a:endParaRPr lang="ru-RU" sz="1500" dirty="0">
              <a:solidFill>
                <a:schemeClr val="dk1"/>
              </a:solidFill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1437523" y="3102359"/>
            <a:ext cx="2664577" cy="575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buClr>
                <a:schemeClr val="dk1"/>
              </a:buClr>
              <a:buSzPts val="1100"/>
            </a:pPr>
            <a:r>
              <a:rPr lang="ru-RU" sz="1500" dirty="0">
                <a:solidFill>
                  <a:schemeClr val="dk1"/>
                </a:solidFill>
              </a:rPr>
              <a:t>Прототип слота</a:t>
            </a:r>
          </a:p>
          <a:p>
            <a:pPr lvl="0">
              <a:lnSpc>
                <a:spcPct val="120000"/>
              </a:lnSpc>
              <a:buClr>
                <a:schemeClr val="dk1"/>
              </a:buClr>
              <a:buSzPts val="1100"/>
            </a:pPr>
            <a:endParaRPr lang="ru-RU" sz="150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7"/>
          <p:cNvSpPr/>
          <p:nvPr/>
        </p:nvSpPr>
        <p:spPr>
          <a:xfrm>
            <a:off x="6356600" y="2908350"/>
            <a:ext cx="1366577" cy="739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ru-RU" sz="1500" dirty="0" err="1">
                <a:solidFill>
                  <a:schemeClr val="dk1"/>
                </a:solidFill>
              </a:rPr>
              <a:t>Лендинг</a:t>
            </a:r>
            <a:endParaRPr lang="ru-RU" sz="1500" dirty="0">
              <a:solidFill>
                <a:schemeClr val="dk1"/>
              </a:solidFill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1437523" y="3873679"/>
            <a:ext cx="1673977" cy="739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buClr>
                <a:schemeClr val="dk1"/>
              </a:buClr>
              <a:buSzPts val="1100"/>
            </a:pPr>
            <a:r>
              <a:rPr lang="ru-RU" sz="1500" dirty="0" smtClean="0">
                <a:solidFill>
                  <a:schemeClr val="dk1"/>
                </a:solidFill>
              </a:rPr>
              <a:t>Смарт-контракт</a:t>
            </a:r>
            <a:endParaRPr lang="ru-RU" sz="1500" dirty="0">
              <a:solidFill>
                <a:schemeClr val="dk1"/>
              </a:solidFill>
            </a:endParaRPr>
          </a:p>
        </p:txBody>
      </p:sp>
      <p:pic>
        <p:nvPicPr>
          <p:cNvPr id="17" name="Рисунок 16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033210"/>
            <a:ext cx="540000" cy="54000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00" y="2066605"/>
            <a:ext cx="540000" cy="54000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3031934"/>
            <a:ext cx="540000" cy="54000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00" y="3031934"/>
            <a:ext cx="540000" cy="54000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3972221"/>
            <a:ext cx="540000" cy="540000"/>
          </a:xfrm>
          <a:prstGeom prst="rect">
            <a:avLst/>
          </a:prstGeom>
        </p:spPr>
      </p:pic>
      <p:sp>
        <p:nvSpPr>
          <p:cNvPr id="23" name="Rectangle 8"/>
          <p:cNvSpPr/>
          <p:nvPr/>
        </p:nvSpPr>
        <p:spPr>
          <a:xfrm>
            <a:off x="6356600" y="3873679"/>
            <a:ext cx="2600960" cy="739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ru-RU" sz="1500" dirty="0">
                <a:solidFill>
                  <a:schemeClr val="dk1"/>
                </a:solidFill>
              </a:rPr>
              <a:t>Личный кабинет для ICO</a:t>
            </a:r>
            <a:endParaRPr lang="ru-RU" sz="1500" dirty="0">
              <a:solidFill>
                <a:schemeClr val="dk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00" y="396864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8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495300" y="152400"/>
            <a:ext cx="8915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48"/>
              <a:buFont typeface="Calibri"/>
              <a:buNone/>
            </a:pPr>
            <a:r>
              <a:rPr lang="en-US"/>
              <a:t>Что нам нужно и куда это пойдет </a:t>
            </a:r>
            <a:endParaRPr sz="2348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9"/>
          <p:cNvSpPr txBox="1">
            <a:spLocks noGrp="1"/>
          </p:cNvSpPr>
          <p:nvPr>
            <p:ph type="sldNum" idx="12"/>
          </p:nvPr>
        </p:nvSpPr>
        <p:spPr>
          <a:xfrm>
            <a:off x="9144003" y="6537365"/>
            <a:ext cx="2742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914400" y="2040073"/>
            <a:ext cx="38354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ru-RU" sz="1800" dirty="0" smtClean="0">
                <a:latin typeface="Calibri" charset="0"/>
                <a:ea typeface="Calibri" charset="0"/>
                <a:cs typeface="Calibri" charset="0"/>
              </a:rPr>
              <a:t>В </a:t>
            </a:r>
            <a:r>
              <a:rPr lang="ru-RU" sz="1800" dirty="0">
                <a:latin typeface="Calibri" charset="0"/>
                <a:ea typeface="Calibri" charset="0"/>
                <a:cs typeface="Calibri" charset="0"/>
              </a:rPr>
              <a:t> размере 6 млн. руб</a:t>
            </a:r>
            <a:r>
              <a:rPr lang="ru-RU" sz="1800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191445460"/>
              </p:ext>
            </p:extLst>
          </p:nvPr>
        </p:nvGraphicFramePr>
        <p:xfrm>
          <a:off x="4972049" y="3267619"/>
          <a:ext cx="4419599" cy="265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Google Shape;202;p29"/>
          <p:cNvSpPr txBox="1"/>
          <p:nvPr/>
        </p:nvSpPr>
        <p:spPr>
          <a:xfrm>
            <a:off x="5308603" y="2040073"/>
            <a:ext cx="38354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ru-RU" sz="1800" dirty="0" smtClean="0">
                <a:latin typeface="Calibri" charset="0"/>
                <a:ea typeface="Calibri" charset="0"/>
                <a:cs typeface="Calibri" charset="0"/>
              </a:rPr>
              <a:t>В </a:t>
            </a:r>
            <a:r>
              <a:rPr lang="ru-RU" sz="1800" dirty="0">
                <a:latin typeface="Calibri" charset="0"/>
                <a:ea typeface="Calibri" charset="0"/>
                <a:cs typeface="Calibri" charset="0"/>
              </a:rPr>
              <a:t> размере </a:t>
            </a:r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12</a:t>
            </a:r>
            <a:r>
              <a:rPr lang="ru-RU" sz="1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sz="1800" dirty="0">
                <a:latin typeface="Calibri" charset="0"/>
                <a:ea typeface="Calibri" charset="0"/>
                <a:cs typeface="Calibri" charset="0"/>
              </a:rPr>
              <a:t>млн. руб</a:t>
            </a:r>
            <a:r>
              <a:rPr lang="ru-RU" sz="1800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</p:txBody>
      </p:sp>
      <p:sp>
        <p:nvSpPr>
          <p:cNvPr id="15" name="Google Shape;202;p29"/>
          <p:cNvSpPr txBox="1"/>
          <p:nvPr/>
        </p:nvSpPr>
        <p:spPr>
          <a:xfrm>
            <a:off x="3054349" y="826810"/>
            <a:ext cx="3835400" cy="70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ru-RU" sz="1800" dirty="0" smtClean="0">
                <a:latin typeface="Calibri" charset="0"/>
                <a:ea typeface="Calibri" charset="0"/>
                <a:cs typeface="Calibri" charset="0"/>
              </a:rPr>
              <a:t>Мы привлекаем инвестиции:</a:t>
            </a:r>
          </a:p>
        </p:txBody>
      </p:sp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1104182384"/>
              </p:ext>
            </p:extLst>
          </p:nvPr>
        </p:nvGraphicFramePr>
        <p:xfrm>
          <a:off x="495300" y="3267619"/>
          <a:ext cx="4419599" cy="265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Дорожная карта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5" name="Group 89"/>
          <p:cNvGrpSpPr>
            <a:grpSpLocks noChangeAspect="1"/>
          </p:cNvGrpSpPr>
          <p:nvPr/>
        </p:nvGrpSpPr>
        <p:grpSpPr>
          <a:xfrm>
            <a:off x="725992" y="1190917"/>
            <a:ext cx="8284990" cy="127273"/>
            <a:chOff x="787678" y="1907734"/>
            <a:chExt cx="10848488" cy="166654"/>
          </a:xfrm>
        </p:grpSpPr>
        <p:cxnSp>
          <p:nvCxnSpPr>
            <p:cNvPr id="6" name="Straight Connector 104"/>
            <p:cNvCxnSpPr/>
            <p:nvPr/>
          </p:nvCxnSpPr>
          <p:spPr>
            <a:xfrm>
              <a:off x="879118" y="2000647"/>
              <a:ext cx="10662827" cy="2810"/>
            </a:xfrm>
            <a:prstGeom prst="line">
              <a:avLst/>
            </a:prstGeom>
            <a:ln w="9525" cap="rnd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sosceles Triangle 105"/>
            <p:cNvSpPr>
              <a:spLocks/>
            </p:cNvSpPr>
            <p:nvPr/>
          </p:nvSpPr>
          <p:spPr>
            <a:xfrm>
              <a:off x="7187927" y="1926904"/>
              <a:ext cx="171081" cy="147484"/>
            </a:xfrm>
            <a:prstGeom prst="triangle">
              <a:avLst/>
            </a:prstGeom>
            <a:solidFill>
              <a:srgbClr val="C41300"/>
            </a:solidFill>
            <a:ln w="7144" cap="rnd" cmpd="sng" algn="ctr">
              <a:solidFill>
                <a:srgbClr val="C413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en-US" sz="1000" dirty="0" err="1">
                <a:solidFill>
                  <a:schemeClr val="bg1"/>
                </a:solidFill>
              </a:endParaRPr>
            </a:p>
          </p:txBody>
        </p:sp>
        <p:sp>
          <p:nvSpPr>
            <p:cNvPr id="8" name="Isosceles Triangle 106"/>
            <p:cNvSpPr>
              <a:spLocks/>
            </p:cNvSpPr>
            <p:nvPr/>
          </p:nvSpPr>
          <p:spPr>
            <a:xfrm>
              <a:off x="11465084" y="1907734"/>
              <a:ext cx="171082" cy="147484"/>
            </a:xfrm>
            <a:prstGeom prst="triangle">
              <a:avLst/>
            </a:prstGeom>
            <a:solidFill>
              <a:srgbClr val="C41300"/>
            </a:solidFill>
            <a:ln w="7144" cap="rnd" cmpd="sng" algn="ctr">
              <a:solidFill>
                <a:srgbClr val="C413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en-US" sz="10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9" name="Isosceles Triangle 107"/>
            <p:cNvSpPr>
              <a:spLocks/>
            </p:cNvSpPr>
            <p:nvPr/>
          </p:nvSpPr>
          <p:spPr>
            <a:xfrm>
              <a:off x="787678" y="1926904"/>
              <a:ext cx="171081" cy="147484"/>
            </a:xfrm>
            <a:prstGeom prst="triangle">
              <a:avLst/>
            </a:prstGeom>
            <a:solidFill>
              <a:srgbClr val="C41300"/>
            </a:solidFill>
            <a:ln w="7144" cap="rnd" cmpd="sng" algn="ctr">
              <a:solidFill>
                <a:srgbClr val="C413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en-US" sz="10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0" name="Isosceles Triangle 108"/>
            <p:cNvSpPr>
              <a:spLocks/>
            </p:cNvSpPr>
            <p:nvPr/>
          </p:nvSpPr>
          <p:spPr>
            <a:xfrm>
              <a:off x="2917299" y="1926904"/>
              <a:ext cx="171081" cy="147484"/>
            </a:xfrm>
            <a:prstGeom prst="triangle">
              <a:avLst/>
            </a:prstGeom>
            <a:solidFill>
              <a:srgbClr val="C41300"/>
            </a:solidFill>
            <a:ln w="7144" cap="rnd" cmpd="sng" algn="ctr">
              <a:solidFill>
                <a:srgbClr val="C413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en-US" sz="1000" dirty="0" err="1">
                <a:solidFill>
                  <a:schemeClr val="bg1"/>
                </a:solidFill>
              </a:endParaRPr>
            </a:p>
          </p:txBody>
        </p:sp>
        <p:sp>
          <p:nvSpPr>
            <p:cNvPr id="11" name="Isosceles Triangle 110"/>
            <p:cNvSpPr>
              <a:spLocks/>
            </p:cNvSpPr>
            <p:nvPr/>
          </p:nvSpPr>
          <p:spPr>
            <a:xfrm>
              <a:off x="9326209" y="1926904"/>
              <a:ext cx="171081" cy="147484"/>
            </a:xfrm>
            <a:prstGeom prst="triangle">
              <a:avLst/>
            </a:prstGeom>
            <a:solidFill>
              <a:srgbClr val="C41300"/>
            </a:solidFill>
            <a:ln w="7144" cap="rnd" cmpd="sng" algn="ctr">
              <a:solidFill>
                <a:srgbClr val="C413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en-US" sz="10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2" name="Isosceles Triangle 111"/>
            <p:cNvSpPr>
              <a:spLocks/>
            </p:cNvSpPr>
            <p:nvPr/>
          </p:nvSpPr>
          <p:spPr>
            <a:xfrm>
              <a:off x="5055582" y="1926904"/>
              <a:ext cx="171081" cy="147484"/>
            </a:xfrm>
            <a:prstGeom prst="triangle">
              <a:avLst/>
            </a:prstGeom>
            <a:solidFill>
              <a:srgbClr val="C41300"/>
            </a:solidFill>
            <a:ln w="7144" cap="rnd" cmpd="sng" algn="ctr">
              <a:solidFill>
                <a:srgbClr val="C413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en-US" sz="1000" dirty="0" err="1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>
            <a:spLocks noChangeAspect="1"/>
          </p:cNvSpPr>
          <p:nvPr/>
        </p:nvSpPr>
        <p:spPr>
          <a:xfrm>
            <a:off x="470180" y="1571977"/>
            <a:ext cx="648000" cy="22787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00" dirty="0" smtClean="0">
                <a:solidFill>
                  <a:srgbClr val="2B2A29"/>
                </a:solidFill>
              </a:rPr>
              <a:t>Сегодня</a:t>
            </a:r>
            <a:endParaRPr lang="en-US" sz="1000" dirty="0" err="1" smtClean="0">
              <a:solidFill>
                <a:srgbClr val="2B2A29"/>
              </a:solidFill>
            </a:endParaRPr>
          </a:p>
        </p:txBody>
      </p:sp>
      <p:sp>
        <p:nvSpPr>
          <p:cNvPr id="18" name="TextBox 17"/>
          <p:cNvSpPr txBox="1">
            <a:spLocks noChangeAspect="1"/>
          </p:cNvSpPr>
          <p:nvPr/>
        </p:nvSpPr>
        <p:spPr>
          <a:xfrm>
            <a:off x="1885529" y="1571977"/>
            <a:ext cx="1077618" cy="22787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00" dirty="0" smtClean="0">
                <a:solidFill>
                  <a:srgbClr val="2B2A29"/>
                </a:solidFill>
              </a:rPr>
              <a:t>Через5 месяцев</a:t>
            </a:r>
            <a:endParaRPr lang="en-US" sz="1000" dirty="0" err="1" smtClean="0">
              <a:solidFill>
                <a:srgbClr val="2B2A29"/>
              </a:solidFill>
            </a:endParaRPr>
          </a:p>
        </p:txBody>
      </p:sp>
      <p:sp>
        <p:nvSpPr>
          <p:cNvPr id="19" name="TextBox 18"/>
          <p:cNvSpPr txBox="1">
            <a:spLocks noChangeAspect="1"/>
          </p:cNvSpPr>
          <p:nvPr/>
        </p:nvSpPr>
        <p:spPr>
          <a:xfrm>
            <a:off x="3518536" y="1571977"/>
            <a:ext cx="1077618" cy="22787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00" dirty="0" smtClean="0">
                <a:solidFill>
                  <a:srgbClr val="2B2A29"/>
                </a:solidFill>
              </a:rPr>
              <a:t>Через </a:t>
            </a:r>
            <a:r>
              <a:rPr lang="ru-RU" sz="1000" dirty="0">
                <a:solidFill>
                  <a:srgbClr val="2B2A29"/>
                </a:solidFill>
              </a:rPr>
              <a:t>6</a:t>
            </a:r>
            <a:r>
              <a:rPr lang="ru-RU" sz="1000" dirty="0" smtClean="0">
                <a:solidFill>
                  <a:srgbClr val="2B2A29"/>
                </a:solidFill>
              </a:rPr>
              <a:t> месяцев</a:t>
            </a:r>
            <a:endParaRPr lang="en-US" sz="1000" dirty="0" err="1" smtClean="0">
              <a:solidFill>
                <a:srgbClr val="2B2A29"/>
              </a:solidFill>
            </a:endParaRPr>
          </a:p>
        </p:txBody>
      </p:sp>
      <p:sp>
        <p:nvSpPr>
          <p:cNvPr id="20" name="TextBox 19"/>
          <p:cNvSpPr txBox="1">
            <a:spLocks noChangeAspect="1"/>
          </p:cNvSpPr>
          <p:nvPr/>
        </p:nvSpPr>
        <p:spPr>
          <a:xfrm>
            <a:off x="5147008" y="1571977"/>
            <a:ext cx="1077618" cy="22787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00" dirty="0" smtClean="0">
                <a:solidFill>
                  <a:srgbClr val="2B2A29"/>
                </a:solidFill>
              </a:rPr>
              <a:t>Через 8 месяцев</a:t>
            </a:r>
            <a:endParaRPr lang="en-US" sz="1000" dirty="0" err="1" smtClean="0">
              <a:solidFill>
                <a:srgbClr val="2B2A29"/>
              </a:solidFill>
            </a:endParaRPr>
          </a:p>
        </p:txBody>
      </p:sp>
      <p:sp>
        <p:nvSpPr>
          <p:cNvPr id="21" name="TextBox 20"/>
          <p:cNvSpPr txBox="1">
            <a:spLocks noChangeAspect="1"/>
          </p:cNvSpPr>
          <p:nvPr/>
        </p:nvSpPr>
        <p:spPr>
          <a:xfrm>
            <a:off x="6775480" y="1571977"/>
            <a:ext cx="1077618" cy="22787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00" dirty="0" smtClean="0">
                <a:solidFill>
                  <a:srgbClr val="2B2A29"/>
                </a:solidFill>
              </a:rPr>
              <a:t>Через 10 месяцев</a:t>
            </a:r>
            <a:endParaRPr lang="en-US" sz="1000" dirty="0" err="1" smtClean="0">
              <a:solidFill>
                <a:srgbClr val="2B2A29"/>
              </a:solidFill>
            </a:endParaRPr>
          </a:p>
        </p:txBody>
      </p:sp>
      <p:sp>
        <p:nvSpPr>
          <p:cNvPr id="24" name="TextBox 23"/>
          <p:cNvSpPr txBox="1">
            <a:spLocks noChangeAspect="1"/>
          </p:cNvSpPr>
          <p:nvPr/>
        </p:nvSpPr>
        <p:spPr>
          <a:xfrm>
            <a:off x="8406845" y="1571977"/>
            <a:ext cx="1077618" cy="22787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00" dirty="0" smtClean="0">
                <a:solidFill>
                  <a:srgbClr val="2B2A29"/>
                </a:solidFill>
              </a:rPr>
              <a:t>Через 16 месяцев</a:t>
            </a:r>
            <a:endParaRPr lang="en-US" sz="1000" dirty="0" err="1" smtClean="0">
              <a:solidFill>
                <a:srgbClr val="2B2A29"/>
              </a:solidFill>
            </a:endParaRPr>
          </a:p>
        </p:txBody>
      </p:sp>
      <p:cxnSp>
        <p:nvCxnSpPr>
          <p:cNvPr id="28" name="Straight Connector 71"/>
          <p:cNvCxnSpPr>
            <a:cxnSpLocks noChangeAspect="1"/>
          </p:cNvCxnSpPr>
          <p:nvPr/>
        </p:nvCxnSpPr>
        <p:spPr>
          <a:xfrm>
            <a:off x="700869" y="1883781"/>
            <a:ext cx="0" cy="765003"/>
          </a:xfrm>
          <a:prstGeom prst="line">
            <a:avLst/>
          </a:prstGeom>
          <a:ln w="9525" cap="rnd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82"/>
          <p:cNvCxnSpPr>
            <a:cxnSpLocks noChangeAspect="1"/>
          </p:cNvCxnSpPr>
          <p:nvPr/>
        </p:nvCxnSpPr>
        <p:spPr>
          <a:xfrm>
            <a:off x="700869" y="2791289"/>
            <a:ext cx="0" cy="2531247"/>
          </a:xfrm>
          <a:prstGeom prst="line">
            <a:avLst/>
          </a:prstGeom>
          <a:ln w="9525" cap="rnd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>
            <a:spLocks noChangeAspect="1"/>
          </p:cNvSpPr>
          <p:nvPr/>
        </p:nvSpPr>
        <p:spPr>
          <a:xfrm rot="16200000">
            <a:off x="272487" y="2187846"/>
            <a:ext cx="531796" cy="215444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Разработка платформы</a:t>
            </a:r>
            <a:endParaRPr lang="en-US" sz="700" dirty="0" err="1" smtClean="0">
              <a:solidFill>
                <a:schemeClr val="tx1"/>
              </a:solidFill>
            </a:endParaRPr>
          </a:p>
        </p:txBody>
      </p:sp>
      <p:sp>
        <p:nvSpPr>
          <p:cNvPr id="39" name="Rectangle 103"/>
          <p:cNvSpPr>
            <a:spLocks noChangeAspect="1"/>
          </p:cNvSpPr>
          <p:nvPr/>
        </p:nvSpPr>
        <p:spPr>
          <a:xfrm>
            <a:off x="933637" y="1985827"/>
            <a:ext cx="1425376" cy="662957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900" dirty="0">
                <a:solidFill>
                  <a:schemeClr val="dk1"/>
                </a:solidFill>
              </a:rPr>
              <a:t>Разработка MVP ( 5 слотов + интеграция алгоритма)</a:t>
            </a:r>
            <a:endParaRPr lang="ru-RU" sz="900" dirty="0">
              <a:solidFill>
                <a:schemeClr val="dk1"/>
              </a:solidFill>
            </a:endParaRPr>
          </a:p>
        </p:txBody>
      </p:sp>
      <p:sp>
        <p:nvSpPr>
          <p:cNvPr id="40" name="Rectangle 103"/>
          <p:cNvSpPr>
            <a:spLocks noChangeAspect="1"/>
          </p:cNvSpPr>
          <p:nvPr/>
        </p:nvSpPr>
        <p:spPr>
          <a:xfrm>
            <a:off x="2566642" y="1985827"/>
            <a:ext cx="1425376" cy="662957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ru-RU" sz="900" dirty="0" smtClean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ru-RU" sz="900" dirty="0" smtClean="0">
                <a:solidFill>
                  <a:schemeClr val="dk1"/>
                </a:solidFill>
              </a:rPr>
              <a:t>Доработка </a:t>
            </a:r>
            <a:r>
              <a:rPr lang="ru-RU" sz="900" dirty="0">
                <a:solidFill>
                  <a:schemeClr val="dk1"/>
                </a:solidFill>
              </a:rPr>
              <a:t>MVP (2 новых слота + интеграция истории игры)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ru-RU" sz="900" dirty="0">
              <a:solidFill>
                <a:schemeClr val="dk1"/>
              </a:solidFill>
            </a:endParaRPr>
          </a:p>
        </p:txBody>
      </p:sp>
      <p:sp>
        <p:nvSpPr>
          <p:cNvPr id="41" name="Rectangle 103"/>
          <p:cNvSpPr>
            <a:spLocks noChangeAspect="1"/>
          </p:cNvSpPr>
          <p:nvPr/>
        </p:nvSpPr>
        <p:spPr>
          <a:xfrm>
            <a:off x="4260441" y="1985827"/>
            <a:ext cx="1425376" cy="690294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ru-RU" sz="900" dirty="0" smtClean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ru-RU" sz="900" dirty="0">
                <a:solidFill>
                  <a:schemeClr val="dk1"/>
                </a:solidFill>
              </a:rPr>
              <a:t>Доработка MVP (2 новых слота + тестирование)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ru-RU" sz="900" dirty="0">
              <a:solidFill>
                <a:schemeClr val="dk1"/>
              </a:solidFill>
            </a:endParaRPr>
          </a:p>
        </p:txBody>
      </p:sp>
      <p:sp>
        <p:nvSpPr>
          <p:cNvPr id="44" name="Rectangle 103"/>
          <p:cNvSpPr>
            <a:spLocks noChangeAspect="1"/>
          </p:cNvSpPr>
          <p:nvPr/>
        </p:nvSpPr>
        <p:spPr>
          <a:xfrm>
            <a:off x="5954240" y="1985827"/>
            <a:ext cx="2991414" cy="712538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ru-RU" sz="900" dirty="0" smtClean="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sz="900" dirty="0">
                <a:solidFill>
                  <a:schemeClr val="dk1"/>
                </a:solidFill>
              </a:rPr>
              <a:t>Запуск платформы для коммерческого использования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ru-RU" sz="900" dirty="0">
              <a:solidFill>
                <a:schemeClr val="dk1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 rot="16200000">
            <a:off x="272487" y="3895082"/>
            <a:ext cx="531796" cy="107722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ICO</a:t>
            </a:r>
            <a:endParaRPr lang="en-US" sz="700" dirty="0" smtClean="0">
              <a:solidFill>
                <a:schemeClr val="tx1"/>
              </a:solidFill>
            </a:endParaRPr>
          </a:p>
        </p:txBody>
      </p:sp>
      <p:sp>
        <p:nvSpPr>
          <p:cNvPr id="46" name="Rectangle 103"/>
          <p:cNvSpPr>
            <a:spLocks noChangeAspect="1"/>
          </p:cNvSpPr>
          <p:nvPr/>
        </p:nvSpPr>
        <p:spPr>
          <a:xfrm>
            <a:off x="933636" y="2834764"/>
            <a:ext cx="1425376" cy="333059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900" dirty="0" err="1" smtClean="0">
                <a:solidFill>
                  <a:schemeClr val="dk1"/>
                </a:solidFill>
              </a:rPr>
              <a:t>Написание</a:t>
            </a:r>
            <a:r>
              <a:rPr lang="en-US" sz="900" dirty="0" smtClean="0">
                <a:solidFill>
                  <a:schemeClr val="dk1"/>
                </a:solidFill>
              </a:rPr>
              <a:t> </a:t>
            </a:r>
            <a:r>
              <a:rPr lang="en-US" sz="900" dirty="0">
                <a:solidFill>
                  <a:schemeClr val="dk1"/>
                </a:solidFill>
              </a:rPr>
              <a:t>White paper, One </a:t>
            </a:r>
            <a:r>
              <a:rPr lang="en-US" sz="900" dirty="0" smtClean="0">
                <a:solidFill>
                  <a:schemeClr val="dk1"/>
                </a:solidFill>
              </a:rPr>
              <a:t>pager</a:t>
            </a:r>
            <a:r>
              <a:rPr lang="ru-RU" sz="900" dirty="0" smtClean="0">
                <a:solidFill>
                  <a:schemeClr val="dk1"/>
                </a:solidFill>
              </a:rPr>
              <a:t>.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47" name="Rectangle 103"/>
          <p:cNvSpPr>
            <a:spLocks noChangeAspect="1"/>
          </p:cNvSpPr>
          <p:nvPr/>
        </p:nvSpPr>
        <p:spPr>
          <a:xfrm>
            <a:off x="933636" y="3228163"/>
            <a:ext cx="1425376" cy="533255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900" dirty="0">
                <a:solidFill>
                  <a:schemeClr val="dk1"/>
                </a:solidFill>
              </a:rPr>
              <a:t>Размещение проекта на </a:t>
            </a:r>
            <a:r>
              <a:rPr lang="ru-RU" sz="900" dirty="0" err="1">
                <a:solidFill>
                  <a:schemeClr val="dk1"/>
                </a:solidFill>
              </a:rPr>
              <a:t>трекерах</a:t>
            </a:r>
            <a:r>
              <a:rPr lang="ru-RU" sz="900" dirty="0">
                <a:solidFill>
                  <a:schemeClr val="dk1"/>
                </a:solidFill>
              </a:rPr>
              <a:t>, </a:t>
            </a:r>
            <a:r>
              <a:rPr lang="ru-RU" sz="900" dirty="0" smtClean="0">
                <a:solidFill>
                  <a:schemeClr val="dk1"/>
                </a:solidFill>
              </a:rPr>
              <a:t>листингах, форумах и соц. сетях</a:t>
            </a:r>
            <a:endParaRPr lang="ru-RU" sz="900" dirty="0">
              <a:solidFill>
                <a:schemeClr val="dk1"/>
              </a:solidFill>
            </a:endParaRPr>
          </a:p>
        </p:txBody>
      </p:sp>
      <p:sp>
        <p:nvSpPr>
          <p:cNvPr id="49" name="Rectangle 103"/>
          <p:cNvSpPr>
            <a:spLocks noChangeAspect="1"/>
          </p:cNvSpPr>
          <p:nvPr/>
        </p:nvSpPr>
        <p:spPr>
          <a:xfrm>
            <a:off x="933636" y="3861274"/>
            <a:ext cx="6319860" cy="474859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sz="900">
                <a:solidFill>
                  <a:schemeClr val="dk1"/>
                </a:solidFill>
              </a:rPr>
              <a:t>Написание статей и материалов для публикации</a:t>
            </a:r>
            <a:endParaRPr lang="ru-RU" sz="900" dirty="0">
              <a:solidFill>
                <a:schemeClr val="dk1"/>
              </a:solidFill>
            </a:endParaRPr>
          </a:p>
        </p:txBody>
      </p:sp>
      <p:sp>
        <p:nvSpPr>
          <p:cNvPr id="53" name="Rectangle 103"/>
          <p:cNvSpPr>
            <a:spLocks noChangeAspect="1"/>
          </p:cNvSpPr>
          <p:nvPr/>
        </p:nvSpPr>
        <p:spPr>
          <a:xfrm>
            <a:off x="933636" y="4430141"/>
            <a:ext cx="1425376" cy="333059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sz="900" dirty="0" smtClean="0">
                <a:solidFill>
                  <a:schemeClr val="dk1"/>
                </a:solidFill>
              </a:rPr>
              <a:t>Разработка </a:t>
            </a:r>
            <a:r>
              <a:rPr lang="ru-RU" sz="900" dirty="0" err="1" smtClean="0">
                <a:solidFill>
                  <a:schemeClr val="dk1"/>
                </a:solidFill>
              </a:rPr>
              <a:t>баунти</a:t>
            </a:r>
            <a:r>
              <a:rPr lang="ru-RU" sz="900" dirty="0" smtClean="0">
                <a:solidFill>
                  <a:schemeClr val="dk1"/>
                </a:solidFill>
              </a:rPr>
              <a:t> кампании</a:t>
            </a:r>
            <a:endParaRPr lang="ru-RU" sz="900" dirty="0">
              <a:solidFill>
                <a:schemeClr val="dk1"/>
              </a:solidFill>
            </a:endParaRPr>
          </a:p>
        </p:txBody>
      </p:sp>
      <p:sp>
        <p:nvSpPr>
          <p:cNvPr id="55" name="Rectangle 103"/>
          <p:cNvSpPr>
            <a:spLocks noChangeAspect="1"/>
          </p:cNvSpPr>
          <p:nvPr/>
        </p:nvSpPr>
        <p:spPr>
          <a:xfrm>
            <a:off x="933636" y="4863054"/>
            <a:ext cx="1425376" cy="333059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sz="900" smtClean="0">
                <a:solidFill>
                  <a:schemeClr val="dk1"/>
                </a:solidFill>
              </a:rPr>
              <a:t>Разработка рекламной кампании</a:t>
            </a:r>
            <a:endParaRPr lang="ru-RU" sz="900" dirty="0">
              <a:solidFill>
                <a:schemeClr val="dk1"/>
              </a:solidFill>
            </a:endParaRPr>
          </a:p>
        </p:txBody>
      </p:sp>
      <p:cxnSp>
        <p:nvCxnSpPr>
          <p:cNvPr id="58" name="Straight Connector 71"/>
          <p:cNvCxnSpPr>
            <a:cxnSpLocks noChangeAspect="1"/>
          </p:cNvCxnSpPr>
          <p:nvPr/>
        </p:nvCxnSpPr>
        <p:spPr>
          <a:xfrm>
            <a:off x="700869" y="5443271"/>
            <a:ext cx="0" cy="721350"/>
          </a:xfrm>
          <a:prstGeom prst="line">
            <a:avLst/>
          </a:prstGeom>
          <a:ln w="9525" cap="rnd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>
            <a:spLocks noChangeAspect="1"/>
          </p:cNvSpPr>
          <p:nvPr/>
        </p:nvSpPr>
        <p:spPr>
          <a:xfrm rot="16200000">
            <a:off x="218626" y="5643193"/>
            <a:ext cx="531796" cy="215444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Работа с </a:t>
            </a:r>
            <a:r>
              <a:rPr lang="ru-RU" sz="700" dirty="0" err="1" smtClean="0">
                <a:solidFill>
                  <a:schemeClr val="tx1"/>
                </a:solidFill>
              </a:rPr>
              <a:t>инвсторамм</a:t>
            </a:r>
            <a:endParaRPr lang="en-US" sz="700" dirty="0" smtClean="0">
              <a:solidFill>
                <a:schemeClr val="tx1"/>
              </a:solidFill>
            </a:endParaRPr>
          </a:p>
        </p:txBody>
      </p:sp>
      <p:sp>
        <p:nvSpPr>
          <p:cNvPr id="62" name="Rectangle 103"/>
          <p:cNvSpPr>
            <a:spLocks noChangeAspect="1"/>
          </p:cNvSpPr>
          <p:nvPr/>
        </p:nvSpPr>
        <p:spPr>
          <a:xfrm>
            <a:off x="924818" y="5480474"/>
            <a:ext cx="3116442" cy="201345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sz="900" smtClean="0">
                <a:solidFill>
                  <a:schemeClr val="dk1"/>
                </a:solidFill>
              </a:rPr>
              <a:t>Поиск инвесторов</a:t>
            </a:r>
            <a:endParaRPr lang="ru-RU" sz="900" dirty="0">
              <a:solidFill>
                <a:schemeClr val="dk1"/>
              </a:solidFill>
            </a:endParaRPr>
          </a:p>
        </p:txBody>
      </p:sp>
      <p:sp>
        <p:nvSpPr>
          <p:cNvPr id="66" name="Rectangle 103"/>
          <p:cNvSpPr>
            <a:spLocks noChangeAspect="1"/>
          </p:cNvSpPr>
          <p:nvPr/>
        </p:nvSpPr>
        <p:spPr>
          <a:xfrm>
            <a:off x="924818" y="5792648"/>
            <a:ext cx="3113205" cy="199242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900" dirty="0" smtClean="0">
                <a:solidFill>
                  <a:schemeClr val="dk1"/>
                </a:solidFill>
              </a:rPr>
              <a:t>Email-</a:t>
            </a:r>
            <a:r>
              <a:rPr lang="ru-RU" sz="900" dirty="0" smtClean="0">
                <a:solidFill>
                  <a:schemeClr val="dk1"/>
                </a:solidFill>
              </a:rPr>
              <a:t>маркетинг</a:t>
            </a:r>
            <a:endParaRPr lang="ru-RU" sz="900" dirty="0">
              <a:solidFill>
                <a:schemeClr val="dk1"/>
              </a:solidFill>
            </a:endParaRPr>
          </a:p>
        </p:txBody>
      </p:sp>
      <p:sp>
        <p:nvSpPr>
          <p:cNvPr id="67" name="Rectangle 103"/>
          <p:cNvSpPr>
            <a:spLocks noChangeAspect="1"/>
          </p:cNvSpPr>
          <p:nvPr/>
        </p:nvSpPr>
        <p:spPr>
          <a:xfrm>
            <a:off x="2566642" y="3219472"/>
            <a:ext cx="4686854" cy="541946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sz="900" dirty="0">
                <a:solidFill>
                  <a:schemeClr val="dk1"/>
                </a:solidFill>
              </a:rPr>
              <a:t>Размещение статей в блоге, социальных </a:t>
            </a:r>
            <a:r>
              <a:rPr lang="ru-RU" sz="900" dirty="0" smtClean="0">
                <a:solidFill>
                  <a:schemeClr val="dk1"/>
                </a:solidFill>
              </a:rPr>
              <a:t>сетях, форумах и СМИ</a:t>
            </a:r>
            <a:endParaRPr lang="ru-RU" sz="900" dirty="0">
              <a:solidFill>
                <a:schemeClr val="dk1"/>
              </a:solidFill>
            </a:endParaRPr>
          </a:p>
        </p:txBody>
      </p:sp>
      <p:sp>
        <p:nvSpPr>
          <p:cNvPr id="68" name="Rectangle 103"/>
          <p:cNvSpPr>
            <a:spLocks noChangeAspect="1"/>
          </p:cNvSpPr>
          <p:nvPr/>
        </p:nvSpPr>
        <p:spPr>
          <a:xfrm>
            <a:off x="2489667" y="4432050"/>
            <a:ext cx="1502350" cy="333059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sz="900" dirty="0" smtClean="0">
                <a:solidFill>
                  <a:schemeClr val="dk1"/>
                </a:solidFill>
              </a:rPr>
              <a:t>Запуск </a:t>
            </a:r>
            <a:r>
              <a:rPr lang="ru-RU" sz="900" dirty="0" err="1" smtClean="0">
                <a:solidFill>
                  <a:schemeClr val="dk1"/>
                </a:solidFill>
              </a:rPr>
              <a:t>баунти</a:t>
            </a:r>
            <a:r>
              <a:rPr lang="ru-RU" sz="900" dirty="0" smtClean="0">
                <a:solidFill>
                  <a:schemeClr val="dk1"/>
                </a:solidFill>
              </a:rPr>
              <a:t> кампании</a:t>
            </a:r>
            <a:endParaRPr lang="ru-RU" sz="900" dirty="0">
              <a:solidFill>
                <a:schemeClr val="dk1"/>
              </a:solidFill>
            </a:endParaRPr>
          </a:p>
        </p:txBody>
      </p:sp>
      <p:sp>
        <p:nvSpPr>
          <p:cNvPr id="69" name="Rectangle 103"/>
          <p:cNvSpPr>
            <a:spLocks noChangeAspect="1"/>
          </p:cNvSpPr>
          <p:nvPr/>
        </p:nvSpPr>
        <p:spPr>
          <a:xfrm>
            <a:off x="2489666" y="4856889"/>
            <a:ext cx="1502351" cy="333059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sz="900" dirty="0" smtClean="0">
                <a:solidFill>
                  <a:schemeClr val="dk1"/>
                </a:solidFill>
              </a:rPr>
              <a:t>Запуск рекламной кампании</a:t>
            </a:r>
            <a:endParaRPr lang="ru-RU" sz="900" dirty="0">
              <a:solidFill>
                <a:schemeClr val="dk1"/>
              </a:solidFill>
            </a:endParaRPr>
          </a:p>
        </p:txBody>
      </p:sp>
      <p:sp>
        <p:nvSpPr>
          <p:cNvPr id="70" name="Rectangle 103"/>
          <p:cNvSpPr>
            <a:spLocks noChangeAspect="1"/>
          </p:cNvSpPr>
          <p:nvPr/>
        </p:nvSpPr>
        <p:spPr>
          <a:xfrm>
            <a:off x="2566642" y="2823992"/>
            <a:ext cx="1425376" cy="333059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900" dirty="0" smtClean="0">
                <a:solidFill>
                  <a:schemeClr val="dk1"/>
                </a:solidFill>
              </a:rPr>
              <a:t>Перевод</a:t>
            </a:r>
            <a:r>
              <a:rPr lang="en-US" sz="900" dirty="0" smtClean="0">
                <a:solidFill>
                  <a:schemeClr val="dk1"/>
                </a:solidFill>
              </a:rPr>
              <a:t> W</a:t>
            </a:r>
            <a:r>
              <a:rPr lang="en-US" sz="900" dirty="0">
                <a:solidFill>
                  <a:schemeClr val="dk1"/>
                </a:solidFill>
              </a:rPr>
              <a:t>P</a:t>
            </a:r>
            <a:r>
              <a:rPr lang="en-US" sz="900" dirty="0" smtClean="0">
                <a:solidFill>
                  <a:schemeClr val="dk1"/>
                </a:solidFill>
              </a:rPr>
              <a:t>, OP</a:t>
            </a:r>
            <a:r>
              <a:rPr lang="ru-RU" sz="900" dirty="0" smtClean="0">
                <a:solidFill>
                  <a:schemeClr val="dk1"/>
                </a:solidFill>
              </a:rPr>
              <a:t> на другие языки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71" name="Rectangle 103"/>
          <p:cNvSpPr>
            <a:spLocks noChangeAspect="1"/>
          </p:cNvSpPr>
          <p:nvPr/>
        </p:nvSpPr>
        <p:spPr>
          <a:xfrm>
            <a:off x="4186296" y="5792648"/>
            <a:ext cx="3067200" cy="199242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sz="900" dirty="0" smtClean="0">
                <a:solidFill>
                  <a:schemeClr val="dk1"/>
                </a:solidFill>
              </a:rPr>
              <a:t>Посещение тематических конференций</a:t>
            </a:r>
            <a:endParaRPr lang="ru-RU" sz="900" dirty="0">
              <a:solidFill>
                <a:schemeClr val="dk1"/>
              </a:solidFill>
            </a:endParaRPr>
          </a:p>
        </p:txBody>
      </p:sp>
      <p:sp>
        <p:nvSpPr>
          <p:cNvPr id="72" name="Rectangle 103"/>
          <p:cNvSpPr>
            <a:spLocks noChangeAspect="1"/>
          </p:cNvSpPr>
          <p:nvPr/>
        </p:nvSpPr>
        <p:spPr>
          <a:xfrm>
            <a:off x="4171916" y="5479080"/>
            <a:ext cx="3081580" cy="204068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900" dirty="0" smtClean="0">
                <a:solidFill>
                  <a:schemeClr val="dk1"/>
                </a:solidFill>
              </a:rPr>
              <a:t>Roadshow</a:t>
            </a:r>
            <a:endParaRPr lang="ru-RU" sz="900" dirty="0">
              <a:solidFill>
                <a:schemeClr val="dk1"/>
              </a:solidFill>
            </a:endParaRPr>
          </a:p>
        </p:txBody>
      </p:sp>
      <p:sp>
        <p:nvSpPr>
          <p:cNvPr id="73" name="Rectangle 103"/>
          <p:cNvSpPr>
            <a:spLocks noChangeAspect="1"/>
          </p:cNvSpPr>
          <p:nvPr/>
        </p:nvSpPr>
        <p:spPr>
          <a:xfrm>
            <a:off x="4183466" y="4427040"/>
            <a:ext cx="3070029" cy="333059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sz="900" dirty="0" smtClean="0">
                <a:solidFill>
                  <a:schemeClr val="dk1"/>
                </a:solidFill>
              </a:rPr>
              <a:t>Баунти кампании</a:t>
            </a:r>
            <a:endParaRPr lang="ru-RU" sz="900" dirty="0">
              <a:solidFill>
                <a:schemeClr val="dk1"/>
              </a:solidFill>
            </a:endParaRPr>
          </a:p>
        </p:txBody>
      </p:sp>
      <p:sp>
        <p:nvSpPr>
          <p:cNvPr id="74" name="Rectangle 103"/>
          <p:cNvSpPr>
            <a:spLocks noChangeAspect="1"/>
          </p:cNvSpPr>
          <p:nvPr/>
        </p:nvSpPr>
        <p:spPr>
          <a:xfrm>
            <a:off x="4183466" y="4863053"/>
            <a:ext cx="3070029" cy="333059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sz="900" dirty="0" smtClean="0">
                <a:solidFill>
                  <a:schemeClr val="dk1"/>
                </a:solidFill>
              </a:rPr>
              <a:t>Рекламная кампания</a:t>
            </a:r>
            <a:endParaRPr lang="ru-RU" sz="9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02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552</Words>
  <Application>Microsoft Macintosh PowerPoint</Application>
  <PresentationFormat>Лист A4 (210x297 мм)</PresentationFormat>
  <Paragraphs>126</Paragraphs>
  <Slides>10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Calibri</vt:lpstr>
      <vt:lpstr>Courier New</vt:lpstr>
      <vt:lpstr>Noto Sans Symbols</vt:lpstr>
      <vt:lpstr>Wingdings</vt:lpstr>
      <vt:lpstr>Arial</vt:lpstr>
      <vt:lpstr>Office Theme</vt:lpstr>
      <vt:lpstr>Flip Сoin - luck on your side</vt:lpstr>
      <vt:lpstr>Основные тренды рынка гемблинга</vt:lpstr>
      <vt:lpstr>Что такое Flip Сoin </vt:lpstr>
      <vt:lpstr>Принцип работы платформы </vt:lpstr>
      <vt:lpstr>Как мы решаем проблемы рынка</vt:lpstr>
      <vt:lpstr>Конкурентная среда </vt:lpstr>
      <vt:lpstr>Что у нас имеется на текущий момент</vt:lpstr>
      <vt:lpstr>Что нам нужно и куда это пойдет </vt:lpstr>
      <vt:lpstr>Дорожная карта</vt:lpstr>
      <vt:lpstr>Команда проекта 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 Сoin - luck on your side</dc:title>
  <dc:creator>Артур</dc:creator>
  <cp:lastModifiedBy>пользователь Microsoft Office</cp:lastModifiedBy>
  <cp:revision>31</cp:revision>
  <dcterms:modified xsi:type="dcterms:W3CDTF">2018-11-20T15:23:47Z</dcterms:modified>
</cp:coreProperties>
</file>