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64" r:id="rId2"/>
    <p:sldId id="365" r:id="rId3"/>
    <p:sldId id="366" r:id="rId4"/>
    <p:sldId id="367" r:id="rId5"/>
    <p:sldId id="400" r:id="rId6"/>
    <p:sldId id="399" r:id="rId7"/>
    <p:sldId id="368" r:id="rId8"/>
    <p:sldId id="401" r:id="rId9"/>
    <p:sldId id="402" r:id="rId10"/>
    <p:sldId id="369" r:id="rId11"/>
    <p:sldId id="403" r:id="rId12"/>
    <p:sldId id="404" r:id="rId13"/>
    <p:sldId id="371" r:id="rId14"/>
    <p:sldId id="372" r:id="rId15"/>
    <p:sldId id="373" r:id="rId16"/>
    <p:sldId id="406" r:id="rId17"/>
    <p:sldId id="405" r:id="rId18"/>
    <p:sldId id="407" r:id="rId19"/>
    <p:sldId id="408" r:id="rId20"/>
    <p:sldId id="409" r:id="rId21"/>
    <p:sldId id="410" r:id="rId22"/>
    <p:sldId id="412" r:id="rId23"/>
    <p:sldId id="413" r:id="rId24"/>
    <p:sldId id="411" r:id="rId25"/>
    <p:sldId id="414" r:id="rId26"/>
    <p:sldId id="374" r:id="rId27"/>
    <p:sldId id="375" r:id="rId28"/>
    <p:sldId id="376" r:id="rId29"/>
    <p:sldId id="415" r:id="rId30"/>
    <p:sldId id="377" r:id="rId31"/>
    <p:sldId id="378" r:id="rId32"/>
    <p:sldId id="379" r:id="rId33"/>
    <p:sldId id="380" r:id="rId34"/>
    <p:sldId id="381" r:id="rId35"/>
    <p:sldId id="396" r:id="rId36"/>
    <p:sldId id="397" r:id="rId37"/>
    <p:sldId id="398" r:id="rId38"/>
    <p:sldId id="416" r:id="rId39"/>
    <p:sldId id="417" r:id="rId40"/>
    <p:sldId id="418" r:id="rId41"/>
    <p:sldId id="419" r:id="rId42"/>
    <p:sldId id="420" r:id="rId43"/>
    <p:sldId id="393" r:id="rId44"/>
    <p:sldId id="394" r:id="rId45"/>
    <p:sldId id="39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B9D38-7A39-4778-A5DE-A5AE28155351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BAB64-1DF7-4289-A13A-060015DFC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01F2B-82AA-45EF-B26E-9BAEF600B420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245B8-C0E0-4B2E-BF87-00386CB80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images (1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1143000"/>
            <a:ext cx="2667000" cy="2202704"/>
          </a:xfrm>
          <a:prstGeom prst="rect">
            <a:avLst/>
          </a:prstGeom>
        </p:spPr>
      </p:pic>
      <p:pic>
        <p:nvPicPr>
          <p:cNvPr id="36" name="Picture 35" descr="java_300200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249680" y="1295400"/>
            <a:ext cx="1188720" cy="914400"/>
          </a:xfrm>
          <a:prstGeom prst="rect">
            <a:avLst/>
          </a:prstGeom>
        </p:spPr>
      </p:pic>
      <p:pic>
        <p:nvPicPr>
          <p:cNvPr id="27" name="Picture 26" descr="6g-mobile-technology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048000"/>
            <a:ext cx="508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3200400"/>
            <a:ext cx="5486400" cy="1470025"/>
          </a:xfrm>
        </p:spPr>
        <p:txBody>
          <a:bodyPr anchor="b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r">
              <a:defRPr sz="4800" b="1" cap="all" spc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_nhatnghe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52400" y="161144"/>
            <a:ext cx="1066800" cy="699541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1219200" y="228600"/>
            <a:ext cx="79248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TRUNG TÂM ĐÀO TẠO CNTT – NHẤT NGHỆ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ĐỐI TÁC ĐÀO TẠO CỦA MICROSOFT TẠI VIỆT NAM</a:t>
            </a:r>
          </a:p>
        </p:txBody>
      </p:sp>
      <p:sp>
        <p:nvSpPr>
          <p:cNvPr id="17" name="Subtitle 2"/>
          <p:cNvSpPr txBox="1">
            <a:spLocks/>
          </p:cNvSpPr>
          <p:nvPr userDrawn="1"/>
        </p:nvSpPr>
        <p:spPr>
          <a:xfrm>
            <a:off x="4343400" y="4953000"/>
            <a:ext cx="43434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spcBef>
                <a:spcPts val="0"/>
              </a:spcBef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ThS. Nguyễn Nghiệm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0913.745.789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nnghiem@yahoo.com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V="1">
            <a:off x="4572000" y="4708526"/>
            <a:ext cx="4025900" cy="15874"/>
          </a:xfrm>
          <a:prstGeom prst="line">
            <a:avLst/>
          </a:prstGeom>
          <a:ln w="31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0" y="3260726"/>
            <a:ext cx="3505200" cy="15874"/>
          </a:xfrm>
          <a:prstGeom prst="line">
            <a:avLst/>
          </a:prstGeom>
          <a:ln w="31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Subtitle 2"/>
          <p:cNvSpPr txBox="1">
            <a:spLocks/>
          </p:cNvSpPr>
          <p:nvPr userDrawn="1"/>
        </p:nvSpPr>
        <p:spPr>
          <a:xfrm>
            <a:off x="76200" y="2171700"/>
            <a:ext cx="3657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all" spc="0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Impact" pitchFamily="34" charset="0"/>
                <a:ea typeface="Tahoma" pitchFamily="34" charset="0"/>
                <a:cs typeface="Tahoma" pitchFamily="34" charset="0"/>
              </a:rPr>
              <a:t>SERVLET/JSP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3505200" y="3276600"/>
            <a:ext cx="1066800" cy="1447800"/>
          </a:xfrm>
          <a:prstGeom prst="line">
            <a:avLst/>
          </a:prstGeom>
          <a:ln w="31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Subtitle 2"/>
          <p:cNvSpPr txBox="1">
            <a:spLocks/>
          </p:cNvSpPr>
          <p:nvPr userDrawn="1"/>
        </p:nvSpPr>
        <p:spPr>
          <a:xfrm>
            <a:off x="609600" y="2057400"/>
            <a:ext cx="2514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spcBef>
                <a:spcPts val="0"/>
              </a:spcBef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Write Once, Run Anywhere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77200" cy="838200"/>
          </a:xfrm>
        </p:spPr>
        <p:txBody>
          <a:bodyPr>
            <a:normAutofit/>
          </a:bodyPr>
          <a:lstStyle>
            <a:lvl1pPr algn="l"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>
            <a:lvl1pPr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"/>
              <a:defRPr/>
            </a:lvl1pPr>
            <a:lvl2pPr>
              <a:buFont typeface="Wingdings" pitchFamily="2" charset="2"/>
              <a:buChar char=""/>
              <a:defRPr/>
            </a:lvl2pPr>
            <a:lvl3pPr>
              <a:spcBef>
                <a:spcPts val="300"/>
              </a:spcBef>
              <a:buFont typeface="Wingdings" pitchFamily="2" charset="2"/>
              <a:buChar char="ü"/>
              <a:defRPr/>
            </a:lvl3pPr>
            <a:lvl4pPr>
              <a:spcBef>
                <a:spcPts val="10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fld id="{42D09774-B986-44B8-A6A9-6290BCC61EBD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java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0" y="101864"/>
            <a:ext cx="669230" cy="8887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28600" y="1066800"/>
            <a:ext cx="86868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09774-B986-44B8-A6A9-6290BCC61EBD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Struts 2x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4343400" y="1219200"/>
            <a:ext cx="4419600" cy="838200"/>
          </a:xfrm>
          <a:prstGeom prst="wedgeRoundRectCallout">
            <a:avLst>
              <a:gd name="adj1" fmla="val -62781"/>
              <a:gd name="adj2" fmla="val 15395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(</a:t>
            </a:r>
            <a:r>
              <a:rPr lang="en-US" dirty="0" err="1" smtClean="0"/>
              <a:t>nút</a:t>
            </a:r>
            <a:r>
              <a:rPr lang="en-US" dirty="0" smtClean="0"/>
              <a:t>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505200" y="5867400"/>
            <a:ext cx="4419600" cy="609600"/>
          </a:xfrm>
          <a:prstGeom prst="wedgeRoundRectCallout">
            <a:avLst>
              <a:gd name="adj1" fmla="val -49413"/>
              <a:gd name="adj2" fmla="val -9527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Theo qui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javabean</a:t>
            </a:r>
            <a:r>
              <a:rPr lang="en-US" dirty="0" smtClean="0"/>
              <a:t> (set/get)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953000" y="3657600"/>
            <a:ext cx="1981200" cy="609600"/>
          </a:xfrm>
          <a:prstGeom prst="wedgeRoundRectCallout">
            <a:avLst>
              <a:gd name="adj1" fmla="val -93437"/>
              <a:gd name="adj2" fmla="val -4450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View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struts.xml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action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81600"/>
            <a:ext cx="8686800" cy="1371600"/>
          </a:xfrm>
        </p:spPr>
        <p:txBody>
          <a:bodyPr>
            <a:normAutofit fontScale="92500"/>
          </a:bodyPr>
          <a:lstStyle/>
          <a:p>
            <a:r>
              <a:rPr lang="en-US" b="1" i="1" dirty="0" err="1" smtClean="0"/>
              <a:t>Tên</a:t>
            </a:r>
            <a:r>
              <a:rPr lang="en-US" b="1" i="1" dirty="0" smtClean="0"/>
              <a:t> </a:t>
            </a:r>
            <a:r>
              <a:rPr lang="en-US" b="1" i="1" dirty="0" err="1" smtClean="0"/>
              <a:t>phương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thức</a:t>
            </a:r>
            <a:r>
              <a:rPr lang="en-US" b="1" i="1" dirty="0" smtClean="0"/>
              <a:t> action {1}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i="1" dirty="0" smtClean="0"/>
              <a:t>execute()</a:t>
            </a:r>
            <a:endParaRPr lang="en-US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5" idx="3"/>
            <a:endCxn id="25" idx="1"/>
          </p:cNvCxnSpPr>
          <p:nvPr/>
        </p:nvCxnSpPr>
        <p:spPr>
          <a:xfrm flipV="1">
            <a:off x="5486400" y="1790700"/>
            <a:ext cx="1447800" cy="7620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3"/>
            <a:endCxn id="24" idx="1"/>
          </p:cNvCxnSpPr>
          <p:nvPr/>
        </p:nvCxnSpPr>
        <p:spPr>
          <a:xfrm>
            <a:off x="5486400" y="2552700"/>
            <a:ext cx="1447800" cy="1143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86200" y="1295400"/>
            <a:ext cx="1676400" cy="1828800"/>
          </a:xfrm>
          <a:prstGeom prst="rect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00401"/>
            <a:ext cx="8229600" cy="33527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Login.jsp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form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-&gt;</a:t>
            </a:r>
            <a:r>
              <a:rPr lang="en-US" dirty="0" err="1" smtClean="0"/>
              <a:t>login.action</a:t>
            </a:r>
            <a:endParaRPr lang="en-US" dirty="0" smtClean="0"/>
          </a:p>
          <a:p>
            <a:r>
              <a:rPr lang="en-US" b="1" dirty="0" smtClean="0"/>
              <a:t>LoginAction.java</a:t>
            </a:r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login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userName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password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form;  message 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Login.jsp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Success.jsp</a:t>
            </a:r>
            <a:r>
              <a:rPr lang="en-US" dirty="0" smtClean="0"/>
              <a:t>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password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b="1" dirty="0" smtClean="0"/>
              <a:t>Struts.xml</a:t>
            </a:r>
          </a:p>
          <a:p>
            <a:pPr lvl="1"/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</a:t>
            </a:r>
            <a:r>
              <a:rPr lang="en-US" dirty="0" err="1" smtClean="0"/>
              <a:t>login.action</a:t>
            </a:r>
            <a:r>
              <a:rPr lang="en-US" dirty="0" smtClean="0"/>
              <a:t>-&gt; </a:t>
            </a:r>
            <a:r>
              <a:rPr lang="en-US" dirty="0" err="1" smtClean="0"/>
              <a:t>LoginAction.login</a:t>
            </a:r>
            <a:r>
              <a:rPr lang="en-US" dirty="0" smtClean="0"/>
              <a:t>())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1371600"/>
            <a:ext cx="15240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2057400"/>
            <a:ext cx="1524000" cy="9906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userName</a:t>
            </a:r>
            <a:r>
              <a:rPr lang="en-US" dirty="0" smtClean="0"/>
              <a:t>, password,</a:t>
            </a:r>
          </a:p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0" y="1295400"/>
            <a:ext cx="1676400" cy="1828800"/>
          </a:xfrm>
          <a:prstGeom prst="rect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23" idx="3"/>
            <a:endCxn id="4" idx="1"/>
          </p:cNvCxnSpPr>
          <p:nvPr/>
        </p:nvCxnSpPr>
        <p:spPr>
          <a:xfrm flipV="1">
            <a:off x="2209800" y="1638300"/>
            <a:ext cx="1752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25" idx="1"/>
          </p:cNvCxnSpPr>
          <p:nvPr/>
        </p:nvCxnSpPr>
        <p:spPr>
          <a:xfrm>
            <a:off x="5486400" y="16383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24" idx="1"/>
          </p:cNvCxnSpPr>
          <p:nvPr/>
        </p:nvCxnSpPr>
        <p:spPr>
          <a:xfrm>
            <a:off x="5486400" y="1638300"/>
            <a:ext cx="1447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lded Corner 22"/>
          <p:cNvSpPr/>
          <p:nvPr/>
        </p:nvSpPr>
        <p:spPr>
          <a:xfrm>
            <a:off x="685800" y="1676400"/>
            <a:ext cx="1524000" cy="762000"/>
          </a:xfrm>
          <a:prstGeom prst="foldedCorner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Login.jsp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6934200" y="2286000"/>
            <a:ext cx="1524000" cy="762000"/>
          </a:xfrm>
          <a:prstGeom prst="foldedCorner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Login.jsp</a:t>
            </a:r>
            <a:endParaRPr lang="en-US" dirty="0"/>
          </a:p>
        </p:txBody>
      </p:sp>
      <p:sp>
        <p:nvSpPr>
          <p:cNvPr id="25" name="Folded Corner 24"/>
          <p:cNvSpPr/>
          <p:nvPr/>
        </p:nvSpPr>
        <p:spPr>
          <a:xfrm>
            <a:off x="6934200" y="1371600"/>
            <a:ext cx="1524000" cy="838200"/>
          </a:xfrm>
          <a:prstGeom prst="foldedCorner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Success.jsp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20928142">
            <a:off x="2255208" y="153439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login.action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358068">
            <a:off x="5740659" y="139167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2042108">
            <a:off x="5890865" y="185121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pic>
        <p:nvPicPr>
          <p:cNvPr id="57345" name="Picture 1" descr="C:\Users\WIN7\AppData\Local\Microsoft\Windows\Temporary Internet Files\Content.IE5\73HO76VB\MC9003107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96808"/>
            <a:ext cx="400812" cy="470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ModelDriven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Action</a:t>
            </a:r>
          </a:p>
          <a:p>
            <a:pPr lvl="1"/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Model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Achtion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implements interface </a:t>
            </a:r>
            <a:r>
              <a:rPr lang="en-US" dirty="0" err="1" smtClean="0"/>
              <a:t>DrivenModel</a:t>
            </a:r>
            <a:r>
              <a:rPr lang="en-US" dirty="0" smtClean="0"/>
              <a:t>&lt;Model&gt;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getModel</a:t>
            </a:r>
            <a:r>
              <a:rPr lang="en-US" dirty="0" smtClean="0"/>
              <a:t>() </a:t>
            </a:r>
            <a:r>
              <a:rPr lang="en-US" dirty="0" err="1" smtClean="0"/>
              <a:t>theo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interface.</a:t>
            </a: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model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model.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0" y="5305961"/>
            <a:ext cx="6006429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</a:t>
            </a:r>
            <a:r>
              <a:rPr lang="en-US" sz="20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ublic class </a:t>
            </a:r>
            <a:r>
              <a:rPr lang="en-US" sz="2000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MyAction</a:t>
            </a:r>
            <a:endParaRPr lang="en-US" sz="2000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2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	i</a:t>
            </a:r>
            <a:r>
              <a:rPr lang="en-US" sz="20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mplements </a:t>
            </a:r>
            <a:r>
              <a:rPr lang="en-US" sz="2000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DrivenModel</a:t>
            </a:r>
            <a:r>
              <a:rPr lang="en-US" sz="20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&lt;Model&gt; </a:t>
            </a:r>
            <a:r>
              <a:rPr lang="en-US" sz="2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{</a:t>
            </a:r>
          </a:p>
          <a:p>
            <a:r>
              <a:rPr lang="en-US" sz="2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public Model </a:t>
            </a:r>
            <a:r>
              <a:rPr lang="en-US" sz="200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getModel</a:t>
            </a:r>
            <a:r>
              <a:rPr lang="en-US" sz="2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(){…}</a:t>
            </a:r>
          </a:p>
          <a:p>
            <a:r>
              <a:rPr lang="en-US" sz="2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}</a:t>
            </a:r>
            <a:endParaRPr lang="en-US" sz="20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886200" y="1219200"/>
            <a:ext cx="4953000" cy="2895600"/>
          </a:xfrm>
          <a:prstGeom prst="roundRect">
            <a:avLst>
              <a:gd name="adj" fmla="val 74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7200" y="1219200"/>
            <a:ext cx="2667000" cy="2895600"/>
          </a:xfrm>
          <a:prstGeom prst="roundRect">
            <a:avLst>
              <a:gd name="adj" fmla="val 79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676400"/>
            <a:ext cx="2209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1"/>
            <a:ext cx="8229600" cy="106680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StudentModel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id, password, name, age, gender</a:t>
            </a:r>
          </a:p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getModel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interface </a:t>
            </a:r>
            <a:r>
              <a:rPr lang="en-US" b="1" dirty="0" err="1" smtClean="0">
                <a:solidFill>
                  <a:srgbClr val="FF0000"/>
                </a:solidFill>
              </a:rPr>
              <a:t>DrivenModel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StudentModel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student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ModelDriven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050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dangky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590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id, password, name, age, gender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80075" y="1752600"/>
            <a:ext cx="2209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32475" y="19812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dangky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2475" y="2667000"/>
            <a:ext cx="1905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getModel</a:t>
            </a:r>
            <a:r>
              <a:rPr lang="en-US" dirty="0" smtClean="0"/>
              <a:t>(), student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42275" y="1752600"/>
            <a:ext cx="22098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id, password, name, age, gender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295400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StudentAction.java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0075" y="1371600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StudentAction.java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42275" y="137160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StudentModel.java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02022" y="3591580"/>
            <a:ext cx="44085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ModelDriven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200400" y="2438400"/>
            <a:ext cx="609600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914400" y="5334000"/>
            <a:ext cx="1371600" cy="609600"/>
          </a:xfrm>
          <a:prstGeom prst="foldedCorner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SignUp.jsp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7467600" y="5410200"/>
            <a:ext cx="1447800" cy="609600"/>
          </a:xfrm>
          <a:prstGeom prst="foldedCorner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Success.jsp</a:t>
            </a:r>
            <a:endParaRPr lang="en-US" dirty="0"/>
          </a:p>
        </p:txBody>
      </p:sp>
      <p:sp>
        <p:nvSpPr>
          <p:cNvPr id="20" name="Folded Corner 19"/>
          <p:cNvSpPr/>
          <p:nvPr/>
        </p:nvSpPr>
        <p:spPr>
          <a:xfrm>
            <a:off x="7467600" y="6096000"/>
            <a:ext cx="1447800" cy="609600"/>
          </a:xfrm>
          <a:prstGeom prst="foldedCorner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SignUp.jsp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14800" y="5486400"/>
            <a:ext cx="2362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StudentAction.java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6019800"/>
            <a:ext cx="23622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StudentModel.java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2" idx="1"/>
          </p:cNvCxnSpPr>
          <p:nvPr/>
        </p:nvCxnSpPr>
        <p:spPr>
          <a:xfrm>
            <a:off x="2286000" y="5638800"/>
            <a:ext cx="1828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9" idx="1"/>
          </p:cNvCxnSpPr>
          <p:nvPr/>
        </p:nvCxnSpPr>
        <p:spPr>
          <a:xfrm flipV="1">
            <a:off x="6477000" y="57150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20" idx="1"/>
          </p:cNvCxnSpPr>
          <p:nvPr/>
        </p:nvCxnSpPr>
        <p:spPr>
          <a:xfrm>
            <a:off x="6477000" y="5753100"/>
            <a:ext cx="9906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35890" y="53340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signup.action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77000" y="54102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53698" y="59436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struts.xml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annotation</a:t>
            </a:r>
          </a:p>
          <a:p>
            <a:pPr lvl="1"/>
            <a:r>
              <a:rPr lang="en-US" dirty="0" smtClean="0"/>
              <a:t>@Results(result=Result[])</a:t>
            </a:r>
          </a:p>
          <a:p>
            <a:pPr lvl="1"/>
            <a:r>
              <a:rPr lang="en-US" dirty="0" smtClean="0"/>
              <a:t>@Result(name, location, type, </a:t>
            </a:r>
            <a:r>
              <a:rPr lang="en-US" dirty="0" err="1" smtClean="0"/>
              <a:t>param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@Action(value, results)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- &lt;s:if&gt;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0"/>
            <a:ext cx="8763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trình bày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MVC</a:t>
            </a:r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Struts2</a:t>
            </a:r>
          </a:p>
          <a:p>
            <a:r>
              <a:rPr lang="en-US" dirty="0" smtClean="0"/>
              <a:t>Hello World</a:t>
            </a:r>
          </a:p>
          <a:p>
            <a:r>
              <a:rPr lang="en-US" dirty="0" smtClean="0"/>
              <a:t> Actions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struts.xml</a:t>
            </a:r>
          </a:p>
          <a:p>
            <a:r>
              <a:rPr lang="en-US" dirty="0" err="1" smtClean="0"/>
              <a:t>ModelDriven</a:t>
            </a:r>
            <a:endParaRPr lang="en-US" dirty="0" smtClean="0"/>
          </a:p>
          <a:p>
            <a:r>
              <a:rPr lang="en-US" dirty="0" smtClean="0"/>
              <a:t>Struts2 Annotation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struts2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smtClean="0"/>
              <a:t> Tiles framework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website</a:t>
            </a:r>
          </a:p>
          <a:p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638425"/>
            <a:ext cx="2200275" cy="2543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&lt;s:iterate&gt;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&lt;c:forEach&gt; </a:t>
            </a:r>
            <a:r>
              <a:rPr lang="en-US" dirty="0" err="1" smtClean="0"/>
              <a:t>của</a:t>
            </a:r>
            <a:r>
              <a:rPr lang="en-US" dirty="0" smtClean="0"/>
              <a:t> JSTL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763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form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486400"/>
            <a:ext cx="86868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struts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model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field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model</a:t>
            </a:r>
          </a:p>
          <a:p>
            <a:pPr lvl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model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field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867275"/>
            <a:ext cx="56673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form -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6858000" cy="405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800600"/>
            <a:ext cx="5553075" cy="1771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upload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</a:p>
          <a:p>
            <a:pPr lvl="1"/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mail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upload </a:t>
            </a:r>
            <a:r>
              <a:rPr lang="en-US" dirty="0" err="1" smtClean="0"/>
              <a:t>trong</a:t>
            </a:r>
            <a:r>
              <a:rPr lang="en-US" dirty="0" smtClean="0"/>
              <a:t> Struts2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</a:t>
            </a:r>
            <a:r>
              <a:rPr lang="en-US" dirty="0" err="1" smtClean="0"/>
              <a:t>vừa</a:t>
            </a:r>
            <a:r>
              <a:rPr lang="en-US" dirty="0" smtClean="0"/>
              <a:t> upload (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loại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Action</a:t>
            </a:r>
          </a:p>
          <a:p>
            <a:pPr lvl="3"/>
            <a:r>
              <a:rPr lang="en-US" dirty="0" smtClean="0"/>
              <a:t>xyz: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</a:t>
            </a:r>
          </a:p>
          <a:p>
            <a:pPr lvl="3"/>
            <a:r>
              <a:rPr lang="en-US" dirty="0" err="1" smtClean="0"/>
              <a:t>xyzContentType</a:t>
            </a:r>
            <a:r>
              <a:rPr lang="en-US" dirty="0" smtClean="0"/>
              <a:t>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file</a:t>
            </a:r>
          </a:p>
          <a:p>
            <a:pPr lvl="3"/>
            <a:r>
              <a:rPr lang="en-US" dirty="0" err="1" smtClean="0"/>
              <a:t>xyzFileName</a:t>
            </a:r>
            <a:r>
              <a:rPr lang="en-US" dirty="0" smtClean="0"/>
              <a:t>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fiel</a:t>
            </a:r>
            <a:endParaRPr lang="en-US" dirty="0" smtClean="0"/>
          </a:p>
          <a:p>
            <a:pPr lvl="1"/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 smtClean="0"/>
          </a:p>
          <a:p>
            <a:pPr lvl="2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interceptors </a:t>
            </a:r>
            <a:r>
              <a:rPr lang="en-US" dirty="0" err="1" smtClean="0"/>
              <a:t>trong</a:t>
            </a:r>
            <a:r>
              <a:rPr lang="en-US" dirty="0" smtClean="0"/>
              <a:t> struts.xml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&lt;s:form </a:t>
            </a:r>
            <a:r>
              <a:rPr lang="en-US" b="1" dirty="0" err="1" smtClean="0">
                <a:solidFill>
                  <a:srgbClr val="FF0000"/>
                </a:solidFill>
              </a:rPr>
              <a:t>enctype</a:t>
            </a:r>
            <a:r>
              <a:rPr lang="en-US" b="1" dirty="0" smtClean="0">
                <a:solidFill>
                  <a:srgbClr val="FF0000"/>
                </a:solidFill>
              </a:rPr>
              <a:t>="multipart/form-data"</a:t>
            </a:r>
            <a:r>
              <a:rPr lang="en-US" dirty="0" smtClean="0"/>
              <a:t>&gt;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&lt;s:file name="photo"/&gt;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Action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photo, </a:t>
            </a:r>
            <a:r>
              <a:rPr lang="en-US" b="1" dirty="0" err="1" smtClean="0">
                <a:solidFill>
                  <a:srgbClr val="FF0000"/>
                </a:solidFill>
              </a:rPr>
              <a:t>photoContentType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photoFileName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Struts.xml</a:t>
            </a:r>
          </a:p>
          <a:p>
            <a:pPr lvl="1"/>
            <a:r>
              <a:rPr lang="en-US" dirty="0" smtClean="0"/>
              <a:t>&lt;interceptor-ref name="</a:t>
            </a:r>
            <a:r>
              <a:rPr lang="en-US" dirty="0" err="1" smtClean="0"/>
              <a:t>fileUpload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	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maximumSize</a:t>
            </a:r>
            <a:r>
              <a:rPr lang="en-US" dirty="0" smtClean="0"/>
              <a:t>"&gt;</a:t>
            </a:r>
            <a:r>
              <a:rPr lang="en-US" b="1" dirty="0" smtClean="0">
                <a:solidFill>
                  <a:srgbClr val="FF0000"/>
                </a:solidFill>
              </a:rPr>
              <a:t>10240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	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allowedTypes</a:t>
            </a:r>
            <a:r>
              <a:rPr lang="en-US" dirty="0" smtClean="0"/>
              <a:t>"&gt; </a:t>
            </a:r>
            <a:r>
              <a:rPr lang="en-US" b="1" dirty="0" smtClean="0">
                <a:solidFill>
                  <a:srgbClr val="FF0000"/>
                </a:solidFill>
              </a:rPr>
              <a:t>image/</a:t>
            </a:r>
            <a:r>
              <a:rPr lang="en-US" b="1" dirty="0" err="1" smtClean="0">
                <a:solidFill>
                  <a:srgbClr val="FF0000"/>
                </a:solidFill>
              </a:rPr>
              <a:t>jpeg,image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gif,image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png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&lt;/interceptor-ref&gt;</a:t>
            </a:r>
          </a:p>
          <a:p>
            <a:pPr lvl="1"/>
            <a:r>
              <a:rPr lang="en-US" dirty="0" smtClean="0"/>
              <a:t>&lt;interceptor-ref name="</a:t>
            </a:r>
            <a:r>
              <a:rPr lang="en-US" dirty="0" err="1" smtClean="0"/>
              <a:t>params</a:t>
            </a:r>
            <a:r>
              <a:rPr lang="en-US" dirty="0" smtClean="0"/>
              <a:t>"/&gt;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upload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2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Struts.xml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 smtClean="0"/>
          </a:p>
          <a:p>
            <a:pPr lvl="1"/>
            <a:r>
              <a:rPr lang="en-US" dirty="0" smtClean="0"/>
              <a:t>&lt;interceptor-ref name="</a:t>
            </a:r>
            <a:r>
              <a:rPr lang="en-US" dirty="0" err="1" smtClean="0"/>
              <a:t>fileUpload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	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maximumSize</a:t>
            </a:r>
            <a:r>
              <a:rPr lang="en-US" dirty="0" smtClean="0"/>
              <a:t>"&gt;</a:t>
            </a:r>
            <a:r>
              <a:rPr lang="en-US" b="1" dirty="0" smtClean="0">
                <a:solidFill>
                  <a:srgbClr val="FF0000"/>
                </a:solidFill>
              </a:rPr>
              <a:t>10240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&lt;/interceptor-ref&gt;</a:t>
            </a:r>
          </a:p>
          <a:p>
            <a:pPr lvl="1"/>
            <a:r>
              <a:rPr lang="en-US" dirty="0" smtClean="0"/>
              <a:t>&lt;interceptor-ref name="</a:t>
            </a:r>
            <a:r>
              <a:rPr lang="en-US" dirty="0" err="1" smtClean="0"/>
              <a:t>params</a:t>
            </a:r>
            <a:r>
              <a:rPr lang="en-US" dirty="0" smtClean="0"/>
              <a:t>"/&gt;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533400" y="2348132"/>
            <a:ext cx="1588168" cy="609600"/>
          </a:xfrm>
          <a:prstGeom prst="foldedCorner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SendMail.jsp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7086600" y="1676400"/>
            <a:ext cx="1676400" cy="609600"/>
          </a:xfrm>
          <a:prstGeom prst="foldedCorner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Success.jsp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7086600" y="3124200"/>
            <a:ext cx="1676400" cy="609600"/>
          </a:xfrm>
          <a:prstGeom prst="foldedCorner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SendMail.jsp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1191064"/>
            <a:ext cx="2362200" cy="29237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MailAction.java</a:t>
            </a:r>
          </a:p>
          <a:p>
            <a:pPr algn="ctr"/>
            <a:r>
              <a:rPr lang="en-US" dirty="0" smtClean="0"/>
              <a:t>---------------</a:t>
            </a:r>
          </a:p>
          <a:p>
            <a:pPr algn="ctr"/>
            <a:r>
              <a:rPr lang="en-US" dirty="0" smtClean="0"/>
              <a:t>send()</a:t>
            </a:r>
          </a:p>
          <a:p>
            <a:pPr algn="ctr"/>
            <a:r>
              <a:rPr lang="en-US" dirty="0" smtClean="0"/>
              <a:t>---------------</a:t>
            </a:r>
          </a:p>
          <a:p>
            <a:pPr algn="ctr"/>
            <a:r>
              <a:rPr lang="en-US" dirty="0" smtClean="0"/>
              <a:t>from, to, subject, body</a:t>
            </a:r>
          </a:p>
          <a:p>
            <a:pPr algn="ctr"/>
            <a:r>
              <a:rPr lang="en-US" dirty="0" smtClean="0"/>
              <a:t>---------------</a:t>
            </a:r>
          </a:p>
          <a:p>
            <a:pPr algn="ctr"/>
            <a:r>
              <a:rPr lang="en-US" dirty="0" smtClean="0"/>
              <a:t>attach, </a:t>
            </a:r>
            <a:r>
              <a:rPr lang="en-US" dirty="0" err="1" smtClean="0"/>
              <a:t>attachContentType</a:t>
            </a:r>
            <a:r>
              <a:rPr lang="en-US" dirty="0" smtClean="0"/>
              <a:t>, </a:t>
            </a:r>
            <a:r>
              <a:rPr lang="en-US" dirty="0" err="1" smtClean="0"/>
              <a:t>attachFileName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2121568" y="2652932"/>
            <a:ext cx="1536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5" idx="1"/>
          </p:cNvCxnSpPr>
          <p:nvPr/>
        </p:nvCxnSpPr>
        <p:spPr>
          <a:xfrm flipV="1">
            <a:off x="6019800" y="1981200"/>
            <a:ext cx="1066800" cy="671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6" idx="1"/>
          </p:cNvCxnSpPr>
          <p:nvPr/>
        </p:nvCxnSpPr>
        <p:spPr>
          <a:xfrm>
            <a:off x="6019800" y="2652932"/>
            <a:ext cx="1066800" cy="77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4714" y="2297668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send.action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1676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72698" y="32882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ValueStack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s:property</a:t>
            </a:r>
            <a:r>
              <a:rPr lang="en-US" dirty="0" smtClean="0"/>
              <a:t> name=</a:t>
            </a:r>
            <a:r>
              <a:rPr lang="en-US" i="1" dirty="0" smtClean="0"/>
              <a:t>"</a:t>
            </a:r>
            <a:r>
              <a:rPr lang="en-US" i="1" dirty="0" err="1" smtClean="0"/>
              <a:t>myBeanProperty</a:t>
            </a:r>
            <a:r>
              <a:rPr lang="en-US" i="1" dirty="0" smtClean="0"/>
              <a:t>"</a:t>
            </a:r>
            <a:r>
              <a:rPr lang="en-US" dirty="0" smtClean="0"/>
              <a:t> /&gt;</a:t>
            </a:r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s:text</a:t>
            </a:r>
            <a:r>
              <a:rPr lang="en-US" dirty="0" smtClean="0"/>
              <a:t> name=</a:t>
            </a:r>
            <a:r>
              <a:rPr lang="en-US" i="1" dirty="0" smtClean="0"/>
              <a:t>"</a:t>
            </a:r>
            <a:r>
              <a:rPr lang="en-US" i="1" dirty="0" err="1" smtClean="0"/>
              <a:t>main.title</a:t>
            </a:r>
            <a:r>
              <a:rPr lang="en-US" i="1" dirty="0" smtClean="0"/>
              <a:t>"</a:t>
            </a:r>
            <a:r>
              <a:rPr lang="en-US" dirty="0" smtClean="0"/>
              <a:t> /&gt;</a:t>
            </a:r>
          </a:p>
          <a:p>
            <a:r>
              <a:rPr lang="en-US" dirty="0" err="1" smtClean="0"/>
              <a:t>Nhúng</a:t>
            </a:r>
            <a:r>
              <a:rPr lang="en-US" dirty="0" smtClean="0"/>
              <a:t> 1 action</a:t>
            </a:r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s:action</a:t>
            </a:r>
            <a:r>
              <a:rPr lang="en-US" dirty="0" smtClean="0"/>
              <a:t> name=</a:t>
            </a:r>
            <a:r>
              <a:rPr lang="en-US" i="1" dirty="0" smtClean="0"/>
              <a:t>"</a:t>
            </a:r>
            <a:r>
              <a:rPr lang="en-US" i="1" dirty="0" err="1" smtClean="0"/>
              <a:t>myAction</a:t>
            </a:r>
            <a:r>
              <a:rPr lang="en-US" i="1" dirty="0" smtClean="0"/>
              <a:t>"</a:t>
            </a:r>
            <a:r>
              <a:rPr lang="en-US" dirty="0" smtClean="0"/>
              <a:t> </a:t>
            </a:r>
            <a:r>
              <a:rPr lang="en-US" dirty="0" err="1" smtClean="0"/>
              <a:t>executeResult</a:t>
            </a:r>
            <a:r>
              <a:rPr lang="en-US" dirty="0" smtClean="0"/>
              <a:t>=</a:t>
            </a:r>
            <a:r>
              <a:rPr lang="en-US" i="1" dirty="0" smtClean="0"/>
              <a:t>"true"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1 </a:t>
            </a:r>
            <a:r>
              <a:rPr lang="en-US" dirty="0" err="1" smtClean="0"/>
              <a:t>jsp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s:include</a:t>
            </a:r>
            <a:r>
              <a:rPr lang="en-US" dirty="0" smtClean="0"/>
              <a:t> value=</a:t>
            </a:r>
            <a:r>
              <a:rPr lang="en-US" i="1" dirty="0" smtClean="0"/>
              <a:t>"myJsp.jsp"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   &lt;</a:t>
            </a:r>
            <a:r>
              <a:rPr lang="en-US" dirty="0" smtClean="0">
                <a:solidFill>
                  <a:srgbClr val="FF0000"/>
                </a:solidFill>
              </a:rPr>
              <a:t>s:param</a:t>
            </a:r>
            <a:r>
              <a:rPr lang="en-US" dirty="0" smtClean="0"/>
              <a:t> name=</a:t>
            </a:r>
            <a:r>
              <a:rPr lang="en-US" i="1" dirty="0" smtClean="0"/>
              <a:t>"param1"</a:t>
            </a:r>
            <a:r>
              <a:rPr lang="en-US" dirty="0" smtClean="0"/>
              <a:t> value=</a:t>
            </a:r>
            <a:r>
              <a:rPr lang="en-US" i="1" dirty="0" smtClean="0"/>
              <a:t>"value2"</a:t>
            </a:r>
            <a:r>
              <a:rPr lang="en-US" dirty="0" smtClean="0"/>
              <a:t> /&gt;</a:t>
            </a:r>
          </a:p>
          <a:p>
            <a:pPr lvl="1">
              <a:buNone/>
            </a:pPr>
            <a:r>
              <a:rPr lang="en-US" dirty="0" smtClean="0"/>
              <a:t>   &lt;s:param name=</a:t>
            </a:r>
            <a:r>
              <a:rPr lang="en-US" i="1" dirty="0" smtClean="0"/>
              <a:t>"param2"</a:t>
            </a:r>
            <a:r>
              <a:rPr lang="en-US" dirty="0" smtClean="0"/>
              <a:t> value=</a:t>
            </a:r>
            <a:r>
              <a:rPr lang="en-US" i="1" dirty="0" smtClean="0"/>
              <a:t>"value2"</a:t>
            </a:r>
            <a:r>
              <a:rPr lang="en-US" dirty="0" smtClean="0"/>
              <a:t> /&gt;</a:t>
            </a:r>
          </a:p>
          <a:p>
            <a:pPr lvl="1">
              <a:buNone/>
            </a:pPr>
            <a:r>
              <a:rPr lang="en-US" dirty="0" smtClean="0"/>
              <a:t>&lt;/s:include&gt;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29000"/>
            <a:ext cx="3810000" cy="3048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MVC Pattern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View</a:t>
            </a:r>
          </a:p>
          <a:p>
            <a:r>
              <a:rPr lang="en-US" dirty="0" smtClean="0"/>
              <a:t>MVC Frameworks</a:t>
            </a:r>
          </a:p>
          <a:p>
            <a:pPr lvl="1"/>
            <a:r>
              <a:rPr lang="en-US" dirty="0" smtClean="0"/>
              <a:t>Java: Struts, JSF, Spring…</a:t>
            </a:r>
          </a:p>
          <a:p>
            <a:pPr lvl="1"/>
            <a:r>
              <a:rPr lang="en-US" dirty="0" smtClean="0"/>
              <a:t>PHP: </a:t>
            </a:r>
            <a:r>
              <a:rPr lang="en-US" dirty="0" err="1" smtClean="0"/>
              <a:t>Zend</a:t>
            </a:r>
            <a:endParaRPr lang="en-US" dirty="0" smtClean="0"/>
          </a:p>
          <a:p>
            <a:pPr lvl="1"/>
            <a:r>
              <a:rPr lang="en-US" dirty="0" smtClean="0"/>
              <a:t>MS.NET: MVC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</a:t>
            </a:r>
            <a:endParaRPr lang="en-US" dirty="0"/>
          </a:p>
        </p:txBody>
      </p:sp>
      <p:pic>
        <p:nvPicPr>
          <p:cNvPr id="60418" name="Picture 2" descr="http://www.zytara.com/images/mvc-patter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133475"/>
            <a:ext cx="4019550" cy="2828925"/>
          </a:xfrm>
          <a:prstGeom prst="rect">
            <a:avLst/>
          </a:prstGeom>
          <a:noFill/>
        </p:spPr>
      </p:pic>
      <p:pic>
        <p:nvPicPr>
          <p:cNvPr id="5" name="Picture 4" descr="mv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3905250"/>
            <a:ext cx="4562475" cy="2647950"/>
          </a:xfrm>
          <a:prstGeom prst="rect">
            <a:avLst/>
          </a:prstGeom>
        </p:spPr>
      </p:pic>
      <p:pic>
        <p:nvPicPr>
          <p:cNvPr id="37890" name="Picture 2" descr="http://www.as3dp.com/wp-content/uploads/2011/01/evolu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143000"/>
            <a:ext cx="4114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endParaRPr lang="en-US" dirty="0" smtClean="0"/>
          </a:p>
          <a:p>
            <a:pPr lvl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, email, </a:t>
            </a:r>
            <a:r>
              <a:rPr lang="en-US" dirty="0" err="1" smtClean="0"/>
              <a:t>creadicard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pPr lvl="1"/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Struts2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3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Java </a:t>
            </a:r>
            <a:r>
              <a:rPr lang="en-US" b="1" dirty="0" err="1" smtClean="0"/>
              <a:t>bằng</a:t>
            </a:r>
            <a:r>
              <a:rPr lang="en-US" b="1" dirty="0" smtClean="0"/>
              <a:t> </a:t>
            </a:r>
            <a:r>
              <a:rPr lang="en-US" b="1" dirty="0" err="1" smtClean="0"/>
              <a:t>tay</a:t>
            </a:r>
            <a:endParaRPr lang="en-US" b="1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b="1" dirty="0" smtClean="0"/>
              <a:t>XML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Annotation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191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validate()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ActionSupport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field </a:t>
            </a:r>
            <a:r>
              <a:rPr lang="en-US" dirty="0" err="1" smtClean="0"/>
              <a:t>userName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password.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438400"/>
            <a:ext cx="77152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bằng</a:t>
            </a:r>
            <a:r>
              <a:rPr lang="en-US" dirty="0" smtClean="0"/>
              <a:t> XML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33036"/>
            <a:ext cx="83058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200402" y="5943600"/>
            <a:ext cx="5622052" cy="8617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LoginAction-validation.xml</a:t>
            </a:r>
          </a:p>
          <a:p>
            <a:pPr algn="ctr"/>
            <a:r>
              <a:rPr lang="en-US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Phải</a:t>
            </a:r>
            <a:r>
              <a:rPr lang="en-US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được</a:t>
            </a:r>
            <a:r>
              <a:rPr lang="en-US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đặt</a:t>
            </a:r>
            <a:r>
              <a:rPr lang="en-US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cùng</a:t>
            </a:r>
            <a:r>
              <a:rPr lang="en-US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chỗ</a:t>
            </a:r>
            <a:r>
              <a:rPr lang="en-US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với</a:t>
            </a:r>
            <a:r>
              <a:rPr lang="en-US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LoginAction.java</a:t>
            </a:r>
            <a:endParaRPr lang="en-US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91439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Annotation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bằng</a:t>
            </a:r>
            <a:r>
              <a:rPr lang="en-US" dirty="0" smtClean="0"/>
              <a:t> Annotation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696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id, name, email</a:t>
            </a:r>
          </a:p>
          <a:p>
            <a:r>
              <a:rPr lang="en-US" dirty="0" smtClean="0"/>
              <a:t>Password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6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notes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255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smtClean="0"/>
              <a:t>Email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r>
              <a:rPr lang="en-US" dirty="0" smtClean="0"/>
              <a:t>Age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18 </a:t>
            </a:r>
            <a:r>
              <a:rPr lang="en-US" dirty="0" err="1" smtClean="0"/>
              <a:t>đến</a:t>
            </a:r>
            <a:r>
              <a:rPr lang="en-US" dirty="0" smtClean="0"/>
              <a:t> 55</a:t>
            </a:r>
          </a:p>
          <a:p>
            <a:r>
              <a:rPr lang="en-US" dirty="0" smtClean="0"/>
              <a:t>Moto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Saigon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" y="4572000"/>
            <a:ext cx="1676400" cy="762000"/>
          </a:xfrm>
          <a:prstGeom prst="foldedCorner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Validate.jsp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7162800" y="3733800"/>
            <a:ext cx="1676400" cy="762000"/>
          </a:xfrm>
          <a:prstGeom prst="foldedCorner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Success.jsp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7162800" y="5562600"/>
            <a:ext cx="1676400" cy="762000"/>
          </a:xfrm>
          <a:prstGeom prst="foldedCorner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Validate.jsp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3810000"/>
            <a:ext cx="2438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ValidateAction.java</a:t>
            </a:r>
          </a:p>
          <a:p>
            <a:pPr algn="ctr"/>
            <a:r>
              <a:rPr lang="en-US" dirty="0" smtClean="0"/>
              <a:t>----------------</a:t>
            </a:r>
          </a:p>
          <a:p>
            <a:pPr algn="ctr"/>
            <a:r>
              <a:rPr lang="en-US" dirty="0" smtClean="0"/>
              <a:t>execute()</a:t>
            </a:r>
          </a:p>
          <a:p>
            <a:pPr algn="ctr"/>
            <a:r>
              <a:rPr lang="en-US" dirty="0" smtClean="0"/>
              <a:t>----------------</a:t>
            </a:r>
          </a:p>
          <a:p>
            <a:pPr algn="ctr"/>
            <a:r>
              <a:rPr lang="en-US" dirty="0" smtClean="0"/>
              <a:t>id, email, name, password, age, </a:t>
            </a:r>
            <a:r>
              <a:rPr lang="en-US" dirty="0" err="1" smtClean="0"/>
              <a:t>moto</a:t>
            </a:r>
            <a:r>
              <a:rPr lang="en-US" dirty="0" smtClean="0"/>
              <a:t>, notes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2057400" y="49530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 flipV="1">
            <a:off x="5943600" y="41148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5943600" y="4953000"/>
            <a:ext cx="1219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33322" y="457200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valid.action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90324" y="4126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90324" y="54102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www.vaannila.com/images/struts1/TilesPic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5105400" cy="2352675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website.</a:t>
            </a:r>
          </a:p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&lt;</a:t>
            </a:r>
            <a:r>
              <a:rPr lang="en-US" dirty="0" err="1" smtClean="0"/>
              <a:t>tiles:insertAttribute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bắng</a:t>
            </a:r>
            <a:r>
              <a:rPr lang="en-US" dirty="0" smtClean="0"/>
              <a:t> &lt;</a:t>
            </a:r>
            <a:r>
              <a:rPr lang="en-US" dirty="0" err="1" smtClean="0"/>
              <a:t>titles:putAttribute</a:t>
            </a:r>
            <a:r>
              <a:rPr lang="en-US" dirty="0" smtClean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5029200" y="1295400"/>
            <a:ext cx="3657600" cy="19812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: </a:t>
            </a:r>
            <a:r>
              <a:rPr lang="en-US" b="1" dirty="0" smtClean="0"/>
              <a:t>Header</a:t>
            </a:r>
            <a:r>
              <a:rPr lang="en-US" dirty="0" smtClean="0"/>
              <a:t>, </a:t>
            </a:r>
            <a:r>
              <a:rPr lang="en-US" b="1" dirty="0" smtClean="0"/>
              <a:t>Menu</a:t>
            </a:r>
            <a:r>
              <a:rPr lang="en-US" dirty="0" smtClean="0"/>
              <a:t>, </a:t>
            </a:r>
            <a:r>
              <a:rPr lang="en-US" b="1" dirty="0" smtClean="0"/>
              <a:t>Footer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Body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46509"/>
            <a:ext cx="8229600" cy="10542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Header, Menu, Body </a:t>
            </a:r>
            <a:r>
              <a:rPr lang="en-US" dirty="0" err="1" smtClean="0"/>
              <a:t>và</a:t>
            </a:r>
            <a:r>
              <a:rPr lang="en-US" dirty="0" smtClean="0"/>
              <a:t> Footer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tao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305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371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(</a:t>
            </a:r>
            <a:r>
              <a:rPr lang="en-US" dirty="0" err="1" smtClean="0"/>
              <a:t>như</a:t>
            </a:r>
            <a:r>
              <a:rPr lang="en-US" dirty="0" smtClean="0"/>
              <a:t> Header, Footer </a:t>
            </a:r>
            <a:r>
              <a:rPr lang="en-US" dirty="0" err="1" smtClean="0"/>
              <a:t>và</a:t>
            </a:r>
            <a:r>
              <a:rPr lang="en-US" dirty="0" smtClean="0"/>
              <a:t> Menu)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(</a:t>
            </a:r>
            <a:r>
              <a:rPr lang="en-US" dirty="0" err="1" smtClean="0"/>
              <a:t>như</a:t>
            </a:r>
            <a:r>
              <a:rPr lang="en-US" dirty="0" smtClean="0"/>
              <a:t> “Body”)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website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6934200" cy="296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581400"/>
            <a:ext cx="6705600" cy="296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7543800" y="5029200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81400" y="2819400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XyzAction.java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981200"/>
            <a:ext cx="21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XyzAction.properties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5802868"/>
            <a:ext cx="157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AbcAction.java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5791200"/>
            <a:ext cx="217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AbcAction.properties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7381" y="3886200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Global.properties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Struts 2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362200"/>
            <a:ext cx="4371975" cy="37338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Struts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Java (WORAW)</a:t>
            </a:r>
          </a:p>
          <a:p>
            <a:r>
              <a:rPr lang="en-US" dirty="0" smtClean="0"/>
              <a:t>Struts2 </a:t>
            </a:r>
            <a:r>
              <a:rPr lang="en-US" dirty="0" err="1" smtClean="0"/>
              <a:t>là</a:t>
            </a:r>
            <a:r>
              <a:rPr lang="en-US" dirty="0" smtClean="0"/>
              <a:t> MVC Framework</a:t>
            </a:r>
          </a:p>
          <a:p>
            <a:pPr lvl="1"/>
            <a:r>
              <a:rPr lang="en-US" dirty="0" smtClean="0"/>
              <a:t>Model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Action</a:t>
            </a:r>
          </a:p>
          <a:p>
            <a:pPr lvl="1"/>
            <a:r>
              <a:rPr lang="en-US" dirty="0" smtClean="0"/>
              <a:t>Controller</a:t>
            </a:r>
          </a:p>
          <a:p>
            <a:pPr lvl="2"/>
            <a:r>
              <a:rPr lang="en-US" dirty="0" smtClean="0"/>
              <a:t>Dispatcher Filter (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Interceptors</a:t>
            </a:r>
            <a:r>
              <a:rPr lang="en-US" dirty="0" smtClean="0"/>
              <a:t> (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View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JSPs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Struts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5867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57400" y="3352800"/>
            <a:ext cx="4114800" cy="1066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867400" y="2362200"/>
            <a:ext cx="2667000" cy="612648"/>
          </a:xfrm>
          <a:prstGeom prst="wedgeRectCallout">
            <a:avLst>
              <a:gd name="adj1" fmla="val -48162"/>
              <a:gd name="adj2" fmla="val 1057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867400" y="5562600"/>
            <a:ext cx="2667000" cy="612648"/>
          </a:xfrm>
          <a:prstGeom prst="wedgeRectCallout">
            <a:avLst>
              <a:gd name="adj1" fmla="val -59591"/>
              <a:gd name="adj2" fmla="val -99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4661452"/>
            <a:ext cx="4114800" cy="533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948" y="152400"/>
            <a:ext cx="8077200" cy="838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Lựa</a:t>
            </a:r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request_locale</a:t>
            </a:r>
            <a:r>
              <a:rPr lang="en-US" dirty="0" smtClean="0"/>
              <a:t>=&lt;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&gt;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action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 smtClean="0"/>
          </a:p>
          <a:p>
            <a:pPr lvl="1"/>
            <a:r>
              <a:rPr lang="en-US" dirty="0" smtClean="0"/>
              <a:t>&lt;s:text&gt; </a:t>
            </a:r>
            <a:r>
              <a:rPr lang="en-US" dirty="0" err="1" smtClean="0"/>
              <a:t>và</a:t>
            </a:r>
            <a:r>
              <a:rPr lang="en-US" dirty="0" smtClean="0"/>
              <a:t> &lt;s:các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form&gt;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2672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908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ServletActionContext</a:t>
            </a:r>
            <a:endParaRPr lang="en-US" dirty="0" smtClean="0"/>
          </a:p>
          <a:p>
            <a:pPr lvl="1"/>
            <a:r>
              <a:rPr lang="en-US" sz="2000" dirty="0" err="1" smtClean="0"/>
              <a:t>HttpServletRequest</a:t>
            </a:r>
            <a:r>
              <a:rPr lang="en-US" sz="2000" dirty="0" smtClean="0"/>
              <a:t> </a:t>
            </a:r>
            <a:r>
              <a:rPr lang="en-US" sz="2000" dirty="0" err="1" smtClean="0"/>
              <a:t>req</a:t>
            </a:r>
            <a:r>
              <a:rPr lang="en-US" sz="2000" dirty="0" smtClean="0"/>
              <a:t> = </a:t>
            </a:r>
            <a:r>
              <a:rPr lang="en-US" sz="2000" dirty="0" err="1" smtClean="0"/>
              <a:t>ServletActionContext.</a:t>
            </a:r>
            <a:r>
              <a:rPr lang="en-US" sz="2000" i="1" dirty="0" err="1" smtClean="0"/>
              <a:t>getRequest</a:t>
            </a:r>
            <a:r>
              <a:rPr lang="en-US" sz="2000" dirty="0" smtClean="0"/>
              <a:t>();</a:t>
            </a:r>
          </a:p>
          <a:p>
            <a:pPr lvl="1"/>
            <a:r>
              <a:rPr lang="en-US" sz="2000" dirty="0" err="1" smtClean="0"/>
              <a:t>HttpServletResponse</a:t>
            </a:r>
            <a:r>
              <a:rPr lang="en-US" sz="2000" dirty="0" smtClean="0"/>
              <a:t> </a:t>
            </a:r>
            <a:r>
              <a:rPr lang="en-US" sz="2000" dirty="0" err="1" smtClean="0"/>
              <a:t>resp</a:t>
            </a:r>
            <a:r>
              <a:rPr lang="en-US" sz="2000" dirty="0" smtClean="0"/>
              <a:t> = </a:t>
            </a:r>
            <a:r>
              <a:rPr lang="en-US" sz="2000" dirty="0" err="1" smtClean="0"/>
              <a:t>ServletActionContext.</a:t>
            </a:r>
            <a:r>
              <a:rPr lang="en-US" sz="2000" i="1" dirty="0" err="1" smtClean="0"/>
              <a:t>getResponse</a:t>
            </a:r>
            <a:r>
              <a:rPr lang="en-US" sz="2000" dirty="0" smtClean="0"/>
              <a:t>();</a:t>
            </a:r>
          </a:p>
          <a:p>
            <a:pPr lvl="1"/>
            <a:r>
              <a:rPr lang="en-US" sz="2000" dirty="0" err="1" smtClean="0"/>
              <a:t>HttpSession</a:t>
            </a:r>
            <a:r>
              <a:rPr lang="en-US" sz="2000" dirty="0" smtClean="0"/>
              <a:t> session = </a:t>
            </a:r>
            <a:r>
              <a:rPr lang="en-US" sz="2000" dirty="0" err="1" smtClean="0"/>
              <a:t>req.getSession</a:t>
            </a:r>
            <a:r>
              <a:rPr lang="en-US" sz="2000" dirty="0" smtClean="0"/>
              <a:t>();</a:t>
            </a:r>
          </a:p>
          <a:p>
            <a:pPr lvl="1"/>
            <a:r>
              <a:rPr lang="en-US" sz="2000" dirty="0" err="1" smtClean="0"/>
              <a:t>ServletContext</a:t>
            </a:r>
            <a:r>
              <a:rPr lang="en-US" sz="2000" dirty="0" smtClean="0"/>
              <a:t> application = </a:t>
            </a:r>
            <a:r>
              <a:rPr lang="en-US" sz="2000" dirty="0" err="1" smtClean="0"/>
              <a:t>ServletActionContext.</a:t>
            </a:r>
            <a:r>
              <a:rPr lang="en-US" sz="2000" i="1" dirty="0" err="1" smtClean="0"/>
              <a:t>getServletContext</a:t>
            </a:r>
            <a:r>
              <a:rPr lang="en-US" sz="2000" dirty="0" smtClean="0"/>
              <a:t>();</a:t>
            </a:r>
          </a:p>
          <a:p>
            <a:r>
              <a:rPr lang="en-US" dirty="0" smtClean="0"/>
              <a:t>Implements </a:t>
            </a:r>
            <a:r>
              <a:rPr lang="en-US" dirty="0" err="1" smtClean="0"/>
              <a:t>các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733800"/>
            <a:ext cx="7772400" cy="279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457200" y="1219200"/>
            <a:ext cx="1905000" cy="3886200"/>
          </a:xfrm>
          <a:prstGeom prst="roundRect">
            <a:avLst>
              <a:gd name="adj" fmla="val 4117"/>
            </a:avLst>
          </a:prstGeom>
          <a:ln w="3175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6477000" y="1219200"/>
            <a:ext cx="2209800" cy="3886200"/>
          </a:xfrm>
          <a:prstGeom prst="roundRect">
            <a:avLst>
              <a:gd name="adj" fmla="val 4117"/>
            </a:avLst>
          </a:prstGeom>
          <a:ln w="3175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276600" y="1219200"/>
            <a:ext cx="1371600" cy="3886200"/>
          </a:xfrm>
          <a:prstGeom prst="roundRect">
            <a:avLst>
              <a:gd name="adj" fmla="val 10882"/>
            </a:avLst>
          </a:prstGeom>
          <a:ln w="3175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99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(eStore)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3503613" y="1444625"/>
            <a:ext cx="914400" cy="76517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eStore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772400" y="1533314"/>
            <a:ext cx="762000" cy="48895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eBank</a:t>
            </a:r>
            <a:endParaRPr lang="en-US" sz="1400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553200" y="1457114"/>
            <a:ext cx="1210588" cy="1057486"/>
            <a:chOff x="3820302" y="3885512"/>
            <a:chExt cx="1210521" cy="1057133"/>
          </a:xfrm>
        </p:grpSpPr>
        <p:sp>
          <p:nvSpPr>
            <p:cNvPr id="10272" name="tower"/>
            <p:cNvSpPr>
              <a:spLocks noEditPoints="1" noChangeArrowheads="1"/>
            </p:cNvSpPr>
            <p:nvPr/>
          </p:nvSpPr>
          <p:spPr bwMode="auto">
            <a:xfrm>
              <a:off x="4157617" y="3885512"/>
              <a:ext cx="566705" cy="533655"/>
            </a:xfrm>
            <a:custGeom>
              <a:avLst/>
              <a:gdLst>
                <a:gd name="T0" fmla="*/ 0 w 21600"/>
                <a:gd name="T1" fmla="*/ 471087752 h 21600"/>
                <a:gd name="T2" fmla="*/ 505570392 w 21600"/>
                <a:gd name="T3" fmla="*/ 0 h 21600"/>
                <a:gd name="T4" fmla="*/ 819352565 w 21600"/>
                <a:gd name="T5" fmla="*/ 0 h 21600"/>
                <a:gd name="T6" fmla="*/ 1638705130 w 21600"/>
                <a:gd name="T7" fmla="*/ 0 h 21600"/>
                <a:gd name="T8" fmla="*/ 1638705130 w 21600"/>
                <a:gd name="T9" fmla="*/ 2147483647 h 21600"/>
                <a:gd name="T10" fmla="*/ 1638705130 w 21600"/>
                <a:gd name="T11" fmla="*/ 2147483647 h 21600"/>
                <a:gd name="T12" fmla="*/ 1150583347 w 21600"/>
                <a:gd name="T13" fmla="*/ 2147483647 h 21600"/>
                <a:gd name="T14" fmla="*/ 801903110 w 21600"/>
                <a:gd name="T15" fmla="*/ 2147483647 h 21600"/>
                <a:gd name="T16" fmla="*/ 0 w 21600"/>
                <a:gd name="T17" fmla="*/ 2147483647 h 21600"/>
                <a:gd name="T18" fmla="*/ 0 w 21600"/>
                <a:gd name="T19" fmla="*/ 2147483647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TextBox 8"/>
            <p:cNvSpPr txBox="1">
              <a:spLocks noChangeArrowheads="1"/>
            </p:cNvSpPr>
            <p:nvPr/>
          </p:nvSpPr>
          <p:spPr bwMode="auto">
            <a:xfrm>
              <a:off x="3820302" y="4419600"/>
              <a:ext cx="1210521" cy="52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smtClean="0">
                  <a:latin typeface="Lucida Sans Unicode" pitchFamily="34" charset="0"/>
                </a:rPr>
                <a:t>eBank</a:t>
              </a:r>
            </a:p>
            <a:p>
              <a:pPr algn="ctr"/>
              <a:r>
                <a:rPr lang="en-US" sz="1400" smtClean="0">
                  <a:latin typeface="Lucida Sans Unicode" pitchFamily="34" charset="0"/>
                </a:rPr>
                <a:t>Web </a:t>
              </a:r>
              <a:r>
                <a:rPr lang="en-US" sz="1400">
                  <a:latin typeface="Lucida Sans Unicode" pitchFamily="34" charset="0"/>
                </a:rPr>
                <a:t>Service</a:t>
              </a:r>
            </a:p>
          </p:txBody>
        </p:sp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3276600" y="2438400"/>
            <a:ext cx="1370013" cy="1665288"/>
            <a:chOff x="2133600" y="2819400"/>
            <a:chExt cx="1369286" cy="1664732"/>
          </a:xfrm>
        </p:grpSpPr>
        <p:sp>
          <p:nvSpPr>
            <p:cNvPr id="10270" name="tower"/>
            <p:cNvSpPr>
              <a:spLocks noEditPoints="1" noChangeArrowheads="1"/>
            </p:cNvSpPr>
            <p:nvPr/>
          </p:nvSpPr>
          <p:spPr bwMode="auto">
            <a:xfrm>
              <a:off x="2361043" y="2819400"/>
              <a:ext cx="914400" cy="1295400"/>
            </a:xfrm>
            <a:custGeom>
              <a:avLst/>
              <a:gdLst>
                <a:gd name="T0" fmla="*/ 0 w 21600"/>
                <a:gd name="T1" fmla="*/ 471087752 h 21600"/>
                <a:gd name="T2" fmla="*/ 505570392 w 21600"/>
                <a:gd name="T3" fmla="*/ 0 h 21600"/>
                <a:gd name="T4" fmla="*/ 819352565 w 21600"/>
                <a:gd name="T5" fmla="*/ 0 h 21600"/>
                <a:gd name="T6" fmla="*/ 1638705130 w 21600"/>
                <a:gd name="T7" fmla="*/ 0 h 21600"/>
                <a:gd name="T8" fmla="*/ 1638705130 w 21600"/>
                <a:gd name="T9" fmla="*/ 2147483647 h 21600"/>
                <a:gd name="T10" fmla="*/ 1638705130 w 21600"/>
                <a:gd name="T11" fmla="*/ 2147483647 h 21600"/>
                <a:gd name="T12" fmla="*/ 1150583347 w 21600"/>
                <a:gd name="T13" fmla="*/ 2147483647 h 21600"/>
                <a:gd name="T14" fmla="*/ 801903110 w 21600"/>
                <a:gd name="T15" fmla="*/ 2147483647 h 21600"/>
                <a:gd name="T16" fmla="*/ 0 w 21600"/>
                <a:gd name="T17" fmla="*/ 2147483647 h 21600"/>
                <a:gd name="T18" fmla="*/ 0 w 21600"/>
                <a:gd name="T19" fmla="*/ 2147483647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TextBox 9"/>
            <p:cNvSpPr txBox="1">
              <a:spLocks noChangeArrowheads="1"/>
            </p:cNvSpPr>
            <p:nvPr/>
          </p:nvSpPr>
          <p:spPr bwMode="auto">
            <a:xfrm>
              <a:off x="2133600" y="4114800"/>
              <a:ext cx="1369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Lucida Sans Unicode" pitchFamily="34" charset="0"/>
                </a:rPr>
                <a:t>eStore Site</a:t>
              </a:r>
            </a:p>
          </p:txBody>
        </p:sp>
      </p:grpSp>
      <p:sp>
        <p:nvSpPr>
          <p:cNvPr id="1028" name="Cloud"/>
          <p:cNvSpPr>
            <a:spLocks noChangeAspect="1" noEditPoints="1" noChangeArrowheads="1"/>
          </p:cNvSpPr>
          <p:nvPr/>
        </p:nvSpPr>
        <p:spPr bwMode="auto">
          <a:xfrm rot="16200000">
            <a:off x="4498975" y="2819400"/>
            <a:ext cx="1822450" cy="609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latin typeface="+mn-lt"/>
                <a:cs typeface="+mn-cs"/>
              </a:rPr>
              <a:t>Internet</a:t>
            </a:r>
            <a:endParaRPr lang="en-US" dirty="0">
              <a:latin typeface="+mn-lt"/>
              <a:cs typeface="+mn-cs"/>
            </a:endParaRPr>
          </a:p>
        </p:txBody>
      </p:sp>
      <p:pic>
        <p:nvPicPr>
          <p:cNvPr id="10251" name="Picture 5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763" y="1317625"/>
            <a:ext cx="8715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2" name="Picture 6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38225" y="3886200"/>
            <a:ext cx="8382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6553200" y="2743200"/>
            <a:ext cx="1210588" cy="1057050"/>
            <a:chOff x="3818729" y="3885944"/>
            <a:chExt cx="1210556" cy="1056696"/>
          </a:xfrm>
        </p:grpSpPr>
        <p:sp>
          <p:nvSpPr>
            <p:cNvPr id="10268" name="tower"/>
            <p:cNvSpPr>
              <a:spLocks noEditPoints="1" noChangeArrowheads="1"/>
            </p:cNvSpPr>
            <p:nvPr/>
          </p:nvSpPr>
          <p:spPr bwMode="auto">
            <a:xfrm>
              <a:off x="4189389" y="3885944"/>
              <a:ext cx="533386" cy="532791"/>
            </a:xfrm>
            <a:custGeom>
              <a:avLst/>
              <a:gdLst>
                <a:gd name="T0" fmla="*/ 0 w 21600"/>
                <a:gd name="T1" fmla="*/ 471087752 h 21600"/>
                <a:gd name="T2" fmla="*/ 505570392 w 21600"/>
                <a:gd name="T3" fmla="*/ 0 h 21600"/>
                <a:gd name="T4" fmla="*/ 819352565 w 21600"/>
                <a:gd name="T5" fmla="*/ 0 h 21600"/>
                <a:gd name="T6" fmla="*/ 1638705130 w 21600"/>
                <a:gd name="T7" fmla="*/ 0 h 21600"/>
                <a:gd name="T8" fmla="*/ 1638705130 w 21600"/>
                <a:gd name="T9" fmla="*/ 2147483647 h 21600"/>
                <a:gd name="T10" fmla="*/ 1638705130 w 21600"/>
                <a:gd name="T11" fmla="*/ 2147483647 h 21600"/>
                <a:gd name="T12" fmla="*/ 1150583347 w 21600"/>
                <a:gd name="T13" fmla="*/ 2147483647 h 21600"/>
                <a:gd name="T14" fmla="*/ 801903110 w 21600"/>
                <a:gd name="T15" fmla="*/ 2147483647 h 21600"/>
                <a:gd name="T16" fmla="*/ 0 w 21600"/>
                <a:gd name="T17" fmla="*/ 2147483647 h 21600"/>
                <a:gd name="T18" fmla="*/ 0 w 21600"/>
                <a:gd name="T19" fmla="*/ 2147483647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TextBox 17"/>
            <p:cNvSpPr txBox="1">
              <a:spLocks noChangeArrowheads="1"/>
            </p:cNvSpPr>
            <p:nvPr/>
          </p:nvSpPr>
          <p:spPr bwMode="auto">
            <a:xfrm>
              <a:off x="3818729" y="4419595"/>
              <a:ext cx="1210556" cy="52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smtClean="0">
                  <a:latin typeface="Lucida Sans Unicode" pitchFamily="34" charset="0"/>
                </a:rPr>
                <a:t>eBay</a:t>
              </a:r>
            </a:p>
            <a:p>
              <a:r>
                <a:rPr lang="en-US" sz="1400" smtClean="0">
                  <a:latin typeface="Lucida Sans Unicode" pitchFamily="34" charset="0"/>
                </a:rPr>
                <a:t>Web </a:t>
              </a:r>
              <a:r>
                <a:rPr lang="en-US" sz="1400">
                  <a:latin typeface="Lucida Sans Unicode" pitchFamily="34" charset="0"/>
                </a:rPr>
                <a:t>Service</a:t>
              </a:r>
            </a:p>
          </p:txBody>
        </p:sp>
      </p:grpSp>
      <p:cxnSp>
        <p:nvCxnSpPr>
          <p:cNvPr id="26" name="Straight Arrow Connector 25"/>
          <p:cNvCxnSpPr>
            <a:endCxn id="5" idx="2"/>
          </p:cNvCxnSpPr>
          <p:nvPr/>
        </p:nvCxnSpPr>
        <p:spPr>
          <a:xfrm flipV="1">
            <a:off x="7426036" y="1777790"/>
            <a:ext cx="346364" cy="118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28" idx="3"/>
          </p:cNvCxnSpPr>
          <p:nvPr/>
        </p:nvCxnSpPr>
        <p:spPr>
          <a:xfrm>
            <a:off x="4419600" y="3124200"/>
            <a:ext cx="72065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" idx="3"/>
          </p:cNvCxnSpPr>
          <p:nvPr/>
        </p:nvCxnSpPr>
        <p:spPr>
          <a:xfrm rot="16200000" flipV="1">
            <a:off x="3809207" y="2361406"/>
            <a:ext cx="3048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1" name="TextBox 37"/>
          <p:cNvSpPr txBox="1">
            <a:spLocks noChangeArrowheads="1"/>
          </p:cNvSpPr>
          <p:nvPr/>
        </p:nvSpPr>
        <p:spPr bwMode="auto">
          <a:xfrm>
            <a:off x="897249" y="2146300"/>
            <a:ext cx="10839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Lucida Sans Unicode" pitchFamily="34" charset="0"/>
              </a:rPr>
              <a:t>Quản</a:t>
            </a:r>
            <a:r>
              <a:rPr lang="en-US" dirty="0" smtClean="0">
                <a:latin typeface="Lucida Sans Unicode" pitchFamily="34" charset="0"/>
              </a:rPr>
              <a:t> </a:t>
            </a:r>
            <a:r>
              <a:rPr lang="en-US" dirty="0" err="1" smtClean="0">
                <a:latin typeface="Lucida Sans Unicode" pitchFamily="34" charset="0"/>
              </a:rPr>
              <a:t>trị</a:t>
            </a:r>
            <a:endParaRPr lang="en-US" dirty="0">
              <a:latin typeface="Lucida Sans Unicode" pitchFamily="34" charset="0"/>
            </a:endParaRPr>
          </a:p>
        </p:txBody>
      </p:sp>
      <p:sp>
        <p:nvSpPr>
          <p:cNvPr id="10262" name="TextBox 38"/>
          <p:cNvSpPr txBox="1">
            <a:spLocks noChangeArrowheads="1"/>
          </p:cNvSpPr>
          <p:nvPr/>
        </p:nvSpPr>
        <p:spPr bwMode="auto">
          <a:xfrm>
            <a:off x="838200" y="4741863"/>
            <a:ext cx="121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Lucida Sans Unicode" pitchFamily="34" charset="0"/>
              </a:rPr>
              <a:t>Kh</a:t>
            </a:r>
            <a:r>
              <a:rPr lang="en-US" dirty="0" smtClean="0">
                <a:latin typeface="Lucida Sans Unicode" pitchFamily="34" charset="0"/>
              </a:rPr>
              <a:t>. </a:t>
            </a:r>
            <a:r>
              <a:rPr lang="en-US" dirty="0" err="1" smtClean="0">
                <a:latin typeface="Lucida Sans Unicode" pitchFamily="34" charset="0"/>
              </a:rPr>
              <a:t>Hàng</a:t>
            </a:r>
            <a:endParaRPr lang="en-US" dirty="0">
              <a:latin typeface="Lucida Sans Unicode" pitchFamily="34" charset="0"/>
            </a:endParaRPr>
          </a:p>
        </p:txBody>
      </p:sp>
      <p:sp>
        <p:nvSpPr>
          <p:cNvPr id="46" name="Cloud"/>
          <p:cNvSpPr>
            <a:spLocks noChangeAspect="1" noEditPoints="1" noChangeArrowheads="1"/>
          </p:cNvSpPr>
          <p:nvPr/>
        </p:nvSpPr>
        <p:spPr bwMode="auto">
          <a:xfrm>
            <a:off x="990600" y="2819400"/>
            <a:ext cx="1822450" cy="609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network</a:t>
            </a:r>
          </a:p>
        </p:txBody>
      </p:sp>
      <p:cxnSp>
        <p:nvCxnSpPr>
          <p:cNvPr id="50" name="Straight Arrow Connector 49"/>
          <p:cNvCxnSpPr>
            <a:stCxn id="46" idx="2"/>
          </p:cNvCxnSpPr>
          <p:nvPr/>
        </p:nvCxnSpPr>
        <p:spPr>
          <a:xfrm>
            <a:off x="2811531" y="3124200"/>
            <a:ext cx="69366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16200000">
            <a:off x="7201777" y="3599512"/>
            <a:ext cx="25699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cs typeface="+mn-cs"/>
              </a:rPr>
              <a:t>Web </a:t>
            </a:r>
            <a:r>
              <a:rPr 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cs typeface="+mn-cs"/>
              </a:rPr>
              <a:t>Services &amp; RSS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419120" y="4781490"/>
            <a:ext cx="11528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Website</a:t>
            </a:r>
          </a:p>
        </p:txBody>
      </p:sp>
      <p:sp>
        <p:nvSpPr>
          <p:cNvPr id="88" name="Rectangle 87"/>
          <p:cNvSpPr/>
          <p:nvPr/>
        </p:nvSpPr>
        <p:spPr>
          <a:xfrm rot="16200000">
            <a:off x="213923" y="2910278"/>
            <a:ext cx="103906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Clients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6654190" y="4038600"/>
            <a:ext cx="1008609" cy="1057049"/>
            <a:chOff x="3919711" y="3885944"/>
            <a:chExt cx="1008581" cy="1056695"/>
          </a:xfrm>
        </p:grpSpPr>
        <p:sp>
          <p:nvSpPr>
            <p:cNvPr id="35" name="tower"/>
            <p:cNvSpPr>
              <a:spLocks noEditPoints="1" noChangeArrowheads="1"/>
            </p:cNvSpPr>
            <p:nvPr/>
          </p:nvSpPr>
          <p:spPr bwMode="auto">
            <a:xfrm>
              <a:off x="4189389" y="3885944"/>
              <a:ext cx="533386" cy="532791"/>
            </a:xfrm>
            <a:custGeom>
              <a:avLst/>
              <a:gdLst>
                <a:gd name="T0" fmla="*/ 0 w 21600"/>
                <a:gd name="T1" fmla="*/ 471087752 h 21600"/>
                <a:gd name="T2" fmla="*/ 505570392 w 21600"/>
                <a:gd name="T3" fmla="*/ 0 h 21600"/>
                <a:gd name="T4" fmla="*/ 819352565 w 21600"/>
                <a:gd name="T5" fmla="*/ 0 h 21600"/>
                <a:gd name="T6" fmla="*/ 1638705130 w 21600"/>
                <a:gd name="T7" fmla="*/ 0 h 21600"/>
                <a:gd name="T8" fmla="*/ 1638705130 w 21600"/>
                <a:gd name="T9" fmla="*/ 2147483647 h 21600"/>
                <a:gd name="T10" fmla="*/ 1638705130 w 21600"/>
                <a:gd name="T11" fmla="*/ 2147483647 h 21600"/>
                <a:gd name="T12" fmla="*/ 1150583347 w 21600"/>
                <a:gd name="T13" fmla="*/ 2147483647 h 21600"/>
                <a:gd name="T14" fmla="*/ 801903110 w 21600"/>
                <a:gd name="T15" fmla="*/ 2147483647 h 21600"/>
                <a:gd name="T16" fmla="*/ 0 w 21600"/>
                <a:gd name="T17" fmla="*/ 2147483647 h 21600"/>
                <a:gd name="T18" fmla="*/ 0 w 21600"/>
                <a:gd name="T19" fmla="*/ 2147483647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17"/>
            <p:cNvSpPr txBox="1">
              <a:spLocks noChangeArrowheads="1"/>
            </p:cNvSpPr>
            <p:nvPr/>
          </p:nvSpPr>
          <p:spPr bwMode="auto">
            <a:xfrm>
              <a:off x="3919711" y="4419594"/>
              <a:ext cx="1008581" cy="52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smtClean="0">
                  <a:latin typeface="Lucida Sans Unicode" pitchFamily="34" charset="0"/>
                </a:rPr>
                <a:t>RSS News</a:t>
              </a:r>
            </a:p>
            <a:p>
              <a:pPr algn="ctr"/>
              <a:r>
                <a:rPr lang="en-US" sz="1400" smtClean="0">
                  <a:latin typeface="Lucida Sans Unicode" pitchFamily="34" charset="0"/>
                </a:rPr>
                <a:t>Websites</a:t>
              </a:r>
              <a:endParaRPr lang="en-US" sz="1400">
                <a:latin typeface="Lucida Sans Unicode" pitchFamily="34" charset="0"/>
              </a:endParaRPr>
            </a:p>
          </p:txBody>
        </p:sp>
      </p:grpSp>
      <p:cxnSp>
        <p:nvCxnSpPr>
          <p:cNvPr id="44" name="Straight Arrow Connector 43"/>
          <p:cNvCxnSpPr>
            <a:stCxn id="1028" idx="1"/>
          </p:cNvCxnSpPr>
          <p:nvPr/>
        </p:nvCxnSpPr>
        <p:spPr>
          <a:xfrm rot="5400000" flipH="1" flipV="1">
            <a:off x="5600375" y="1866576"/>
            <a:ext cx="1371600" cy="11436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28" idx="1"/>
          </p:cNvCxnSpPr>
          <p:nvPr/>
        </p:nvCxnSpPr>
        <p:spPr>
          <a:xfrm>
            <a:off x="5714351" y="3124200"/>
            <a:ext cx="11436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28" idx="1"/>
          </p:cNvCxnSpPr>
          <p:nvPr/>
        </p:nvCxnSpPr>
        <p:spPr>
          <a:xfrm rot="16200000" flipH="1">
            <a:off x="5714675" y="3123876"/>
            <a:ext cx="1219200" cy="12198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252" idx="0"/>
            <a:endCxn id="46" idx="1"/>
          </p:cNvCxnSpPr>
          <p:nvPr/>
        </p:nvCxnSpPr>
        <p:spPr>
          <a:xfrm rot="5400000" flipH="1" flipV="1">
            <a:off x="1450651" y="3435026"/>
            <a:ext cx="457849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261" idx="2"/>
            <a:endCxn id="46" idx="3"/>
          </p:cNvCxnSpPr>
          <p:nvPr/>
        </p:nvCxnSpPr>
        <p:spPr>
          <a:xfrm rot="16200000" flipH="1">
            <a:off x="1501214" y="2453643"/>
            <a:ext cx="338622" cy="46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143000"/>
            <a:ext cx="7010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Các trang thành viên</a:t>
            </a:r>
          </a:p>
          <a:p>
            <a:pPr lvl="1"/>
            <a:r>
              <a:rPr lang="en-US" smtClean="0"/>
              <a:t>Đăng ký, đăng nhập, quên mật khẩu, đổi mặt khẩu, sửa đổi hồ sơ, quản lý hàng hóa yêu thích, quản lý hàng hóa đã gửi cho bạn.</a:t>
            </a:r>
          </a:p>
          <a:p>
            <a:r>
              <a:rPr lang="en-US" smtClean="0"/>
              <a:t>Các trang hàng hóa</a:t>
            </a:r>
          </a:p>
          <a:p>
            <a:pPr lvl="1"/>
            <a:r>
              <a:rPr lang="en-US" smtClean="0"/>
              <a:t>Hàng hóa, Loại hàng, nhà cung cấp, tìm kiếm, xem chi tiết.</a:t>
            </a:r>
          </a:p>
          <a:p>
            <a:pPr lvl="1"/>
            <a:r>
              <a:rPr lang="en-US" smtClean="0"/>
              <a:t>Thống kê hàng hóa bán chạy, được yêu thích nhất, mới nhất, được xem nhiều nhất</a:t>
            </a:r>
          </a:p>
          <a:p>
            <a:pPr lvl="1"/>
            <a:r>
              <a:rPr lang="en-US" smtClean="0"/>
              <a:t>Tích hợp với eBay: tìm và hiển thị hàng hóa eBay theo từ khóa</a:t>
            </a:r>
          </a:p>
          <a:p>
            <a:r>
              <a:rPr lang="en-US" smtClean="0"/>
              <a:t>Các trang bán hàng</a:t>
            </a:r>
          </a:p>
          <a:p>
            <a:pPr lvl="1"/>
            <a:r>
              <a:rPr lang="en-US" smtClean="0"/>
              <a:t>Quản lý giỏ hàng, thao tác chọn hàng, cập nhật thông tin giỏ hàng, đặt hàng, thanh toán trực tuyến, quản lý đơn hàng.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Chức năng cơ bản của eStore</a:t>
            </a:r>
            <a:endParaRPr lang="en-US"/>
          </a:p>
        </p:txBody>
      </p:sp>
      <p:pic>
        <p:nvPicPr>
          <p:cNvPr id="5122" name="Picture 2" descr="http://sanchoixaydung.com/icon/memb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418" y="1371599"/>
            <a:ext cx="1219200" cy="1219201"/>
          </a:xfrm>
          <a:prstGeom prst="rect">
            <a:avLst/>
          </a:prstGeom>
          <a:noFill/>
        </p:spPr>
      </p:pic>
      <p:pic>
        <p:nvPicPr>
          <p:cNvPr id="5124" name="Picture 4" descr="http://t2.gstatic.com/images?q=tbn:ANd9GcSoGjVmfJG1l0roaKQkhNjRznx9TQeGWw5DmFpM3z0_74WHaZOjZ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837" y="2857500"/>
            <a:ext cx="1870363" cy="1676400"/>
          </a:xfrm>
          <a:prstGeom prst="rect">
            <a:avLst/>
          </a:prstGeom>
          <a:noFill/>
        </p:spPr>
      </p:pic>
      <p:pic>
        <p:nvPicPr>
          <p:cNvPr id="5126" name="Picture 6" descr="http://t3.gstatic.com/images?q=tbn:ANd9GcRWkCA1pDw8biuw_rg454rX64O4IK0_o6dt2y1uuVy8BY5QzTu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418" y="4800600"/>
            <a:ext cx="1219200" cy="1091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7400" y="1143000"/>
            <a:ext cx="6629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Các trang tiếp thị</a:t>
            </a:r>
          </a:p>
          <a:p>
            <a:pPr lvl="1"/>
            <a:r>
              <a:rPr lang="en-US" smtClean="0"/>
              <a:t>Send to friend, Mark as favorite, Newsletter, Google map, SEO,  giảm giá, các mặt hàng liên quan, hỗ trợ trực tuyến.</a:t>
            </a:r>
          </a:p>
          <a:p>
            <a:r>
              <a:rPr lang="en-US" smtClean="0"/>
              <a:t>Các trang tin tức</a:t>
            </a:r>
          </a:p>
          <a:p>
            <a:pPr lvl="1"/>
            <a:r>
              <a:rPr lang="en-US" smtClean="0"/>
              <a:t>Liệt kê, phân loại, tìm kiểm tin tức, quản lý mối quan hệ tin tức.</a:t>
            </a:r>
          </a:p>
          <a:p>
            <a:r>
              <a:rPr lang="en-US" smtClean="0"/>
              <a:t>Tích hợp thanh toán</a:t>
            </a:r>
          </a:p>
          <a:p>
            <a:pPr lvl="1"/>
            <a:r>
              <a:rPr lang="en-US" smtClean="0"/>
              <a:t>Xây dựng ngân hàng ảo, tích hợp với website để thực hiện thanh toán khi đặt hàng</a:t>
            </a:r>
          </a:p>
          <a:p>
            <a:r>
              <a:rPr lang="en-US" smtClean="0"/>
              <a:t>Quản trị website</a:t>
            </a:r>
          </a:p>
          <a:p>
            <a:pPr lvl="1"/>
            <a:r>
              <a:rPr lang="en-US" smtClean="0"/>
              <a:t>Cấu hình trang chủ, quản lý CSDL, phân quyền, báo cáo thống kê, xử lý phản hồi, quan hệ khách hàng, gửi quảng cáo.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Chức năng cơ bản của eStore (tt)</a:t>
            </a:r>
            <a:endParaRPr lang="en-US"/>
          </a:p>
        </p:txBody>
      </p:sp>
      <p:sp>
        <p:nvSpPr>
          <p:cNvPr id="4098" name="AutoShape 2" descr="data:image/jpg;base64,/9j/4AAQSkZJRgABAQAAAQABAAD/2wBDAAkGBwgHBgkIBwgKCgkLDRYPDQwMDRsUFRAWIB0iIiAdHx8kKDQsJCYxJx8fLT0tMTU3Ojo6Iys/RD84QzQ5Ojf/2wBDAQoKCg0MDRoPDxo3JR8lNzc3Nzc3Nzc3Nzc3Nzc3Nzc3Nzc3Nzc3Nzc3Nzc3Nzc3Nzc3Nzc3Nzc3Nzc3Nzc3Nzf/wAARCACNAIoDASIAAhEBAxEB/8QAHAABAAIDAQEBAAAAAAAAAAAAAAUGAQQHAwII/8QAOhAAAQMDAQYDBgMGBwAAAAAAAQACAwQFESEGEhMxQVFhcZEUIjKBobEHQsEVIyRy8PEzNFJiktLh/8QAGgEBAAMBAQEAAAAAAAAAAAAAAAIDBAUBBv/EACYRAAICAgICAQMFAAAAAAAAAAABAgMEERIhIjFREzJBQ2FxgZH/2gAMAwEAAhEDEQA/AO4oiIDBUBtRtXQ7PRhszuJUv+CFurj8lubRXZlntktS7BfgiNvdy5BIKipqZa+scX1U2SXH8oPQdlkyMj6fivZopp59v0XC3beV00/8TQ8KIn4XgA4/5HXzCvdFVR1lMyeE5Y8ZGeY8F+fr1V1EETGQSOYclxIPbGAup/hdc3V9ghfI4F726/zt0d9VVj3TcvL0yd9UUtouyIi6BkCIiAIiIAiIgCIiAIiIAsHksrUulUKO31FQTjhxkjzXknpbPUtvRQdsa/8AaV49lY7MFLo7HLe/v9goV8WR7uPJSlpts0tG6qkaeJOTISRrr/5otSpp3xOwWkEL5+dvObZ1Yw4xSKrfoSHx5BwQ7orP+HtSbXYKWZ2dyO4SNd/K4HP3ytWenirJoaaUta9wdjJAz8K2RTuttkpqN+j/AGmV506DAH3U4261H47FkNx38nXWkOaC0ggjIIWVXNjLoKy3imkd++pwG4J1LOh/RWILt1zU4qSOXKPF6ZlERTIhERAEREAREQBERAFBbXsdNbDSt5zuDDjsdD91OqHvBDrhRRu/15/r0WbLeqZFlP3pmzBRRRwNjDRhrcclHXOzRSsc/GABkqdbyXjXRGajniacOfG5oPYkYWKWFDhtdMnG6alvZx/2T22+mmnpxwC4NlL2+8AeW6emOfyK26mIsipKVri4U9OxhLjklxG8c+OoW1WVlQ67EV8TYZo2kEBpGGDOSe+hIyFX7VWST3aqkmnJ47t6OEAnmenYgYWXv/Df2yetM81uqo6mnd77ebTycOy6VbLhDcKcTQu8HMPNp7Fcv4jY5Xtc4BzHFrhnkRzB8Vtwyu3SYZ5IndHxPLSPRaKMh1fuim2nn3+TqKKqUG0U8IY2uZxAWg7zRhwyOysVHW09Ywup5A8DmOo8wulXfCz0zFKuUfZsoiK4gEREAREQBERAFXtopOBcrfKeQkAPlg/qQrCq7trTyvtRqKdu9JAd7HcZB+4Cz5UXKppFtLSmtm/+0ogPiC+aaskrC58fuwA4a7q49fkue1Vz4dCalhL2HQf7e+exGq8aG93a5uENPE8RuGI42A7zvEDoPEriydsukzX9CGmzZ27r6mvfLT28iQtHD3nEYxn3jz64x6qjsorpA4ngFmOXBkaAO2hJx8sLqNq2MqJGh9ynEDefDjwXfM8h9VZaTZu00rQG0jJHD80o3j9VtqxrGuyLvjDpdnDZrnchKZauFznHAdK86nHcjOdFvU1xaZDGHv4h5MJBHyIXcX0FI5hY6mhLSMYMYXNdo9n7AbhPS23i0k8WTO2KUYf7hd8JBOnu8iOa9tx+C22SryFN60aT62YTGUu3sADXODgAD6BS+zNbPJcIYY5HRyyEtLm4dkant4KvV0MVBZ2vo21LxgOidId4uB7nkPLl4r3sVRWW2uhq3wOa6VmGucwgAHGp6cgdfNZI9eSLZraOp26tdNNNSzlpmgxkt5OB6+CkAqzsnRVkT6qvuBAkqXYY0nXdBOvz6eCso5LsY8pSrTl7ObYkpaRlERXkAiIgCIiAL5e0PaWuaHNcMEHqvpEBWqjY2glmc+OaeFrjlzGFpHqQSpe12qktcRZSRBpd8Tycud5lbyKuNUIvaRJzk1pswsoisImCFR/xIpomx009MRBcHktEzRq6Mc2HHMHRXlQm1FkZeKVn70xTQEuY/GR4ghU3xcq2kWVS4zTZSqyOsqKW33OoqKUCmg4T4JCS15yPy4OdMdVJRbRewbJDLGzVMgk3WD4WtyRqO2TyURPb3G2WziVrnS1Um9jADGNzgac/Uqx7J2EOp53XWmBwDAxj24w3JJIHmTr5rmY8ZuWomyxw47Z6WSMx7MiskmbJK+ANY9hLhGOQLQToep8VJ2Wvla99uuLmirh+E5/xWdHD+uag46OS3VVytLZXugFM6anB8ifuFZ6uhprnSxcZp3gA+OVhw+Mkcwf6B6q/GU9tL2jPbx/pm+CEyqVtDUbSW6nFPC/i07j/AJyKPMgHYjkD4/Za1FtNeIJYg+inqKTLWl7osFvTJdoPVaXkxT4yTRFUtraZf0XzG7eYHEYyOS+lpKQiIgCIiAIiIAiIgCw4LKw7RAVqljtNZtBU0rbdFxKcb3ELRu5BbyHfLufgrLjRUrY6o9p2kuUuNHxcQfN5/QBXZUY7Uocv5LLU1LRXLyzd2ktj8e7PFLC4+hH3KmbW7Nupu/DaD5gYUNtdFUSewGiLRVRSuljL+Rw3kfPIC99kK2aus4fUhvGZI5r90YBOc6eGqqg+ORJfJKS3WmTixhAsrYUhERAEREAREQBERAEREAWhfan2O0Vc4OC2I48zoPqVvqu7dueLC8MBw6Rgd4DP9lXbLjBtEoLckiF2CBZealhBB9lb9wf1V8VO2Qh4l6rKyPWDgtjafT/r9VcVViLVRZkPzIa9ODKylefyxyH0LD+i19i4Xw2x3E5veJBr0LQQtjaPMccFRu5a1zo3eG+MA+uF87LSB9vgxoDC3Q88guB+wVaesnR7+kTQWURbSgIiIAiIgCIiAIiIAiIgC+Xsa9pa9oc08wRkFfSIDwpaSnpGFlLBHCwkktY0AZPVe6IvEtega9dTsq6SWnk+GRpaT28VAbIveyIwzjdkhqJ4Xjx3t700Kl7rdqS2MBqXEvcPcjYMud5KpWm8Obc62SpYYTLMJQxw1GMD6tJWPInCNkX+S+uMnBovqLDTloI5LK2lAREQBERAEREAREQBERAEREAREQEVd2U1JFJcpWvEkce7lh1Oug9SqNTU1zknmuUkcjYahp3ce8CD5+AGF0irpYaynfBUM343jBC8DbYiwRvlndGBgNMhAx8liyMaVktx0X12qK7PLZ6p9qtED85c0cNx7lpx+ikl5wQx08TYoWNZG0YDWjAC9FrgmopMpbTfQREUjwI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g;base64,/9j/4AAQSkZJRgABAQAAAQABAAD/2wBDAAkGBwgHBgkIBwgKCgkLDRYPDQwMDRsUFRAWIB0iIiAdHx8kKDQsJCYxJx8fLT0tMTU3Ojo6Iys/RD84QzQ5Ojf/2wBDAQoKCg0MDRoPDxo3JR8lNzc3Nzc3Nzc3Nzc3Nzc3Nzc3Nzc3Nzc3Nzc3Nzc3Nzc3Nzc3Nzc3Nzc3Nzc3Nzc3Nzf/wAARCACNAIoDASIAAhEBAxEB/8QAHAABAAIDAQEBAAAAAAAAAAAAAAUGAQQHAwII/8QAOhAAAQMDAQYDBgMGBwAAAAAAAQACAwQFESEGEhMxQVFhcZEUIjKBobEHQsEVIyRy8PEzNFJiktLh/8QAGgEBAAMBAQEAAAAAAAAAAAAAAAIDBAUBBv/EACYRAAICAgICAQMFAAAAAAAAAAABAgMEERIhIjFREzJBQ2FxgZH/2gAMAwEAAhEDEQA/AO4oiIDBUBtRtXQ7PRhszuJUv+CFurj8lubRXZlntktS7BfgiNvdy5BIKipqZa+scX1U2SXH8oPQdlkyMj6fivZopp59v0XC3beV00/8TQ8KIn4XgA4/5HXzCvdFVR1lMyeE5Y8ZGeY8F+fr1V1EETGQSOYclxIPbGAup/hdc3V9ghfI4F726/zt0d9VVj3TcvL0yd9UUtouyIi6BkCIiAIiIAiIgCIiAIiIAsHksrUulUKO31FQTjhxkjzXknpbPUtvRQdsa/8AaV49lY7MFLo7HLe/v9goV8WR7uPJSlpts0tG6qkaeJOTISRrr/5otSpp3xOwWkEL5+dvObZ1Yw4xSKrfoSHx5BwQ7orP+HtSbXYKWZ2dyO4SNd/K4HP3ytWenirJoaaUta9wdjJAz8K2RTuttkpqN+j/AGmV506DAH3U4261H47FkNx38nXWkOaC0ggjIIWVXNjLoKy3imkd++pwG4J1LOh/RWILt1zU4qSOXKPF6ZlERTIhERAEREAREQBERAFBbXsdNbDSt5zuDDjsdD91OqHvBDrhRRu/15/r0WbLeqZFlP3pmzBRRRwNjDRhrcclHXOzRSsc/GABkqdbyXjXRGajniacOfG5oPYkYWKWFDhtdMnG6alvZx/2T22+mmnpxwC4NlL2+8AeW6emOfyK26mIsipKVri4U9OxhLjklxG8c+OoW1WVlQ67EV8TYZo2kEBpGGDOSe+hIyFX7VWST3aqkmnJ47t6OEAnmenYgYWXv/Df2yetM81uqo6mnd77ebTycOy6VbLhDcKcTQu8HMPNp7Fcv4jY5Xtc4BzHFrhnkRzB8Vtwyu3SYZ5IndHxPLSPRaKMh1fuim2nn3+TqKKqUG0U8IY2uZxAWg7zRhwyOysVHW09Ywup5A8DmOo8wulXfCz0zFKuUfZsoiK4gEREAREQBERAFXtopOBcrfKeQkAPlg/qQrCq7trTyvtRqKdu9JAd7HcZB+4Cz5UXKppFtLSmtm/+0ogPiC+aaskrC58fuwA4a7q49fkue1Vz4dCalhL2HQf7e+exGq8aG93a5uENPE8RuGI42A7zvEDoPEriydsukzX9CGmzZ27r6mvfLT28iQtHD3nEYxn3jz64x6qjsorpA4ngFmOXBkaAO2hJx8sLqNq2MqJGh9ynEDefDjwXfM8h9VZaTZu00rQG0jJHD80o3j9VtqxrGuyLvjDpdnDZrnchKZauFznHAdK86nHcjOdFvU1xaZDGHv4h5MJBHyIXcX0FI5hY6mhLSMYMYXNdo9n7AbhPS23i0k8WTO2KUYf7hd8JBOnu8iOa9tx+C22SryFN60aT62YTGUu3sADXODgAD6BS+zNbPJcIYY5HRyyEtLm4dkant4KvV0MVBZ2vo21LxgOidId4uB7nkPLl4r3sVRWW2uhq3wOa6VmGucwgAHGp6cgdfNZI9eSLZraOp26tdNNNSzlpmgxkt5OB6+CkAqzsnRVkT6qvuBAkqXYY0nXdBOvz6eCso5LsY8pSrTl7ObYkpaRlERXkAiIgCIiAL5e0PaWuaHNcMEHqvpEBWqjY2glmc+OaeFrjlzGFpHqQSpe12qktcRZSRBpd8Tycud5lbyKuNUIvaRJzk1pswsoisImCFR/xIpomx009MRBcHktEzRq6Mc2HHMHRXlQm1FkZeKVn70xTQEuY/GR4ghU3xcq2kWVS4zTZSqyOsqKW33OoqKUCmg4T4JCS15yPy4OdMdVJRbRewbJDLGzVMgk3WD4WtyRqO2TyURPb3G2WziVrnS1Um9jADGNzgac/Uqx7J2EOp53XWmBwDAxj24w3JJIHmTr5rmY8ZuWomyxw47Z6WSMx7MiskmbJK+ANY9hLhGOQLQToep8VJ2Wvla99uuLmirh+E5/xWdHD+uag46OS3VVytLZXugFM6anB8ifuFZ6uhprnSxcZp3gA+OVhw+Mkcwf6B6q/GU9tL2jPbx/pm+CEyqVtDUbSW6nFPC/i07j/AJyKPMgHYjkD4/Za1FtNeIJYg+inqKTLWl7osFvTJdoPVaXkxT4yTRFUtraZf0XzG7eYHEYyOS+lpKQiIgCIiAIiIAiIgCw4LKw7RAVqljtNZtBU0rbdFxKcb3ELRu5BbyHfLufgrLjRUrY6o9p2kuUuNHxcQfN5/QBXZUY7Uocv5LLU1LRXLyzd2ktj8e7PFLC4+hH3KmbW7Nupu/DaD5gYUNtdFUSewGiLRVRSuljL+Rw3kfPIC99kK2aus4fUhvGZI5r90YBOc6eGqqg+ORJfJKS3WmTixhAsrYUhERAEREAREQBERAEREAWhfan2O0Vc4OC2I48zoPqVvqu7dueLC8MBw6Rgd4DP9lXbLjBtEoLckiF2CBZealhBB9lb9wf1V8VO2Qh4l6rKyPWDgtjafT/r9VcVViLVRZkPzIa9ODKylefyxyH0LD+i19i4Xw2x3E5veJBr0LQQtjaPMccFRu5a1zo3eG+MA+uF87LSB9vgxoDC3Q88guB+wVaesnR7+kTQWURbSgIiIAiIgCIiAIiIAiIgC+Xsa9pa9oc08wRkFfSIDwpaSnpGFlLBHCwkktY0AZPVe6IvEtega9dTsq6SWnk+GRpaT28VAbIveyIwzjdkhqJ4Xjx3t700Kl7rdqS2MBqXEvcPcjYMud5KpWm8Obc62SpYYTLMJQxw1GMD6tJWPInCNkX+S+uMnBovqLDTloI5LK2lAREQBERAEREAREQBERAEREAREQEVd2U1JFJcpWvEkce7lh1Oug9SqNTU1zknmuUkcjYahp3ce8CD5+AGF0irpYaynfBUM343jBC8DbYiwRvlndGBgNMhAx8liyMaVktx0X12qK7PLZ6p9qtED85c0cNx7lpx+ikl5wQx08TYoWNZG0YDWjAC9FrgmopMpbTfQREUjwI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http://t0.gstatic.com/images?q=tbn:ANd9GcQQCuWSkEQ0FtmexqqDKENU_mlkhfeCNKw5keFtvOtzoG-B-d2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690" y="1371600"/>
            <a:ext cx="1415044" cy="1143000"/>
          </a:xfrm>
          <a:prstGeom prst="rect">
            <a:avLst/>
          </a:prstGeom>
          <a:noFill/>
        </p:spPr>
      </p:pic>
      <p:pic>
        <p:nvPicPr>
          <p:cNvPr id="4104" name="Picture 8" descr="http://t0.gstatic.com/images?q=tbn:ANd9GcT2W9B_kbez84kQ_cmLwWFtBeLzmG_d8g7b0QSXCg2ZNEGorOkxd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" y="2590801"/>
            <a:ext cx="1457325" cy="1142999"/>
          </a:xfrm>
          <a:prstGeom prst="rect">
            <a:avLst/>
          </a:prstGeom>
          <a:noFill/>
        </p:spPr>
      </p:pic>
      <p:pic>
        <p:nvPicPr>
          <p:cNvPr id="4106" name="Picture 10" descr="http://t3.gstatic.com/images?q=tbn:ANd9GcQo6s6iP9H3_Zm6ogVt8_fy1GuZ6wO1BIrt8riTPfe7itSqNAg6qkARYU4K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10001"/>
            <a:ext cx="1876425" cy="1066799"/>
          </a:xfrm>
          <a:prstGeom prst="rect">
            <a:avLst/>
          </a:prstGeom>
          <a:noFill/>
        </p:spPr>
      </p:pic>
      <p:sp>
        <p:nvSpPr>
          <p:cNvPr id="4108" name="AutoShape 12" descr="data:image/jpg;base64,/9j/4AAQSkZJRgABAQAAAQABAAD/2wCEAAkGBhMPEBUUEBQWFBQWFRcZFBMYFBQbGhgYFxQVFBgYGhoYHCYgFyUjGRUUHzsgKCcpLDgsFR8xNTAqNSgsLikBCQoKDgwOGQ8PGTUkHiQ1NS81NCw1NSw1KzUsLCwsKyowKiwsLDUpNTU1KSwqLTUwLykpNSo1LjU1KSk1MS00Kf/AABEIAGYAZgMBIgACEQEDEQH/xAAbAAADAAMBAQAAAAAAAAAAAAAABQYCBAcDAf/EADgQAAIABAQEAggFAwUAAAAAAAECAAMEEQUSITEGQVFhEyIyQlJxkaGxwRQjgdHwM2LhBxVTcqL/xAAbAQEAAgIDAAAAAAAAAAAAAAAABAUDBgECB//EACcRAQABAwMCBQUAAAAAAAAAAAABAgMEESExBRIiQVGhwRMyYbHR/9oADAMBAAIRAxEAPwDtdTVLLF2P7k8gBzMYSK5XNtQ3NWFj8PuNIWz6sJVqJg0K2lnkH1v+rDT9O8YYrVDLuAfVPQ8j8YB9BCfhzHBUy9fLMQlZsvmjjcfcHmCDDiAIIIIAggjyqZuRSeggNavxRZVgdWOyjUmNVa2c3JV7ak/K0LcDBnFpzalmIXsgNrD37w4q28KS8y18iM1uuUE2gPqVjjcA+6N2XNDD7RACuxCs9C1Oh9gea3/Y3MV3D+GGnlZSSxvclmJJJ1JJJJMA1ggggF+L4WJ6WOh3B5gjYiIzEPxFM48ceNKB9LKSy9G0Iz26R0OPCqpFmKQwvATyIJxE+nyrPyi+vknJyDEb9ntcHQjcQ5w3FBOU6FXU2dG0ZW6EffYjURK1tDMw988sFpJN2Qbrfdk+67H32MNVmLUKs6SwEy3lma2YXPkcbkXv3U/AhSQQuwzFBNurDLMXR0O4P3B5EaGGMAQn4oqvDp26kae/aHESnF08sySxve9vdoPmRAemBTgqrL9lF178/rDGtbPLZPaUj4iJumxmWEJpwagroSjKqZuniMbHbleMOHeKVrpHiABWV2SYgbNldTtm53Uqb9z0gKzB6hHljJboexGhEbc+rSWLuwUdSYhRNaXUqZbZRMmKHtbYnzb89I1OJcSucq3JJsNbm5gOjyZ4dQym4OoMEaOAySkhAeSgfKCAZQQQQHlPkBxZheI+tw+ZQTDMkgtKY3mSuvLMvRvkdj2tY85skMLGAm3yz0WfIexF8swA6dUddyL7ruDqO7XCsW8TyuMswDzLe+nJlPrKfa7HYgiEGIYbMoZhnUwup/qSvVcD6G3rfUaR7EpUSxOpyRYnQDzym0zDLz5XS9iLEa2MBRV1cspSWPuHMnkBCijo7uZ04hTa9iR5VHX5/GJHH+NDRrmmr4lQbiSNfCA/5M3T/wBerYaxH8MTaipqHrZ0xvDAdWYk2nMylfDVdgqXVuxUDe5gGmD4vKoMUqZJLCmnEzJJs5OV75lVQCfSFtj1jLDiKaoqZinJJnqGEsqqkTVO4VSdCC1ybHXaNykwifVG8tcq7ZiNSIeUn+nGbWaxMBLNxEVcHexGn895h/wvgr1U7xposo9BT9TFLRcCyJdjlBMUNPTLLFlFoDKWmUWEEZwQBBBBAEEEL8RxLJ5UGZzsv3PQDrAGKVqouW2Zm0VBuf298crx3in/AGqqzSCJk02/ESQbSwnsno2twd+e2+zxlxx+HLyqdw9QRabP3Esb5VHXoP1PK/MqChm4hP8ABkk82mzWucgv5nY+sSfifkHZKiTS4zRmbT/mS2/qShYTJT21I9lh02YD3GNHDcDZiqlQKaSgyFAcmUcrHUNe91Ot736lPg9MaCdLNC3hy18r5tRN5tn9onftytFumIgqSLAsSSALAk/zeKfqPVLeHpRzVPt+ZSbOPVc38jrh+ulTEtL0K6Ec4cxA0U4080TLaH0h2i2paxZigqQQYy9Nzqcu1rr4o5/pkWfpVbcNiCCCLNGEEEEAR8JgJhXiOJG+SXbNa7MfRQe0x+0BliGJ5Tkl2Lkfoo9pjyH1jl/GfHIl55FK93Ok+p6H2U79thueka/GnHQs9PRsQtyJ9R6zNzVT1+kcxLTKmasimXMzGyqNh1JPTmTAbEiTNrZyyKYXZrkk3so3Z3P63v17x1Xh7hxZCClptbkGdN5u3Mn6AchHhw3wwtBLEmT558zWbN5/4A5COl4Bga06f3Hc94BXiHBytThE0I1B7xKOJ9I1pq3X2o6vGniOHrNQhhfSIWVg2cqNLkb+rNav12vtlLUdQs5R8o+YpnkhTKGVt8w27LYaGELMaOc0ttFJ8p7dIoKbEwfy5g0Ox/bpGgVY9WFfqpnafKfla690RVG8HGAcRLPGVvLMX0l+46iHd4hcSw0hg8s5XGqsOf8AOkOuHuIxO/Lm+Wau469xG4dM6pGRH07m1ce6vv2O3xUcfpQwR8vBF4iNHEqkqAq6FufTvEZOrKqbmFMqiXc3LIGLnmWzA/CKDiZihVuW3x2jHA66Wssjpe45jsYDlPG/DJqpLTqeSJdSrKs2WmizL6AgXsOvbKeUMuEeElwyULgTKub6R6f2joB89+lqesxBFmsUAZmIsO4vaHfDuAkHxZ2rn5dhAevDeA+EM76u2pMUMfAI+wBBBBAI+IeHUqUOnm5GIZXanbwan0fVfpHVYTY/w+lShBGvIxAzsG3l0dtXPlPoz2b02p24TtJXZfJM1U+i/wDn7x8xKgvZgcrrqriErZ6RvCnglPVbpG+uMDw8g8x2HXtGh3cTIsXooiPF5afC2pmmqO+OFbw7ijTpfn9JdD321gjDhrD2SXd921tBHoliK6bdMXN6tN1Lcmma57eDLEKFZyFW5iIys4ecNYOpHLMtyB0BggjO6G+A8MLLOdzmbr+0Uyi0EEB9ggggCCCCAIIIIBdieDS54s4jTw7hWTJN1GsEEcT6mp4q22gggjk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AutoShape 14" descr="data:image/jpg;base64,/9j/4AAQSkZJRgABAQAAAQABAAD/2wCEAAkGBhMPEBUUEBQWFBQWFRcZFBMYFBQbGhgYFxQVFBgYGhoYHCYgFyUjGRUUHzsgKCcpLDgsFR8xNTAqNSgsLikBCQoKDgwOGQ8PGTUkHiQ1NS81NCw1NSw1KzUsLCwsKyowKiwsLDUpNTU1KSwqLTUwLykpNSo1LjU1KSk1MS00Kf/AABEIAGYAZgMBIgACEQEDEQH/xAAbAAADAAMBAQAAAAAAAAAAAAAABQYCBAcDAf/EADgQAAIABAQEAggFAwUAAAAAAAECAAMEEQUSITEGQVFhEyIyQlJxkaGxwRQjgdHwM2LhBxVTcqL/xAAbAQEAAgIDAAAAAAAAAAAAAAAABAUDBgECB//EACcRAQABAwMCBQUAAAAAAAAAAAABAgMEESExBRIiQVGhwRMyYbHR/9oADAMBAAIRAxEAPwDtdTVLLF2P7k8gBzMYSK5XNtQ3NWFj8PuNIWz6sJVqJg0K2lnkH1v+rDT9O8YYrVDLuAfVPQ8j8YB9BCfhzHBUy9fLMQlZsvmjjcfcHmCDDiAIIIIAggjyqZuRSeggNavxRZVgdWOyjUmNVa2c3JV7ak/K0LcDBnFpzalmIXsgNrD37w4q28KS8y18iM1uuUE2gPqVjjcA+6N2XNDD7RACuxCs9C1Oh9gea3/Y3MV3D+GGnlZSSxvclmJJJ1JJJJMA1ggggF+L4WJ6WOh3B5gjYiIzEPxFM48ceNKB9LKSy9G0Iz26R0OPCqpFmKQwvATyIJxE+nyrPyi+vknJyDEb9ntcHQjcQ5w3FBOU6FXU2dG0ZW6EffYjURK1tDMw988sFpJN2Qbrfdk+67H32MNVmLUKs6SwEy3lma2YXPkcbkXv3U/AhSQQuwzFBNurDLMXR0O4P3B5EaGGMAQn4oqvDp26kae/aHESnF08sySxve9vdoPmRAemBTgqrL9lF178/rDGtbPLZPaUj4iJumxmWEJpwagroSjKqZuniMbHbleMOHeKVrpHiABWV2SYgbNldTtm53Uqb9z0gKzB6hHljJboexGhEbc+rSWLuwUdSYhRNaXUqZbZRMmKHtbYnzb89I1OJcSucq3JJsNbm5gOjyZ4dQym4OoMEaOAySkhAeSgfKCAZQQQQHlPkBxZheI+tw+ZQTDMkgtKY3mSuvLMvRvkdj2tY85skMLGAm3yz0WfIexF8swA6dUddyL7ruDqO7XCsW8TyuMswDzLe+nJlPrKfa7HYgiEGIYbMoZhnUwup/qSvVcD6G3rfUaR7EpUSxOpyRYnQDzym0zDLz5XS9iLEa2MBRV1cspSWPuHMnkBCijo7uZ04hTa9iR5VHX5/GJHH+NDRrmmr4lQbiSNfCA/5M3T/wBerYaxH8MTaipqHrZ0xvDAdWYk2nMylfDVdgqXVuxUDe5gGmD4vKoMUqZJLCmnEzJJs5OV75lVQCfSFtj1jLDiKaoqZinJJnqGEsqqkTVO4VSdCC1ybHXaNykwifVG8tcq7ZiNSIeUn+nGbWaxMBLNxEVcHexGn895h/wvgr1U7xposo9BT9TFLRcCyJdjlBMUNPTLLFlFoDKWmUWEEZwQBBBBAEEEL8RxLJ5UGZzsv3PQDrAGKVqouW2Zm0VBuf298crx3in/AGqqzSCJk02/ESQbSwnsno2twd+e2+zxlxx+HLyqdw9QRabP3Esb5VHXoP1PK/MqChm4hP8ABkk82mzWucgv5nY+sSfifkHZKiTS4zRmbT/mS2/qShYTJT21I9lh02YD3GNHDcDZiqlQKaSgyFAcmUcrHUNe91Ot736lPg9MaCdLNC3hy18r5tRN5tn9onftytFumIgqSLAsSSALAk/zeKfqPVLeHpRzVPt+ZSbOPVc38jrh+ulTEtL0K6Ec4cxA0U4080TLaH0h2i2paxZigqQQYy9Nzqcu1rr4o5/pkWfpVbcNiCCCLNGEEEEAR8JgJhXiOJG+SXbNa7MfRQe0x+0BliGJ5Tkl2Lkfoo9pjyH1jl/GfHIl55FK93Ok+p6H2U79thueka/GnHQs9PRsQtyJ9R6zNzVT1+kcxLTKmasimXMzGyqNh1JPTmTAbEiTNrZyyKYXZrkk3so3Z3P63v17x1Xh7hxZCClptbkGdN5u3Mn6AchHhw3wwtBLEmT558zWbN5/4A5COl4Bga06f3Hc94BXiHBytThE0I1B7xKOJ9I1pq3X2o6vGniOHrNQhhfSIWVg2cqNLkb+rNav12vtlLUdQs5R8o+YpnkhTKGVt8w27LYaGELMaOc0ttFJ8p7dIoKbEwfy5g0Ox/bpGgVY9WFfqpnafKfla690RVG8HGAcRLPGVvLMX0l+46iHd4hcSw0hg8s5XGqsOf8AOkOuHuIxO/Lm+Wau469xG4dM6pGRH07m1ce6vv2O3xUcfpQwR8vBF4iNHEqkqAq6FufTvEZOrKqbmFMqiXc3LIGLnmWzA/CKDiZihVuW3x2jHA66Wssjpe45jsYDlPG/DJqpLTqeSJdSrKs2WmizL6AgXsOvbKeUMuEeElwyULgTKub6R6f2joB89+lqesxBFmsUAZmIsO4vaHfDuAkHxZ2rn5dhAevDeA+EM76u2pMUMfAI+wBBBBAI+IeHUqUOnm5GIZXanbwan0fVfpHVYTY/w+lShBGvIxAzsG3l0dtXPlPoz2b02p24TtJXZfJM1U+i/wDn7x8xKgvZgcrrqriErZ6RvCnglPVbpG+uMDw8g8x2HXtGh3cTIsXooiPF5afC2pmmqO+OFbw7ijTpfn9JdD321gjDhrD2SXd921tBHoliK6bdMXN6tN1Lcmma57eDLEKFZyFW5iIys4ecNYOpHLMtyB0BggjO6G+A8MLLOdzmbr+0Uyi0EEB9ggggCCCCAIIIIBdieDS54s4jTw7hWTJN1GsEEcT6mp4q22gggjk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2" name="AutoShape 16" descr="data:image/jpg;base64,/9j/4AAQSkZJRgABAQAAAQABAAD/2wCEAAkGBhMPEBUUEBQWFBQWFRcZFBMYFBQbGhgYFxQVFBgYGhoYHCYgFyUjGRUUHzsgKCcpLDgsFR8xNTAqNSgsLikBCQoKDgwOGQ8PGTUkHiQ1NS81NCw1NSw1KzUsLCwsKyowKiwsLDUpNTU1KSwqLTUwLykpNSo1LjU1KSk1MS00Kf/AABEIAGYAZgMBIgACEQEDEQH/xAAbAAADAAMBAQAAAAAAAAAAAAAABQYCBAcDAf/EADgQAAIABAQEAggFAwUAAAAAAAECAAMEEQUSITEGQVFhEyIyQlJxkaGxwRQjgdHwM2LhBxVTcqL/xAAbAQEAAgIDAAAAAAAAAAAAAAAABAUDBgECB//EACcRAQABAwMCBQUAAAAAAAAAAAABAgMEESExBRIiQVGhwRMyYbHR/9oADAMBAAIRAxEAPwDtdTVLLF2P7k8gBzMYSK5XNtQ3NWFj8PuNIWz6sJVqJg0K2lnkH1v+rDT9O8YYrVDLuAfVPQ8j8YB9BCfhzHBUy9fLMQlZsvmjjcfcHmCDDiAIIIIAggjyqZuRSeggNavxRZVgdWOyjUmNVa2c3JV7ak/K0LcDBnFpzalmIXsgNrD37w4q28KS8y18iM1uuUE2gPqVjjcA+6N2XNDD7RACuxCs9C1Oh9gea3/Y3MV3D+GGnlZSSxvclmJJJ1JJJJMA1ggggF+L4WJ6WOh3B5gjYiIzEPxFM48ceNKB9LKSy9G0Iz26R0OPCqpFmKQwvATyIJxE+nyrPyi+vknJyDEb9ntcHQjcQ5w3FBOU6FXU2dG0ZW6EffYjURK1tDMw988sFpJN2Qbrfdk+67H32MNVmLUKs6SwEy3lma2YXPkcbkXv3U/AhSQQuwzFBNurDLMXR0O4P3B5EaGGMAQn4oqvDp26kae/aHESnF08sySxve9vdoPmRAemBTgqrL9lF178/rDGtbPLZPaUj4iJumxmWEJpwagroSjKqZuniMbHbleMOHeKVrpHiABWV2SYgbNldTtm53Uqb9z0gKzB6hHljJboexGhEbc+rSWLuwUdSYhRNaXUqZbZRMmKHtbYnzb89I1OJcSucq3JJsNbm5gOjyZ4dQym4OoMEaOAySkhAeSgfKCAZQQQQHlPkBxZheI+tw+ZQTDMkgtKY3mSuvLMvRvkdj2tY85skMLGAm3yz0WfIexF8swA6dUddyL7ruDqO7XCsW8TyuMswDzLe+nJlPrKfa7HYgiEGIYbMoZhnUwup/qSvVcD6G3rfUaR7EpUSxOpyRYnQDzym0zDLz5XS9iLEa2MBRV1cspSWPuHMnkBCijo7uZ04hTa9iR5VHX5/GJHH+NDRrmmr4lQbiSNfCA/5M3T/wBerYaxH8MTaipqHrZ0xvDAdWYk2nMylfDVdgqXVuxUDe5gGmD4vKoMUqZJLCmnEzJJs5OV75lVQCfSFtj1jLDiKaoqZinJJnqGEsqqkTVO4VSdCC1ybHXaNykwifVG8tcq7ZiNSIeUn+nGbWaxMBLNxEVcHexGn895h/wvgr1U7xposo9BT9TFLRcCyJdjlBMUNPTLLFlFoDKWmUWEEZwQBBBBAEEEL8RxLJ5UGZzsv3PQDrAGKVqouW2Zm0VBuf298crx3in/AGqqzSCJk02/ESQbSwnsno2twd+e2+zxlxx+HLyqdw9QRabP3Esb5VHXoP1PK/MqChm4hP8ABkk82mzWucgv5nY+sSfifkHZKiTS4zRmbT/mS2/qShYTJT21I9lh02YD3GNHDcDZiqlQKaSgyFAcmUcrHUNe91Ot736lPg9MaCdLNC3hy18r5tRN5tn9onftytFumIgqSLAsSSALAk/zeKfqPVLeHpRzVPt+ZSbOPVc38jrh+ulTEtL0K6Ec4cxA0U4080TLaH0h2i2paxZigqQQYy9Nzqcu1rr4o5/pkWfpVbcNiCCCLNGEEEEAR8JgJhXiOJG+SXbNa7MfRQe0x+0BliGJ5Tkl2Lkfoo9pjyH1jl/GfHIl55FK93Ok+p6H2U79thueka/GnHQs9PRsQtyJ9R6zNzVT1+kcxLTKmasimXMzGyqNh1JPTmTAbEiTNrZyyKYXZrkk3so3Z3P63v17x1Xh7hxZCClptbkGdN5u3Mn6AchHhw3wwtBLEmT558zWbN5/4A5COl4Bga06f3Hc94BXiHBytThE0I1B7xKOJ9I1pq3X2o6vGniOHrNQhhfSIWVg2cqNLkb+rNav12vtlLUdQs5R8o+YpnkhTKGVt8w27LYaGELMaOc0ttFJ8p7dIoKbEwfy5g0Ox/bpGgVY9WFfqpnafKfla690RVG8HGAcRLPGVvLMX0l+46iHd4hcSw0hg8s5XGqsOf8AOkOuHuIxO/Lm+Wau469xG4dM6pGRH07m1ce6vv2O3xUcfpQwR8vBF4iNHEqkqAq6FufTvEZOrKqbmFMqiXc3LIGLnmWzA/CKDiZihVuW3x2jHA66Wssjpe45jsYDlPG/DJqpLTqeSJdSrKs2WmizL6AgXsOvbKeUMuEeElwyULgTKub6R6f2joB89+lqesxBFmsUAZmIsO4vaHfDuAkHxZ2rn5dhAevDeA+EM76u2pMUMfAI+wBBBBAI+IeHUqUOnm5GIZXanbwan0fVfpHVYTY/w+lShBGvIxAzsG3l0dtXPlPoz2b02p24TtJXZfJM1U+i/wDn7x8xKgvZgcrrqriErZ6RvCnglPVbpG+uMDw8g8x2HXtGh3cTIsXooiPF5afC2pmmqO+OFbw7ijTpfn9JdD321gjDhrD2SXd921tBHoliK6bdMXN6tN1Lcmma57eDLEKFZyFW5iIys4ecNYOpHLMtyB0BggjO6G+A8MLLOdzmbr+0Uyi0EEB9ggggCCCCAIIIIBdieDS54s4jTw7hWTJN1GsEEcT6mp4q22gggjk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AutoShape 18" descr="data:image/jpg;base64,/9j/4AAQSkZJRgABAQAAAQABAAD/2wCEAAkGBhMPEBUUEBQWFBQWFRcZFBMYFBQbGhgYFxQVFBgYGhoYHCYgFyUjGRUUHzsgKCcpLDgsFR8xNTAqNSgsLikBCQoKDgwOGQ8PGTUkHiQ1NS81NCw1NSw1KzUsLCwsKyowKiwsLDUpNTU1KSwqLTUwLykpNSo1LjU1KSk1MS00Kf/AABEIAGYAZgMBIgACEQEDEQH/xAAbAAADAAMBAQAAAAAAAAAAAAAABQYCBAcDAf/EADgQAAIABAQEAggFAwUAAAAAAAECAAMEEQUSITEGQVFhEyIyQlJxkaGxwRQjgdHwM2LhBxVTcqL/xAAbAQEAAgIDAAAAAAAAAAAAAAAABAUDBgECB//EACcRAQABAwMCBQUAAAAAAAAAAAABAgMEESExBRIiQVGhwRMyYbHR/9oADAMBAAIRAxEAPwDtdTVLLF2P7k8gBzMYSK5XNtQ3NWFj8PuNIWz6sJVqJg0K2lnkH1v+rDT9O8YYrVDLuAfVPQ8j8YB9BCfhzHBUy9fLMQlZsvmjjcfcHmCDDiAIIIIAggjyqZuRSeggNavxRZVgdWOyjUmNVa2c3JV7ak/K0LcDBnFpzalmIXsgNrD37w4q28KS8y18iM1uuUE2gPqVjjcA+6N2XNDD7RACuxCs9C1Oh9gea3/Y3MV3D+GGnlZSSxvclmJJJ1JJJJMA1ggggF+L4WJ6WOh3B5gjYiIzEPxFM48ceNKB9LKSy9G0Iz26R0OPCqpFmKQwvATyIJxE+nyrPyi+vknJyDEb9ntcHQjcQ5w3FBOU6FXU2dG0ZW6EffYjURK1tDMw988sFpJN2Qbrfdk+67H32MNVmLUKs6SwEy3lma2YXPkcbkXv3U/AhSQQuwzFBNurDLMXR0O4P3B5EaGGMAQn4oqvDp26kae/aHESnF08sySxve9vdoPmRAemBTgqrL9lF178/rDGtbPLZPaUj4iJumxmWEJpwagroSjKqZuniMbHbleMOHeKVrpHiABWV2SYgbNldTtm53Uqb9z0gKzB6hHljJboexGhEbc+rSWLuwUdSYhRNaXUqZbZRMmKHtbYnzb89I1OJcSucq3JJsNbm5gOjyZ4dQym4OoMEaOAySkhAeSgfKCAZQQQQHlPkBxZheI+tw+ZQTDMkgtKY3mSuvLMvRvkdj2tY85skMLGAm3yz0WfIexF8swA6dUddyL7ruDqO7XCsW8TyuMswDzLe+nJlPrKfa7HYgiEGIYbMoZhnUwup/qSvVcD6G3rfUaR7EpUSxOpyRYnQDzym0zDLz5XS9iLEa2MBRV1cspSWPuHMnkBCijo7uZ04hTa9iR5VHX5/GJHH+NDRrmmr4lQbiSNfCA/5M3T/wBerYaxH8MTaipqHrZ0xvDAdWYk2nMylfDVdgqXVuxUDe5gGmD4vKoMUqZJLCmnEzJJs5OV75lVQCfSFtj1jLDiKaoqZinJJnqGEsqqkTVO4VSdCC1ybHXaNykwifVG8tcq7ZiNSIeUn+nGbWaxMBLNxEVcHexGn895h/wvgr1U7xposo9BT9TFLRcCyJdjlBMUNPTLLFlFoDKWmUWEEZwQBBBBAEEEL8RxLJ5UGZzsv3PQDrAGKVqouW2Zm0VBuf298crx3in/AGqqzSCJk02/ESQbSwnsno2twd+e2+zxlxx+HLyqdw9QRabP3Esb5VHXoP1PK/MqChm4hP8ABkk82mzWucgv5nY+sSfifkHZKiTS4zRmbT/mS2/qShYTJT21I9lh02YD3GNHDcDZiqlQKaSgyFAcmUcrHUNe91Ot736lPg9MaCdLNC3hy18r5tRN5tn9onftytFumIgqSLAsSSALAk/zeKfqPVLeHpRzVPt+ZSbOPVc38jrh+ulTEtL0K6Ec4cxA0U4080TLaH0h2i2paxZigqQQYy9Nzqcu1rr4o5/pkWfpVbcNiCCCLNGEEEEAR8JgJhXiOJG+SXbNa7MfRQe0x+0BliGJ5Tkl2Lkfoo9pjyH1jl/GfHIl55FK93Ok+p6H2U79thueka/GnHQs9PRsQtyJ9R6zNzVT1+kcxLTKmasimXMzGyqNh1JPTmTAbEiTNrZyyKYXZrkk3so3Z3P63v17x1Xh7hxZCClptbkGdN5u3Mn6AchHhw3wwtBLEmT558zWbN5/4A5COl4Bga06f3Hc94BXiHBytThE0I1B7xKOJ9I1pq3X2o6vGniOHrNQhhfSIWVg2cqNLkb+rNav12vtlLUdQs5R8o+YpnkhTKGVt8w27LYaGELMaOc0ttFJ8p7dIoKbEwfy5g0Ox/bpGgVY9WFfqpnafKfla690RVG8HGAcRLPGVvLMX0l+46iHd4hcSw0hg8s5XGqsOf8AOkOuHuIxO/Lm+Wau469xG4dM6pGRH07m1ce6vv2O3xUcfpQwR8vBF4iNHEqkqAq6FufTvEZOrKqbmFMqiXc3LIGLnmWzA/CKDiZihVuW3x2jHA66Wssjpe45jsYDlPG/DJqpLTqeSJdSrKs2WmizL6AgXsOvbKeUMuEeElwyULgTKub6R6f2joB89+lqesxBFmsUAZmIsO4vaHfDuAkHxZ2rn5dhAevDeA+EM76u2pMUMfAI+wBBBBAI+IeHUqUOnm5GIZXanbwan0fVfpHVYTY/w+lShBGvIxAzsG3l0dtXPlPoz2b02p24TtJXZfJM1U+i/wDn7x8xKgvZgcrrqriErZ6RvCnglPVbpG+uMDw8g8x2HXtGh3cTIsXooiPF5afC2pmmqO+OFbw7ijTpfn9JdD321gjDhrD2SXd921tBHoliK6bdMXN6tN1Lcmma57eDLEKFZyFW5iIys4ecNYOpHLMtyB0BggjO6G+A8MLLOdzmbr+0Uyi0EEB9ggggCCCCAIIIIBdieDS54s4jTw7hWTJN1GsEEcT6mp4q22gggjk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6" name="Picture 20" descr="http://imagecdn.maketecheasier.com/2009/11/kdesys-preferenc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2012" y="4953000"/>
            <a:ext cx="914400" cy="914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Tạo</a:t>
            </a:r>
            <a:r>
              <a:rPr lang="en-US" dirty="0" smtClean="0"/>
              <a:t> Dynamic Web Project</a:t>
            </a:r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Action (HelloWorldAction.java)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Tạo</a:t>
            </a:r>
            <a:r>
              <a:rPr lang="en-US" dirty="0" smtClean="0"/>
              <a:t> View (HelloWorld.jsp)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Tạo</a:t>
            </a:r>
            <a:r>
              <a:rPr lang="en-US" dirty="0" smtClean="0"/>
              <a:t> form </a:t>
            </a:r>
            <a:r>
              <a:rPr lang="en-US" dirty="0" err="1" smtClean="0"/>
              <a:t>nhập</a:t>
            </a:r>
            <a:r>
              <a:rPr lang="en-US" dirty="0" smtClean="0"/>
              <a:t> (index.jsp)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5: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struts.xml</a:t>
            </a: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web.xml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6: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eclipse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6" idx="3"/>
            <a:endCxn id="9" idx="1"/>
          </p:cNvCxnSpPr>
          <p:nvPr/>
        </p:nvCxnSpPr>
        <p:spPr>
          <a:xfrm>
            <a:off x="4495800" y="5867400"/>
            <a:ext cx="1981200" cy="266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1" idx="1"/>
          </p:cNvCxnSpPr>
          <p:nvPr/>
        </p:nvCxnSpPr>
        <p:spPr>
          <a:xfrm flipV="1">
            <a:off x="4495800" y="5295900"/>
            <a:ext cx="1981200" cy="5715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8" idx="1"/>
          </p:cNvCxnSpPr>
          <p:nvPr/>
        </p:nvCxnSpPr>
        <p:spPr>
          <a:xfrm flipV="1">
            <a:off x="4495800" y="4686300"/>
            <a:ext cx="1981200" cy="11811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35279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Struts2</a:t>
            </a:r>
          </a:p>
          <a:p>
            <a:pPr lvl="1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Action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)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(get/set)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smtClean="0"/>
              <a:t> 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4419600"/>
            <a:ext cx="3276600" cy="1981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63634" y="4572000"/>
            <a:ext cx="2632166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3634" y="5486400"/>
            <a:ext cx="2632166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2990850" y="3981450"/>
            <a:ext cx="571500" cy="6096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9800" y="4343400"/>
            <a:ext cx="2667000" cy="2209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4419600"/>
            <a:ext cx="2133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0" y="5867400"/>
            <a:ext cx="2133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77000" y="5029200"/>
            <a:ext cx="2133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106464" y="514193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850043" y="529433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6200000" flipV="1">
            <a:off x="7334250" y="3752850"/>
            <a:ext cx="571500" cy="6096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529796" y="4419600"/>
            <a:ext cx="1447800" cy="1143000"/>
          </a:xfrm>
          <a:prstGeom prst="rightArrow">
            <a:avLst>
              <a:gd name="adj1" fmla="val 50000"/>
              <a:gd name="adj2" fmla="val 2626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0520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876800"/>
            <a:ext cx="868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1644</Words>
  <Application>Microsoft Office PowerPoint</Application>
  <PresentationFormat>On-screen Show (4:3)</PresentationFormat>
  <Paragraphs>299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Struts 2x</vt:lpstr>
      <vt:lpstr>Nội dung trình bày</vt:lpstr>
      <vt:lpstr>Kiến trúc mô hình MVC</vt:lpstr>
      <vt:lpstr>Kiến trúc tổ chức Struts 2</vt:lpstr>
      <vt:lpstr>HelloWorld</vt:lpstr>
      <vt:lpstr>Các bước thực hiện</vt:lpstr>
      <vt:lpstr>Lớp action</vt:lpstr>
      <vt:lpstr>Lớp action</vt:lpstr>
      <vt:lpstr>Ví dụ lớp action</vt:lpstr>
      <vt:lpstr>Action đơn giản</vt:lpstr>
      <vt:lpstr>Cấu hình struts.xml</vt:lpstr>
      <vt:lpstr>Ánh xạ action động</vt:lpstr>
      <vt:lpstr>Đề mô login</vt:lpstr>
      <vt:lpstr>ModelDriven</vt:lpstr>
      <vt:lpstr>Đề mô ModelDriven</vt:lpstr>
      <vt:lpstr>Annotation</vt:lpstr>
      <vt:lpstr>Annotation</vt:lpstr>
      <vt:lpstr>Thư viện thẻ</vt:lpstr>
      <vt:lpstr>Thẻ điều khiển - &lt;s:if&gt;</vt:lpstr>
      <vt:lpstr>Thẻ điều khiển &lt;s:iterate&gt;</vt:lpstr>
      <vt:lpstr>Thẻ form đơn giản</vt:lpstr>
      <vt:lpstr>Kết quả</vt:lpstr>
      <vt:lpstr>Mã HTML</vt:lpstr>
      <vt:lpstr>Thẻ nhóm</vt:lpstr>
      <vt:lpstr>Thẻ form - select</vt:lpstr>
      <vt:lpstr>Upload File</vt:lpstr>
      <vt:lpstr>Ví dụ upload</vt:lpstr>
      <vt:lpstr>Đề mô gửi email có đính kèm file</vt:lpstr>
      <vt:lpstr>Thẻ dữ liệu</vt:lpstr>
      <vt:lpstr>Validation</vt:lpstr>
      <vt:lpstr>Validation bằng tay</vt:lpstr>
      <vt:lpstr>Validation bằng XML</vt:lpstr>
      <vt:lpstr>Validation bằng Annotation</vt:lpstr>
      <vt:lpstr>Đề mô kiểm soát thông tin đăng ký</vt:lpstr>
      <vt:lpstr>Tiles</vt:lpstr>
      <vt:lpstr>Cấu trúc trang khung mẫu</vt:lpstr>
      <vt:lpstr>Cấu trúc trang áp dụng khung mẫu</vt:lpstr>
      <vt:lpstr>Tổ chức website đa ngôn ngữ</vt:lpstr>
      <vt:lpstr>Tổ chức website</vt:lpstr>
      <vt:lpstr>Tập tin tài nguyên</vt:lpstr>
      <vt:lpstr>Lựa chọn ngôn ngữ và truy xuất tài nguyên</vt:lpstr>
      <vt:lpstr>Chia sẽ dữ liệu</vt:lpstr>
      <vt:lpstr>Project (eStore)</vt:lpstr>
      <vt:lpstr>Chức năng cơ bản của eStore</vt:lpstr>
      <vt:lpstr>Chức năng cơ bản của eStore (tt)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 THI HUONG THAO</dc:creator>
  <cp:lastModifiedBy>Nguyen Nghiem</cp:lastModifiedBy>
  <cp:revision>243</cp:revision>
  <dcterms:created xsi:type="dcterms:W3CDTF">2011-10-13T02:00:48Z</dcterms:created>
  <dcterms:modified xsi:type="dcterms:W3CDTF">2012-10-13T01:15:30Z</dcterms:modified>
</cp:coreProperties>
</file>