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64" r:id="rId2"/>
    <p:sldId id="417" r:id="rId3"/>
    <p:sldId id="367" r:id="rId4"/>
    <p:sldId id="369" r:id="rId5"/>
    <p:sldId id="370" r:id="rId6"/>
    <p:sldId id="371" r:id="rId7"/>
    <p:sldId id="397" r:id="rId8"/>
    <p:sldId id="399" r:id="rId9"/>
    <p:sldId id="400" r:id="rId10"/>
    <p:sldId id="401" r:id="rId11"/>
    <p:sldId id="40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9" r:id="rId21"/>
    <p:sldId id="412" r:id="rId22"/>
    <p:sldId id="413" r:id="rId23"/>
    <p:sldId id="414" r:id="rId24"/>
    <p:sldId id="415" r:id="rId25"/>
    <p:sldId id="416" r:id="rId26"/>
    <p:sldId id="444" r:id="rId27"/>
    <p:sldId id="421" r:id="rId28"/>
    <p:sldId id="420" r:id="rId29"/>
    <p:sldId id="422" r:id="rId30"/>
    <p:sldId id="423" r:id="rId31"/>
    <p:sldId id="424" r:id="rId32"/>
    <p:sldId id="425" r:id="rId33"/>
    <p:sldId id="426" r:id="rId34"/>
    <p:sldId id="427" r:id="rId35"/>
    <p:sldId id="429" r:id="rId36"/>
    <p:sldId id="430" r:id="rId37"/>
    <p:sldId id="428" r:id="rId38"/>
    <p:sldId id="431" r:id="rId39"/>
    <p:sldId id="432" r:id="rId40"/>
    <p:sldId id="433" r:id="rId41"/>
    <p:sldId id="398" r:id="rId42"/>
    <p:sldId id="435" r:id="rId43"/>
    <p:sldId id="436" r:id="rId44"/>
    <p:sldId id="437" r:id="rId45"/>
    <p:sldId id="439" r:id="rId46"/>
    <p:sldId id="438" r:id="rId47"/>
    <p:sldId id="434" r:id="rId48"/>
    <p:sldId id="445" r:id="rId49"/>
    <p:sldId id="440" r:id="rId50"/>
    <p:sldId id="441" r:id="rId51"/>
    <p:sldId id="44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B9D38-7A39-4778-A5DE-A5AE28155351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BAB64-1DF7-4289-A13A-060015DFC5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01F2B-82AA-45EF-B26E-9BAEF600B420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245B8-C0E0-4B2E-BF87-00386CB80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images (1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81600" y="1143000"/>
            <a:ext cx="2667000" cy="2202704"/>
          </a:xfrm>
          <a:prstGeom prst="rect">
            <a:avLst/>
          </a:prstGeom>
        </p:spPr>
      </p:pic>
      <p:pic>
        <p:nvPicPr>
          <p:cNvPr id="36" name="Picture 35" descr="java_300200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49680" y="1295400"/>
            <a:ext cx="1188720" cy="914400"/>
          </a:xfrm>
          <a:prstGeom prst="rect">
            <a:avLst/>
          </a:prstGeom>
        </p:spPr>
      </p:pic>
      <p:pic>
        <p:nvPicPr>
          <p:cNvPr id="27" name="Picture 26" descr="6g-mobile-technology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3048000"/>
            <a:ext cx="508000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200400"/>
            <a:ext cx="5486400" cy="1470025"/>
          </a:xfrm>
        </p:spPr>
        <p:txBody>
          <a:bodyPr anchor="b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algn="r">
              <a:defRPr sz="4800" b="1" cap="all" spc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logo_nhatnghe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52400" y="161144"/>
            <a:ext cx="1066800" cy="69954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 userDrawn="1"/>
        </p:nvSpPr>
        <p:spPr>
          <a:xfrm>
            <a:off x="1219200" y="2286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TRUNG TÂM ĐÀO TẠO CNTT – NHẤT NGHỆ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ĐỐI TÁC ĐÀO TẠO CỦA MICROSOFT TẠI VIỆT NAM</a:t>
            </a:r>
          </a:p>
        </p:txBody>
      </p:sp>
      <p:sp>
        <p:nvSpPr>
          <p:cNvPr id="17" name="Subtitle 2"/>
          <p:cNvSpPr txBox="1">
            <a:spLocks/>
          </p:cNvSpPr>
          <p:nvPr userDrawn="1"/>
        </p:nvSpPr>
        <p:spPr>
          <a:xfrm>
            <a:off x="4343400" y="4953000"/>
            <a:ext cx="43434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spcBef>
                <a:spcPts val="0"/>
              </a:spcBef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ThS. Nguyễn Nghiệm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0913.745.789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nnghiem@yahoo.com</a:t>
            </a:r>
          </a:p>
        </p:txBody>
      </p:sp>
      <p:cxnSp>
        <p:nvCxnSpPr>
          <p:cNvPr id="32" name="Straight Connector 31"/>
          <p:cNvCxnSpPr/>
          <p:nvPr userDrawn="1"/>
        </p:nvCxnSpPr>
        <p:spPr>
          <a:xfrm flipV="1">
            <a:off x="4572000" y="4708526"/>
            <a:ext cx="4025900" cy="15874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flipV="1">
            <a:off x="0" y="3260726"/>
            <a:ext cx="3505200" cy="15874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Subtitle 2"/>
          <p:cNvSpPr txBox="1">
            <a:spLocks/>
          </p:cNvSpPr>
          <p:nvPr userDrawn="1"/>
        </p:nvSpPr>
        <p:spPr>
          <a:xfrm>
            <a:off x="76200" y="2171700"/>
            <a:ext cx="3657600" cy="9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uLnTx/>
                <a:uFillTx/>
                <a:latin typeface="Impact" pitchFamily="34" charset="0"/>
                <a:ea typeface="Tahoma" pitchFamily="34" charset="0"/>
                <a:cs typeface="Tahoma" pitchFamily="34" charset="0"/>
              </a:rPr>
              <a:t>SERVLET/JSP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3505200" y="3276600"/>
            <a:ext cx="1066800" cy="1447800"/>
          </a:xfrm>
          <a:prstGeom prst="line">
            <a:avLst/>
          </a:prstGeom>
          <a:ln w="3175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Subtitle 2"/>
          <p:cNvSpPr txBox="1">
            <a:spLocks/>
          </p:cNvSpPr>
          <p:nvPr userDrawn="1"/>
        </p:nvSpPr>
        <p:spPr>
          <a:xfrm>
            <a:off x="609600" y="2057400"/>
            <a:ext cx="2514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>
              <a:spcBef>
                <a:spcPts val="0"/>
              </a:spcBef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ndar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 pitchFamily="34" charset="0"/>
                <a:ea typeface="+mn-ea"/>
                <a:cs typeface="+mn-cs"/>
              </a:rPr>
              <a:t>Write Once, Run Anywhere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77200" cy="838200"/>
          </a:xfrm>
        </p:spPr>
        <p:txBody>
          <a:bodyPr>
            <a:normAutofit/>
          </a:bodyPr>
          <a:lstStyle>
            <a:lvl1pPr algn="l">
              <a:defRPr sz="3200" b="1" cap="none" spc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>
            <a:lvl1pPr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"/>
              <a:defRPr/>
            </a:lvl1pPr>
            <a:lvl2pPr>
              <a:buFont typeface="Wingdings" pitchFamily="2" charset="2"/>
              <a:buChar char=""/>
              <a:defRPr/>
            </a:lvl2pPr>
            <a:lvl3pPr>
              <a:spcBef>
                <a:spcPts val="300"/>
              </a:spcBef>
              <a:buFont typeface="Wingdings" pitchFamily="2" charset="2"/>
              <a:buChar char="ü"/>
              <a:defRPr/>
            </a:lvl3pPr>
            <a:lvl4pPr>
              <a:spcBef>
                <a:spcPts val="100"/>
              </a:spcBef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8600" y="6492875"/>
            <a:ext cx="2133600" cy="365125"/>
          </a:xfrm>
        </p:spPr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java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101864"/>
            <a:ext cx="669230" cy="8887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228600" y="1066800"/>
            <a:ext cx="868680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09774-B986-44B8-A6A9-6290BCC61EBD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38816-3138-4EA8-A310-DEB25E9F87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br>
              <a:rPr lang="en-US" dirty="0" smtClean="0"/>
            </a:br>
            <a:r>
              <a:rPr lang="en-US" dirty="0" smtClean="0"/>
              <a:t>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DataSource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5029200"/>
            <a:ext cx="3705225" cy="1524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86868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Entity Class: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qui </a:t>
            </a:r>
            <a:r>
              <a:rPr lang="en-US" dirty="0" err="1" smtClean="0"/>
              <a:t>ước</a:t>
            </a:r>
            <a:r>
              <a:rPr lang="en-US" dirty="0" smtClean="0"/>
              <a:t> </a:t>
            </a:r>
            <a:r>
              <a:rPr lang="en-US" dirty="0" err="1" smtClean="0"/>
              <a:t>JavaBean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Constructor </a:t>
            </a:r>
            <a:r>
              <a:rPr lang="en-US" b="1" dirty="0" err="1" smtClean="0">
                <a:solidFill>
                  <a:srgbClr val="FF0000"/>
                </a:solidFill>
              </a:rPr>
              <a:t>mặc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định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getXyz</a:t>
            </a:r>
            <a:r>
              <a:rPr lang="en-US" b="1" dirty="0" smtClean="0">
                <a:solidFill>
                  <a:srgbClr val="FF0000"/>
                </a:solidFill>
              </a:rPr>
              <a:t>()/</a:t>
            </a:r>
            <a:r>
              <a:rPr lang="en-US" b="1" dirty="0" err="1" smtClean="0">
                <a:solidFill>
                  <a:srgbClr val="FF0000"/>
                </a:solidFill>
              </a:rPr>
              <a:t>setXyz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</a:p>
          <a:p>
            <a:r>
              <a:rPr lang="en-US" dirty="0" smtClean="0"/>
              <a:t>Mapping File: </a:t>
            </a:r>
            <a:r>
              <a:rPr lang="en-US" dirty="0" err="1" smtClean="0"/>
              <a:t>tập</a:t>
            </a:r>
            <a:r>
              <a:rPr lang="en-US" dirty="0" smtClean="0"/>
              <a:t> tin XML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CSDL.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thuân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: </a:t>
            </a:r>
            <a:r>
              <a:rPr lang="en-US" b="1" dirty="0" smtClean="0"/>
              <a:t>&lt;</a:t>
            </a:r>
            <a:r>
              <a:rPr lang="en-US" b="1" dirty="0" err="1" smtClean="0"/>
              <a:t>tên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&gt;.</a:t>
            </a:r>
            <a:r>
              <a:rPr lang="en-US" b="1" dirty="0" err="1" smtClean="0"/>
              <a:t>hbm.xml</a:t>
            </a:r>
            <a:r>
              <a:rPr lang="en-US" b="1" dirty="0" smtClean="0"/>
              <a:t>. 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err="1" smtClean="0">
                <a:solidFill>
                  <a:srgbClr val="00B050"/>
                </a:solidFill>
              </a:rPr>
              <a:t>Course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FF0000"/>
                </a:solidFill>
              </a:rPr>
              <a:t>hbm</a:t>
            </a:r>
            <a:r>
              <a:rPr lang="en-US" dirty="0" err="1" smtClean="0"/>
              <a:t>.</a:t>
            </a:r>
            <a:r>
              <a:rPr lang="en-US" b="1" dirty="0" err="1" smtClean="0">
                <a:solidFill>
                  <a:srgbClr val="0000FF"/>
                </a:solidFill>
              </a:rPr>
              <a:t>xml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Category.hbm.xml</a:t>
            </a:r>
            <a:endParaRPr lang="en-US" dirty="0" smtClean="0"/>
          </a:p>
          <a:p>
            <a:pPr lvl="1"/>
            <a:r>
              <a:rPr lang="en-US" dirty="0" err="1" smtClean="0"/>
              <a:t>Product.hbm.xml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1271337"/>
            <a:ext cx="1828800" cy="886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400800" y="1219200"/>
            <a:ext cx="1447800" cy="990600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276600" y="1600200"/>
            <a:ext cx="3124200" cy="457200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4191000" y="1371600"/>
            <a:ext cx="1295400" cy="914400"/>
          </a:xfrm>
          <a:prstGeom prst="foldedCorne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Mapping</a:t>
            </a:r>
          </a:p>
          <a:p>
            <a:pPr algn="ctr"/>
            <a:r>
              <a:rPr lang="en-US" dirty="0" smtClean="0"/>
              <a:t>(XML)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 smtClean="0"/>
              <a:t>&lt;hibernate-mapping&gt;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,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&lt;class&gt;</a:t>
            </a:r>
          </a:p>
          <a:p>
            <a:pPr lvl="0"/>
            <a:r>
              <a:rPr lang="en-US" b="1" dirty="0" smtClean="0"/>
              <a:t>&lt;class&gt;</a:t>
            </a:r>
            <a:r>
              <a:rPr lang="en-US" dirty="0" smtClean="0"/>
              <a:t>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table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0"/>
            <a:r>
              <a:rPr lang="en-US" b="1" dirty="0" smtClean="0"/>
              <a:t>&lt;id&gt;</a:t>
            </a:r>
            <a:r>
              <a:rPr lang="en-US" dirty="0" smtClean="0"/>
              <a:t>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column</a:t>
            </a:r>
            <a:r>
              <a:rPr lang="en-US" dirty="0" smtClean="0"/>
              <a:t>: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  <a:p>
            <a:pPr lvl="1"/>
            <a:r>
              <a:rPr lang="en-US" b="1" dirty="0" smtClean="0"/>
              <a:t>&lt;generator&gt;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endParaRPr lang="en-US" dirty="0" smtClean="0"/>
          </a:p>
          <a:p>
            <a:pPr lvl="0"/>
            <a:r>
              <a:rPr lang="en-US" b="1" dirty="0" smtClean="0"/>
              <a:t>&lt;property&gt;</a:t>
            </a:r>
            <a:r>
              <a:rPr lang="en-US" dirty="0" smtClean="0"/>
              <a:t>: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name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type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b="1" dirty="0" smtClean="0"/>
              <a:t>column</a:t>
            </a:r>
            <a:r>
              <a:rPr lang="en-US" dirty="0" smtClean="0"/>
              <a:t>: </a:t>
            </a:r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724400"/>
            <a:ext cx="86868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1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(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)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172200" y="2362200"/>
            <a:ext cx="609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dung-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vi-VN" dirty="0" smtClean="0"/>
              <a:t>Giới Thiệu</a:t>
            </a:r>
          </a:p>
          <a:p>
            <a:pPr lvl="1"/>
            <a:r>
              <a:rPr lang="vi-VN" dirty="0" smtClean="0"/>
              <a:t>Ưu Điểm Của Hibernate</a:t>
            </a:r>
          </a:p>
          <a:p>
            <a:pPr lvl="1"/>
            <a:r>
              <a:rPr lang="vi-VN" dirty="0" smtClean="0"/>
              <a:t>Kiến Trúc Hibernate</a:t>
            </a:r>
          </a:p>
          <a:p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CSDL</a:t>
            </a:r>
            <a:endParaRPr lang="vi-VN" dirty="0" smtClean="0"/>
          </a:p>
          <a:p>
            <a:pPr lvl="1"/>
            <a:r>
              <a:rPr lang="vi-VN" dirty="0" smtClean="0"/>
              <a:t>Cài Đặt Môi Trườn</a:t>
            </a:r>
            <a:r>
              <a:rPr lang="en-US" dirty="0" smtClean="0"/>
              <a:t>g</a:t>
            </a:r>
            <a:endParaRPr lang="vi-VN" dirty="0" smtClean="0"/>
          </a:p>
          <a:p>
            <a:pPr lvl="1"/>
            <a:r>
              <a:rPr lang="vi-VN" dirty="0" smtClean="0"/>
              <a:t>Cấu Hình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vi-VN" dirty="0" smtClean="0"/>
          </a:p>
          <a:p>
            <a:pPr lvl="1"/>
            <a:r>
              <a:rPr lang="vi-VN" dirty="0" smtClean="0"/>
              <a:t>Tập tin cấu hình</a:t>
            </a:r>
          </a:p>
          <a:p>
            <a:pPr lvl="1"/>
            <a:r>
              <a:rPr lang="vi-VN" dirty="0" smtClean="0"/>
              <a:t>Ánh Xạ</a:t>
            </a:r>
          </a:p>
          <a:p>
            <a:pPr lvl="2"/>
            <a:r>
              <a:rPr lang="vi-VN" dirty="0" smtClean="0"/>
              <a:t>Lớp thực thể</a:t>
            </a:r>
          </a:p>
          <a:p>
            <a:pPr lvl="2"/>
            <a:r>
              <a:rPr lang="vi-VN" dirty="0" smtClean="0"/>
              <a:t>Tập tin ánh xạ</a:t>
            </a:r>
          </a:p>
          <a:p>
            <a:pPr lvl="2"/>
            <a:r>
              <a:rPr lang="vi-VN" dirty="0" smtClean="0"/>
              <a:t>Kiểu dữ liệu ánh xạ</a:t>
            </a:r>
          </a:p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Hibernate</a:t>
            </a:r>
          </a:p>
          <a:p>
            <a:pPr lvl="1"/>
            <a:r>
              <a:rPr lang="vi-VN" dirty="0" smtClean="0"/>
              <a:t>Truy vấn</a:t>
            </a:r>
          </a:p>
          <a:p>
            <a:pPr lvl="2"/>
            <a:r>
              <a:rPr lang="vi-VN" dirty="0" smtClean="0"/>
              <a:t>Truy vấn tất cả các thực thể</a:t>
            </a:r>
          </a:p>
          <a:p>
            <a:pPr lvl="2"/>
            <a:r>
              <a:rPr lang="vi-VN" dirty="0" smtClean="0"/>
              <a:t>Truy vấn một thực thể theo khóa chính</a:t>
            </a:r>
          </a:p>
          <a:p>
            <a:pPr lvl="1"/>
            <a:r>
              <a:rPr lang="vi-VN" dirty="0" smtClean="0"/>
              <a:t>Thao tác dữ liệu</a:t>
            </a:r>
          </a:p>
          <a:p>
            <a:pPr lvl="2"/>
            <a:r>
              <a:rPr lang="vi-VN" dirty="0" smtClean="0"/>
              <a:t>Thêm mới</a:t>
            </a:r>
          </a:p>
          <a:p>
            <a:pPr lvl="2"/>
            <a:r>
              <a:rPr lang="vi-VN" dirty="0" smtClean="0"/>
              <a:t>Thêm mới hoặc cập nhật</a:t>
            </a:r>
          </a:p>
          <a:p>
            <a:pPr lvl="2"/>
            <a:r>
              <a:rPr lang="vi-VN" dirty="0" smtClean="0"/>
              <a:t>Cập nhật</a:t>
            </a:r>
          </a:p>
          <a:p>
            <a:pPr lvl="2"/>
            <a:r>
              <a:rPr lang="vi-VN" dirty="0" smtClean="0"/>
              <a:t>Xóa</a:t>
            </a:r>
          </a:p>
          <a:p>
            <a:pPr lvl="2"/>
            <a:r>
              <a:rPr lang="vi-VN" dirty="0" smtClean="0"/>
              <a:t>Tải lại (làm tươi) một thực thể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(TTTT)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TTTT-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TTTT-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TTTT-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TTTT-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TTTT-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Hibernate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 -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vi-VN" dirty="0" smtClean="0"/>
              <a:t>Truy Vấn Nâng Cao</a:t>
            </a:r>
          </a:p>
          <a:p>
            <a:pPr lvl="1"/>
            <a:r>
              <a:rPr lang="vi-VN" dirty="0" smtClean="0"/>
              <a:t>Truy vấn một số thuộc tính</a:t>
            </a:r>
          </a:p>
          <a:p>
            <a:pPr lvl="1"/>
            <a:r>
              <a:rPr lang="vi-VN" dirty="0" smtClean="0"/>
              <a:t>Truy vấn một giá trị đơ</a:t>
            </a:r>
            <a:r>
              <a:rPr lang="en-US" dirty="0" smtClean="0"/>
              <a:t>n</a:t>
            </a:r>
            <a:endParaRPr lang="vi-VN" dirty="0" smtClean="0"/>
          </a:p>
          <a:p>
            <a:pPr lvl="1"/>
            <a:r>
              <a:rPr lang="vi-VN" dirty="0" smtClean="0"/>
              <a:t>Tham số</a:t>
            </a:r>
          </a:p>
          <a:p>
            <a:pPr lvl="1"/>
            <a:r>
              <a:rPr lang="vi-VN" dirty="0" smtClean="0"/>
              <a:t>Phân trang</a:t>
            </a:r>
          </a:p>
          <a:p>
            <a:pPr lvl="1"/>
            <a:r>
              <a:rPr lang="vi-VN" dirty="0" smtClean="0"/>
              <a:t>Truy vấn đặc thù</a:t>
            </a:r>
          </a:p>
          <a:p>
            <a:r>
              <a:rPr lang="vi-VN" dirty="0" smtClean="0"/>
              <a:t>Thực Thể Kết Hợp</a:t>
            </a:r>
          </a:p>
          <a:p>
            <a:pPr lvl="1"/>
            <a:r>
              <a:rPr lang="vi-VN" dirty="0" smtClean="0"/>
              <a:t>Many2One</a:t>
            </a:r>
          </a:p>
          <a:p>
            <a:pPr lvl="1"/>
            <a:r>
              <a:rPr lang="vi-VN" dirty="0" smtClean="0"/>
              <a:t>One2Many</a:t>
            </a:r>
          </a:p>
          <a:p>
            <a:r>
              <a:rPr lang="vi-VN" dirty="0" smtClean="0"/>
              <a:t>Ánh Xạ Bằng Annotations</a:t>
            </a:r>
          </a:p>
          <a:p>
            <a:pPr lvl="1"/>
            <a:r>
              <a:rPr lang="vi-VN" dirty="0" smtClean="0"/>
              <a:t>Thư viện bổ sung</a:t>
            </a:r>
          </a:p>
          <a:p>
            <a:pPr lvl="1"/>
            <a:r>
              <a:rPr lang="vi-VN" dirty="0" smtClean="0"/>
              <a:t>Các JPA annotations</a:t>
            </a:r>
          </a:p>
          <a:p>
            <a:pPr lvl="1"/>
            <a:r>
              <a:rPr lang="vi-VN" dirty="0" smtClean="0"/>
              <a:t>Thực thể ánh xạ</a:t>
            </a:r>
          </a:p>
          <a:p>
            <a:r>
              <a:rPr lang="vi-VN" dirty="0" smtClean="0"/>
              <a:t>HQL </a:t>
            </a:r>
            <a:r>
              <a:rPr lang="en-US" dirty="0" smtClean="0"/>
              <a:t>- </a:t>
            </a:r>
            <a:r>
              <a:rPr lang="vi-VN" dirty="0" smtClean="0"/>
              <a:t>Ngôn Ngữ Truy Vấn Đối Tượng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37338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Hibernate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Java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framework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Hibernate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Java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Java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SQL.</a:t>
            </a:r>
          </a:p>
          <a:p>
            <a:pPr lvl="0"/>
            <a:r>
              <a:rPr lang="en-US" dirty="0" smtClean="0"/>
              <a:t>Hibernate </a:t>
            </a:r>
            <a:r>
              <a:rPr lang="en-US" dirty="0" err="1" smtClean="0"/>
              <a:t>đứng</a:t>
            </a:r>
            <a:r>
              <a:rPr lang="en-US" dirty="0" smtClean="0"/>
              <a:t> ở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server CSDL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2" descr="Hibernate Position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981200" y="5029200"/>
            <a:ext cx="44481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thù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295400"/>
            <a:ext cx="5172074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276725"/>
            <a:ext cx="62674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09688" y="5657850"/>
            <a:ext cx="6238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035218" y="3733800"/>
            <a:ext cx="27878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Many-To-One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35218" y="5029200"/>
            <a:ext cx="27878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One-To-Many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ded Corner 9"/>
          <p:cNvSpPr/>
          <p:nvPr/>
        </p:nvSpPr>
        <p:spPr>
          <a:xfrm>
            <a:off x="685800" y="4191000"/>
            <a:ext cx="6705600" cy="2362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>
            <a:off x="609600" y="1295400"/>
            <a:ext cx="7696200" cy="1295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2674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731" y="1498600"/>
            <a:ext cx="7202854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419600"/>
            <a:ext cx="576072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Connector 11"/>
          <p:cNvCxnSpPr/>
          <p:nvPr/>
        </p:nvCxnSpPr>
        <p:spPr>
          <a:xfrm rot="5400000" flipH="1" flipV="1">
            <a:off x="1143000" y="3657600"/>
            <a:ext cx="533400" cy="5334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152900" y="2781300"/>
            <a:ext cx="381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Entity Class - Category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hibernate.cfg.xml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ded Corner 7"/>
          <p:cNvSpPr/>
          <p:nvPr/>
        </p:nvSpPr>
        <p:spPr>
          <a:xfrm>
            <a:off x="457200" y="4419600"/>
            <a:ext cx="5257800" cy="1981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2819400" y="1295400"/>
            <a:ext cx="5257800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24200"/>
            <a:ext cx="6238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4800600"/>
            <a:ext cx="44481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1524000"/>
            <a:ext cx="41148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9"/>
          <p:cNvCxnSpPr/>
          <p:nvPr/>
        </p:nvCxnSpPr>
        <p:spPr>
          <a:xfrm rot="5400000" flipH="1" flipV="1">
            <a:off x="1562100" y="4000500"/>
            <a:ext cx="533400" cy="3048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648200" y="2667000"/>
            <a:ext cx="457200" cy="457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Ưu điểm</a:t>
            </a:r>
            <a:r>
              <a:rPr lang="en-US" smtClean="0"/>
              <a:t> của </a:t>
            </a:r>
            <a:r>
              <a:rPr lang="vi-VN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 smtClean="0"/>
              <a:t>Hibernate tập trung vào việc ánh xạ các lớp Java vào các bảng trong CSDL bằng XML hoặc annotation mà không cần phải viết mã Java.</a:t>
            </a:r>
          </a:p>
          <a:p>
            <a:r>
              <a:rPr lang="vi-VN" dirty="0" smtClean="0"/>
              <a:t>Hibernate cung cấp API đơn giản để lưu trữ và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vi-VN" dirty="0" smtClean="0"/>
              <a:t>các đối tượng Java trực tiếp từ cơ sở dữ liệu.</a:t>
            </a:r>
          </a:p>
          <a:p>
            <a:r>
              <a:rPr lang="vi-VN" dirty="0" smtClean="0"/>
              <a:t>Nếu có sự thay đổi trong cơ sở dữ liệu hoặc trong bất kỳ bảng nào, chúng ta chỉ cần thay đổi các thuộc tính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vi-VN" dirty="0" smtClean="0"/>
              <a:t> tập tin XML hoặc annotation.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suốt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vi-VN" dirty="0" smtClean="0"/>
              <a:t> SQL</a:t>
            </a:r>
            <a:r>
              <a:rPr lang="en-US" dirty="0" smtClean="0"/>
              <a:t>: c</a:t>
            </a:r>
            <a:r>
              <a:rPr lang="vi-VN" dirty="0" smtClean="0"/>
              <a:t>húng ta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vi-VN" dirty="0" smtClean="0"/>
              <a:t> làm việc với các đối tượng Java quen thuộc.</a:t>
            </a:r>
          </a:p>
          <a:p>
            <a:r>
              <a:rPr lang="vi-VN" dirty="0" smtClean="0"/>
              <a:t>Thao tác các đối tượng kết hợp một cách dễ dàng thông qua mối quan hệ giữa các thực thể.</a:t>
            </a:r>
          </a:p>
          <a:p>
            <a:r>
              <a:rPr lang="vi-VN" dirty="0" smtClean="0"/>
              <a:t>Giảm thiểu sự truy cập cơ sở dữ liệu nhờ cơ chế xử lý thông minh.</a:t>
            </a:r>
          </a:p>
          <a:p>
            <a:r>
              <a:rPr lang="vi-VN" dirty="0" smtClean="0"/>
              <a:t>Cung cấp kỹ thuật truy vấn dữ liệu đơn giản.</a:t>
            </a:r>
            <a:endParaRPr lang="en-US" dirty="0" smtClean="0"/>
          </a:p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bớt</a:t>
            </a:r>
            <a:r>
              <a:rPr lang="en-US" dirty="0" smtClean="0"/>
              <a:t> 95%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vi-V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annotations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annotation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XML.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vơi</a:t>
            </a:r>
            <a:r>
              <a:rPr lang="en-US" dirty="0" smtClean="0"/>
              <a:t> Annotations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hibernate-annotations.jar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hibernate-comons-annotations.jar 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ejb3-persistence.jar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ở </a:t>
            </a:r>
            <a:r>
              <a:rPr lang="en-US" dirty="0" err="1" smtClean="0"/>
              <a:t>đây</a:t>
            </a:r>
            <a:endParaRPr lang="en-US" dirty="0" smtClean="0"/>
          </a:p>
          <a:p>
            <a:pPr lvl="1"/>
            <a:r>
              <a:rPr lang="en-US" dirty="0" smtClean="0"/>
              <a:t>http://sourceforge.net/projects/hibernate/files/latest/download?source=files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28384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Associated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7428613" cy="175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191000"/>
            <a:ext cx="779720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hibernate.cfg.xml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6225" y="1209675"/>
            <a:ext cx="863917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686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dirty="0" smtClean="0"/>
              <a:t>FROM</a:t>
            </a:r>
          </a:p>
          <a:p>
            <a:pPr lvl="1"/>
            <a:r>
              <a:rPr lang="en-US" dirty="0" smtClean="0"/>
              <a:t>FROM Course</a:t>
            </a:r>
          </a:p>
          <a:p>
            <a:pPr lvl="1"/>
            <a:r>
              <a:rPr lang="en-US" dirty="0" smtClean="0"/>
              <a:t>FROM Course as c</a:t>
            </a:r>
          </a:p>
          <a:p>
            <a:pPr lvl="1"/>
            <a:r>
              <a:rPr lang="en-US" dirty="0" smtClean="0"/>
              <a:t>FROM Course c</a:t>
            </a:r>
          </a:p>
          <a:p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SELECT name, </a:t>
            </a:r>
            <a:r>
              <a:rPr lang="en-US" dirty="0" err="1" smtClean="0"/>
              <a:t>schoolfee</a:t>
            </a:r>
            <a:r>
              <a:rPr lang="en-US" dirty="0" smtClean="0"/>
              <a:t> FROM Course</a:t>
            </a:r>
          </a:p>
          <a:p>
            <a:pPr lvl="1"/>
            <a:r>
              <a:rPr lang="en-US" dirty="0" smtClean="0"/>
              <a:t>SELECT c.name, </a:t>
            </a:r>
            <a:r>
              <a:rPr lang="en-US" dirty="0" err="1" smtClean="0"/>
              <a:t>c.schoolfee</a:t>
            </a:r>
            <a:r>
              <a:rPr lang="en-US" dirty="0" smtClean="0"/>
              <a:t> FROM Course c</a:t>
            </a:r>
          </a:p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FROM Course WHERE name LIKE ‘</a:t>
            </a:r>
            <a:r>
              <a:rPr lang="en-US" dirty="0" err="1" smtClean="0"/>
              <a:t>Nguyễn</a:t>
            </a:r>
            <a:r>
              <a:rPr lang="en-US" dirty="0" smtClean="0"/>
              <a:t> %’</a:t>
            </a:r>
          </a:p>
          <a:p>
            <a:pPr lvl="1"/>
            <a:r>
              <a:rPr lang="en-US" dirty="0" smtClean="0"/>
              <a:t>FROM Course WHERE </a:t>
            </a:r>
            <a:r>
              <a:rPr lang="en-US" dirty="0" err="1" smtClean="0"/>
              <a:t>schoolfee</a:t>
            </a:r>
            <a:r>
              <a:rPr lang="en-US" dirty="0" smtClean="0"/>
              <a:t> BETWEEN 100 AND 250</a:t>
            </a:r>
          </a:p>
          <a:p>
            <a:pPr lvl="1"/>
            <a:r>
              <a:rPr lang="en-US" dirty="0" smtClean="0"/>
              <a:t>FROM Product WHERE description IS NOT NULL</a:t>
            </a:r>
          </a:p>
          <a:p>
            <a:pPr lvl="1"/>
            <a:r>
              <a:rPr lang="en-US" dirty="0" smtClean="0"/>
              <a:t>FROM Product p WHERE p.category.id IN (1, 3, 5, 7)</a:t>
            </a:r>
          </a:p>
          <a:p>
            <a:r>
              <a:rPr lang="en-US" dirty="0" smtClean="0"/>
              <a:t>ORDER BY</a:t>
            </a:r>
          </a:p>
          <a:p>
            <a:pPr lvl="1"/>
            <a:r>
              <a:rPr lang="en-US" dirty="0" smtClean="0"/>
              <a:t>FROM Course ORDER BY </a:t>
            </a:r>
            <a:r>
              <a:rPr lang="en-US" dirty="0" err="1" smtClean="0"/>
              <a:t>startDate</a:t>
            </a:r>
            <a:r>
              <a:rPr lang="en-US" dirty="0" smtClean="0"/>
              <a:t> DESC, </a:t>
            </a:r>
            <a:r>
              <a:rPr lang="en-US" dirty="0" err="1" smtClean="0"/>
              <a:t>schoolfee</a:t>
            </a:r>
            <a:endParaRPr lang="en-US" dirty="0" smtClean="0"/>
          </a:p>
          <a:p>
            <a:r>
              <a:rPr lang="en-US" dirty="0" smtClean="0"/>
              <a:t>GROUP BY</a:t>
            </a:r>
          </a:p>
          <a:p>
            <a:pPr lvl="1"/>
            <a:r>
              <a:rPr lang="en-US" dirty="0" smtClean="0"/>
              <a:t>SELECT AVG(</a:t>
            </a:r>
            <a:r>
              <a:rPr lang="en-US" dirty="0" err="1" smtClean="0"/>
              <a:t>unitPrice</a:t>
            </a:r>
            <a:r>
              <a:rPr lang="en-US" dirty="0" smtClean="0"/>
              <a:t>), MAX(discount) FROM Product p GROUP BY </a:t>
            </a:r>
            <a:r>
              <a:rPr lang="en-US" dirty="0" err="1" smtClean="0"/>
              <a:t>p.category</a:t>
            </a:r>
            <a:endParaRPr lang="en-US" dirty="0" smtClean="0"/>
          </a:p>
          <a:p>
            <a:pPr lvl="1"/>
            <a:r>
              <a:rPr lang="en-US" dirty="0" smtClean="0"/>
              <a:t>SELECT AVG(</a:t>
            </a:r>
            <a:r>
              <a:rPr lang="en-US" dirty="0" err="1" smtClean="0"/>
              <a:t>unitPrice</a:t>
            </a:r>
            <a:r>
              <a:rPr lang="en-US" dirty="0" smtClean="0"/>
              <a:t>), MAX(discount) FROM Product p GROUP BY </a:t>
            </a:r>
            <a:r>
              <a:rPr lang="en-US" dirty="0" err="1" smtClean="0"/>
              <a:t>p.category</a:t>
            </a:r>
            <a:r>
              <a:rPr lang="en-US" dirty="0" smtClean="0"/>
              <a:t> HAVING AVG(</a:t>
            </a:r>
            <a:r>
              <a:rPr lang="en-US" dirty="0" err="1" smtClean="0"/>
              <a:t>unitPrice</a:t>
            </a:r>
            <a:r>
              <a:rPr lang="en-US" dirty="0" smtClean="0"/>
              <a:t>) &gt; 100</a:t>
            </a:r>
          </a:p>
          <a:p>
            <a:pPr lvl="1"/>
            <a:r>
              <a:rPr lang="en-US" dirty="0" smtClean="0"/>
              <a:t>SELECT AVG(</a:t>
            </a:r>
            <a:r>
              <a:rPr lang="en-US" dirty="0" err="1" smtClean="0"/>
              <a:t>unitPrice</a:t>
            </a:r>
            <a:r>
              <a:rPr lang="en-US" dirty="0" smtClean="0"/>
              <a:t>), MAX(discount) FROM Product p GROUP BY </a:t>
            </a:r>
            <a:r>
              <a:rPr lang="en-US" dirty="0" err="1" smtClean="0"/>
              <a:t>p.category</a:t>
            </a:r>
            <a:r>
              <a:rPr lang="en-US" dirty="0" smtClean="0"/>
              <a:t> HAVING p.category.name LIKE ‘%Nokia%’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CSDL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Hibernate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HSQL Database Engine</a:t>
            </a:r>
          </a:p>
          <a:p>
            <a:pPr lvl="1"/>
            <a:r>
              <a:rPr lang="en-US" dirty="0" smtClean="0"/>
              <a:t>DB2/NT</a:t>
            </a:r>
          </a:p>
          <a:p>
            <a:pPr lvl="1"/>
            <a:r>
              <a:rPr lang="en-US" dirty="0" err="1" smtClean="0"/>
              <a:t>MySQL</a:t>
            </a:r>
            <a:endParaRPr lang="en-US" dirty="0" smtClean="0"/>
          </a:p>
          <a:p>
            <a:pPr lvl="1"/>
            <a:r>
              <a:rPr lang="en-US" dirty="0" err="1" smtClean="0"/>
              <a:t>PostgreSQL</a:t>
            </a:r>
            <a:endParaRPr lang="en-US" dirty="0" smtClean="0"/>
          </a:p>
          <a:p>
            <a:pPr lvl="1"/>
            <a:r>
              <a:rPr lang="en-US" dirty="0" err="1" smtClean="0"/>
              <a:t>FrontBase</a:t>
            </a:r>
            <a:endParaRPr lang="en-US" dirty="0" smtClean="0"/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b="1" dirty="0" smtClean="0"/>
              <a:t>Microsoft SQL Server Database</a:t>
            </a:r>
          </a:p>
          <a:p>
            <a:pPr lvl="1"/>
            <a:r>
              <a:rPr lang="en-US" dirty="0" smtClean="0"/>
              <a:t>Sybase SQL Server</a:t>
            </a:r>
          </a:p>
          <a:p>
            <a:pPr lvl="1"/>
            <a:r>
              <a:rPr lang="en-US" dirty="0" smtClean="0"/>
              <a:t>Informix Dynamic Server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HQL-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(...), sum(...), min(...), max(...)</a:t>
            </a:r>
          </a:p>
          <a:p>
            <a:pPr lvl="1"/>
            <a:r>
              <a:rPr lang="en-US" dirty="0" smtClean="0"/>
              <a:t>count(*)</a:t>
            </a:r>
          </a:p>
          <a:p>
            <a:pPr lvl="1"/>
            <a:r>
              <a:rPr lang="en-US" dirty="0" smtClean="0"/>
              <a:t>count(...), count(distinct ...), count(all...)</a:t>
            </a:r>
          </a:p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 +, -, *, /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: =, &gt;=, &lt;=, &lt;&gt;, !=</a:t>
            </a:r>
          </a:p>
          <a:p>
            <a:pPr lvl="1"/>
            <a:r>
              <a:rPr lang="en-US" dirty="0" smtClean="0"/>
              <a:t>Logic: AND, OR, NOT</a:t>
            </a:r>
          </a:p>
          <a:p>
            <a:pPr lvl="1"/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[NOT] IN, [NOT] BETWEEN, IS [NOT] NULL, [NOT] LIKE, IS [NOT] EMPTY, [NOT] MEMBER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114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concat</a:t>
            </a:r>
            <a:r>
              <a:rPr lang="en-US" dirty="0" smtClean="0"/>
              <a:t>(...,...): </a:t>
            </a:r>
            <a:r>
              <a:rPr lang="en-US" dirty="0" err="1" smtClean="0"/>
              <a:t>ghép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r>
              <a:rPr lang="en-US" dirty="0" err="1" smtClean="0"/>
              <a:t>current_date</a:t>
            </a:r>
            <a:r>
              <a:rPr lang="en-US" dirty="0" smtClean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  <a:p>
            <a:r>
              <a:rPr lang="en-US" dirty="0" err="1" smtClean="0"/>
              <a:t>current_time</a:t>
            </a:r>
            <a:r>
              <a:rPr lang="en-US" dirty="0" smtClean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, </a:t>
            </a:r>
            <a:r>
              <a:rPr lang="en-US" dirty="0" err="1" smtClean="0"/>
              <a:t>phút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 smtClean="0"/>
          </a:p>
          <a:p>
            <a:r>
              <a:rPr lang="en-US" dirty="0" err="1" smtClean="0"/>
              <a:t>current_timestamp</a:t>
            </a:r>
            <a:r>
              <a:rPr lang="en-US" dirty="0" smtClean="0"/>
              <a:t>():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endParaRPr lang="en-US" dirty="0" smtClean="0"/>
          </a:p>
          <a:p>
            <a:r>
              <a:rPr lang="en-US" dirty="0" smtClean="0"/>
              <a:t>second(...):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giây</a:t>
            </a:r>
            <a:endParaRPr lang="en-US" dirty="0" smtClean="0"/>
          </a:p>
          <a:p>
            <a:r>
              <a:rPr lang="en-US" dirty="0" smtClean="0"/>
              <a:t>minute(...):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phút</a:t>
            </a:r>
            <a:endParaRPr lang="en-US" dirty="0" smtClean="0"/>
          </a:p>
          <a:p>
            <a:r>
              <a:rPr lang="en-US" dirty="0" smtClean="0"/>
              <a:t>hour(...):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r>
              <a:rPr lang="en-US" dirty="0" smtClean="0"/>
              <a:t>day(...):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smtClean="0"/>
              <a:t>month(...):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tháng</a:t>
            </a:r>
            <a:endParaRPr lang="en-US" dirty="0" smtClean="0"/>
          </a:p>
          <a:p>
            <a:r>
              <a:rPr lang="en-US" dirty="0" smtClean="0"/>
              <a:t>year(...):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19600" y="1143000"/>
            <a:ext cx="4114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substring():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lấy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trim():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cắt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bỏ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ký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trắng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đầu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lower():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chuyển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thường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upper():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chuyển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length():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lấy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dài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locate():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tìm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vị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trí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lấy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trị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tuyệt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đối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sqrt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tính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căn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bậc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chuyển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số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ngày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chuỗi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cast(... as ...):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ép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itchFamily="2" charset="2"/>
              <a:buChar char="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Hibernate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tầng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API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. Hibernate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CSDL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</p:txBody>
      </p:sp>
      <p:pic>
        <p:nvPicPr>
          <p:cNvPr id="4" name="Picture 2" descr="Hibernate Kiến trúc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514600" y="2590800"/>
            <a:ext cx="438150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Configuration</a:t>
            </a:r>
            <a:r>
              <a:rPr lang="en-US" dirty="0" smtClean="0"/>
              <a:t>: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CSDL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CSDL.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SessionFactory</a:t>
            </a:r>
            <a:r>
              <a:rPr lang="en-US" dirty="0" smtClean="0"/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(session)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Session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thông</a:t>
            </a:r>
            <a:r>
              <a:rPr lang="en-US" dirty="0" smtClean="0"/>
              <a:t> qua Hibernate.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Transaction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transaction (none or all)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Query</a:t>
            </a:r>
            <a:r>
              <a:rPr lang="en-US" dirty="0" smtClean="0"/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Criteria</a:t>
            </a:r>
            <a:r>
              <a:rPr lang="en-US" dirty="0" smtClean="0"/>
              <a:t>: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HQL hay SQL.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5105400" cy="5410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sqljdbc4.jar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SQL Server 2000/2005/2008 </a:t>
            </a:r>
            <a:r>
              <a:rPr lang="en-US" dirty="0" err="1" smtClean="0"/>
              <a:t>của</a:t>
            </a:r>
            <a:r>
              <a:rPr lang="en-US" dirty="0" smtClean="0"/>
              <a:t> Microsoft.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CSDL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(Oracle, </a:t>
            </a:r>
            <a:r>
              <a:rPr lang="en-US" dirty="0" err="1" smtClean="0"/>
              <a:t>MySQL</a:t>
            </a:r>
            <a:r>
              <a:rPr lang="en-US" dirty="0" smtClean="0"/>
              <a:t>, DB2...)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JDBC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425" y="1295400"/>
            <a:ext cx="36099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CSDL </a:t>
            </a:r>
            <a:r>
              <a:rPr lang="en-US" dirty="0" err="1" smtClean="0"/>
              <a:t>mẫu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371600"/>
          </a:xfrm>
        </p:spPr>
        <p:txBody>
          <a:bodyPr/>
          <a:lstStyle/>
          <a:p>
            <a:r>
              <a:rPr lang="en-US" dirty="0" smtClean="0"/>
              <a:t>CSDL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Hibernate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Java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657600"/>
            <a:ext cx="4114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407670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1403</Words>
  <Application>Microsoft Office PowerPoint</Application>
  <PresentationFormat>On-screen Show (4:3)</PresentationFormat>
  <Paragraphs>207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BASIC  Hibernate</vt:lpstr>
      <vt:lpstr>Nội dung-Cơ bản</vt:lpstr>
      <vt:lpstr>Giới thiệu</vt:lpstr>
      <vt:lpstr>Ưu điểm của Hibernate</vt:lpstr>
      <vt:lpstr>Hỗ trợ CSDL</vt:lpstr>
      <vt:lpstr>Kiến trúc Hibernate</vt:lpstr>
      <vt:lpstr>Các thành phần trong Hibernate</vt:lpstr>
      <vt:lpstr>Cài đặt môi trường</vt:lpstr>
      <vt:lpstr>CSDL mẫu</vt:lpstr>
      <vt:lpstr>Cấu hình DataSource</vt:lpstr>
      <vt:lpstr>Thuộc tính cấu hình</vt:lpstr>
      <vt:lpstr>Ánh xạ</vt:lpstr>
      <vt:lpstr>Entity Class</vt:lpstr>
      <vt:lpstr>Mapping file</vt:lpstr>
      <vt:lpstr>Các thẻ ánh xạ</vt:lpstr>
      <vt:lpstr>Kiểu ánh xạ</vt:lpstr>
      <vt:lpstr>Lập trình Hibernate</vt:lpstr>
      <vt:lpstr>Truy vấn tất cả các thực thể</vt:lpstr>
      <vt:lpstr>Truy vấn một thực thể theo khóa chính</vt:lpstr>
      <vt:lpstr>Thao tác thực thể (TTTT)</vt:lpstr>
      <vt:lpstr>TTTT-Thêm mới thực thể</vt:lpstr>
      <vt:lpstr>TTTT-Thêm mới hoặc cập nhật</vt:lpstr>
      <vt:lpstr>TTTT-Cập nhật thực thể</vt:lpstr>
      <vt:lpstr>TTTT-Xóa thực thể</vt:lpstr>
      <vt:lpstr>TTTT-Làm tươi thực thể</vt:lpstr>
      <vt:lpstr>Advanced Hibernate</vt:lpstr>
      <vt:lpstr>Nội dung - Nâng cao</vt:lpstr>
      <vt:lpstr>Truy vấn một số thuộc tính</vt:lpstr>
      <vt:lpstr>Truy vấn một giá trị đơn</vt:lpstr>
      <vt:lpstr>Truy vấn có tham số</vt:lpstr>
      <vt:lpstr>Truy vấn phân trang</vt:lpstr>
      <vt:lpstr>Truy vấn với SQL đặc thù</vt:lpstr>
      <vt:lpstr>Thực thể kết hợp</vt:lpstr>
      <vt:lpstr>Many-To-One</vt:lpstr>
      <vt:lpstr>Entity Class</vt:lpstr>
      <vt:lpstr>Mapping file</vt:lpstr>
      <vt:lpstr>Associated Entity Class - Category </vt:lpstr>
      <vt:lpstr>Tập tin cấu hình hibernate.cfg.xml</vt:lpstr>
      <vt:lpstr>One-To-Many</vt:lpstr>
      <vt:lpstr>Entity Class</vt:lpstr>
      <vt:lpstr>Mapping file</vt:lpstr>
      <vt:lpstr>Associated Entity Class</vt:lpstr>
      <vt:lpstr>Ánh xạ bằng annotations</vt:lpstr>
      <vt:lpstr>Slide 44</vt:lpstr>
      <vt:lpstr>Annotations</vt:lpstr>
      <vt:lpstr>Associated Entity</vt:lpstr>
      <vt:lpstr>Tập tin cấu hình hibernate.cfg.xml</vt:lpstr>
      <vt:lpstr>Tải tập tin cấu hình Annotation</vt:lpstr>
      <vt:lpstr>HQL</vt:lpstr>
      <vt:lpstr>HQL-Hàm và toán tử</vt:lpstr>
      <vt:lpstr>Các hàm khác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 THI HUONG THAO</dc:creator>
  <cp:lastModifiedBy>Nguyen Nghiem</cp:lastModifiedBy>
  <cp:revision>286</cp:revision>
  <dcterms:created xsi:type="dcterms:W3CDTF">2011-10-13T02:00:48Z</dcterms:created>
  <dcterms:modified xsi:type="dcterms:W3CDTF">2012-09-22T04:27:40Z</dcterms:modified>
</cp:coreProperties>
</file>