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333" r:id="rId2"/>
    <p:sldId id="334" r:id="rId3"/>
    <p:sldId id="335" r:id="rId4"/>
    <p:sldId id="260" r:id="rId5"/>
    <p:sldId id="256" r:id="rId6"/>
    <p:sldId id="276" r:id="rId7"/>
    <p:sldId id="277" r:id="rId8"/>
    <p:sldId id="280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27" r:id="rId31"/>
    <p:sldId id="328" r:id="rId32"/>
    <p:sldId id="329" r:id="rId33"/>
    <p:sldId id="330" r:id="rId34"/>
    <p:sldId id="331" r:id="rId35"/>
    <p:sldId id="315" r:id="rId36"/>
    <p:sldId id="316" r:id="rId37"/>
    <p:sldId id="317" r:id="rId38"/>
    <p:sldId id="318" r:id="rId39"/>
    <p:sldId id="319" r:id="rId40"/>
    <p:sldId id="32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321" r:id="rId49"/>
    <p:sldId id="322" r:id="rId50"/>
    <p:sldId id="323" r:id="rId51"/>
    <p:sldId id="326" r:id="rId52"/>
    <p:sldId id="336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50F3DE2-F4D8-45BC-8EBD-A8FC69E224FB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75D9E25-0808-4590-AA56-88C54713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7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3DE2-F4D8-45BC-8EBD-A8FC69E224FB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E25-0808-4590-AA56-88C54713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9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0F3DE2-F4D8-45BC-8EBD-A8FC69E224FB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75D9E25-0808-4590-AA56-88C54713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60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0F3DE2-F4D8-45BC-8EBD-A8FC69E224FB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75D9E25-0808-4590-AA56-88C54713687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9825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0F3DE2-F4D8-45BC-8EBD-A8FC69E224FB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75D9E25-0808-4590-AA56-88C54713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886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3DE2-F4D8-45BC-8EBD-A8FC69E224FB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E25-0808-4590-AA56-88C54713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288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3DE2-F4D8-45BC-8EBD-A8FC69E224FB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E25-0808-4590-AA56-88C54713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197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3DE2-F4D8-45BC-8EBD-A8FC69E224FB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E25-0808-4590-AA56-88C54713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173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0F3DE2-F4D8-45BC-8EBD-A8FC69E224FB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75D9E25-0808-4590-AA56-88C54713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65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3DE2-F4D8-45BC-8EBD-A8FC69E224FB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E25-0808-4590-AA56-88C54713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65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0F3DE2-F4D8-45BC-8EBD-A8FC69E224FB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75D9E25-0808-4590-AA56-88C54713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37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3DE2-F4D8-45BC-8EBD-A8FC69E224FB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E25-0808-4590-AA56-88C54713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05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3DE2-F4D8-45BC-8EBD-A8FC69E224FB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E25-0808-4590-AA56-88C54713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46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3DE2-F4D8-45BC-8EBD-A8FC69E224FB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E25-0808-4590-AA56-88C54713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98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3DE2-F4D8-45BC-8EBD-A8FC69E224FB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E25-0808-4590-AA56-88C54713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26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3DE2-F4D8-45BC-8EBD-A8FC69E224FB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E25-0808-4590-AA56-88C54713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15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3DE2-F4D8-45BC-8EBD-A8FC69E224FB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E25-0808-4590-AA56-88C54713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0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F3DE2-F4D8-45BC-8EBD-A8FC69E224FB}" type="datetimeFigureOut">
              <a:rPr lang="pt-BR" smtClean="0"/>
              <a:t>10/10/2023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9E25-0808-4590-AA56-88C5471368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661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456" y="5209485"/>
            <a:ext cx="3571972" cy="11398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41668" y="1429555"/>
            <a:ext cx="1188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Problemática</a:t>
            </a:r>
          </a:p>
          <a:p>
            <a:r>
              <a:rPr lang="pt-BR" sz="3200" b="1" dirty="0" smtClean="0"/>
              <a:t>	Dificuldade </a:t>
            </a:r>
            <a:r>
              <a:rPr lang="pt-BR" sz="3200" b="1" dirty="0"/>
              <a:t>no agendamento e gestão de serviços:</a:t>
            </a:r>
            <a:r>
              <a:rPr lang="pt-BR" sz="3200" dirty="0"/>
              <a:t> A </a:t>
            </a:r>
            <a:r>
              <a:rPr lang="pt-BR" sz="3200" dirty="0" smtClean="0"/>
              <a:t> falta  de  um  sistema  dedicado  para  agendamento </a:t>
            </a:r>
            <a:r>
              <a:rPr lang="pt-BR" sz="3200" dirty="0"/>
              <a:t>e </a:t>
            </a:r>
            <a:r>
              <a:rPr lang="pt-BR" sz="3200" dirty="0" smtClean="0"/>
              <a:t> gestão  de  serviços  tem  tornado  o  processo  mais </a:t>
            </a:r>
            <a:r>
              <a:rPr lang="pt-BR" sz="3200" dirty="0"/>
              <a:t>complicado </a:t>
            </a:r>
            <a:r>
              <a:rPr lang="pt-BR" sz="3200" dirty="0" smtClean="0"/>
              <a:t> e  sujeito  a  erros</a:t>
            </a:r>
            <a:r>
              <a:rPr lang="pt-BR" sz="3200" dirty="0"/>
              <a:t>. O agendamento manual pode </a:t>
            </a:r>
            <a:r>
              <a:rPr lang="pt-BR" sz="3200" dirty="0" smtClean="0"/>
              <a:t> resultar  em  conflitos  de  horários</a:t>
            </a:r>
            <a:r>
              <a:rPr lang="pt-BR" sz="3200" dirty="0"/>
              <a:t>, </a:t>
            </a:r>
            <a:r>
              <a:rPr lang="pt-BR" sz="3200" dirty="0" smtClean="0"/>
              <a:t> esquecimento </a:t>
            </a:r>
            <a:r>
              <a:rPr lang="pt-BR" sz="3200" dirty="0"/>
              <a:t>de compromissos e uma experiência de cliente insatisfatória.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22146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b="14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5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1427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1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9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103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123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99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123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3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14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61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1427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88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14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7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456" y="5209485"/>
            <a:ext cx="3571972" cy="11398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41668" y="1429555"/>
            <a:ext cx="1188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Objetivo do Projeto</a:t>
            </a:r>
          </a:p>
          <a:p>
            <a:r>
              <a:rPr lang="pt-BR" sz="3200" dirty="0" smtClean="0"/>
              <a:t>	O </a:t>
            </a:r>
            <a:r>
              <a:rPr lang="pt-BR" sz="3200" dirty="0"/>
              <a:t>projeto será um sistema de agendamento de prestação de serviços personalizado. Terá como principais características o  gerenciamento de seus clientes, animais, profissionais e agendamento de serviços prestados pelo Pet Shop</a:t>
            </a:r>
            <a:r>
              <a:rPr lang="pt-BR" sz="3200" dirty="0" smtClean="0"/>
              <a:t>. Buscando </a:t>
            </a:r>
            <a:r>
              <a:rPr lang="pt-BR" sz="3200" dirty="0"/>
              <a:t>mais agilidade, criatividade, modernidade e praticidade - tanto para o cliente como para o empreendedor.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3929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18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09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74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48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1427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9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123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20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14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123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05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1427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74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1623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6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93184" y="979721"/>
            <a:ext cx="1188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Solução Proposta</a:t>
            </a:r>
          </a:p>
          <a:p>
            <a:r>
              <a:rPr lang="pt-BR" sz="2800" dirty="0" smtClean="0"/>
              <a:t>	Para </a:t>
            </a:r>
            <a:r>
              <a:rPr lang="pt-BR" sz="2800" dirty="0"/>
              <a:t>ajudar os desenvolvedores na implementação do sistema, é definida uma seção que detalha todos os casos de uso funcionais e não funcionais. Através delas se têm, com alto grau de precisão, o modo de funcionamento de todos os casos de uso</a:t>
            </a:r>
            <a:r>
              <a:rPr lang="pt-BR" sz="2800" dirty="0" smtClean="0"/>
              <a:t>. 	Neste </a:t>
            </a:r>
            <a:r>
              <a:rPr lang="pt-BR" sz="2800" dirty="0"/>
              <a:t>documento é descrito ainda o perfil dos usuários, as interfaces com que o sistema terá de lidar e as restrições com as quais terá de se adequar</a:t>
            </a:r>
            <a:r>
              <a:rPr lang="pt-BR" sz="2800" dirty="0" smtClean="0"/>
              <a:t>. Agendamento </a:t>
            </a:r>
            <a:r>
              <a:rPr lang="pt-BR" sz="2800" dirty="0"/>
              <a:t>e Gestão de Serviços: serviços como banho, tosa, </a:t>
            </a:r>
            <a:r>
              <a:rPr lang="pt-BR" sz="2800" dirty="0" smtClean="0"/>
              <a:t>consultas, </a:t>
            </a:r>
            <a:r>
              <a:rPr lang="pt-BR" sz="2800" dirty="0"/>
              <a:t>entre outros, o sistema pode auxiliar no agendamento e gerenciamento desses serviços. </a:t>
            </a:r>
          </a:p>
          <a:p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936" y="5525035"/>
            <a:ext cx="3652627" cy="11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28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95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120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36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1427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1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35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12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3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96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9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36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56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123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6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1427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4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278" y="1011340"/>
            <a:ext cx="3439373" cy="4581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541" y="5593120"/>
            <a:ext cx="2732959" cy="8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8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51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9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b="123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84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123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92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83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b="14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84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103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429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37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123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1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740812" y="4965895"/>
            <a:ext cx="4642339" cy="1575582"/>
          </a:xfrm>
          <a:prstGeom prst="rect">
            <a:avLst/>
          </a:prstGeom>
          <a:solidFill>
            <a:srgbClr val="B9A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541" y="5593120"/>
            <a:ext cx="2732959" cy="8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12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998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336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541" y="5760547"/>
            <a:ext cx="2732959" cy="87207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80305" y="1135510"/>
            <a:ext cx="118356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AGRADECIMENTOS</a:t>
            </a:r>
          </a:p>
          <a:p>
            <a:r>
              <a:rPr lang="pt-BR" sz="2400" dirty="0" smtClean="0"/>
              <a:t>	Agradeço </a:t>
            </a:r>
            <a:r>
              <a:rPr lang="pt-BR" sz="2400" dirty="0"/>
              <a:t>a todos os que de alguma forma contribuíram com este trabalho. Primeiramente a Deus, por </a:t>
            </a:r>
            <a:r>
              <a:rPr lang="pt-BR" sz="2400" dirty="0" smtClean="0"/>
              <a:t>nos </a:t>
            </a:r>
            <a:r>
              <a:rPr lang="pt-BR" sz="2400" dirty="0"/>
              <a:t>dar toda a energia, saúde e força necessária para as noites sem dormir e os incansáveis dias de dedicação. Aos meus professores, por todas as correções feitas, sabedoria compartilhada e amor ao desenvolvimento de novos estudos</a:t>
            </a:r>
            <a:r>
              <a:rPr lang="pt-BR" sz="2400" dirty="0" smtClean="0"/>
              <a:t>.</a:t>
            </a:r>
            <a:r>
              <a:rPr lang="pt-BR" sz="2400" dirty="0"/>
              <a:t> </a:t>
            </a:r>
            <a:endParaRPr lang="pt-BR" sz="2400" dirty="0" smtClean="0"/>
          </a:p>
          <a:p>
            <a:r>
              <a:rPr lang="pt-BR" sz="2400" dirty="0"/>
              <a:t>	</a:t>
            </a:r>
            <a:r>
              <a:rPr lang="pt-BR" sz="2400" dirty="0" smtClean="0"/>
              <a:t>Nosso </a:t>
            </a:r>
            <a:r>
              <a:rPr lang="pt-BR" sz="2400" dirty="0"/>
              <a:t>agradecimento especial aos meus colegas de </a:t>
            </a:r>
            <a:r>
              <a:rPr lang="pt-BR" sz="2400" dirty="0" smtClean="0"/>
              <a:t>equipe e de sala de aula. Todos nós nos </a:t>
            </a:r>
            <a:r>
              <a:rPr lang="pt-BR" sz="2400" dirty="0"/>
              <a:t>desdobramos para conseguir entregar o melhor de cada um de nós neste trabalho, que é fruto do </a:t>
            </a:r>
            <a:r>
              <a:rPr lang="pt-BR" sz="2400" dirty="0" smtClean="0"/>
              <a:t>empenho de todos os envolvidos. </a:t>
            </a:r>
            <a:r>
              <a:rPr lang="pt-BR" sz="2400" dirty="0"/>
              <a:t>Fomos um time implacável e sei que o resultado do nosso estudo ficará no registro para todos os que vierem após nós. Sem a nossa união, nada disso seria possível. </a:t>
            </a:r>
            <a:r>
              <a:rPr lang="pt-BR" sz="2400" dirty="0" smtClean="0"/>
              <a:t>Agradeço </a:t>
            </a:r>
            <a:r>
              <a:rPr lang="pt-BR" sz="2400" dirty="0"/>
              <a:t>por dividirem tantos momentos de descobertas, desafios, erros e muito acertos.</a:t>
            </a:r>
          </a:p>
        </p:txBody>
      </p:sp>
    </p:spTree>
    <p:extLst>
      <p:ext uri="{BB962C8B-B14F-4D97-AF65-F5344CB8AC3E}">
        <p14:creationId xmlns:p14="http://schemas.microsoft.com/office/powerpoint/2010/main" val="216436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1427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123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57305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Trilha de Vapor</Template>
  <TotalTime>693</TotalTime>
  <Words>7</Words>
  <Application>Microsoft Office PowerPoint</Application>
  <PresentationFormat>Widescreen</PresentationFormat>
  <Paragraphs>9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5" baseType="lpstr">
      <vt:lpstr>Arial</vt:lpstr>
      <vt:lpstr>Century Gothic</vt:lpstr>
      <vt:lpstr>Trilha de Vapor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40</cp:revision>
  <dcterms:created xsi:type="dcterms:W3CDTF">2023-10-01T03:18:55Z</dcterms:created>
  <dcterms:modified xsi:type="dcterms:W3CDTF">2023-10-10T20:33:00Z</dcterms:modified>
</cp:coreProperties>
</file>