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87" r:id="rId5"/>
    <p:sldId id="290" r:id="rId6"/>
    <p:sldId id="293" r:id="rId7"/>
    <p:sldId id="260" r:id="rId8"/>
    <p:sldId id="292" r:id="rId9"/>
    <p:sldId id="294" r:id="rId10"/>
    <p:sldId id="295" r:id="rId11"/>
    <p:sldId id="261" r:id="rId12"/>
    <p:sldId id="296" r:id="rId13"/>
    <p:sldId id="297" r:id="rId14"/>
    <p:sldId id="298" r:id="rId15"/>
    <p:sldId id="299" r:id="rId16"/>
    <p:sldId id="303" r:id="rId17"/>
    <p:sldId id="300" r:id="rId18"/>
    <p:sldId id="289" r:id="rId19"/>
    <p:sldId id="301" r:id="rId20"/>
    <p:sldId id="302" r:id="rId21"/>
    <p:sldId id="259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75" d="100"/>
          <a:sy n="75" d="100"/>
        </p:scale>
        <p:origin x="83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1/2/2023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01025-C792-BE58-8674-2F04EFB0C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1927217"/>
          </a:xfrm>
        </p:spPr>
        <p:txBody>
          <a:bodyPr>
            <a:noAutofit/>
          </a:bodyPr>
          <a:lstStyle/>
          <a:p>
            <a:r>
              <a:rPr lang="en-US" sz="6000" b="1" spc="300" dirty="0"/>
              <a:t>Game </a:t>
            </a:r>
            <a:r>
              <a:rPr lang="en-US" sz="6000" b="1" spc="300" dirty="0" err="1"/>
              <a:t>Kartu</a:t>
            </a:r>
            <a:r>
              <a:rPr lang="en-US" sz="6000" b="1" spc="300" dirty="0"/>
              <a:t> Bom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B784E-1B26-F8CF-31EE-CF963A1EE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3" y="3708868"/>
            <a:ext cx="4655719" cy="2275700"/>
          </a:xfrm>
        </p:spPr>
        <p:txBody>
          <a:bodyPr>
            <a:normAutofit/>
          </a:bodyPr>
          <a:lstStyle/>
          <a:p>
            <a:r>
              <a:rPr lang="en-US" sz="1800" dirty="0" err="1"/>
              <a:t>Kelas</a:t>
            </a:r>
            <a:r>
              <a:rPr lang="en-US" sz="1800" dirty="0"/>
              <a:t> : SE-45-03</a:t>
            </a:r>
          </a:p>
          <a:p>
            <a:r>
              <a:rPr lang="en-US" sz="1800" dirty="0" err="1"/>
              <a:t>Anggota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Rahma</a:t>
            </a:r>
            <a:r>
              <a:rPr lang="en-US" sz="1800" dirty="0"/>
              <a:t> Sakti </a:t>
            </a:r>
            <a:r>
              <a:rPr lang="en-US" sz="1800" dirty="0" err="1"/>
              <a:t>Rahardian</a:t>
            </a:r>
            <a:r>
              <a:rPr lang="en-US" sz="1800" dirty="0"/>
              <a:t>	(1302210095)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Regy</a:t>
            </a:r>
            <a:r>
              <a:rPr lang="en-US" sz="1800" dirty="0"/>
              <a:t> </a:t>
            </a:r>
            <a:r>
              <a:rPr lang="en-US" sz="1800" dirty="0" err="1"/>
              <a:t>Renanda</a:t>
            </a:r>
            <a:r>
              <a:rPr lang="en-US" sz="1800" dirty="0"/>
              <a:t> Rahman 	(1302213117)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9845F-D3A8-AAD5-8048-4E66396F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r="16984"/>
          <a:stretch/>
        </p:blipFill>
        <p:spPr>
          <a:xfrm>
            <a:off x="-276205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4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253355"/>
            <a:ext cx="7857015" cy="843417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000000"/>
                </a:solidFill>
                <a:effectLst/>
              </a:rPr>
              <a:t>Primitif</a:t>
            </a:r>
            <a:r>
              <a:rPr lang="en-US" sz="4800" b="1" dirty="0">
                <a:solidFill>
                  <a:srgbClr val="000000"/>
                </a:solidFill>
                <a:effectLst/>
              </a:rPr>
              <a:t> Queue</a:t>
            </a:r>
            <a:endParaRPr lang="en-US" sz="4800" b="1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0F63C6-F230-E1B1-75CA-5D774BDA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78" y="1466531"/>
            <a:ext cx="2611714" cy="37760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effectLst/>
              </a:rPr>
              <a:t>createHandQueue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createHandElement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handIsFull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handIsEmpty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enqueueCard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dequeueCard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D3124-6322-389A-7CE6-921C5FF4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07" y="1466531"/>
            <a:ext cx="4178461" cy="44730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25B318E-3B75-45F5-A15D-6CA870C0B13E}"/>
              </a:ext>
            </a:extLst>
          </p:cNvPr>
          <p:cNvGrpSpPr/>
          <p:nvPr/>
        </p:nvGrpSpPr>
        <p:grpSpPr>
          <a:xfrm>
            <a:off x="7828291" y="1536183"/>
            <a:ext cx="3574362" cy="3785633"/>
            <a:chOff x="7764283" y="1464595"/>
            <a:chExt cx="3574362" cy="37856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69F259-0482-6B65-C716-EAAEC030B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283" y="1464595"/>
              <a:ext cx="3574362" cy="282408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81B7BA-ABA2-0EF3-10D4-3311C9811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4283" y="4302993"/>
              <a:ext cx="1806437" cy="94723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409FEED-9973-83B6-D68E-9375CB59B1D2}"/>
              </a:ext>
            </a:extLst>
          </p:cNvPr>
          <p:cNvSpPr/>
          <p:nvPr/>
        </p:nvSpPr>
        <p:spPr>
          <a:xfrm>
            <a:off x="7764282" y="1466532"/>
            <a:ext cx="3638371" cy="37760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627130"/>
            <a:ext cx="7857015" cy="46964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</a:rPr>
              <a:t>void play(bool &amp;finish,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listPlayer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&amp;players,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tumpukanKartu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&amp;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set,addressPlayer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&amp;turn)</a:t>
            </a:r>
            <a:endParaRPr lang="en-US" sz="1800" b="1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BC2136D-6AA9-2627-D5DB-083F77DC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267528"/>
            <a:ext cx="6638925" cy="5067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49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627130"/>
            <a:ext cx="7857015" cy="46964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</a:rPr>
              <a:t>void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prepareGame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listPlayer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&amp;players,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tumpukanKartu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&amp;set)</a:t>
            </a:r>
            <a:endParaRPr lang="en-US" sz="1800" b="1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9D35F15-4CD8-8F33-DA70-1AEB45BE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3" y="1603760"/>
            <a:ext cx="8652834" cy="3741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49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627130"/>
            <a:ext cx="7857015" cy="46964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</a:rPr>
              <a:t>void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startGame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(bool &amp;finish,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addressPlayer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&amp;turn,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listPlayer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&amp;players)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44C237-9E44-77E1-914A-41619105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16" y="2193544"/>
            <a:ext cx="10524017" cy="1785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86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627130"/>
            <a:ext cx="7857015" cy="469642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</a:rPr>
              <a:t>addressPlayer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checkLose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listPlayer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players)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EB534C2-EA6C-94A1-EF41-E4A0142A75F1}"/>
              </a:ext>
            </a:extLst>
          </p:cNvPr>
          <p:cNvGrpSpPr/>
          <p:nvPr/>
        </p:nvGrpSpPr>
        <p:grpSpPr>
          <a:xfrm>
            <a:off x="2387937" y="1723902"/>
            <a:ext cx="6995237" cy="4008956"/>
            <a:chOff x="2530812" y="1932720"/>
            <a:chExt cx="6215585" cy="35621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7079C1-FD5B-8EAE-6BD0-1D43A466B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812" y="2454369"/>
              <a:ext cx="6215585" cy="3040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BDD419-863E-CF3E-64CB-237D853EC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0812" y="1932720"/>
              <a:ext cx="4462985" cy="521648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EBFA88F-9EFA-E6F1-9A98-A5626CFBE958}"/>
              </a:ext>
            </a:extLst>
          </p:cNvPr>
          <p:cNvSpPr/>
          <p:nvPr/>
        </p:nvSpPr>
        <p:spPr>
          <a:xfrm>
            <a:off x="2387937" y="1723901"/>
            <a:ext cx="6995237" cy="4037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627130"/>
            <a:ext cx="7857015" cy="469642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</a:rPr>
              <a:t>void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takeCard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(player &amp;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CurrentPlayer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, player &amp;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nextPlayer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, bool &amp;finish,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tumpukanKartu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&amp;set)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CE82100-3428-CB64-7EE8-4950D0386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77" y="1233166"/>
            <a:ext cx="6583609" cy="5125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35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627130"/>
            <a:ext cx="7857015" cy="46964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</a:rPr>
              <a:t>void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removeCard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tumpukanKartu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&amp;set, player &amp;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targetPlayer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199062F-BD4A-B929-A1D7-D1D141E6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04" y="1390411"/>
            <a:ext cx="5497752" cy="3020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F74D9-0753-1A2E-AF10-0AAB2CA94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64" y="4276079"/>
            <a:ext cx="5948590" cy="16471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E3E00-078A-FF5B-6F06-F65C4A3AE840}"/>
              </a:ext>
            </a:extLst>
          </p:cNvPr>
          <p:cNvSpPr/>
          <p:nvPr/>
        </p:nvSpPr>
        <p:spPr>
          <a:xfrm>
            <a:off x="2463204" y="1322695"/>
            <a:ext cx="6088127" cy="46005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627130"/>
            <a:ext cx="7857015" cy="46964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</a:rPr>
              <a:t>void show(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addressPlayer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targetPlayer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3D31D35-6D75-CF00-2C5C-6FB65288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59" y="1657226"/>
            <a:ext cx="8977261" cy="3660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59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398839"/>
            <a:ext cx="7857015" cy="72447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/>
              </a:rPr>
              <a:t>Main</a:t>
            </a:r>
            <a:endParaRPr lang="en-US" sz="4000" b="1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42A97A5-23E4-D515-FDF7-3AFF9E6A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22" y="1334824"/>
            <a:ext cx="4530803" cy="4877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D14FDA-E4C4-22DC-478D-48E38CFA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393" y="1334825"/>
            <a:ext cx="3392207" cy="4284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216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398839"/>
            <a:ext cx="7857015" cy="72447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/>
              </a:rPr>
              <a:t>OUTPUT</a:t>
            </a:r>
            <a:endParaRPr lang="en-US" sz="4000" b="1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5D4FB47-C0E1-65AB-86C9-A3EA4E4D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12" y="1395950"/>
            <a:ext cx="3069765" cy="5051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680F9-AF91-EEFB-0404-826D6547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83" y="1395950"/>
            <a:ext cx="4081047" cy="5051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7BC83-8701-2016-13D5-7CF46B691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495" y="1395950"/>
            <a:ext cx="2946838" cy="1921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8CF404-3F65-A9FA-AA3C-8810ADC3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636" y="3429001"/>
            <a:ext cx="2946839" cy="20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6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F2AC0023-D54F-8826-8927-C280C85C4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8B847-59A2-13DD-9310-FF814A2E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F4C2-D619-39EA-C920-8211BB91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188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 Program</a:t>
            </a: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9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11" y="2888546"/>
            <a:ext cx="3661577" cy="91834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Demo Program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71D5F0-2E91-170A-2EEF-1F5BC1E35130}"/>
              </a:ext>
            </a:extLst>
          </p:cNvPr>
          <p:cNvCxnSpPr>
            <a:cxnSpLocks/>
          </p:cNvCxnSpPr>
          <p:nvPr/>
        </p:nvCxnSpPr>
        <p:spPr>
          <a:xfrm>
            <a:off x="3982720" y="3806893"/>
            <a:ext cx="4226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03E30-5E86-6AF0-9A8F-C66D8EBD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80" y="2705725"/>
            <a:ext cx="7335836" cy="1446550"/>
          </a:xfrm>
        </p:spPr>
        <p:txBody>
          <a:bodyPr>
            <a:normAutofit/>
          </a:bodyPr>
          <a:lstStyle/>
          <a:p>
            <a:r>
              <a:rPr lang="en-US" b="1" dirty="0" err="1"/>
              <a:t>Sesi</a:t>
            </a:r>
            <a:r>
              <a:rPr lang="en-US" b="1" dirty="0"/>
              <a:t> Q&amp;A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600CFA-32F4-0F03-3A2F-41362B7E6A4A}"/>
              </a:ext>
            </a:extLst>
          </p:cNvPr>
          <p:cNvCxnSpPr>
            <a:cxnSpLocks/>
          </p:cNvCxnSpPr>
          <p:nvPr/>
        </p:nvCxnSpPr>
        <p:spPr>
          <a:xfrm>
            <a:off x="1554480" y="3708498"/>
            <a:ext cx="4226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Vector background of vibrant colors splashing">
            <a:extLst>
              <a:ext uri="{FF2B5EF4-FFF2-40B4-BE49-F238E27FC236}">
                <a16:creationId xmlns:a16="http://schemas.microsoft.com/office/drawing/2014/main" id="{62C8CEB1-4C78-490B-F401-32C9E1038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05" b="99642" l="13184" r="99561">
                        <a14:foregroundMark x1="58643" y1="94480" x2="58643" y2="94480"/>
                        <a14:foregroundMark x1="40381" y1="90323" x2="43799" y2="95842"/>
                        <a14:foregroundMark x1="34766" y1="87599" x2="34570" y2="94982"/>
                        <a14:foregroundMark x1="34570" y1="94982" x2="25586" y2="88530"/>
                        <a14:foregroundMark x1="25586" y1="88530" x2="25928" y2="98065"/>
                        <a14:foregroundMark x1="76514" y1="57921" x2="82666" y2="55771"/>
                        <a14:foregroundMark x1="82666" y1="55771" x2="75146" y2="37348"/>
                        <a14:foregroundMark x1="75146" y1="37348" x2="85547" y2="51756"/>
                        <a14:foregroundMark x1="85547" y1="51756" x2="90918" y2="52903"/>
                        <a14:foregroundMark x1="90918" y1="52903" x2="91113" y2="43082"/>
                        <a14:foregroundMark x1="91113" y1="43082" x2="85205" y2="34767"/>
                        <a14:foregroundMark x1="85205" y1="34767" x2="92188" y2="35699"/>
                        <a14:foregroundMark x1="92188" y1="35699" x2="93555" y2="28602"/>
                        <a14:foregroundMark x1="93555" y1="28602" x2="89160" y2="21864"/>
                        <a14:foregroundMark x1="89160" y1="21864" x2="94824" y2="20860"/>
                        <a14:foregroundMark x1="94824" y1="20860" x2="95703" y2="12186"/>
                        <a14:foregroundMark x1="95703" y1="12186" x2="99707" y2="10609"/>
                        <a14:foregroundMark x1="96143" y1="44373" x2="65186" y2="84659"/>
                        <a14:foregroundMark x1="65186" y1="84659" x2="60449" y2="99713"/>
                        <a14:foregroundMark x1="68506" y1="94337" x2="77930" y2="97061"/>
                        <a14:foregroundMark x1="77930" y1="97061" x2="75928" y2="88746"/>
                        <a14:foregroundMark x1="75928" y1="88746" x2="74219" y2="86595"/>
                        <a14:foregroundMark x1="97510" y1="49964" x2="93311" y2="57921"/>
                        <a14:foregroundMark x1="93311" y1="57921" x2="96826" y2="72975"/>
                        <a14:foregroundMark x1="96826" y1="72975" x2="99121" y2="74767"/>
                        <a14:foregroundMark x1="96729" y1="48746" x2="99365" y2="51326"/>
                        <a14:foregroundMark x1="97168" y1="57563" x2="98096" y2="64946"/>
                        <a14:foregroundMark x1="98096" y1="64946" x2="98096" y2="64946"/>
                        <a14:foregroundMark x1="99121" y1="66308" x2="98682" y2="56559"/>
                        <a14:foregroundMark x1="77881" y1="94337" x2="76221" y2="85663"/>
                        <a14:foregroundMark x1="76221" y1="85663" x2="84473" y2="98495"/>
                        <a14:foregroundMark x1="84473" y1="98495" x2="79443" y2="99570"/>
                        <a14:foregroundMark x1="79443" y1="99570" x2="66992" y2="95556"/>
                        <a14:foregroundMark x1="66992" y1="95556" x2="71729" y2="97419"/>
                        <a14:foregroundMark x1="71729" y1="97419" x2="77295" y2="95627"/>
                        <a14:foregroundMark x1="77295" y1="95627" x2="77441" y2="92975"/>
                        <a14:foregroundMark x1="69287" y1="97921" x2="66895" y2="91685"/>
                        <a14:foregroundMark x1="66895" y1="91685" x2="66992" y2="94337"/>
                        <a14:foregroundMark x1="55420" y1="72545" x2="57617" y2="79785"/>
                        <a14:foregroundMark x1="57617" y1="79785" x2="53760" y2="75269"/>
                        <a14:foregroundMark x1="53760" y1="75269" x2="53662" y2="74624"/>
                        <a14:foregroundMark x1="47021" y1="93692" x2="53369" y2="98925"/>
                        <a14:foregroundMark x1="53369" y1="98925" x2="49463" y2="93907"/>
                        <a14:foregroundMark x1="49463" y1="93907" x2="46924" y2="93190"/>
                        <a14:foregroundMark x1="47119" y1="35412" x2="51270" y2="42294"/>
                        <a14:foregroundMark x1="51270" y1="42294" x2="49902" y2="37634"/>
                        <a14:foregroundMark x1="66309" y1="25305" x2="67090" y2="22939"/>
                        <a14:foregroundMark x1="65869" y1="43728" x2="66211" y2="43011"/>
                        <a14:foregroundMark x1="78564" y1="22581" x2="78809" y2="23154"/>
                        <a14:foregroundMark x1="80322" y1="6093" x2="80176" y2="5376"/>
                        <a14:foregroundMark x1="33496" y1="44875" x2="34521" y2="43369"/>
                        <a14:foregroundMark x1="29590" y1="75771" x2="31641" y2="76989"/>
                        <a14:foregroundMark x1="13184" y1="74409" x2="15820" y2="73907"/>
                        <a14:backgroundMark x1="37500" y1="22437" x2="37500" y2="22437"/>
                      </a14:backgroundRemoval>
                    </a14:imgEffect>
                  </a14:imgLayer>
                </a14:imgProps>
              </a:ext>
            </a:extLst>
          </a:blip>
          <a:srcRect l="25680" r="14450" b="-1"/>
          <a:stretch/>
        </p:blipFill>
        <p:spPr>
          <a:xfrm>
            <a:off x="9374245" y="3656753"/>
            <a:ext cx="281775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81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F2AC0023-D54F-8826-8927-C280C85C4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8B847-59A2-13DD-9310-FF814A2E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5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561351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BAD0FF-E824-4446-B45B-97AE0909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510659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0D8FDD6E-0FB9-5542-B194-9DD8BD80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916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04682-9C66-954D-078E-1879CB2B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2"/>
            <a:ext cx="4114800" cy="4371971"/>
          </a:xfrm>
        </p:spPr>
        <p:txBody>
          <a:bodyPr>
            <a:normAutofit/>
          </a:bodyPr>
          <a:lstStyle/>
          <a:p>
            <a:r>
              <a:rPr lang="en-US" b="1" dirty="0"/>
              <a:t>Game </a:t>
            </a:r>
            <a:r>
              <a:rPr lang="en-US" b="1" dirty="0" err="1"/>
              <a:t>Kartu</a:t>
            </a:r>
            <a:r>
              <a:rPr lang="en-US" b="1" dirty="0"/>
              <a:t> 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ACBB1-50B4-5AC1-1E9B-7D8E1D90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323975"/>
            <a:ext cx="5484998" cy="4990845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900" b="1" i="0" dirty="0" err="1">
                <a:solidFill>
                  <a:srgbClr val="24292F"/>
                </a:solidFill>
                <a:effectLst/>
                <a:latin typeface="-apple-system"/>
              </a:rPr>
              <a:t>Deskripsi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-apple-system"/>
              </a:rPr>
              <a:t>: </a:t>
            </a:r>
          </a:p>
          <a:p>
            <a:pPr marL="0" indent="0" algn="l">
              <a:buNone/>
            </a:pP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Permainan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bom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adalah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permainan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yang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dimainkan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oleh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beberapa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dimana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setiap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giliran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harus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mengambil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satu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berikutnya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dan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membuang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satu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miliknya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kecuali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bom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Permainan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berakhir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ketika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semua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tersisa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satu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, dan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yang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memiliki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bom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(joker)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dianggap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kalah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900" b="1" i="0" dirty="0">
                <a:solidFill>
                  <a:srgbClr val="24292F"/>
                </a:solidFill>
                <a:effectLst/>
                <a:latin typeface="-apple-system"/>
              </a:rPr>
              <a:t>Cara </a:t>
            </a:r>
            <a:r>
              <a:rPr lang="en-US" sz="1900" b="1" i="0" dirty="0" err="1">
                <a:solidFill>
                  <a:srgbClr val="24292F"/>
                </a:solidFill>
                <a:effectLst/>
                <a:latin typeface="-apple-system"/>
              </a:rPr>
              <a:t>bermain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Terdapat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tumpukan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yang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akan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dibagikan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kepada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para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, dan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didalamnya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terdapat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1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bom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Setiap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mendapatkan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5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Dengan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pembagian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tadi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maka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pasti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terdapat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yang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memiliki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bom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Ketika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memasuki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gilirannya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mengambil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satu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berikutnya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tidak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dapat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melihat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lain.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Setelah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mengambil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membuang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satu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yang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ia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miliki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yang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dibuang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tidak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boleh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yang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baru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saja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diambil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atau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bom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Lanjut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ke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giliran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lain.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Ketika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semua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telah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tersisa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1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maka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setiap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menunjukkan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tersebut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Pemain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yang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memiliki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kartu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bom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dianggap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-apple-system"/>
              </a:rPr>
              <a:t>kalah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6" name="Picture 5" descr="A person holding a card&#10;&#10;Description automatically generated with medium confidence">
            <a:extLst>
              <a:ext uri="{FF2B5EF4-FFF2-40B4-BE49-F238E27FC236}">
                <a16:creationId xmlns:a16="http://schemas.microsoft.com/office/drawing/2014/main" id="{BD770A33-E5F9-F02D-97EC-89A679BE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0" r="12360" b="20972"/>
          <a:stretch/>
        </p:blipFill>
        <p:spPr>
          <a:xfrm>
            <a:off x="994121" y="2440893"/>
            <a:ext cx="3079945" cy="35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934292"/>
            <a:ext cx="7857015" cy="843417"/>
          </a:xfrm>
        </p:spPr>
        <p:txBody>
          <a:bodyPr>
            <a:normAutofit/>
          </a:bodyPr>
          <a:lstStyle/>
          <a:p>
            <a:r>
              <a:rPr lang="en-US" b="1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D273-0F6B-4746-E0BF-B7DD909B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056" y="2195267"/>
            <a:ext cx="8950037" cy="3948569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Tumpukan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harus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memuat</a:t>
            </a:r>
            <a:r>
              <a:rPr lang="en-US" sz="1800" dirty="0">
                <a:solidFill>
                  <a:srgbClr val="000000"/>
                </a:solidFill>
              </a:rPr>
              <a:t> 1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bom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Pemain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harus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mendapatkan</a:t>
            </a:r>
            <a:r>
              <a:rPr lang="en-US" sz="1800" dirty="0">
                <a:solidFill>
                  <a:srgbClr val="000000"/>
                </a:solidFill>
              </a:rPr>
              <a:t> 5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pada </a:t>
            </a:r>
            <a:r>
              <a:rPr lang="en-US" sz="1800" dirty="0" err="1">
                <a:solidFill>
                  <a:srgbClr val="000000"/>
                </a:solidFill>
              </a:rPr>
              <a:t>awal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permainan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Ketika </a:t>
            </a:r>
            <a:r>
              <a:rPr lang="en-US" sz="1800" dirty="0" err="1">
                <a:solidFill>
                  <a:srgbClr val="000000"/>
                </a:solidFill>
              </a:rPr>
              <a:t>mendapatkan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giliran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000000"/>
                </a:solidFill>
              </a:rPr>
              <a:t>pemain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harus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memilih</a:t>
            </a:r>
            <a:r>
              <a:rPr lang="en-US" sz="1800" dirty="0">
                <a:solidFill>
                  <a:srgbClr val="000000"/>
                </a:solidFill>
              </a:rPr>
              <a:t> 1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milik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pemain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berikutnya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yang </a:t>
            </a:r>
            <a:r>
              <a:rPr lang="en-US" sz="1800" dirty="0" err="1">
                <a:solidFill>
                  <a:srgbClr val="000000"/>
                </a:solidFill>
              </a:rPr>
              <a:t>dipilih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pemain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dikeluarkan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dari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kumpulan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milik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pemain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berikutnya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yang </a:t>
            </a:r>
            <a:r>
              <a:rPr lang="en-US" sz="1800" dirty="0" err="1">
                <a:solidFill>
                  <a:srgbClr val="000000"/>
                </a:solidFill>
              </a:rPr>
              <a:t>dipilih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ditambahkan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menjadi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milik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pemain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Pemain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harus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membuang</a:t>
            </a:r>
            <a:r>
              <a:rPr lang="en-US" sz="1800" dirty="0">
                <a:solidFill>
                  <a:srgbClr val="000000"/>
                </a:solidFill>
              </a:rPr>
              <a:t> 1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yang </a:t>
            </a:r>
            <a:r>
              <a:rPr lang="en-US" sz="1800" dirty="0" err="1">
                <a:solidFill>
                  <a:srgbClr val="000000"/>
                </a:solidFill>
              </a:rPr>
              <a:t>dimilikinya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kecuali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yang </a:t>
            </a:r>
            <a:r>
              <a:rPr lang="en-US" sz="1800" dirty="0" err="1">
                <a:solidFill>
                  <a:srgbClr val="000000"/>
                </a:solidFill>
              </a:rPr>
              <a:t>baru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diambil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atau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bom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Pemain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selanjutnya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tersisa</a:t>
            </a:r>
            <a:r>
              <a:rPr lang="en-US" sz="1800" dirty="0">
                <a:solidFill>
                  <a:srgbClr val="000000"/>
                </a:solidFill>
              </a:rPr>
              <a:t> 1, </a:t>
            </a:r>
            <a:r>
              <a:rPr lang="en-US" sz="1800" dirty="0" err="1">
                <a:solidFill>
                  <a:srgbClr val="000000"/>
                </a:solidFill>
              </a:rPr>
              <a:t>maka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permainan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berakhir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Ketika </a:t>
            </a:r>
            <a:r>
              <a:rPr lang="en-US" sz="1800" dirty="0" err="1">
                <a:solidFill>
                  <a:srgbClr val="000000"/>
                </a:solidFill>
              </a:rPr>
              <a:t>permainan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berakhir</a:t>
            </a:r>
            <a:r>
              <a:rPr lang="en-US" sz="1800" dirty="0">
                <a:solidFill>
                  <a:srgbClr val="000000"/>
                </a:solidFill>
              </a:rPr>
              <a:t>, program </a:t>
            </a:r>
            <a:r>
              <a:rPr lang="en-US" sz="1800" dirty="0" err="1">
                <a:solidFill>
                  <a:srgbClr val="000000"/>
                </a:solidFill>
              </a:rPr>
              <a:t>harus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menemukan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pemain</a:t>
            </a:r>
            <a:r>
              <a:rPr lang="en-US" sz="1800" dirty="0">
                <a:solidFill>
                  <a:srgbClr val="000000"/>
                </a:solidFill>
              </a:rPr>
              <a:t> yang </a:t>
            </a:r>
            <a:r>
              <a:rPr lang="en-US" sz="1800" dirty="0" err="1">
                <a:solidFill>
                  <a:srgbClr val="000000"/>
                </a:solidFill>
              </a:rPr>
              <a:t>memiliki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bom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Pemain</a:t>
            </a:r>
            <a:r>
              <a:rPr lang="en-US" sz="1800" dirty="0">
                <a:solidFill>
                  <a:srgbClr val="000000"/>
                </a:solidFill>
              </a:rPr>
              <a:t> yang </a:t>
            </a:r>
            <a:r>
              <a:rPr lang="en-US" sz="1800" dirty="0" err="1">
                <a:solidFill>
                  <a:srgbClr val="000000"/>
                </a:solidFill>
              </a:rPr>
              <a:t>memiliki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kartu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bom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dinyatakan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kalah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777709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1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54" y="540557"/>
            <a:ext cx="7857015" cy="409149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effectLst/>
              </a:rPr>
              <a:t>Ilustrasi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</a:rPr>
              <a:t>Permainan</a:t>
            </a:r>
            <a:endParaRPr lang="en-US" sz="28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344CAC-73D7-1157-3876-7F0DF88A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319471"/>
            <a:ext cx="10532853" cy="273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0BE6C-9FF9-1CEA-E6E7-AA805EE82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170514"/>
            <a:ext cx="7610475" cy="25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3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03" y="2076450"/>
            <a:ext cx="3630034" cy="843417"/>
          </a:xfrm>
        </p:spPr>
        <p:txBody>
          <a:bodyPr>
            <a:normAutofit/>
          </a:bodyPr>
          <a:lstStyle/>
          <a:p>
            <a:r>
              <a:rPr lang="en-US" b="1" dirty="0" err="1"/>
              <a:t>Urutan</a:t>
            </a:r>
            <a:r>
              <a:rPr lang="en-US" b="1" dirty="0"/>
              <a:t> </a:t>
            </a:r>
            <a:r>
              <a:rPr lang="en-US" b="1" dirty="0" err="1"/>
              <a:t>Pemain</a:t>
            </a:r>
            <a:endParaRPr lang="en-US" b="1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AEE589-CF1D-7816-7131-0775ABAB44E7}"/>
              </a:ext>
            </a:extLst>
          </p:cNvPr>
          <p:cNvSpPr txBox="1">
            <a:spLocks/>
          </p:cNvSpPr>
          <p:nvPr/>
        </p:nvSpPr>
        <p:spPr>
          <a:xfrm>
            <a:off x="1398103" y="2828925"/>
            <a:ext cx="3630034" cy="843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Set </a:t>
            </a:r>
            <a:r>
              <a:rPr lang="en-US" b="1" dirty="0" err="1"/>
              <a:t>Kartu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02049E-4C4C-5FA7-5D26-E55810033C66}"/>
              </a:ext>
            </a:extLst>
          </p:cNvPr>
          <p:cNvSpPr txBox="1">
            <a:spLocks/>
          </p:cNvSpPr>
          <p:nvPr/>
        </p:nvSpPr>
        <p:spPr>
          <a:xfrm>
            <a:off x="1398102" y="3672342"/>
            <a:ext cx="3811009" cy="843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Deck </a:t>
            </a:r>
            <a:r>
              <a:rPr lang="en-US" sz="4000" b="1" dirty="0" err="1"/>
              <a:t>Kartu</a:t>
            </a:r>
            <a:r>
              <a:rPr lang="en-US" sz="4000" b="1" dirty="0"/>
              <a:t>/Hand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D1B2AC-4797-FDDB-7E6B-C36FBC91FCB8}"/>
              </a:ext>
            </a:extLst>
          </p:cNvPr>
          <p:cNvSpPr txBox="1">
            <a:spLocks/>
          </p:cNvSpPr>
          <p:nvPr/>
        </p:nvSpPr>
        <p:spPr>
          <a:xfrm>
            <a:off x="6713053" y="2073402"/>
            <a:ext cx="4344408" cy="843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Circular Linked List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1CD005-8856-E5BE-897B-D060F0D4685E}"/>
              </a:ext>
            </a:extLst>
          </p:cNvPr>
          <p:cNvSpPr txBox="1">
            <a:spLocks/>
          </p:cNvSpPr>
          <p:nvPr/>
        </p:nvSpPr>
        <p:spPr>
          <a:xfrm>
            <a:off x="6680219" y="2828925"/>
            <a:ext cx="4344408" cy="843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Stack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A6A8D1-D42C-28B7-EA8C-3697744A944E}"/>
              </a:ext>
            </a:extLst>
          </p:cNvPr>
          <p:cNvSpPr txBox="1">
            <a:spLocks/>
          </p:cNvSpPr>
          <p:nvPr/>
        </p:nvSpPr>
        <p:spPr>
          <a:xfrm>
            <a:off x="6680219" y="3672342"/>
            <a:ext cx="4344408" cy="843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Queue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6120D1D-7B01-7368-C697-7ECC77334095}"/>
              </a:ext>
            </a:extLst>
          </p:cNvPr>
          <p:cNvSpPr/>
          <p:nvPr/>
        </p:nvSpPr>
        <p:spPr>
          <a:xfrm>
            <a:off x="5393812" y="2333185"/>
            <a:ext cx="953565" cy="323850"/>
          </a:xfrm>
          <a:prstGeom prst="rightArrow">
            <a:avLst>
              <a:gd name="adj1" fmla="val 50000"/>
              <a:gd name="adj2" fmla="val 1470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4F1112-D932-04CF-CA82-E1A11FB46BE5}"/>
              </a:ext>
            </a:extLst>
          </p:cNvPr>
          <p:cNvSpPr/>
          <p:nvPr/>
        </p:nvSpPr>
        <p:spPr>
          <a:xfrm>
            <a:off x="5393813" y="3088708"/>
            <a:ext cx="953565" cy="323850"/>
          </a:xfrm>
          <a:prstGeom prst="rightArrow">
            <a:avLst>
              <a:gd name="adj1" fmla="val 50000"/>
              <a:gd name="adj2" fmla="val 1470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FC06CC4-4980-C870-9834-AC513922CB12}"/>
              </a:ext>
            </a:extLst>
          </p:cNvPr>
          <p:cNvSpPr/>
          <p:nvPr/>
        </p:nvSpPr>
        <p:spPr>
          <a:xfrm>
            <a:off x="5393812" y="3932125"/>
            <a:ext cx="953565" cy="323850"/>
          </a:xfrm>
          <a:prstGeom prst="rightArrow">
            <a:avLst>
              <a:gd name="adj1" fmla="val 50000"/>
              <a:gd name="adj2" fmla="val 1470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253355"/>
            <a:ext cx="7857015" cy="843417"/>
          </a:xfrm>
        </p:spPr>
        <p:txBody>
          <a:bodyPr>
            <a:normAutofit/>
          </a:bodyPr>
          <a:lstStyle/>
          <a:p>
            <a:r>
              <a:rPr lang="en-US" b="1" dirty="0"/>
              <a:t>ADT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39DE3A2-D60D-D18E-AF0D-26CB823E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63" y="1310539"/>
            <a:ext cx="4315160" cy="5205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7C705C-C4E3-25F8-8F9D-0B410A35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326" y="1883342"/>
            <a:ext cx="5226707" cy="4060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812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253355"/>
            <a:ext cx="7857015" cy="843417"/>
          </a:xfrm>
        </p:spPr>
        <p:txBody>
          <a:bodyPr>
            <a:normAutofit/>
          </a:bodyPr>
          <a:lstStyle/>
          <a:p>
            <a:r>
              <a:rPr lang="en-US" b="1" dirty="0"/>
              <a:t>ADT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5FE3F28-0BA6-BEA5-26A8-DD5F16FC6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68"/>
          <a:stretch/>
        </p:blipFill>
        <p:spPr>
          <a:xfrm>
            <a:off x="2741185" y="1427258"/>
            <a:ext cx="5927078" cy="45671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329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348-73C2-8A66-14D9-AB6D645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6" y="253355"/>
            <a:ext cx="7857015" cy="843417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000000"/>
                </a:solidFill>
                <a:effectLst/>
              </a:rPr>
              <a:t>Primitif</a:t>
            </a:r>
            <a:r>
              <a:rPr lang="en-US" sz="4800" b="1" dirty="0">
                <a:solidFill>
                  <a:srgbClr val="000000"/>
                </a:solidFill>
                <a:effectLst/>
              </a:rPr>
              <a:t> Stack</a:t>
            </a:r>
            <a:endParaRPr lang="en-US" sz="4800" b="1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68140-7F60-848A-BCA1-4063BAB6A1F2}"/>
              </a:ext>
            </a:extLst>
          </p:cNvPr>
          <p:cNvCxnSpPr/>
          <p:nvPr/>
        </p:nvCxnSpPr>
        <p:spPr>
          <a:xfrm>
            <a:off x="583181" y="1096772"/>
            <a:ext cx="8163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C88BAFF-4A69-A725-1C1D-3A02C89E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48" y="1466533"/>
            <a:ext cx="3547635" cy="4592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F90D42-E459-E8C3-9B79-EBCB1779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033" y="1466533"/>
            <a:ext cx="3318664" cy="2745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0F63C6-F230-E1B1-75CA-5D774BDA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90" y="1466532"/>
            <a:ext cx="2611714" cy="37760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ffectLst/>
              </a:rPr>
              <a:t>createStack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isEmpty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isFull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push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printInfo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584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8E2FD0E-BBBE-491A-8AB9-9A4C6E7511AE}">
  <we:reference id="22ff87a5-132f-4d52-9e97-94d888e4dd91" version="3.1.0.0" store="EXCatalog" storeType="EXCatalog"/>
  <we:alternateReferences>
    <we:reference id="WA104380050" version="3.1.0.0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42DAA3F-BD5A-4E8D-8EB3-5120DC1E2A7C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429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Seaford Display</vt:lpstr>
      <vt:lpstr>System Font Regular</vt:lpstr>
      <vt:lpstr>Tenorite</vt:lpstr>
      <vt:lpstr>MadridVTI</vt:lpstr>
      <vt:lpstr>Game Kartu Bom</vt:lpstr>
      <vt:lpstr>Topik Pembahasan</vt:lpstr>
      <vt:lpstr>Game Kartu Bom</vt:lpstr>
      <vt:lpstr>Requirements</vt:lpstr>
      <vt:lpstr>Ilustrasi Permainan</vt:lpstr>
      <vt:lpstr>Urutan Pemain</vt:lpstr>
      <vt:lpstr>ADT</vt:lpstr>
      <vt:lpstr>ADT</vt:lpstr>
      <vt:lpstr>Primitif Stack</vt:lpstr>
      <vt:lpstr>Primitif Queue</vt:lpstr>
      <vt:lpstr>void play(bool &amp;finish, listPlayer &amp;players, tumpukanKartu &amp;set,addressPlayer &amp;turn)</vt:lpstr>
      <vt:lpstr>void prepareGame(listPlayer &amp;players, tumpukanKartu &amp;set)</vt:lpstr>
      <vt:lpstr>void startGame(bool &amp;finish, addressPlayer &amp;turn, listPlayer &amp;players)</vt:lpstr>
      <vt:lpstr>addressPlayer checkLose(listPlayer players)</vt:lpstr>
      <vt:lpstr>void takeCard(player &amp;CurrentPlayer, player &amp;nextPlayer, bool &amp;finish, tumpukanKartu &amp;set)</vt:lpstr>
      <vt:lpstr>void removeCard(tumpukanKartu &amp;set, player &amp;targetPlayer)</vt:lpstr>
      <vt:lpstr>void show(addressPlayer targetPlayer)</vt:lpstr>
      <vt:lpstr>Main</vt:lpstr>
      <vt:lpstr>OUTPUT</vt:lpstr>
      <vt:lpstr>Demo Program</vt:lpstr>
      <vt:lpstr>Sesi Q&amp;A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 Penggunaan Stack &amp; Queue</dc:title>
  <dc:creator>REGY RENANDA RAHMAN</dc:creator>
  <cp:lastModifiedBy>REGY RENANDA RAHMAN</cp:lastModifiedBy>
  <cp:revision>47</cp:revision>
  <dcterms:created xsi:type="dcterms:W3CDTF">2022-11-27T19:23:38Z</dcterms:created>
  <dcterms:modified xsi:type="dcterms:W3CDTF">2023-01-02T03:03:13Z</dcterms:modified>
</cp:coreProperties>
</file>