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62"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45"/>
    <p:restoredTop sz="94674"/>
  </p:normalViewPr>
  <p:slideViewPr>
    <p:cSldViewPr snapToObjects="1">
      <p:cViewPr>
        <p:scale>
          <a:sx n="47" d="100"/>
          <a:sy n="47" d="100"/>
        </p:scale>
        <p:origin x="-3536" y="-428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12/6/18</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12/6/18</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12/6/18</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2" Type="http://schemas.openxmlformats.org/officeDocument/2006/relationships/hyperlink" Target="file:////(http/::www.identitystandards.illinois.edu:writingstyleguide:index.html"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printing@illinois.edu" TargetMode="External"/><Relationship Id="rId4" Type="http://schemas.openxmlformats.org/officeDocument/2006/relationships/hyperlink" Target="http://www.cio.illinois.edu/policies/copyright/ccs.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printing@illinois.edu" TargetMode="External"/><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a:latin typeface="Georgia" charset="0"/>
                <a:cs typeface="Georgia" charset="0"/>
              </a:rPr>
              <a:t>Presenter name, Associates and Collaborators</a:t>
            </a:r>
            <a:br>
              <a:rPr lang="en-US" sz="4800" b="1">
                <a:latin typeface="Georgia" charset="0"/>
                <a:cs typeface="Georgia" charset="0"/>
              </a:rPr>
            </a:br>
            <a:r>
              <a:rPr lang="en-US" sz="2800" b="1">
                <a:latin typeface="Georgia" charset="0"/>
                <a:cs typeface="Georgia" charset="0"/>
              </a:rPr>
              <a:t>Department of XXXXXXXXXXXXXXXX, College of XXXXXXXXXXXXXXXXXX,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Template for a 48</a:t>
            </a:r>
            <a:r>
              <a:rPr lang="ja-JP" altLang="en-US" sz="8800">
                <a:solidFill>
                  <a:schemeClr val="tx2"/>
                </a:solidFill>
                <a:latin typeface="Arial Black" charset="0"/>
              </a:rPr>
              <a:t>”</a:t>
            </a:r>
            <a:r>
              <a:rPr lang="en-US" altLang="ja-JP" sz="8800" dirty="0">
                <a:solidFill>
                  <a:schemeClr val="tx2"/>
                </a:solidFill>
                <a:latin typeface="Arial Black" charset="0"/>
              </a:rPr>
              <a:t>x36</a:t>
            </a:r>
            <a:r>
              <a:rPr lang="ja-JP" altLang="en-US" sz="8800">
                <a:solidFill>
                  <a:schemeClr val="tx2"/>
                </a:solidFill>
                <a:latin typeface="Arial Black" charset="0"/>
              </a:rPr>
              <a:t>”</a:t>
            </a:r>
            <a:r>
              <a:rPr lang="en-US" altLang="ja-JP" sz="8800" dirty="0">
                <a:solidFill>
                  <a:schemeClr val="tx2"/>
                </a:solidFill>
                <a:latin typeface="Arial Black" charset="0"/>
              </a:rPr>
              <a:t> poster</a:t>
            </a:r>
            <a:endParaRPr lang="en-US" sz="8800" dirty="0">
              <a:solidFill>
                <a:schemeClr val="tx2"/>
              </a:solidFill>
              <a:latin typeface="Arial Black" charset="0"/>
            </a:endParaRP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a:solidFill>
                  <a:schemeClr val="tx2"/>
                </a:solidFill>
              </a:rPr>
              <a:t>ACKNOWLEDGEMENTS</a:t>
            </a:r>
            <a:endParaRPr lang="en-GB" sz="4000" b="1">
              <a:solidFill>
                <a:srgbClr val="CC3300"/>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b="1" dirty="0">
                <a:latin typeface="Georgia" charset="0"/>
                <a:cs typeface="Georgia" charset="0"/>
              </a:rPr>
              <a:t>How to use this template</a:t>
            </a:r>
            <a:endParaRPr lang="en-US" sz="2800" dirty="0">
              <a:latin typeface="Georgia" charset="0"/>
              <a:cs typeface="Georgia" charset="0"/>
            </a:endParaRPr>
          </a:p>
          <a:p>
            <a:r>
              <a:rPr lang="en-US" sz="2800" dirty="0">
                <a:latin typeface="Georgia" charset="0"/>
                <a:cs typeface="Georgia" charset="0"/>
              </a:rPr>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latin typeface="Georgia" charset="0"/>
              <a:cs typeface="Georgia" charset="0"/>
            </a:endParaRPr>
          </a:p>
          <a:p>
            <a:r>
              <a:rPr lang="en-US" sz="2800" dirty="0">
                <a:latin typeface="Georgia" charset="0"/>
                <a:cs typeface="Georgia" charset="0"/>
              </a:rPr>
              <a:t>The text boxes and photo boxes may be resized, eliminated, or added as necessary. The references to the department, college and university, including the logo, should remain.</a:t>
            </a:r>
          </a:p>
          <a:p>
            <a:r>
              <a:rPr lang="en-US" sz="2800" dirty="0">
                <a:latin typeface="Georgia" charset="0"/>
                <a:cs typeface="Georgia" charset="0"/>
              </a:rPr>
              <a:t> </a:t>
            </a:r>
          </a:p>
          <a:p>
            <a:r>
              <a:rPr lang="en-US" sz="2800" dirty="0">
                <a:latin typeface="Georgia" charset="0"/>
                <a:cs typeface="Georgia" charset="0"/>
              </a:rPr>
              <a:t>Refer to the next page for logos commonly used on campus posters.  You can drag and drop them to your personal PowerPoint scrapbook for use in subsequent posters; refer to PowerPoint help documents for more specific information regarding how to use the scrapbook.</a:t>
            </a:r>
          </a:p>
          <a:p>
            <a:endParaRPr lang="en-US" sz="2800" dirty="0">
              <a:latin typeface="Georgia" charset="0"/>
              <a:cs typeface="Georgia" charset="0"/>
            </a:endParaRPr>
          </a:p>
          <a:p>
            <a:r>
              <a:rPr lang="en-US" sz="2800" dirty="0">
                <a:latin typeface="Georgia" charset="0"/>
                <a:cs typeface="Georgia" charset="0"/>
              </a:rPr>
              <a:t>You can replace the Block I Wordmark in the lower right with your unit lockup. </a:t>
            </a:r>
            <a:endParaRPr lang="en-AU" sz="2800" dirty="0">
              <a:latin typeface="Georgia" charset="0"/>
              <a:cs typeface="Georgia" charset="0"/>
            </a:endParaRP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2800" dirty="0">
                <a:latin typeface="Georgia" charset="0"/>
                <a:cs typeface="Georgia" charset="0"/>
              </a:rPr>
              <a:t>This editable template is in the most common poster size (48</a:t>
            </a:r>
            <a:r>
              <a:rPr lang="ja-JP" altLang="en-US" sz="2800">
                <a:latin typeface="Georgia" charset="0"/>
                <a:cs typeface="Georgia" charset="0"/>
              </a:rPr>
              <a:t>”</a:t>
            </a:r>
            <a:r>
              <a:rPr lang="en-US" altLang="ja-JP" sz="2800" dirty="0">
                <a:latin typeface="Georgia" charset="0"/>
                <a:cs typeface="Georgia" charset="0"/>
              </a:rPr>
              <a:t> x 36</a:t>
            </a:r>
            <a:r>
              <a:rPr lang="ja-JP" altLang="en-US" sz="2800">
                <a:latin typeface="Georgia" charset="0"/>
                <a:cs typeface="Georgia" charset="0"/>
              </a:rPr>
              <a:t>”</a:t>
            </a:r>
            <a:r>
              <a:rPr lang="en-US" altLang="ja-JP" sz="2800" dirty="0">
                <a:latin typeface="Georgia" charset="0"/>
                <a:cs typeface="Georgia" charset="0"/>
              </a:rPr>
              <a:t>) and orientation (horizontal); check with the conference organizers for specific conference requirements regarding exact poster dimensions. </a:t>
            </a:r>
          </a:p>
          <a:p>
            <a:r>
              <a:rPr lang="en-US" sz="2800" dirty="0">
                <a:latin typeface="Georgia" charset="0"/>
                <a:cs typeface="Georgia" charset="0"/>
              </a:rPr>
              <a:t> </a:t>
            </a:r>
          </a:p>
          <a:p>
            <a:r>
              <a:rPr lang="en-US" sz="2800" b="1" dirty="0">
                <a:latin typeface="Georgia" charset="0"/>
                <a:cs typeface="Georgia" charset="0"/>
              </a:rPr>
              <a:t>Writing Style:</a:t>
            </a:r>
            <a:endParaRPr lang="en-US" sz="2800" dirty="0">
              <a:latin typeface="Georgia" charset="0"/>
              <a:cs typeface="Georgia" charset="0"/>
            </a:endParaRPr>
          </a:p>
          <a:p>
            <a:r>
              <a:rPr lang="en-US" sz="2800" dirty="0">
                <a:latin typeface="Georgia" charset="0"/>
                <a:cs typeface="Georgia" charset="0"/>
              </a:rPr>
              <a:t>The writing style for scientific posters should match the guidelines for your particular research discipline. Use the campus </a:t>
            </a:r>
            <a:r>
              <a:rPr lang="en-US" sz="2800" dirty="0">
                <a:latin typeface="Georgia" charset="0"/>
                <a:cs typeface="Georgia" charset="0"/>
                <a:hlinkClick r:id="rId2" action="ppaction://hlinkfile"/>
              </a:rPr>
              <a:t>Writing Style Guide</a:t>
            </a:r>
            <a:r>
              <a:rPr lang="en-US" sz="2800" dirty="0">
                <a:latin typeface="Georgia" charset="0"/>
                <a:cs typeface="Georgia" charset="0"/>
              </a:rPr>
              <a:t> for general guidance with academic titles, names of campus buildings, the correct way to refer to the campus, etc.</a:t>
            </a:r>
          </a:p>
          <a:p>
            <a:r>
              <a:rPr lang="en-US" sz="2800" dirty="0">
                <a:latin typeface="Georgia" charset="0"/>
                <a:cs typeface="Georgia" charset="0"/>
              </a:rPr>
              <a:t> </a:t>
            </a:r>
          </a:p>
          <a:p>
            <a:r>
              <a:rPr lang="en-US" sz="2800" b="1" dirty="0">
                <a:latin typeface="Georgia" charset="0"/>
                <a:cs typeface="Georgia" charset="0"/>
              </a:rPr>
              <a:t>Campus Guidelines</a:t>
            </a:r>
            <a:endParaRPr lang="en-US" sz="2800" dirty="0">
              <a:latin typeface="Georgia" charset="0"/>
              <a:cs typeface="Georgia" charset="0"/>
            </a:endParaRPr>
          </a:p>
          <a:p>
            <a:r>
              <a:rPr lang="en-US" sz="2800" dirty="0">
                <a:latin typeface="Georgia" charset="0"/>
                <a:cs typeface="Georgia" charset="0"/>
              </a:rPr>
              <a:t>Authors should be aware of and follow the guidelines of the </a:t>
            </a:r>
            <a:r>
              <a:rPr lang="en-US" sz="2800" dirty="0">
                <a:latin typeface="Georgia" charset="0"/>
                <a:cs typeface="Georgia" charset="0"/>
                <a:hlinkClick r:id="rId3"/>
              </a:rPr>
              <a:t>Institutional Review Board</a:t>
            </a:r>
            <a:r>
              <a:rPr lang="en-US" sz="2800" dirty="0">
                <a:latin typeface="Georgia" charset="0"/>
                <a:cs typeface="Georgia" charset="0"/>
              </a:rPr>
              <a:t> and the </a:t>
            </a:r>
            <a:r>
              <a:rPr lang="en-US" sz="2800" dirty="0">
                <a:latin typeface="Georgia" charset="0"/>
                <a:cs typeface="Georgia" charset="0"/>
                <a:hlinkClick r:id="rId4"/>
              </a:rPr>
              <a:t>guidelines for campus copyright</a:t>
            </a:r>
            <a:r>
              <a:rPr lang="en-US" sz="2800" dirty="0">
                <a:latin typeface="Georgia"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a:solidFill>
                  <a:schemeClr val="tx2"/>
                </a:solidFill>
              </a:rPr>
              <a:t>METHOD</a:t>
            </a:r>
            <a:endParaRPr lang="en-GB" sz="4000" b="1">
              <a:solidFill>
                <a:srgbClr val="CC3300"/>
              </a:solidFill>
            </a:endParaRPr>
          </a:p>
          <a:p>
            <a:pPr marL="381000" indent="-381000"/>
            <a:endParaRPr lang="en-US" sz="2800" b="1"/>
          </a:p>
          <a:p>
            <a:pPr marL="381000" indent="-381000"/>
            <a:r>
              <a:rPr lang="en-US" sz="2800" b="1">
                <a:latin typeface="Georgia" charset="0"/>
                <a:cs typeface="Georgia" charset="0"/>
              </a:rPr>
              <a:t>Text</a:t>
            </a:r>
            <a:endParaRPr lang="en-US" sz="2800">
              <a:latin typeface="Georgia" charset="0"/>
              <a:cs typeface="Georgia" charset="0"/>
            </a:endParaRPr>
          </a:p>
          <a:p>
            <a:pPr marL="381000" indent="-381000"/>
            <a:r>
              <a:rPr lang="en-US" sz="2800">
                <a:latin typeface="Georgia" charset="0"/>
                <a:cs typeface="Georgia" charset="0"/>
              </a:rPr>
              <a:t>Be sure to spell check all text and have trusted colleagues proofread the poster. In general, </a:t>
            </a:r>
            <a:br>
              <a:rPr lang="en-US" sz="2800">
                <a:latin typeface="Georgia" charset="0"/>
                <a:cs typeface="Georgia" charset="0"/>
              </a:rPr>
            </a:br>
            <a:r>
              <a:rPr lang="en-US" sz="2800">
                <a:latin typeface="Georgia" charset="0"/>
                <a:cs typeface="Georgia" charset="0"/>
              </a:rPr>
              <a:t>authors should:</a:t>
            </a:r>
          </a:p>
          <a:p>
            <a:pPr marL="381000" indent="-381000"/>
            <a:r>
              <a:rPr lang="en-US" sz="2800">
                <a:latin typeface="Georgia" charset="0"/>
                <a:cs typeface="Georgia" charset="0"/>
              </a:rPr>
              <a:t> </a:t>
            </a:r>
          </a:p>
          <a:p>
            <a:pPr marL="381000" indent="-381000"/>
            <a:r>
              <a:rPr lang="en-US" sz="2800">
                <a:latin typeface="Georgia" charset="0"/>
                <a:cs typeface="Georgia" charset="0"/>
              </a:rPr>
              <a:t>• Use the active tense</a:t>
            </a:r>
          </a:p>
          <a:p>
            <a:pPr marL="381000" indent="-381000"/>
            <a:r>
              <a:rPr lang="en-US" sz="2800">
                <a:latin typeface="Georgia" charset="0"/>
                <a:cs typeface="Georgia" charset="0"/>
              </a:rPr>
              <a:t>• Simplify text by using bullet points</a:t>
            </a:r>
          </a:p>
          <a:p>
            <a:pPr marL="381000" indent="-381000"/>
            <a:r>
              <a:rPr lang="en-US" sz="2800">
                <a:latin typeface="Georgia" charset="0"/>
                <a:cs typeface="Georgia" charset="0"/>
              </a:rPr>
              <a:t>• Use colored graphs and charts</a:t>
            </a:r>
          </a:p>
          <a:p>
            <a:pPr marL="381000" indent="-381000"/>
            <a:r>
              <a:rPr lang="en-US" sz="2800">
                <a:latin typeface="Georgia" charset="0"/>
                <a:cs typeface="Georgia" charset="0"/>
              </a:rPr>
              <a:t>• Use bold to provide emphasis; avoid capitals </a:t>
            </a:r>
            <a:br>
              <a:rPr lang="en-US" sz="2800">
                <a:latin typeface="Georgia" charset="0"/>
                <a:cs typeface="Georgia" charset="0"/>
              </a:rPr>
            </a:br>
            <a:r>
              <a:rPr lang="en-US" sz="2800">
                <a:latin typeface="Georgia" charset="0"/>
                <a:cs typeface="Georgia" charset="0"/>
              </a:rPr>
              <a:t>  and underlining</a:t>
            </a:r>
          </a:p>
          <a:p>
            <a:pPr marL="381000" indent="-381000"/>
            <a:r>
              <a:rPr lang="en-US" sz="2800">
                <a:latin typeface="Georgia" charset="0"/>
                <a:cs typeface="Georgia" charset="0"/>
              </a:rPr>
              <a:t>• Avoid long numerical tables</a:t>
            </a:r>
          </a:p>
          <a:p>
            <a:pPr marL="381000" indent="-381000"/>
            <a:r>
              <a:rPr lang="en-US" sz="2800">
                <a:latin typeface="Georgia" charset="0"/>
                <a:cs typeface="Georgia" charset="0"/>
              </a:rPr>
              <a:t> </a:t>
            </a:r>
          </a:p>
          <a:p>
            <a:pPr marL="381000" indent="-381000"/>
            <a:r>
              <a:rPr lang="en-US" sz="2800">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r>
              <a:rPr lang="en-US" sz="2800" dirty="0">
                <a:latin typeface="Georgia" charset="0"/>
                <a:cs typeface="Georgia" charset="0"/>
              </a:rPr>
              <a:t>TIFFs are the preferred file format for images appearing in printed posters. Avoid the use of low-resolution </a:t>
            </a:r>
            <a:r>
              <a:rPr lang="en-US" sz="2800" dirty="0" err="1">
                <a:latin typeface="Georgia" charset="0"/>
                <a:cs typeface="Georgia" charset="0"/>
              </a:rPr>
              <a:t>jpgs</a:t>
            </a:r>
            <a:r>
              <a:rPr lang="en-US" sz="2800" dirty="0">
                <a:latin typeface="Georgia" charset="0"/>
                <a:cs typeface="Georgia" charset="0"/>
              </a:rPr>
              <a:t>, especially those downloaded from the Internet, as they will reproduce poorly.</a:t>
            </a:r>
          </a:p>
          <a:p>
            <a:r>
              <a:rPr lang="en-US" sz="2800" dirty="0">
                <a:latin typeface="Georgia" charset="0"/>
                <a:cs typeface="Georgia" charset="0"/>
              </a:rPr>
              <a:t> </a:t>
            </a:r>
          </a:p>
          <a:p>
            <a:r>
              <a:rPr lang="en-US" sz="2800" dirty="0">
                <a:latin typeface="Georgia" charset="0"/>
                <a:cs typeface="Georgia" charset="0"/>
              </a:rPr>
              <a:t>In order to insert an image, use the menu toolbar at the top of your screen. </a:t>
            </a:r>
          </a:p>
          <a:p>
            <a:endParaRPr lang="en-US" sz="2800" dirty="0">
              <a:latin typeface="Georgia" charset="0"/>
              <a:cs typeface="Georgia" charset="0"/>
            </a:endParaRPr>
          </a:p>
          <a:p>
            <a:r>
              <a:rPr lang="en-US" sz="2800" dirty="0">
                <a:latin typeface="Georgia" charset="0"/>
                <a:cs typeface="Georgia" charset="0"/>
              </a:rPr>
              <a:t>Select:</a:t>
            </a:r>
          </a:p>
          <a:p>
            <a:r>
              <a:rPr lang="en-US" sz="2800" dirty="0">
                <a:latin typeface="Georgia" charset="0"/>
                <a:cs typeface="Georgia" charset="0"/>
              </a:rPr>
              <a:t>1  Insert</a:t>
            </a:r>
          </a:p>
          <a:p>
            <a:r>
              <a:rPr lang="en-US" sz="2800" dirty="0">
                <a:latin typeface="Georgia" charset="0"/>
                <a:cs typeface="Georgia" charset="0"/>
              </a:rPr>
              <a:t>2  Picture</a:t>
            </a:r>
          </a:p>
          <a:p>
            <a:r>
              <a:rPr lang="en-US" sz="2800" dirty="0">
                <a:latin typeface="Georgia" charset="0"/>
                <a:cs typeface="Georgia" charset="0"/>
              </a:rPr>
              <a:t>3  From file </a:t>
            </a:r>
          </a:p>
          <a:p>
            <a:r>
              <a:rPr lang="en-US" sz="2800" dirty="0">
                <a:latin typeface="Georgia" charset="0"/>
                <a:cs typeface="Georgia" charset="0"/>
              </a:rPr>
              <a:t>4  Find and select the correct file on your computer</a:t>
            </a:r>
          </a:p>
          <a:p>
            <a:r>
              <a:rPr lang="en-US" sz="2800" dirty="0">
                <a:latin typeface="Georgia" charset="0"/>
                <a:cs typeface="Georgia" charset="0"/>
              </a:rPr>
              <a:t>5  Press OK</a:t>
            </a:r>
          </a:p>
          <a:p>
            <a:r>
              <a:rPr lang="en-US" sz="2800" dirty="0">
                <a:latin typeface="Georgia" charset="0"/>
                <a:cs typeface="Georgia" charset="0"/>
              </a:rPr>
              <a:t> </a:t>
            </a:r>
          </a:p>
          <a:p>
            <a:r>
              <a:rPr lang="en-US" sz="2800" dirty="0">
                <a:latin typeface="Georgia" charset="0"/>
                <a:cs typeface="Georgia" charset="0"/>
              </a:rPr>
              <a:t>Be aware of the image size you are importing.  </a:t>
            </a: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PRINTING</a:t>
            </a:r>
          </a:p>
          <a:p>
            <a:endParaRPr lang="en-US" sz="2800" dirty="0"/>
          </a:p>
          <a:p>
            <a:r>
              <a:rPr lang="en-US" sz="2800" dirty="0">
                <a:latin typeface="Georgia" charset="0"/>
                <a:cs typeface="Georgia" charset="0"/>
              </a:rPr>
              <a:t>Illini Union Document Services can print posters on a variety of materials, including fabric and </a:t>
            </a:r>
            <a:r>
              <a:rPr lang="en-US" sz="2800" dirty="0"/>
              <a:t>polypropylene</a:t>
            </a:r>
            <a:r>
              <a:rPr lang="en-US" sz="2800" dirty="0">
                <a:latin typeface="Georgia" charset="0"/>
                <a:cs typeface="Georgia" charset="0"/>
              </a:rPr>
              <a:t>. For pricing and other information, contact Document Services at 217-333-9350 or </a:t>
            </a:r>
            <a:r>
              <a:rPr lang="en-US" sz="2800" dirty="0">
                <a:latin typeface="Georgia" charset="0"/>
                <a:cs typeface="Georgia" charset="0"/>
                <a:hlinkClick r:id="rId5"/>
              </a:rPr>
              <a:t>send an e-mail</a:t>
            </a:r>
            <a:r>
              <a:rPr lang="en-US" sz="2800" dirty="0">
                <a:latin typeface="Georgia" charset="0"/>
                <a:cs typeface="Georgia" charset="0"/>
              </a:rPr>
              <a:t>.</a:t>
            </a:r>
          </a:p>
          <a:p>
            <a:r>
              <a:rPr lang="en-US" sz="2800" dirty="0">
                <a:latin typeface="Georgia" charset="0"/>
                <a:cs typeface="Georgia" charset="0"/>
              </a:rPr>
              <a:t> </a:t>
            </a:r>
          </a:p>
          <a:p>
            <a:r>
              <a:rPr lang="en-US" sz="2800" dirty="0">
                <a:latin typeface="Georgia" charset="0"/>
                <a:cs typeface="Georgia" charset="0"/>
              </a:rPr>
              <a:t>Plan ahead; allow three business days to complete the order. Other dimensions are available; the charge is by square foot. </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sp>
        <p:nvSpPr>
          <p:cNvPr id="14347"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chemeClr val="tx2"/>
                </a:solidFill>
                <a:latin typeface="Georgia" charset="0"/>
                <a:cs typeface="Georgia" charset="0"/>
              </a:rPr>
              <a:t>Hakan Tekgul, Raimi Shah</a:t>
            </a:r>
            <a:br>
              <a:rPr lang="en-US" sz="4800" b="1" dirty="0">
                <a:solidFill>
                  <a:schemeClr val="tx2"/>
                </a:solidFill>
                <a:latin typeface="Georgia" charset="0"/>
                <a:cs typeface="Georgia" charset="0"/>
              </a:rPr>
            </a:br>
            <a:r>
              <a:rPr lang="en-US" sz="2800" b="1" dirty="0">
                <a:solidFill>
                  <a:schemeClr val="tx2"/>
                </a:solidFill>
                <a:latin typeface="Georgia" charset="0"/>
                <a:cs typeface="Georgia" charset="0"/>
              </a:rPr>
              <a:t>Department of Electrical and Computer Engineering, College of  Engineering, University of Illinois at Urbana-Champaign</a:t>
            </a:r>
          </a:p>
        </p:txBody>
      </p:sp>
      <p:sp>
        <p:nvSpPr>
          <p:cNvPr id="15362"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latin typeface="Arial Black" charset="0"/>
              </a:rPr>
              <a:t>Music Genre Classification of Audio Signals </a:t>
            </a:r>
          </a:p>
        </p:txBody>
      </p:sp>
      <p:sp>
        <p:nvSpPr>
          <p:cNvPr id="15363"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ACKNOWLEDGEMENTS</a:t>
            </a:r>
            <a:endParaRPr lang="en-GB" sz="4000" b="1" dirty="0">
              <a:solidFill>
                <a:srgbClr val="131F33"/>
              </a:solidFill>
            </a:endParaRPr>
          </a:p>
          <a:p>
            <a:endParaRPr lang="en-US" sz="2800" dirty="0"/>
          </a:p>
          <a:p>
            <a:r>
              <a:rPr lang="en-US" sz="2800" dirty="0">
                <a:latin typeface="Georgia" charset="0"/>
                <a:cs typeface="Georgia" charset="0"/>
              </a:rPr>
              <a:t>Check to make sure you</a:t>
            </a:r>
            <a:r>
              <a:rPr lang="ja-JP" altLang="en-US" sz="2800">
                <a:latin typeface="Georgia" charset="0"/>
                <a:cs typeface="Georgia" charset="0"/>
              </a:rPr>
              <a:t>’</a:t>
            </a:r>
            <a:r>
              <a:rPr lang="en-US" altLang="ja-JP" sz="2800" dirty="0" err="1">
                <a:latin typeface="Georgia" charset="0"/>
                <a:cs typeface="Georgia" charset="0"/>
              </a:rPr>
              <a:t>ve</a:t>
            </a:r>
            <a:r>
              <a:rPr lang="en-US" altLang="ja-JP" sz="2800" dirty="0">
                <a:latin typeface="Georgia" charset="0"/>
                <a:cs typeface="Georgia" charset="0"/>
              </a:rPr>
              <a:t> acknowledged partner and funding agencies, either with text or with their logos.</a:t>
            </a:r>
            <a:endParaRPr lang="en-US" sz="2800" dirty="0">
              <a:latin typeface="Georgia" charset="0"/>
              <a:cs typeface="Georgia" charset="0"/>
            </a:endParaRPr>
          </a:p>
        </p:txBody>
      </p:sp>
      <p:sp>
        <p:nvSpPr>
          <p:cNvPr id="15364" name="Rectangle 33"/>
          <p:cNvSpPr>
            <a:spLocks noChangeArrowheads="1"/>
          </p:cNvSpPr>
          <p:nvPr/>
        </p:nvSpPr>
        <p:spPr bwMode="auto">
          <a:xfrm>
            <a:off x="1181100" y="20421600"/>
            <a:ext cx="9829800" cy="1150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OUR APPROACH</a:t>
            </a:r>
            <a:endParaRPr lang="en-US" sz="2800" dirty="0">
              <a:latin typeface="Georgia" charset="0"/>
              <a:cs typeface="Georgia" charset="0"/>
            </a:endParaRPr>
          </a:p>
          <a:p>
            <a:pPr algn="just"/>
            <a:r>
              <a:rPr lang="en-US" sz="2800" dirty="0">
                <a:latin typeface="Georgia" charset="0"/>
                <a:cs typeface="Georgia" charset="0"/>
              </a:rPr>
              <a:t>For this project, we chose five distinct genres; classical, metal, blues, pop, country. Hence, our dataset was 500 songs total, from which we used 80% for training and 20% for testing. </a:t>
            </a:r>
          </a:p>
          <a:p>
            <a:pPr algn="just"/>
            <a:endParaRPr lang="en-US" sz="2800" dirty="0">
              <a:latin typeface="Georgia" charset="0"/>
              <a:cs typeface="Georgia" charset="0"/>
            </a:endParaRPr>
          </a:p>
          <a:p>
            <a:pPr algn="just"/>
            <a:r>
              <a:rPr lang="en-US" sz="2800" dirty="0">
                <a:latin typeface="Georgia" charset="0"/>
                <a:cs typeface="Georgia" charset="0"/>
              </a:rPr>
              <a:t>We wrote a script to read all the songs in .wav format and then we computed the </a:t>
            </a:r>
            <a:r>
              <a:rPr lang="en-US" sz="2800" dirty="0" err="1">
                <a:latin typeface="Georgia" charset="0"/>
                <a:cs typeface="Georgia" charset="0"/>
              </a:rPr>
              <a:t>mel</a:t>
            </a:r>
            <a:r>
              <a:rPr lang="en-US" sz="2800" dirty="0">
                <a:latin typeface="Georgia" charset="0"/>
                <a:cs typeface="Georgia" charset="0"/>
              </a:rPr>
              <a:t>-spectrogram of each song. After that, we mapped the frequencies to cepstral coefficients and performed a Discrete Cosine Transform and used PCA to for dimensionality reduction, which produced significant results.</a:t>
            </a:r>
          </a:p>
          <a:p>
            <a:pPr algn="just"/>
            <a:endParaRPr lang="en-US" sz="2800" dirty="0">
              <a:latin typeface="Georgia" charset="0"/>
              <a:cs typeface="Georgia" charset="0"/>
            </a:endParaRPr>
          </a:p>
          <a:p>
            <a:pPr algn="just"/>
            <a:r>
              <a:rPr lang="en-US" sz="2800" dirty="0">
                <a:latin typeface="Georgia" charset="0"/>
                <a:cs typeface="Georgia" charset="0"/>
              </a:rPr>
              <a:t>ADD SPECTOGRAMS OR MLFCC FLOW  </a:t>
            </a:r>
          </a:p>
          <a:p>
            <a:endParaRPr lang="en-US" sz="2800" dirty="0">
              <a:latin typeface="Georgia" charset="0"/>
              <a:cs typeface="Georgia" charset="0"/>
            </a:endParaRPr>
          </a:p>
        </p:txBody>
      </p:sp>
      <p:sp>
        <p:nvSpPr>
          <p:cNvPr id="15365"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rPr>
              <a:t>INTRODUCTION</a:t>
            </a:r>
          </a:p>
          <a:p>
            <a:r>
              <a:rPr lang="en-US" sz="2800" b="1" dirty="0"/>
              <a:t> </a:t>
            </a:r>
          </a:p>
          <a:p>
            <a:pPr algn="just"/>
            <a:r>
              <a:rPr lang="en-US" sz="2800" dirty="0">
                <a:latin typeface="Georgia" charset="0"/>
              </a:rPr>
              <a:t>With the increasing number of audio processing applications in the music industry, music genre classification became a very interesting and significant challenge for Music Information Retrieval. Because of the existence of thousands of genres from different cultures and the general subjective nature of music genres, it is very hard to create a system that can classify any type of music to its genre.  </a:t>
            </a:r>
          </a:p>
          <a:p>
            <a:pPr algn="just"/>
            <a:endParaRPr lang="en-US" sz="2800" dirty="0">
              <a:latin typeface="Georgia" charset="0"/>
            </a:endParaRPr>
          </a:p>
          <a:p>
            <a:pPr algn="just"/>
            <a:r>
              <a:rPr lang="en-US" sz="2800" dirty="0">
                <a:latin typeface="Georgia" charset="0"/>
              </a:rPr>
              <a:t>In this project, we do a comparative study of audio music genre classification where we use different machine learning approaches to classify musical genres. Specifically, we analyze different machine learning algorithms such as k-NN, multi-class SVM, k-Means clustering and a Gaussian Mixture Model. Finally, we also use </a:t>
            </a:r>
            <a:r>
              <a:rPr lang="en-US" sz="2800" dirty="0" err="1">
                <a:latin typeface="Georgia" charset="0"/>
              </a:rPr>
              <a:t>PyTorch</a:t>
            </a:r>
            <a:r>
              <a:rPr lang="en-US" sz="2800" dirty="0">
                <a:latin typeface="Georgia" charset="0"/>
              </a:rPr>
              <a:t> to generate convolutional neural networks and perform genre classification with deep learning. </a:t>
            </a:r>
          </a:p>
          <a:p>
            <a:pPr algn="just"/>
            <a:endParaRPr lang="en-US" sz="2800" dirty="0">
              <a:latin typeface="Georgia" charset="0"/>
            </a:endParaRPr>
          </a:p>
          <a:p>
            <a:pPr algn="just"/>
            <a:r>
              <a:rPr lang="en-US" sz="2800" dirty="0">
                <a:latin typeface="Georgia" charset="0"/>
              </a:rPr>
              <a:t>For musical data, </a:t>
            </a:r>
            <a:r>
              <a:rPr lang="en-US" sz="2800" dirty="0" err="1">
                <a:latin typeface="Georgia" charset="0"/>
                <a:cs typeface="Georgia" charset="0"/>
              </a:rPr>
              <a:t>Marsyas</a:t>
            </a:r>
            <a:r>
              <a:rPr lang="en-US" sz="2800" dirty="0">
                <a:latin typeface="Georgia" charset="0"/>
                <a:cs typeface="Georgia" charset="0"/>
              </a:rPr>
              <a:t> is an open source software framework for Music Information Retrieval with the GTZAN Genre Collection Database, which has 10 genres and each genre has 100 30-second audio tracks. All the tracks are 22050 Hz Mono 16-bit audio files in .au format. </a:t>
            </a:r>
            <a:endParaRPr lang="en-US" sz="2800" dirty="0"/>
          </a:p>
          <a:p>
            <a:endParaRPr lang="en-US" sz="2800" b="1" dirty="0">
              <a:latin typeface="Georgia" panose="02040502050405020303" pitchFamily="18" charset="0"/>
            </a:endParaRPr>
          </a:p>
          <a:p>
            <a:pPr algn="just"/>
            <a:r>
              <a:rPr lang="en-US" sz="2800" dirty="0">
                <a:latin typeface="Georgia" panose="02040502050405020303" pitchFamily="18" charset="0"/>
              </a:rPr>
              <a:t>For feature extraction, we used Mel Frequency Cepstral Coefficients (MFCC) to characterize musical data as MFCC usually produces promising results for non-speech signals. After using MFCC, we also used Principal Component Analysis (PCA) to further reduce dimensionality of our data. </a:t>
            </a:r>
          </a:p>
        </p:txBody>
      </p:sp>
      <mc:AlternateContent xmlns:mc="http://schemas.openxmlformats.org/markup-compatibility/2006" xmlns:a14="http://schemas.microsoft.com/office/drawing/2010/main">
        <mc:Choice Requires="a14">
          <p:sp>
            <p:nvSpPr>
              <p:cNvPr id="15366" name="Rectangle 6"/>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131F33"/>
                    </a:solidFill>
                  </a:rPr>
                  <a:t>TECHNIQUES</a:t>
                </a:r>
                <a:endParaRPr lang="en-GB" sz="4000" b="1" dirty="0">
                  <a:solidFill>
                    <a:srgbClr val="131F33"/>
                  </a:solidFill>
                </a:endParaRPr>
              </a:p>
              <a:p>
                <a:pPr marL="381000" indent="-381000"/>
                <a:endParaRPr lang="en-US" sz="2800" b="1" dirty="0"/>
              </a:p>
              <a:p>
                <a:pPr marL="381000" indent="-381000"/>
                <a:r>
                  <a:rPr lang="en-US" sz="2800" b="1" dirty="0">
                    <a:latin typeface="Georgia" charset="0"/>
                    <a:cs typeface="Georgia" charset="0"/>
                  </a:rPr>
                  <a:t>k-Nearest Neighbor Algorithm:</a:t>
                </a:r>
              </a:p>
              <a:p>
                <a:pPr marL="381000" indent="-381000" algn="just"/>
                <a:r>
                  <a:rPr lang="en-US" sz="2800" dirty="0">
                    <a:latin typeface="Georgia" charset="0"/>
                  </a:rPr>
                  <a:t>	We used the simple, but effective k-NN algorithm for genre classification. After our experiments, we found out that k = 5 was the best hyperparameter. We used Euclidean distance to compute the distance between two data points. </a:t>
                </a:r>
              </a:p>
              <a:p>
                <a:pPr marL="381000" indent="-381000" algn="just"/>
                <a:endParaRPr lang="en-US" sz="2800" dirty="0">
                  <a:latin typeface="Georgia" charset="0"/>
                </a:endParaRPr>
              </a:p>
              <a:p>
                <a:pPr marL="381000" indent="-381000" algn="just"/>
                <a:endParaRPr lang="en-US" sz="2800" b="1" dirty="0">
                  <a:latin typeface="Georgia" charset="0"/>
                  <a:cs typeface="Georgia" charset="0"/>
                </a:endParaRPr>
              </a:p>
              <a:p>
                <a:pPr marL="381000" indent="-381000"/>
                <a:r>
                  <a:rPr lang="en-US" sz="2800" b="1" dirty="0">
                    <a:latin typeface="Georgia" charset="0"/>
                    <a:cs typeface="Georgia" charset="0"/>
                  </a:rPr>
                  <a:t>Multi-Class Support Vector Machines: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K-Means Clustering: </a:t>
                </a:r>
              </a:p>
              <a:p>
                <a:pPr marL="381000" indent="-381000"/>
                <a:r>
                  <a:rPr lang="en-US" sz="2800" b="1" dirty="0">
                    <a:latin typeface="Georgia" charset="0"/>
                    <a:cs typeface="Georgia" charset="0"/>
                  </a:rPr>
                  <a:t>	</a:t>
                </a:r>
                <a:r>
                  <a:rPr lang="en-US" sz="2800" dirty="0">
                    <a:latin typeface="Georgia" charset="0"/>
                    <a:cs typeface="Georgia" charset="0"/>
                  </a:rPr>
                  <a:t>We experimented using </a:t>
                </a:r>
                <a:r>
                  <a:rPr lang="en-US" sz="2800" dirty="0" err="1">
                    <a:latin typeface="Georgia" charset="0"/>
                    <a:cs typeface="Georgia" charset="0"/>
                  </a:rPr>
                  <a:t>KMeans</a:t>
                </a:r>
                <a:r>
                  <a:rPr lang="en-US" sz="2800" dirty="0">
                    <a:latin typeface="Georgia" charset="0"/>
                    <a:cs typeface="Georgia" charset="0"/>
                  </a:rPr>
                  <a:t> clustering for an unsupervised method to group our music classes. Using the objective function:</a:t>
                </a:r>
              </a:p>
              <a:p>
                <a:pPr marL="381000" indent="-381000"/>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𝑵</m:t>
                          </m:r>
                        </m:sup>
                        <m:e>
                          <m:r>
                            <a:rPr lang="en-US" sz="2800" b="1" i="1" smtClean="0">
                              <a:latin typeface="Cambria Math" panose="02040503050406030204" pitchFamily="18" charset="0"/>
                            </a:rPr>
                            <m:t>𝒎𝒊</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𝒏</m:t>
                              </m:r>
                            </m:e>
                            <m:sub>
                              <m:r>
                                <a:rPr lang="en-US" sz="2800" b="1" i="1" smtClean="0">
                                  <a:latin typeface="Cambria Math" panose="02040503050406030204" pitchFamily="18" charset="0"/>
                                </a:rPr>
                                <m:t>𝒋</m:t>
                              </m:r>
                            </m:sub>
                          </m:sSub>
                          <m:sSub>
                            <m:sSubPr>
                              <m:ctrlPr>
                                <a:rPr lang="en-US" sz="2800" b="1" i="1" smtClean="0">
                                  <a:latin typeface="Cambria Math" panose="02040503050406030204" pitchFamily="18" charset="0"/>
                                  <a:ea typeface="Cambria Math" panose="02040503050406030204" pitchFamily="18" charset="0"/>
                                </a:rPr>
                              </m:ctrlPr>
                            </m:sSubPr>
                            <m:e>
                              <m:sSup>
                                <m:sSupPr>
                                  <m:ctrlPr>
                                    <a:rPr lang="en-US" sz="2800" b="1" i="1" smtClean="0">
                                      <a:latin typeface="Cambria Math" panose="02040503050406030204" pitchFamily="18" charset="0"/>
                                      <a:ea typeface="Cambria Math" panose="02040503050406030204" pitchFamily="18" charset="0"/>
                                    </a:rPr>
                                  </m:ctrlPr>
                                </m:sSupPr>
                                <m:e>
                                  <m:d>
                                    <m:dPr>
                                      <m:begChr m:val="|"/>
                                      <m:endChr m:val="|"/>
                                      <m:ctrlPr>
                                        <a:rPr lang="en-US" sz="2800" b="1" i="1" smtClean="0">
                                          <a:latin typeface="Cambria Math" panose="02040503050406030204" pitchFamily="18" charset="0"/>
                                        </a:rPr>
                                      </m:ctrlPr>
                                    </m:dPr>
                                    <m:e>
                                      <m:d>
                                        <m:dPr>
                                          <m:begChr m:val="|"/>
                                          <m:endChr m:val="|"/>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𝝁</m:t>
                                              </m:r>
                                            </m:e>
                                            <m:sub>
                                              <m:r>
                                                <a:rPr lang="en-US" sz="2800" b="1" i="1" smtClean="0">
                                                  <a:latin typeface="Cambria Math" panose="02040503050406030204" pitchFamily="18" charset="0"/>
                                                  <a:ea typeface="Cambria Math" panose="02040503050406030204" pitchFamily="18" charset="0"/>
                                                </a:rPr>
                                                <m:t>𝒋</m:t>
                                              </m:r>
                                            </m:sub>
                                          </m:sSub>
                                        </m:e>
                                      </m:d>
                                    </m:e>
                                  </m:d>
                                </m:e>
                                <m:sup>
                                  <m:r>
                                    <a:rPr lang="en-US" sz="2800" b="1" i="1" smtClean="0">
                                      <a:latin typeface="Cambria Math" panose="02040503050406030204" pitchFamily="18" charset="0"/>
                                      <a:ea typeface="Cambria Math" panose="02040503050406030204" pitchFamily="18" charset="0"/>
                                    </a:rPr>
                                    <m:t>𝟐</m:t>
                                  </m:r>
                                </m:sup>
                              </m:sSup>
                            </m:e>
                            <m:sub/>
                          </m:sSub>
                        </m:e>
                      </m:nary>
                    </m:oMath>
                  </m:oMathPara>
                </a14:m>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Gaussian Mixture Model:</a:t>
                </a:r>
              </a:p>
              <a:p>
                <a:pPr marL="381000" indent="-381000"/>
                <a:r>
                  <a:rPr lang="en-US" sz="2800" b="1" dirty="0">
                    <a:latin typeface="Georgia" charset="0"/>
                    <a:cs typeface="Georgia" charset="0"/>
                  </a:rPr>
                  <a:t>	</a:t>
                </a:r>
                <a:r>
                  <a:rPr lang="en-US" sz="2800" dirty="0">
                    <a:latin typeface="Georgia" charset="0"/>
                    <a:cs typeface="Georgia" charset="0"/>
                  </a:rPr>
                  <a:t>We also implemented a soft assignment version of unsupervised clustering in which each data point has a probability that it is assigned to each cluster.</a:t>
                </a: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Simple 3-layer Neural Network:</a:t>
                </a:r>
              </a:p>
              <a:p>
                <a:pPr marL="381000" indent="-381000"/>
                <a:r>
                  <a:rPr lang="en-US" sz="2800" b="1" dirty="0">
                    <a:latin typeface="Georgia" charset="0"/>
                    <a:cs typeface="Georgia" charset="0"/>
                  </a:rPr>
                  <a:t>	</a:t>
                </a:r>
                <a:r>
                  <a:rPr lang="en-US" sz="2800" dirty="0">
                    <a:latin typeface="Georgia" charset="0"/>
                    <a:cs typeface="Georgia" charset="0"/>
                  </a:rPr>
                  <a:t>We then decided it would be best to utilize a couple of deep learning methods. To being, we created a simple 2 layer neural network with </a:t>
                </a:r>
                <a:r>
                  <a:rPr lang="en-US" sz="2800" dirty="0" err="1">
                    <a:latin typeface="Georgia" charset="0"/>
                    <a:cs typeface="Georgia" charset="0"/>
                  </a:rPr>
                  <a:t>ReLU</a:t>
                </a:r>
                <a:r>
                  <a:rPr lang="en-US" sz="2800" dirty="0">
                    <a:latin typeface="Georgia" charset="0"/>
                    <a:cs typeface="Georgia" charset="0"/>
                  </a:rPr>
                  <a:t> nonlinearity.</a:t>
                </a:r>
                <a:endParaRPr lang="en-US" sz="2800" b="1" dirty="0">
                  <a:latin typeface="Georgia" charset="0"/>
                  <a:cs typeface="Georgia" charset="0"/>
                </a:endParaRP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Convolutional Neural Network: </a:t>
                </a:r>
              </a:p>
              <a:p>
                <a:pPr marL="381000" indent="-381000"/>
                <a:r>
                  <a:rPr lang="en-US" sz="2800" dirty="0">
                    <a:latin typeface="Georgia" charset="0"/>
                    <a:cs typeface="Georgia" charset="0"/>
                  </a:rPr>
                  <a:t>	To finish out our experiments, we tried a couple of different convolutional neural network architectures.</a:t>
                </a: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r>
                  <a:rPr lang="en-US" sz="2800" dirty="0">
                    <a:latin typeface="Georgia" charset="0"/>
                    <a:cs typeface="Georgia" charset="0"/>
                  </a:rPr>
                  <a:t># Add Neural Network Architectures and some plots</a:t>
                </a:r>
              </a:p>
            </p:txBody>
          </p:sp>
        </mc:Choice>
        <mc:Fallback xmlns="">
          <p:sp>
            <p:nvSpPr>
              <p:cNvPr id="15366" name="Rectangle 6"/>
              <p:cNvSpPr>
                <a:spLocks noRot="1" noChangeAspect="1" noMove="1" noResize="1" noEditPoints="1" noAdjustHandles="1" noChangeArrowheads="1" noChangeShapeType="1" noTextEdit="1"/>
              </p:cNvSpPr>
              <p:nvPr/>
            </p:nvSpPr>
            <p:spPr bwMode="auto">
              <a:xfrm>
                <a:off x="11734800" y="5181600"/>
                <a:ext cx="9829800" cy="26746200"/>
              </a:xfrm>
              <a:prstGeom prst="rect">
                <a:avLst/>
              </a:prstGeom>
              <a:blipFill>
                <a:blip r:embed="rId2"/>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
        <p:nvSpPr>
          <p:cNvPr id="15367"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RESULTS</a:t>
            </a:r>
            <a:endParaRPr lang="en-GB" sz="4000" b="1" dirty="0">
              <a:solidFill>
                <a:srgbClr val="131F33"/>
              </a:solidFill>
            </a:endParaRPr>
          </a:p>
          <a:p>
            <a:r>
              <a:rPr lang="en-US" sz="2800" dirty="0">
                <a:latin typeface="Georgia" charset="0"/>
                <a:cs typeface="Georgia" charset="0"/>
              </a:rPr>
              <a:t> </a:t>
            </a:r>
          </a:p>
          <a:p>
            <a:endParaRPr lang="en-US" sz="2800" dirty="0">
              <a:latin typeface="Georgia" charset="0"/>
              <a:cs typeface="Georgia" charset="0"/>
            </a:endParaRPr>
          </a:p>
          <a:p>
            <a:endParaRPr lang="en-US" sz="2800" dirty="0">
              <a:latin typeface="Georgia" charset="0"/>
              <a:cs typeface="Georgia" charset="0"/>
            </a:endParaRPr>
          </a:p>
          <a:p>
            <a:pPr>
              <a:spcBef>
                <a:spcPct val="50000"/>
              </a:spcBef>
            </a:pPr>
            <a:endParaRPr lang="en-US" sz="4000" b="1" dirty="0">
              <a:solidFill>
                <a:srgbClr val="CC3300"/>
              </a:solidFill>
            </a:endParaRPr>
          </a:p>
        </p:txBody>
      </p:sp>
      <p:sp>
        <p:nvSpPr>
          <p:cNvPr id="15368"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52754"/>
                </a:solidFill>
                <a:latin typeface="+mn-lt"/>
              </a:rPr>
              <a:t>CHALLENGES:</a:t>
            </a:r>
          </a:p>
          <a:p>
            <a:endParaRPr lang="en-US" sz="4000" dirty="0">
              <a:latin typeface="+mn-lt"/>
            </a:endParaRPr>
          </a:p>
          <a:p>
            <a:r>
              <a:rPr lang="en-US" sz="2800" dirty="0">
                <a:latin typeface="Georgia" charset="0"/>
                <a:ea typeface="Georgia" charset="0"/>
                <a:cs typeface="Georgia" charset="0"/>
              </a:rPr>
              <a:t>Illini Union Document Services can print posters on a variety of materials, including fabric and polypropylene. For pricing and other information, contact Document Services at 217-333-9350 or </a:t>
            </a:r>
            <a:r>
              <a:rPr lang="en-US" sz="2800" dirty="0">
                <a:latin typeface="Georgia" charset="0"/>
                <a:ea typeface="Georgia" charset="0"/>
                <a:cs typeface="Georgia" charset="0"/>
                <a:hlinkClick r:id="rId3"/>
              </a:rPr>
              <a:t>send an e-mail</a:t>
            </a:r>
            <a:r>
              <a:rPr lang="en-US" sz="2800" dirty="0">
                <a:latin typeface="Georgia" charset="0"/>
                <a:ea typeface="Georgia" charset="0"/>
                <a:cs typeface="Georgia" charset="0"/>
              </a:rPr>
              <a:t>.</a:t>
            </a:r>
          </a:p>
          <a:p>
            <a:r>
              <a:rPr lang="en-US" sz="2800" dirty="0">
                <a:latin typeface="Georgia" charset="0"/>
                <a:ea typeface="Georgia" charset="0"/>
                <a:cs typeface="Georgia" charset="0"/>
              </a:rPr>
              <a:t> </a:t>
            </a:r>
          </a:p>
          <a:p>
            <a:r>
              <a:rPr lang="en-US" sz="2800" dirty="0">
                <a:latin typeface="Georgia" charset="0"/>
                <a:ea typeface="Georgia" charset="0"/>
                <a:cs typeface="Georgia" charset="0"/>
              </a:rPr>
              <a:t>Plan ahead; allow three business days to complete the order. Other dimensions are available; the charge is by square foot. </a:t>
            </a:r>
          </a:p>
          <a:p>
            <a:endParaRPr lang="en-US" sz="2800" dirty="0"/>
          </a:p>
        </p:txBody>
      </p:sp>
      <p:sp>
        <p:nvSpPr>
          <p:cNvPr id="15370"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a:solidFill>
                  <a:srgbClr val="131F33"/>
                </a:solidFill>
              </a:rPr>
              <a:t>CONCLUSIONS</a:t>
            </a:r>
          </a:p>
          <a:p>
            <a:endParaRPr lang="en-US" sz="2800"/>
          </a:p>
          <a:p>
            <a:r>
              <a:rPr lang="en-US" sz="280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a:latin typeface="Georgia" charset="0"/>
              <a:cs typeface="Georgia" charset="0"/>
            </a:endParaRPr>
          </a:p>
          <a:p>
            <a:r>
              <a:rPr lang="en-US" sz="2800">
                <a:latin typeface="Georgia" charset="0"/>
                <a:cs typeface="Georgia" charset="0"/>
              </a:rPr>
              <a:t>creativeservices@illinois.edu</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9035" y="30327600"/>
            <a:ext cx="5739956" cy="996313"/>
          </a:xfrm>
          <a:prstGeom prst="rect">
            <a:avLst/>
          </a:prstGeom>
        </p:spPr>
      </p:pic>
      <p:pic>
        <p:nvPicPr>
          <p:cNvPr id="3" name="Picture 2"/>
          <p:cNvPicPr>
            <a:picLocks noChangeAspect="1"/>
          </p:cNvPicPr>
          <p:nvPr/>
        </p:nvPicPr>
        <p:blipFill>
          <a:blip r:embed="rId5"/>
          <a:stretch>
            <a:fillRect/>
          </a:stretch>
        </p:blipFill>
        <p:spPr>
          <a:xfrm>
            <a:off x="27113029" y="6282510"/>
            <a:ext cx="5043371" cy="3775405"/>
          </a:xfrm>
          <a:prstGeom prst="rect">
            <a:avLst/>
          </a:prstGeom>
        </p:spPr>
      </p:pic>
      <p:sp>
        <p:nvSpPr>
          <p:cNvPr id="4" name="TextBox 3"/>
          <p:cNvSpPr txBox="1"/>
          <p:nvPr/>
        </p:nvSpPr>
        <p:spPr>
          <a:xfrm>
            <a:off x="27091175" y="10234474"/>
            <a:ext cx="5093418" cy="523220"/>
          </a:xfrm>
          <a:prstGeom prst="rect">
            <a:avLst/>
          </a:prstGeom>
          <a:noFill/>
        </p:spPr>
        <p:txBody>
          <a:bodyPr wrap="square" rtlCol="0">
            <a:spAutoFit/>
          </a:bodyPr>
          <a:lstStyle/>
          <a:p>
            <a:r>
              <a:rPr lang="en-US" sz="2800" dirty="0"/>
              <a:t>Data reduced to 3 dimensions</a:t>
            </a:r>
          </a:p>
        </p:txBody>
      </p:sp>
      <p:pic>
        <p:nvPicPr>
          <p:cNvPr id="6" name="Picture 5">
            <a:extLst>
              <a:ext uri="{FF2B5EF4-FFF2-40B4-BE49-F238E27FC236}">
                <a16:creationId xmlns:a16="http://schemas.microsoft.com/office/drawing/2014/main" id="{FF1009FD-E928-DD4A-AFCB-B2FDEBC325D6}"/>
              </a:ext>
            </a:extLst>
          </p:cNvPr>
          <p:cNvPicPr>
            <a:picLocks noChangeAspect="1"/>
          </p:cNvPicPr>
          <p:nvPr/>
        </p:nvPicPr>
        <p:blipFill>
          <a:blip r:embed="rId6"/>
          <a:stretch>
            <a:fillRect/>
          </a:stretch>
        </p:blipFill>
        <p:spPr>
          <a:xfrm>
            <a:off x="22439549" y="18059400"/>
            <a:ext cx="4927784" cy="4075672"/>
          </a:xfrm>
          <a:prstGeom prst="rect">
            <a:avLst/>
          </a:prstGeom>
        </p:spPr>
      </p:pic>
      <p:sp>
        <p:nvSpPr>
          <p:cNvPr id="22" name="TextBox 21">
            <a:extLst>
              <a:ext uri="{FF2B5EF4-FFF2-40B4-BE49-F238E27FC236}">
                <a16:creationId xmlns:a16="http://schemas.microsoft.com/office/drawing/2014/main" id="{8059BE91-239C-C944-9904-6A5963AAF874}"/>
              </a:ext>
            </a:extLst>
          </p:cNvPr>
          <p:cNvSpPr txBox="1"/>
          <p:nvPr/>
        </p:nvSpPr>
        <p:spPr>
          <a:xfrm>
            <a:off x="23923775" y="22104334"/>
            <a:ext cx="2285106" cy="523220"/>
          </a:xfrm>
          <a:prstGeom prst="rect">
            <a:avLst/>
          </a:prstGeom>
          <a:noFill/>
        </p:spPr>
        <p:txBody>
          <a:bodyPr wrap="square" rtlCol="0">
            <a:spAutoFit/>
          </a:bodyPr>
          <a:lstStyle/>
          <a:p>
            <a:r>
              <a:rPr lang="en-US" sz="2800" dirty="0"/>
              <a:t>k-NN 81%</a:t>
            </a:r>
          </a:p>
        </p:txBody>
      </p:sp>
      <p:pic>
        <p:nvPicPr>
          <p:cNvPr id="8" name="Picture 7">
            <a:extLst>
              <a:ext uri="{FF2B5EF4-FFF2-40B4-BE49-F238E27FC236}">
                <a16:creationId xmlns:a16="http://schemas.microsoft.com/office/drawing/2014/main" id="{F53EEA8C-CB4B-7846-8FD1-C945C28EC753}"/>
              </a:ext>
            </a:extLst>
          </p:cNvPr>
          <p:cNvPicPr>
            <a:picLocks noChangeAspect="1"/>
          </p:cNvPicPr>
          <p:nvPr/>
        </p:nvPicPr>
        <p:blipFill>
          <a:blip r:embed="rId7"/>
          <a:stretch>
            <a:fillRect/>
          </a:stretch>
        </p:blipFill>
        <p:spPr>
          <a:xfrm>
            <a:off x="27303868" y="18059400"/>
            <a:ext cx="4880725" cy="4076745"/>
          </a:xfrm>
          <a:prstGeom prst="rect">
            <a:avLst/>
          </a:prstGeom>
        </p:spPr>
      </p:pic>
      <p:sp>
        <p:nvSpPr>
          <p:cNvPr id="25" name="TextBox 24">
            <a:extLst>
              <a:ext uri="{FF2B5EF4-FFF2-40B4-BE49-F238E27FC236}">
                <a16:creationId xmlns:a16="http://schemas.microsoft.com/office/drawing/2014/main" id="{CEE1A563-FA37-9143-9886-7511BBD88EFF}"/>
              </a:ext>
            </a:extLst>
          </p:cNvPr>
          <p:cNvSpPr txBox="1"/>
          <p:nvPr/>
        </p:nvSpPr>
        <p:spPr>
          <a:xfrm>
            <a:off x="28794446" y="22151321"/>
            <a:ext cx="2285106" cy="523220"/>
          </a:xfrm>
          <a:prstGeom prst="rect">
            <a:avLst/>
          </a:prstGeom>
          <a:noFill/>
        </p:spPr>
        <p:txBody>
          <a:bodyPr wrap="square" rtlCol="0">
            <a:spAutoFit/>
          </a:bodyPr>
          <a:lstStyle/>
          <a:p>
            <a:r>
              <a:rPr lang="en-US" sz="2800" dirty="0"/>
              <a:t>SVM 84%</a:t>
            </a:r>
          </a:p>
        </p:txBody>
      </p:sp>
      <p:pic>
        <p:nvPicPr>
          <p:cNvPr id="10" name="Picture 9">
            <a:extLst>
              <a:ext uri="{FF2B5EF4-FFF2-40B4-BE49-F238E27FC236}">
                <a16:creationId xmlns:a16="http://schemas.microsoft.com/office/drawing/2014/main" id="{B4621072-E207-4E41-A58F-FEC4F97B2819}"/>
              </a:ext>
            </a:extLst>
          </p:cNvPr>
          <p:cNvPicPr>
            <a:picLocks noChangeAspect="1"/>
          </p:cNvPicPr>
          <p:nvPr/>
        </p:nvPicPr>
        <p:blipFill>
          <a:blip r:embed="rId8"/>
          <a:stretch>
            <a:fillRect/>
          </a:stretch>
        </p:blipFill>
        <p:spPr>
          <a:xfrm>
            <a:off x="27396188" y="23107723"/>
            <a:ext cx="4711314" cy="4079982"/>
          </a:xfrm>
          <a:prstGeom prst="rect">
            <a:avLst/>
          </a:prstGeom>
        </p:spPr>
      </p:pic>
      <p:sp>
        <p:nvSpPr>
          <p:cNvPr id="28" name="TextBox 27">
            <a:extLst>
              <a:ext uri="{FF2B5EF4-FFF2-40B4-BE49-F238E27FC236}">
                <a16:creationId xmlns:a16="http://schemas.microsoft.com/office/drawing/2014/main" id="{DFD90288-D91C-864E-AFE3-9B4CDAB7DAC8}"/>
              </a:ext>
            </a:extLst>
          </p:cNvPr>
          <p:cNvSpPr txBox="1"/>
          <p:nvPr/>
        </p:nvSpPr>
        <p:spPr>
          <a:xfrm>
            <a:off x="23598001" y="27137421"/>
            <a:ext cx="2610880" cy="523220"/>
          </a:xfrm>
          <a:prstGeom prst="rect">
            <a:avLst/>
          </a:prstGeom>
          <a:noFill/>
        </p:spPr>
        <p:txBody>
          <a:bodyPr wrap="square" rtlCol="0">
            <a:spAutoFit/>
          </a:bodyPr>
          <a:lstStyle/>
          <a:p>
            <a:r>
              <a:rPr lang="en-US" sz="2800" dirty="0"/>
              <a:t>Gaussian 85%</a:t>
            </a:r>
          </a:p>
        </p:txBody>
      </p:sp>
      <p:pic>
        <p:nvPicPr>
          <p:cNvPr id="12" name="Picture 11">
            <a:extLst>
              <a:ext uri="{FF2B5EF4-FFF2-40B4-BE49-F238E27FC236}">
                <a16:creationId xmlns:a16="http://schemas.microsoft.com/office/drawing/2014/main" id="{37B458A6-CF92-1146-A24B-A209DE5C2A30}"/>
              </a:ext>
            </a:extLst>
          </p:cNvPr>
          <p:cNvPicPr>
            <a:picLocks noChangeAspect="1"/>
          </p:cNvPicPr>
          <p:nvPr/>
        </p:nvPicPr>
        <p:blipFill>
          <a:blip r:embed="rId9"/>
          <a:stretch>
            <a:fillRect/>
          </a:stretch>
        </p:blipFill>
        <p:spPr>
          <a:xfrm>
            <a:off x="22367262" y="6297234"/>
            <a:ext cx="4924092" cy="3713518"/>
          </a:xfrm>
          <a:prstGeom prst="rect">
            <a:avLst/>
          </a:prstGeom>
        </p:spPr>
      </p:pic>
      <p:sp>
        <p:nvSpPr>
          <p:cNvPr id="31" name="TextBox 30">
            <a:extLst>
              <a:ext uri="{FF2B5EF4-FFF2-40B4-BE49-F238E27FC236}">
                <a16:creationId xmlns:a16="http://schemas.microsoft.com/office/drawing/2014/main" id="{1C1BC384-0934-C248-99E0-C3CC457072CB}"/>
              </a:ext>
            </a:extLst>
          </p:cNvPr>
          <p:cNvSpPr txBox="1"/>
          <p:nvPr/>
        </p:nvSpPr>
        <p:spPr>
          <a:xfrm>
            <a:off x="22298407" y="10230308"/>
            <a:ext cx="5093418" cy="523220"/>
          </a:xfrm>
          <a:prstGeom prst="rect">
            <a:avLst/>
          </a:prstGeom>
          <a:noFill/>
        </p:spPr>
        <p:txBody>
          <a:bodyPr wrap="square" rtlCol="0">
            <a:spAutoFit/>
          </a:bodyPr>
          <a:lstStyle/>
          <a:p>
            <a:r>
              <a:rPr lang="en-US" sz="2800" dirty="0"/>
              <a:t>Data reduced to 2 dimensions</a:t>
            </a:r>
          </a:p>
        </p:txBody>
      </p:sp>
      <p:pic>
        <p:nvPicPr>
          <p:cNvPr id="14" name="Picture 13">
            <a:extLst>
              <a:ext uri="{FF2B5EF4-FFF2-40B4-BE49-F238E27FC236}">
                <a16:creationId xmlns:a16="http://schemas.microsoft.com/office/drawing/2014/main" id="{D025AAA8-75A6-0C40-AD3C-C4E8D450015B}"/>
              </a:ext>
            </a:extLst>
          </p:cNvPr>
          <p:cNvPicPr>
            <a:picLocks noChangeAspect="1"/>
          </p:cNvPicPr>
          <p:nvPr/>
        </p:nvPicPr>
        <p:blipFill>
          <a:blip r:embed="rId10"/>
          <a:stretch>
            <a:fillRect/>
          </a:stretch>
        </p:blipFill>
        <p:spPr>
          <a:xfrm>
            <a:off x="22518685" y="23161491"/>
            <a:ext cx="4572490" cy="3972446"/>
          </a:xfrm>
          <a:prstGeom prst="rect">
            <a:avLst/>
          </a:prstGeom>
        </p:spPr>
      </p:pic>
      <p:sp>
        <p:nvSpPr>
          <p:cNvPr id="34" name="TextBox 33">
            <a:extLst>
              <a:ext uri="{FF2B5EF4-FFF2-40B4-BE49-F238E27FC236}">
                <a16:creationId xmlns:a16="http://schemas.microsoft.com/office/drawing/2014/main" id="{CF82B09D-0455-774B-AEBF-2B6CDD0BA95D}"/>
              </a:ext>
            </a:extLst>
          </p:cNvPr>
          <p:cNvSpPr txBox="1"/>
          <p:nvPr/>
        </p:nvSpPr>
        <p:spPr>
          <a:xfrm>
            <a:off x="28189876" y="27202881"/>
            <a:ext cx="2889676" cy="523220"/>
          </a:xfrm>
          <a:prstGeom prst="rect">
            <a:avLst/>
          </a:prstGeom>
          <a:noFill/>
        </p:spPr>
        <p:txBody>
          <a:bodyPr wrap="square" rtlCol="0">
            <a:spAutoFit/>
          </a:bodyPr>
          <a:lstStyle/>
          <a:p>
            <a:r>
              <a:rPr lang="en-US" sz="2800" dirty="0"/>
              <a:t>3-layer NN 88%</a:t>
            </a:r>
          </a:p>
        </p:txBody>
      </p:sp>
      <p:graphicFrame>
        <p:nvGraphicFramePr>
          <p:cNvPr id="5" name="Table 4">
            <a:extLst>
              <a:ext uri="{FF2B5EF4-FFF2-40B4-BE49-F238E27FC236}">
                <a16:creationId xmlns:a16="http://schemas.microsoft.com/office/drawing/2014/main" id="{F6D81889-0CFC-9243-96DE-31F21EE480D1}"/>
              </a:ext>
            </a:extLst>
          </p:cNvPr>
          <p:cNvGraphicFramePr>
            <a:graphicFrameLocks noGrp="1"/>
          </p:cNvGraphicFramePr>
          <p:nvPr>
            <p:extLst>
              <p:ext uri="{D42A27DB-BD31-4B8C-83A1-F6EECF244321}">
                <p14:modId xmlns:p14="http://schemas.microsoft.com/office/powerpoint/2010/main" val="98326407"/>
              </p:ext>
            </p:extLst>
          </p:nvPr>
        </p:nvGraphicFramePr>
        <p:xfrm>
          <a:off x="23030953" y="11502119"/>
          <a:ext cx="8721744" cy="5530862"/>
        </p:xfrm>
        <a:graphic>
          <a:graphicData uri="http://schemas.openxmlformats.org/drawingml/2006/table">
            <a:tbl>
              <a:tblPr firstRow="1" bandRow="1">
                <a:tableStyleId>{5C22544A-7EE6-4342-B048-85BDC9FD1C3A}</a:tableStyleId>
              </a:tblPr>
              <a:tblGrid>
                <a:gridCol w="2180436">
                  <a:extLst>
                    <a:ext uri="{9D8B030D-6E8A-4147-A177-3AD203B41FA5}">
                      <a16:colId xmlns:a16="http://schemas.microsoft.com/office/drawing/2014/main" val="1248475809"/>
                    </a:ext>
                  </a:extLst>
                </a:gridCol>
                <a:gridCol w="2180436">
                  <a:extLst>
                    <a:ext uri="{9D8B030D-6E8A-4147-A177-3AD203B41FA5}">
                      <a16:colId xmlns:a16="http://schemas.microsoft.com/office/drawing/2014/main" val="2543370198"/>
                    </a:ext>
                  </a:extLst>
                </a:gridCol>
                <a:gridCol w="2180436">
                  <a:extLst>
                    <a:ext uri="{9D8B030D-6E8A-4147-A177-3AD203B41FA5}">
                      <a16:colId xmlns:a16="http://schemas.microsoft.com/office/drawing/2014/main" val="468071448"/>
                    </a:ext>
                  </a:extLst>
                </a:gridCol>
                <a:gridCol w="2180436">
                  <a:extLst>
                    <a:ext uri="{9D8B030D-6E8A-4147-A177-3AD203B41FA5}">
                      <a16:colId xmlns:a16="http://schemas.microsoft.com/office/drawing/2014/main" val="157706253"/>
                    </a:ext>
                  </a:extLst>
                </a:gridCol>
              </a:tblGrid>
              <a:tr h="1008373">
                <a:tc>
                  <a:txBody>
                    <a:bodyPr/>
                    <a:lstStyle/>
                    <a:p>
                      <a:pPr algn="ctr"/>
                      <a:r>
                        <a:rPr lang="tr-TR" sz="2400" dirty="0">
                          <a:latin typeface="Georgia" panose="02040502050405020303" pitchFamily="18" charset="0"/>
                        </a:rPr>
                        <a:t>CLASSIFIER TYPE:</a:t>
                      </a: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ACCURACY: </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MOST ACCURATE GENRE</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LEAST ACCURATE GENRE</a:t>
                      </a:r>
                      <a:endParaRPr lang="tr-TR" sz="2400" dirty="0">
                        <a:latin typeface="Georgia" panose="02040502050405020303" pitchFamily="18" charset="0"/>
                      </a:endParaRPr>
                    </a:p>
                  </a:txBody>
                  <a:tcPr/>
                </a:tc>
                <a:extLst>
                  <a:ext uri="{0D108BD9-81ED-4DB2-BD59-A6C34878D82A}">
                    <a16:rowId xmlns:a16="http://schemas.microsoft.com/office/drawing/2014/main" val="619836131"/>
                  </a:ext>
                </a:extLst>
              </a:tr>
              <a:tr h="694657">
                <a:tc>
                  <a:txBody>
                    <a:bodyPr/>
                    <a:lstStyle/>
                    <a:p>
                      <a:pPr algn="ctr"/>
                      <a:r>
                        <a:rPr lang="tr-TR" sz="2400" dirty="0">
                          <a:latin typeface="Georgia" panose="02040502050405020303" pitchFamily="18" charset="0"/>
                        </a:rPr>
                        <a:t>K-</a:t>
                      </a:r>
                      <a:r>
                        <a:rPr lang="tr-TR" sz="2400" dirty="0" err="1">
                          <a:latin typeface="Georgia" panose="02040502050405020303" pitchFamily="18" charset="0"/>
                        </a:rPr>
                        <a:t>Nearest</a:t>
                      </a:r>
                      <a:r>
                        <a:rPr lang="tr-TR" sz="2400" dirty="0">
                          <a:latin typeface="Georgia" panose="02040502050405020303" pitchFamily="18" charset="0"/>
                        </a:rPr>
                        <a:t> </a:t>
                      </a:r>
                      <a:r>
                        <a:rPr lang="tr-TR" sz="2400" dirty="0" err="1">
                          <a:latin typeface="Georgia" panose="02040502050405020303" pitchFamily="18" charset="0"/>
                        </a:rPr>
                        <a:t>Neighbors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81%</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extLst>
                  <a:ext uri="{0D108BD9-81ED-4DB2-BD59-A6C34878D82A}">
                    <a16:rowId xmlns:a16="http://schemas.microsoft.com/office/drawing/2014/main" val="3620790994"/>
                  </a:ext>
                </a:extLst>
              </a:tr>
              <a:tr h="1008373">
                <a:tc>
                  <a:txBody>
                    <a:bodyPr/>
                    <a:lstStyle/>
                    <a:p>
                      <a:pPr algn="ctr"/>
                      <a:r>
                        <a:rPr lang="tr-TR" sz="2400" dirty="0" err="1">
                          <a:latin typeface="Georgia" panose="02040502050405020303" pitchFamily="18" charset="0"/>
                        </a:rPr>
                        <a:t>Support</a:t>
                      </a:r>
                      <a:r>
                        <a:rPr lang="tr-TR" sz="2400" dirty="0">
                          <a:latin typeface="Georgia" panose="02040502050405020303" pitchFamily="18" charset="0"/>
                        </a:rPr>
                        <a:t> </a:t>
                      </a:r>
                      <a:r>
                        <a:rPr lang="tr-TR" sz="2400" dirty="0" err="1">
                          <a:latin typeface="Georgia" panose="02040502050405020303" pitchFamily="18" charset="0"/>
                        </a:rPr>
                        <a:t>Vector</a:t>
                      </a:r>
                      <a:r>
                        <a:rPr lang="tr-TR" sz="2400" dirty="0">
                          <a:latin typeface="Georgia" panose="02040502050405020303" pitchFamily="18" charset="0"/>
                        </a:rPr>
                        <a:t> </a:t>
                      </a:r>
                      <a:r>
                        <a:rPr lang="tr-TR" sz="2400" dirty="0" err="1">
                          <a:latin typeface="Georgia" panose="02040502050405020303" pitchFamily="18" charset="0"/>
                        </a:rPr>
                        <a:t>Machines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84%</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Country</a:t>
                      </a:r>
                    </a:p>
                  </a:txBody>
                  <a:tcPr/>
                </a:tc>
                <a:extLst>
                  <a:ext uri="{0D108BD9-81ED-4DB2-BD59-A6C34878D82A}">
                    <a16:rowId xmlns:a16="http://schemas.microsoft.com/office/drawing/2014/main" val="1275742640"/>
                  </a:ext>
                </a:extLst>
              </a:tr>
              <a:tr h="1322089">
                <a:tc>
                  <a:txBody>
                    <a:bodyPr/>
                    <a:lstStyle/>
                    <a:p>
                      <a:pPr algn="ctr"/>
                      <a:r>
                        <a:rPr lang="tr-TR" sz="2400" dirty="0" err="1">
                          <a:latin typeface="Georgia" panose="02040502050405020303" pitchFamily="18" charset="0"/>
                        </a:rPr>
                        <a:t>Gaussian</a:t>
                      </a:r>
                      <a:r>
                        <a:rPr lang="tr-TR" sz="2400" dirty="0">
                          <a:latin typeface="Georgia" panose="02040502050405020303" pitchFamily="18" charset="0"/>
                        </a:rPr>
                        <a:t> </a:t>
                      </a:r>
                      <a:r>
                        <a:rPr lang="tr-TR" sz="2400" dirty="0" err="1">
                          <a:latin typeface="Georgia" panose="02040502050405020303" pitchFamily="18" charset="0"/>
                        </a:rPr>
                        <a:t>Mixture</a:t>
                      </a:r>
                      <a:r>
                        <a:rPr lang="tr-TR" sz="2400" dirty="0">
                          <a:latin typeface="Georgia" panose="02040502050405020303" pitchFamily="18" charset="0"/>
                        </a:rPr>
                        <a:t> Model (GMM)</a:t>
                      </a:r>
                    </a:p>
                  </a:txBody>
                  <a:tcPr/>
                </a:tc>
                <a:tc>
                  <a:txBody>
                    <a:bodyPr/>
                    <a:lstStyle/>
                    <a:p>
                      <a:pPr algn="ctr"/>
                      <a:r>
                        <a:rPr lang="tr-TR" sz="2400" dirty="0">
                          <a:latin typeface="Georgia" panose="02040502050405020303" pitchFamily="18" charset="0"/>
                        </a:rPr>
                        <a:t>85%</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Blues</a:t>
                      </a:r>
                      <a:endParaRPr lang="tr-TR" sz="2400" dirty="0">
                        <a:latin typeface="Georgia" panose="02040502050405020303" pitchFamily="18" charset="0"/>
                      </a:endParaRPr>
                    </a:p>
                  </a:txBody>
                  <a:tcPr/>
                </a:tc>
                <a:extLst>
                  <a:ext uri="{0D108BD9-81ED-4DB2-BD59-A6C34878D82A}">
                    <a16:rowId xmlns:a16="http://schemas.microsoft.com/office/drawing/2014/main" val="2876209667"/>
                  </a:ext>
                </a:extLst>
              </a:tr>
              <a:tr h="1008373">
                <a:tc>
                  <a:txBody>
                    <a:bodyPr/>
                    <a:lstStyle/>
                    <a:p>
                      <a:pPr algn="ctr"/>
                      <a:r>
                        <a:rPr lang="tr-TR" sz="2400" dirty="0">
                          <a:latin typeface="Georgia" panose="02040502050405020303" pitchFamily="18" charset="0"/>
                        </a:rPr>
                        <a:t>3-layer </a:t>
                      </a:r>
                      <a:r>
                        <a:rPr lang="tr-TR" sz="2400" dirty="0" err="1">
                          <a:latin typeface="Georgia" panose="02040502050405020303" pitchFamily="18" charset="0"/>
                        </a:rPr>
                        <a:t>Neural</a:t>
                      </a:r>
                      <a:r>
                        <a:rPr lang="tr-TR" sz="2400" dirty="0">
                          <a:latin typeface="Georgia" panose="02040502050405020303" pitchFamily="18" charset="0"/>
                        </a:rPr>
                        <a:t> Network</a:t>
                      </a:r>
                    </a:p>
                  </a:txBody>
                  <a:tcPr/>
                </a:tc>
                <a:tc>
                  <a:txBody>
                    <a:bodyPr/>
                    <a:lstStyle/>
                    <a:p>
                      <a:pPr algn="ctr"/>
                      <a:r>
                        <a:rPr lang="tr-TR" sz="2400" dirty="0">
                          <a:latin typeface="Georgia" panose="02040502050405020303" pitchFamily="18" charset="0"/>
                        </a:rPr>
                        <a:t>88%</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Pop</a:t>
                      </a:r>
                    </a:p>
                  </a:txBody>
                  <a:tcPr/>
                </a:tc>
                <a:extLst>
                  <a:ext uri="{0D108BD9-81ED-4DB2-BD59-A6C34878D82A}">
                    <a16:rowId xmlns:a16="http://schemas.microsoft.com/office/drawing/2014/main" val="95148258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839</TotalTime>
  <Words>660</Words>
  <Application>Microsoft Macintosh PowerPoint</Application>
  <PresentationFormat>Custom</PresentationFormat>
  <Paragraphs>163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ＭＳ Ｐゴシック</vt:lpstr>
      <vt:lpstr>Arial</vt:lpstr>
      <vt:lpstr>Arial Black</vt:lpstr>
      <vt:lpstr>Calibri</vt:lpstr>
      <vt:lpstr>Cambria Math</vt:lpstr>
      <vt:lpstr>Georgia</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Tekgul, Hakan</dc:creator>
  <cp:keywords/>
  <dc:description/>
  <cp:lastModifiedBy>Tekgul, Hakan</cp:lastModifiedBy>
  <cp:revision>21</cp:revision>
  <cp:lastPrinted>2009-06-18T18:06:01Z</cp:lastPrinted>
  <dcterms:created xsi:type="dcterms:W3CDTF">2018-12-06T02:07:31Z</dcterms:created>
  <dcterms:modified xsi:type="dcterms:W3CDTF">2018-12-07T03:49:51Z</dcterms:modified>
  <cp:category/>
</cp:coreProperties>
</file>