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390"/>
    <p:restoredTop sz="94674"/>
  </p:normalViewPr>
  <p:slideViewPr>
    <p:cSldViewPr snapToObjects="1">
      <p:cViewPr>
        <p:scale>
          <a:sx n="27" d="100"/>
          <a:sy n="27" d="100"/>
        </p:scale>
        <p:origin x="392" y="-192"/>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12/6/18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12/6/18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12/6/18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hyperlink" Target="http://marsyasweb.appspot.com/download/data_sets/" TargetMode="Externa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ACKNOWLEDGEMENTS</a:t>
            </a:r>
            <a:endParaRPr lang="en-GB" sz="4000" b="1" dirty="0">
              <a:solidFill>
                <a:srgbClr val="131F33"/>
              </a:solidFill>
            </a:endParaRPr>
          </a:p>
          <a:p>
            <a:r>
              <a:rPr lang="en-US" sz="2800" dirty="0"/>
              <a:t>We would like to thank Professor </a:t>
            </a:r>
            <a:r>
              <a:rPr lang="en-US" sz="2800" dirty="0" err="1"/>
              <a:t>Smaragdis</a:t>
            </a:r>
            <a:r>
              <a:rPr lang="en-US" sz="2800" dirty="0"/>
              <a:t> and the course staff for CS 598.</a:t>
            </a:r>
          </a:p>
          <a:p>
            <a:br>
              <a:rPr lang="en-US" sz="2800" dirty="0"/>
            </a:br>
            <a:r>
              <a:rPr lang="en-US" sz="2800" dirty="0"/>
              <a:t>We used the dataset from </a:t>
            </a:r>
            <a:r>
              <a:rPr lang="en-US" sz="2800" dirty="0">
                <a:hlinkClick r:id="rId2"/>
              </a:rPr>
              <a:t>http://marsyasweb.appspot.com/download/data_sets/</a:t>
            </a:r>
            <a:endParaRPr lang="en-US" sz="2800" dirty="0"/>
          </a:p>
        </p:txBody>
      </p:sp>
      <p:sp>
        <p:nvSpPr>
          <p:cNvPr id="15364" name="Rectangle 33"/>
          <p:cNvSpPr>
            <a:spLocks noChangeArrowheads="1"/>
          </p:cNvSpPr>
          <p:nvPr/>
        </p:nvSpPr>
        <p:spPr bwMode="auto">
          <a:xfrm>
            <a:off x="1143000" y="20131608"/>
            <a:ext cx="9829800" cy="117961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a:t>
            </a:r>
            <a:r>
              <a:rPr lang="en-US" sz="2800" b="1" dirty="0">
                <a:latin typeface="Georgia" charset="0"/>
                <a:cs typeface="Georgia" charset="0"/>
              </a:rPr>
              <a:t>classical, metal, blues, pop, country</a:t>
            </a:r>
            <a:r>
              <a:rPr lang="en-US" sz="2800" dirty="0">
                <a:latin typeface="Georgia" charset="0"/>
                <a:cs typeface="Georgia" charset="0"/>
              </a:rPr>
              <a:t>. Hence, our dataset was 500 songs total, from which we used 80% for training and 20% for testing. </a:t>
            </a: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mc:Choice xmlns:a14="http://schemas.microsoft.com/office/drawing/2010/main"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r>
                  <a:rPr lang="en-US" sz="2800" b="1" dirty="0">
                    <a:latin typeface="Georgia" charset="0"/>
                    <a:cs typeface="Georgia" charset="0"/>
                  </a:rPr>
                  <a:t>	</a:t>
                </a:r>
                <a:r>
                  <a:rPr lang="en-US" sz="2800" dirty="0">
                    <a:latin typeface="Georgia" charset="0"/>
                    <a:cs typeface="Georgia" charset="0"/>
                  </a:rPr>
                  <a:t>We tried to use multiclass support vector machines with OVR, OVO, and crammer-singer loss. Our best was with crammer-singer loss.</a:t>
                </a:r>
                <a:endParaRPr lang="en-US" sz="2800" b="0" i="1" dirty="0">
                  <a:latin typeface="Cambria Math" panose="02040503050406030204" pitchFamily="18" charset="0"/>
                  <a:cs typeface="Georgia" charset="0"/>
                </a:endParaRPr>
              </a:p>
              <a:p>
                <a:pPr marL="381000" indent="-381000"/>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Georgia" charset="0"/>
                        </a:rPr>
                        <m:t>𝑙</m:t>
                      </m:r>
                      <m:r>
                        <a:rPr lang="en-US" sz="2800" b="0" i="1" smtClean="0">
                          <a:latin typeface="Cambria Math" panose="02040503050406030204" pitchFamily="18" charset="0"/>
                          <a:cs typeface="Georgia" charset="0"/>
                        </a:rPr>
                        <m:t>(</m:t>
                      </m:r>
                      <m:r>
                        <a:rPr lang="en-US" sz="2800" b="0" i="1" smtClean="0">
                          <a:latin typeface="Cambria Math" panose="02040503050406030204" pitchFamily="18" charset="0"/>
                          <a:cs typeface="Georgia" charset="0"/>
                        </a:rPr>
                        <m:t>𝑦</m:t>
                      </m:r>
                      <m:r>
                        <a:rPr lang="en-US" sz="2800" b="0" i="1" smtClean="0">
                          <a:latin typeface="Cambria Math" panose="02040503050406030204" pitchFamily="18" charset="0"/>
                          <a:cs typeface="Georgia" charset="0"/>
                        </a:rPr>
                        <m:t>)=</m:t>
                      </m:r>
                      <m:func>
                        <m:funcPr>
                          <m:ctrlPr>
                            <a:rPr lang="en-US" sz="2800" b="0" i="1" smtClean="0">
                              <a:latin typeface="Cambria Math" panose="02040503050406030204" pitchFamily="18" charset="0"/>
                              <a:cs typeface="Georgia" charset="0"/>
                            </a:rPr>
                          </m:ctrlPr>
                        </m:funcPr>
                        <m:fName>
                          <m:r>
                            <m:rPr>
                              <m:sty m:val="p"/>
                            </m:rPr>
                            <a:rPr lang="en-US" sz="2800" b="0" i="0" smtClean="0">
                              <a:latin typeface="Cambria Math" panose="02040503050406030204" pitchFamily="18" charset="0"/>
                              <a:cs typeface="Georgia" charset="0"/>
                            </a:rPr>
                            <m:t>max</m:t>
                          </m:r>
                        </m:fName>
                        <m:e>
                          <m:d>
                            <m:dPr>
                              <m:endChr m:val="}"/>
                              <m:ctrlPr>
                                <a:rPr lang="en-US" sz="2800" b="0" i="1" smtClean="0">
                                  <a:latin typeface="Cambria Math" panose="02040503050406030204" pitchFamily="18" charset="0"/>
                                  <a:cs typeface="Georgia" charset="0"/>
                                </a:rPr>
                              </m:ctrlPr>
                            </m:dPr>
                            <m:e>
                              <m:r>
                                <a:rPr lang="en-US" sz="2800" b="0" i="1" smtClean="0">
                                  <a:latin typeface="Cambria Math" panose="02040503050406030204" pitchFamily="18" charset="0"/>
                                  <a:cs typeface="Georgia" charset="0"/>
                                </a:rPr>
                                <m:t>0, 1+</m:t>
                              </m:r>
                              <m:func>
                                <m:funcPr>
                                  <m:ctrlPr>
                                    <a:rPr lang="en-US" sz="2800" b="0" i="1" smtClean="0">
                                      <a:latin typeface="Cambria Math" panose="02040503050406030204" pitchFamily="18" charset="0"/>
                                      <a:cs typeface="Georgia" charset="0"/>
                                    </a:rPr>
                                  </m:ctrlPr>
                                </m:funcPr>
                                <m:fName>
                                  <m:limLow>
                                    <m:limLowPr>
                                      <m:ctrlPr>
                                        <a:rPr lang="en-US" sz="2800" b="0" i="1" smtClean="0">
                                          <a:latin typeface="Cambria Math" panose="02040503050406030204" pitchFamily="18" charset="0"/>
                                          <a:cs typeface="Georgia" charset="0"/>
                                        </a:rPr>
                                      </m:ctrlPr>
                                    </m:limLowPr>
                                    <m:e>
                                      <m:r>
                                        <m:rPr>
                                          <m:sty m:val="p"/>
                                        </m:rPr>
                                        <a:rPr lang="en-US" sz="2800" b="0" i="0" smtClean="0">
                                          <a:latin typeface="Cambria Math" panose="02040503050406030204" pitchFamily="18" charset="0"/>
                                          <a:cs typeface="Georgia" charset="0"/>
                                        </a:rPr>
                                        <m:t>max</m:t>
                                      </m:r>
                                    </m:e>
                                    <m:lim>
                                      <m:r>
                                        <a:rPr lang="en-US" sz="2800" b="0" i="1" smtClean="0">
                                          <a:latin typeface="Cambria Math" panose="02040503050406030204" pitchFamily="18" charset="0"/>
                                          <a:cs typeface="Georgia" charset="0"/>
                                        </a:rPr>
                                        <m:t>𝑦</m:t>
                                      </m:r>
                                      <m:r>
                                        <a:rPr lang="en-US" sz="2800" b="0" i="1" smtClean="0">
                                          <a:latin typeface="Cambria Math" panose="02040503050406030204" pitchFamily="18" charset="0"/>
                                          <a:ea typeface="Cambria Math" panose="02040503050406030204" pitchFamily="18" charset="0"/>
                                          <a:cs typeface="Georgia" charset="0"/>
                                        </a:rPr>
                                        <m:t>≠</m:t>
                                      </m:r>
                                      <m:r>
                                        <a:rPr lang="en-US" sz="2800" b="0" i="1" smtClean="0">
                                          <a:latin typeface="Cambria Math" panose="02040503050406030204" pitchFamily="18" charset="0"/>
                                          <a:ea typeface="Cambria Math" panose="02040503050406030204" pitchFamily="18" charset="0"/>
                                          <a:cs typeface="Georgia" charset="0"/>
                                        </a:rPr>
                                        <m:t>𝑡</m:t>
                                      </m:r>
                                    </m:lim>
                                  </m:limLow>
                                </m:fName>
                                <m:e>
                                  <m:sSub>
                                    <m:sSubPr>
                                      <m:ctrlPr>
                                        <a:rPr lang="en-US" sz="2800" b="0" i="1" smtClean="0">
                                          <a:latin typeface="Cambria Math" panose="02040503050406030204" pitchFamily="18" charset="0"/>
                                          <a:cs typeface="Georgia" charset="0"/>
                                        </a:rPr>
                                      </m:ctrlPr>
                                    </m:sSubPr>
                                    <m:e>
                                      <m:r>
                                        <a:rPr lang="en-US" sz="2800" b="0" i="1" smtClean="0">
                                          <a:latin typeface="Cambria Math" panose="02040503050406030204" pitchFamily="18" charset="0"/>
                                          <a:cs typeface="Georgia" charset="0"/>
                                        </a:rPr>
                                        <m:t>𝑤</m:t>
                                      </m:r>
                                    </m:e>
                                    <m:sub>
                                      <m:r>
                                        <a:rPr lang="en-US" sz="2800" b="0" i="1" smtClean="0">
                                          <a:latin typeface="Cambria Math" panose="02040503050406030204" pitchFamily="18" charset="0"/>
                                          <a:cs typeface="Georgia" charset="0"/>
                                        </a:rPr>
                                        <m:t>𝑦</m:t>
                                      </m:r>
                                    </m:sub>
                                  </m:sSub>
                                  <m:r>
                                    <a:rPr lang="en-US" sz="2800" b="0" i="1" smtClean="0">
                                      <a:latin typeface="Cambria Math" panose="02040503050406030204" pitchFamily="18" charset="0"/>
                                      <a:cs typeface="Georgia" charset="0"/>
                                    </a:rPr>
                                    <m:t>𝑥</m:t>
                                  </m:r>
                                  <m:r>
                                    <a:rPr lang="en-US" sz="2800" b="0" i="1" smtClean="0">
                                      <a:latin typeface="Cambria Math" panose="02040503050406030204" pitchFamily="18" charset="0"/>
                                      <a:cs typeface="Georgia" charset="0"/>
                                    </a:rPr>
                                    <m:t>−</m:t>
                                  </m:r>
                                  <m:sSub>
                                    <m:sSubPr>
                                      <m:ctrlPr>
                                        <a:rPr lang="en-US" sz="2800" b="0" i="1" smtClean="0">
                                          <a:latin typeface="Cambria Math" panose="02040503050406030204" pitchFamily="18" charset="0"/>
                                          <a:cs typeface="Georgia" charset="0"/>
                                        </a:rPr>
                                      </m:ctrlPr>
                                    </m:sSubPr>
                                    <m:e>
                                      <m:r>
                                        <a:rPr lang="en-US" sz="2800" b="0" i="1" smtClean="0">
                                          <a:latin typeface="Cambria Math" panose="02040503050406030204" pitchFamily="18" charset="0"/>
                                          <a:cs typeface="Georgia" charset="0"/>
                                        </a:rPr>
                                        <m:t>𝑤</m:t>
                                      </m:r>
                                    </m:e>
                                    <m:sub>
                                      <m:r>
                                        <a:rPr lang="en-US" sz="2800" b="0" i="1" smtClean="0">
                                          <a:latin typeface="Cambria Math" panose="02040503050406030204" pitchFamily="18" charset="0"/>
                                          <a:cs typeface="Georgia" charset="0"/>
                                        </a:rPr>
                                        <m:t>𝑡</m:t>
                                      </m:r>
                                    </m:sub>
                                  </m:sSub>
                                  <m:r>
                                    <a:rPr lang="en-US" sz="2800" b="0" i="1" smtClean="0">
                                      <a:latin typeface="Cambria Math" panose="02040503050406030204" pitchFamily="18" charset="0"/>
                                      <a:cs typeface="Georgia" charset="0"/>
                                    </a:rPr>
                                    <m:t>𝑥</m:t>
                                  </m:r>
                                </m:e>
                              </m:func>
                            </m:e>
                          </m:d>
                        </m:e>
                      </m:func>
                    </m:oMath>
                  </m:oMathPara>
                </a14:m>
                <a:endParaRPr lang="en-US" sz="2800"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K-Means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3 layer neural network with </a:t>
                </a:r>
                <a:r>
                  <a:rPr lang="en-US" sz="2800" dirty="0" err="1">
                    <a:latin typeface="Georgia" charset="0"/>
                    <a:cs typeface="Georgia" charset="0"/>
                  </a:rPr>
                  <a:t>ReLU</a:t>
                </a:r>
                <a:r>
                  <a:rPr lang="en-US" sz="2800" dirty="0">
                    <a:latin typeface="Georgia" charset="0"/>
                    <a:cs typeface="Georgia" charset="0"/>
                  </a:rPr>
                  <a:t> nonlinearity.</a:t>
                </a: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 We are still working on CNN experiments to increase accuracy. </a:t>
                </a:r>
              </a:p>
              <a:p>
                <a:pPr marL="381000" indent="-381000"/>
                <a:endParaRPr lang="en-US" sz="2800" dirty="0">
                  <a:latin typeface="Georgia" charset="0"/>
                  <a:cs typeface="Georgia" charset="0"/>
                </a:endParaRPr>
              </a:p>
            </p:txBody>
          </p:sp>
        </mc:Choice>
        <mc:Fallback>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a:blip r:embed="rId3"/>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p>
          <a:p>
            <a:pPr>
              <a:spcBef>
                <a:spcPct val="50000"/>
              </a:spcBef>
            </a:pPr>
            <a:r>
              <a:rPr lang="en-GB" sz="4000" b="1" u="sng" dirty="0">
                <a:solidFill>
                  <a:srgbClr val="131F33"/>
                </a:solidFill>
              </a:rPr>
              <a:t>    </a:t>
            </a:r>
            <a:r>
              <a:rPr lang="en-GB" sz="4000" b="1" u="sng" dirty="0" err="1">
                <a:solidFill>
                  <a:srgbClr val="131F33"/>
                </a:solidFill>
              </a:rPr>
              <a:t>plt.xlabel</a:t>
            </a:r>
            <a:r>
              <a:rPr lang="en-GB" sz="4000" b="1" u="sng" dirty="0">
                <a:solidFill>
                  <a:srgbClr val="131F33"/>
                </a:solidFill>
              </a:rPr>
              <a:t>('Number of Epochs')</a:t>
            </a:r>
          </a:p>
          <a:p>
            <a:pPr>
              <a:spcBef>
                <a:spcPct val="50000"/>
              </a:spcBef>
            </a:pPr>
            <a:r>
              <a:rPr lang="en-GB" sz="4000" b="1" u="sng" dirty="0">
                <a:solidFill>
                  <a:srgbClr val="131F33"/>
                </a:solidFill>
              </a:rPr>
              <a:t>    </a:t>
            </a:r>
            <a:r>
              <a:rPr lang="en-GB" sz="4000" b="1" u="sng" dirty="0" err="1">
                <a:solidFill>
                  <a:srgbClr val="131F33"/>
                </a:solidFill>
              </a:rPr>
              <a:t>plt.ylabel</a:t>
            </a:r>
            <a:r>
              <a:rPr lang="en-GB" sz="4000" b="1" u="sng" dirty="0">
                <a:solidFill>
                  <a:srgbClr val="131F33"/>
                </a:solidFill>
              </a:rPr>
              <a:t>('Loss')</a:t>
            </a:r>
            <a:endParaRPr lang="en-US" sz="4000" b="1" dirty="0">
              <a:solidFill>
                <a:srgbClr val="CC3300"/>
              </a:solidFill>
            </a:endParaRPr>
          </a:p>
        </p:txBody>
      </p:sp>
      <p:sp>
        <p:nvSpPr>
          <p:cNvPr id="15368" name="Rectangle 52"/>
          <p:cNvSpPr>
            <a:spLocks noChangeArrowheads="1"/>
          </p:cNvSpPr>
          <p:nvPr/>
        </p:nvSpPr>
        <p:spPr bwMode="auto">
          <a:xfrm>
            <a:off x="32918400" y="5181600"/>
            <a:ext cx="9829800" cy="1185138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CHALLENGES:</a:t>
            </a:r>
            <a:endParaRPr lang="en-US" sz="4000" dirty="0">
              <a:latin typeface="+mn-lt"/>
            </a:endParaRPr>
          </a:p>
          <a:p>
            <a:pPr algn="just"/>
            <a:r>
              <a:rPr lang="en-US" sz="2800" dirty="0"/>
              <a:t>We encountered some technical challenges for processing of data. As stated, the dataset contains 1000 tracks in .au format. We had to change each track to .wav format so that the script we wrote can read the file in the right way. Other than that, we first tried to split each song into 10ms frames, but that turned out to be a huge amount of data to process and we did not have enough computing power. Hence, we split each song into 128 frames and used that for our data. Finally, we had to clip some data points in some tracks so that each song or frame would have the same size. </a:t>
            </a:r>
          </a:p>
          <a:p>
            <a:pPr algn="just"/>
            <a:endParaRPr lang="en-US" sz="2800" dirty="0"/>
          </a:p>
          <a:p>
            <a:pPr algn="just"/>
            <a:r>
              <a:rPr lang="en-US" sz="2800" dirty="0"/>
              <a:t>Other than data processing issues, the biggest challenge we had in classifying was figuring out how to assign different genres to different clusters for k-Means clustering. Even though we are still working on that classification for better accuracy, we correlated the mean and covariance of each genre’s data with cluster’s mean and covariance values. Furthermore, another challenge we had was in </a:t>
            </a:r>
            <a:r>
              <a:rPr lang="en-US" sz="2800" dirty="0" err="1"/>
              <a:t>PyTorch</a:t>
            </a:r>
            <a:r>
              <a:rPr lang="en-US" sz="2800" dirty="0"/>
              <a:t> where we had to figure out how the shapes of each tensor has to be before going onto convolutional network. As noted, we are still playing with our convolutional net to increase accuracy above 90%. </a:t>
            </a:r>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CONCLUSIONS</a:t>
            </a:r>
          </a:p>
          <a:p>
            <a:pPr algn="just"/>
            <a:r>
              <a:rPr lang="en-US" sz="2800" dirty="0"/>
              <a:t>In conclusion, our goal by the end of this project is to get around 92% accuracy for classification of 5 musical genres. We are still working on our convolutional net and k-Means clustering. The results we have right now suggest that it is easy to beat the 80% accuracy limit with different type of classifiers and the easiest genres to classify are metal and classical. This is because metal music is usually very loud and might occur in high frequencies, whereas classical music usually has a very smooth spectrogram with low </a:t>
            </a:r>
            <a:r>
              <a:rPr lang="en-US" sz="2800" dirty="0" err="1"/>
              <a:t>mel</a:t>
            </a:r>
            <a:r>
              <a:rPr lang="en-US" sz="2800" dirty="0"/>
              <a:t>-frequencies.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799076" y="10192697"/>
            <a:ext cx="3953621" cy="400110"/>
          </a:xfrm>
          <a:prstGeom prst="rect">
            <a:avLst/>
          </a:prstGeom>
          <a:noFill/>
        </p:spPr>
        <p:txBody>
          <a:bodyPr wrap="square" rtlCol="0">
            <a:spAutoFit/>
          </a:bodyPr>
          <a:lstStyle/>
          <a:p>
            <a:r>
              <a:rPr lang="en-US" sz="2000" dirty="0"/>
              <a:t>Figure 6. 3-d plot of reduced data</a:t>
            </a:r>
          </a:p>
        </p:txBody>
      </p:sp>
      <p:pic>
        <p:nvPicPr>
          <p:cNvPr id="6" name="Picture 5">
            <a:extLst>
              <a:ext uri="{FF2B5EF4-FFF2-40B4-BE49-F238E27FC236}">
                <a16:creationId xmlns:a16="http://schemas.microsoft.com/office/drawing/2014/main" id="{FF1009FD-E928-DD4A-AFCB-B2FDEBC325D6}"/>
              </a:ext>
            </a:extLst>
          </p:cNvPr>
          <p:cNvPicPr>
            <a:picLocks noChangeAspect="1"/>
          </p:cNvPicPr>
          <p:nvPr/>
        </p:nvPicPr>
        <p:blipFill>
          <a:blip r:embed="rId6"/>
          <a:stretch>
            <a:fillRect/>
          </a:stretch>
        </p:blipFill>
        <p:spPr>
          <a:xfrm>
            <a:off x="22439549" y="18059400"/>
            <a:ext cx="4927784" cy="4075672"/>
          </a:xfrm>
          <a:prstGeom prst="rect">
            <a:avLst/>
          </a:prstGeom>
        </p:spPr>
      </p:pic>
      <p:sp>
        <p:nvSpPr>
          <p:cNvPr id="22" name="TextBox 21">
            <a:extLst>
              <a:ext uri="{FF2B5EF4-FFF2-40B4-BE49-F238E27FC236}">
                <a16:creationId xmlns:a16="http://schemas.microsoft.com/office/drawing/2014/main" id="{8059BE91-239C-C944-9904-6A5963AAF874}"/>
              </a:ext>
            </a:extLst>
          </p:cNvPr>
          <p:cNvSpPr txBox="1"/>
          <p:nvPr/>
        </p:nvSpPr>
        <p:spPr>
          <a:xfrm>
            <a:off x="22819124" y="22048116"/>
            <a:ext cx="4266101" cy="400110"/>
          </a:xfrm>
          <a:prstGeom prst="rect">
            <a:avLst/>
          </a:prstGeom>
          <a:noFill/>
        </p:spPr>
        <p:txBody>
          <a:bodyPr wrap="square" rtlCol="0">
            <a:spAutoFit/>
          </a:bodyPr>
          <a:lstStyle/>
          <a:p>
            <a:r>
              <a:rPr lang="en-US" sz="2000" dirty="0"/>
              <a:t>Figure 7. Confusion matrix for k-NN</a:t>
            </a:r>
          </a:p>
        </p:txBody>
      </p:sp>
      <p:pic>
        <p:nvPicPr>
          <p:cNvPr id="8" name="Picture 7">
            <a:extLst>
              <a:ext uri="{FF2B5EF4-FFF2-40B4-BE49-F238E27FC236}">
                <a16:creationId xmlns:a16="http://schemas.microsoft.com/office/drawing/2014/main" id="{F53EEA8C-CB4B-7846-8FD1-C945C28EC753}"/>
              </a:ext>
            </a:extLst>
          </p:cNvPr>
          <p:cNvPicPr>
            <a:picLocks noChangeAspect="1"/>
          </p:cNvPicPr>
          <p:nvPr/>
        </p:nvPicPr>
        <p:blipFill>
          <a:blip r:embed="rId7"/>
          <a:stretch>
            <a:fillRect/>
          </a:stretch>
        </p:blipFill>
        <p:spPr>
          <a:xfrm>
            <a:off x="27303869" y="18059400"/>
            <a:ext cx="4803634" cy="4076745"/>
          </a:xfrm>
          <a:prstGeom prst="rect">
            <a:avLst/>
          </a:prstGeom>
        </p:spPr>
      </p:pic>
      <p:sp>
        <p:nvSpPr>
          <p:cNvPr id="25" name="TextBox 24">
            <a:extLst>
              <a:ext uri="{FF2B5EF4-FFF2-40B4-BE49-F238E27FC236}">
                <a16:creationId xmlns:a16="http://schemas.microsoft.com/office/drawing/2014/main" id="{CEE1A563-FA37-9143-9886-7511BBD88EFF}"/>
              </a:ext>
            </a:extLst>
          </p:cNvPr>
          <p:cNvSpPr txBox="1"/>
          <p:nvPr/>
        </p:nvSpPr>
        <p:spPr>
          <a:xfrm>
            <a:off x="27801242" y="22120953"/>
            <a:ext cx="4355158" cy="400110"/>
          </a:xfrm>
          <a:prstGeom prst="rect">
            <a:avLst/>
          </a:prstGeom>
          <a:noFill/>
        </p:spPr>
        <p:txBody>
          <a:bodyPr wrap="square" rtlCol="0">
            <a:spAutoFit/>
          </a:bodyPr>
          <a:lstStyle/>
          <a:p>
            <a:r>
              <a:rPr lang="en-US" sz="2000" dirty="0"/>
              <a:t>Figure 8. Confusion matrix for SVM</a:t>
            </a:r>
          </a:p>
        </p:txBody>
      </p:sp>
      <p:pic>
        <p:nvPicPr>
          <p:cNvPr id="10" name="Picture 9">
            <a:extLst>
              <a:ext uri="{FF2B5EF4-FFF2-40B4-BE49-F238E27FC236}">
                <a16:creationId xmlns:a16="http://schemas.microsoft.com/office/drawing/2014/main" id="{B4621072-E207-4E41-A58F-FEC4F97B2819}"/>
              </a:ext>
            </a:extLst>
          </p:cNvPr>
          <p:cNvPicPr>
            <a:picLocks noChangeAspect="1"/>
          </p:cNvPicPr>
          <p:nvPr/>
        </p:nvPicPr>
        <p:blipFill>
          <a:blip r:embed="rId8"/>
          <a:stretch>
            <a:fillRect/>
          </a:stretch>
        </p:blipFill>
        <p:spPr>
          <a:xfrm>
            <a:off x="27396188" y="23107723"/>
            <a:ext cx="4711314" cy="4079982"/>
          </a:xfrm>
          <a:prstGeom prst="rect">
            <a:avLst/>
          </a:prstGeom>
        </p:spPr>
      </p:pic>
      <p:sp>
        <p:nvSpPr>
          <p:cNvPr id="28" name="TextBox 27">
            <a:extLst>
              <a:ext uri="{FF2B5EF4-FFF2-40B4-BE49-F238E27FC236}">
                <a16:creationId xmlns:a16="http://schemas.microsoft.com/office/drawing/2014/main" id="{DFD90288-D91C-864E-AFE3-9B4CDAB7DAC8}"/>
              </a:ext>
            </a:extLst>
          </p:cNvPr>
          <p:cNvSpPr txBox="1"/>
          <p:nvPr/>
        </p:nvSpPr>
        <p:spPr>
          <a:xfrm>
            <a:off x="23036180" y="27213958"/>
            <a:ext cx="4255174" cy="400110"/>
          </a:xfrm>
          <a:prstGeom prst="rect">
            <a:avLst/>
          </a:prstGeom>
          <a:noFill/>
        </p:spPr>
        <p:txBody>
          <a:bodyPr wrap="square" rtlCol="0">
            <a:spAutoFit/>
          </a:bodyPr>
          <a:lstStyle/>
          <a:p>
            <a:r>
              <a:rPr lang="en-US" sz="2000" dirty="0"/>
              <a:t>Figure 9. Confusion matrix for GMM</a:t>
            </a:r>
          </a:p>
        </p:txBody>
      </p:sp>
      <p:pic>
        <p:nvPicPr>
          <p:cNvPr id="12" name="Picture 11">
            <a:extLst>
              <a:ext uri="{FF2B5EF4-FFF2-40B4-BE49-F238E27FC236}">
                <a16:creationId xmlns:a16="http://schemas.microsoft.com/office/drawing/2014/main"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id="{1C1BC384-0934-C248-99E0-C3CC457072CB}"/>
              </a:ext>
            </a:extLst>
          </p:cNvPr>
          <p:cNvSpPr txBox="1"/>
          <p:nvPr/>
        </p:nvSpPr>
        <p:spPr>
          <a:xfrm>
            <a:off x="22356732" y="10192697"/>
            <a:ext cx="5093418" cy="400110"/>
          </a:xfrm>
          <a:prstGeom prst="rect">
            <a:avLst/>
          </a:prstGeom>
          <a:noFill/>
        </p:spPr>
        <p:txBody>
          <a:bodyPr wrap="square" rtlCol="0">
            <a:spAutoFit/>
          </a:bodyPr>
          <a:lstStyle/>
          <a:p>
            <a:pPr algn="ctr"/>
            <a:r>
              <a:rPr lang="en-US" sz="2000" dirty="0"/>
              <a:t>Figure 5. 2-d scatter plot</a:t>
            </a:r>
          </a:p>
        </p:txBody>
      </p:sp>
      <p:pic>
        <p:nvPicPr>
          <p:cNvPr id="14" name="Picture 13">
            <a:extLst>
              <a:ext uri="{FF2B5EF4-FFF2-40B4-BE49-F238E27FC236}">
                <a16:creationId xmlns:a16="http://schemas.microsoft.com/office/drawing/2014/main" id="{D025AAA8-75A6-0C40-AD3C-C4E8D450015B}"/>
              </a:ext>
            </a:extLst>
          </p:cNvPr>
          <p:cNvPicPr>
            <a:picLocks noChangeAspect="1"/>
          </p:cNvPicPr>
          <p:nvPr/>
        </p:nvPicPr>
        <p:blipFill>
          <a:blip r:embed="rId10"/>
          <a:stretch>
            <a:fillRect/>
          </a:stretch>
        </p:blipFill>
        <p:spPr>
          <a:xfrm>
            <a:off x="22518685" y="23161491"/>
            <a:ext cx="4572490" cy="3972446"/>
          </a:xfrm>
          <a:prstGeom prst="rect">
            <a:avLst/>
          </a:prstGeom>
        </p:spPr>
      </p:pic>
      <p:sp>
        <p:nvSpPr>
          <p:cNvPr id="34" name="TextBox 33">
            <a:extLst>
              <a:ext uri="{FF2B5EF4-FFF2-40B4-BE49-F238E27FC236}">
                <a16:creationId xmlns:a16="http://schemas.microsoft.com/office/drawing/2014/main" id="{CF82B09D-0455-774B-AEBF-2B6CDD0BA95D}"/>
              </a:ext>
            </a:extLst>
          </p:cNvPr>
          <p:cNvSpPr txBox="1"/>
          <p:nvPr/>
        </p:nvSpPr>
        <p:spPr>
          <a:xfrm>
            <a:off x="27245396" y="27166374"/>
            <a:ext cx="5060980" cy="411187"/>
          </a:xfrm>
          <a:prstGeom prst="rect">
            <a:avLst/>
          </a:prstGeom>
          <a:noFill/>
        </p:spPr>
        <p:txBody>
          <a:bodyPr wrap="square" rtlCol="0">
            <a:spAutoFit/>
          </a:bodyPr>
          <a:lstStyle/>
          <a:p>
            <a:r>
              <a:rPr lang="en-US" sz="2000" dirty="0"/>
              <a:t>Figure 10. Confusion matrix for 3-layer NN</a:t>
            </a:r>
          </a:p>
        </p:txBody>
      </p:sp>
      <p:graphicFrame>
        <p:nvGraphicFramePr>
          <p:cNvPr id="5" name="Table 4">
            <a:extLst>
              <a:ext uri="{FF2B5EF4-FFF2-40B4-BE49-F238E27FC236}">
                <a16:creationId xmlns:a16="http://schemas.microsoft.com/office/drawing/2014/main" id="{F6D81889-0CFC-9243-96DE-31F21EE480D1}"/>
              </a:ext>
            </a:extLst>
          </p:cNvPr>
          <p:cNvGraphicFramePr>
            <a:graphicFrameLocks noGrp="1"/>
          </p:cNvGraphicFramePr>
          <p:nvPr>
            <p:extLst>
              <p:ext uri="{D42A27DB-BD31-4B8C-83A1-F6EECF244321}">
                <p14:modId xmlns:p14="http://schemas.microsoft.com/office/powerpoint/2010/main" val="98326407"/>
              </p:ext>
            </p:extLst>
          </p:nvPr>
        </p:nvGraphicFramePr>
        <p:xfrm>
          <a:off x="23030953" y="11502119"/>
          <a:ext cx="8721744" cy="5530862"/>
        </p:xfrm>
        <a:graphic>
          <a:graphicData uri="http://schemas.openxmlformats.org/drawingml/2006/table">
            <a:tbl>
              <a:tblPr firstRow="1" bandRow="1">
                <a:tableStyleId>{5C22544A-7EE6-4342-B048-85BDC9FD1C3A}</a:tableStyleId>
              </a:tblPr>
              <a:tblGrid>
                <a:gridCol w="2180436">
                  <a:extLst>
                    <a:ext uri="{9D8B030D-6E8A-4147-A177-3AD203B41FA5}">
                      <a16:colId xmlns:a16="http://schemas.microsoft.com/office/drawing/2014/main" val="1248475809"/>
                    </a:ext>
                  </a:extLst>
                </a:gridCol>
                <a:gridCol w="2180436">
                  <a:extLst>
                    <a:ext uri="{9D8B030D-6E8A-4147-A177-3AD203B41FA5}">
                      <a16:colId xmlns:a16="http://schemas.microsoft.com/office/drawing/2014/main" val="2543370198"/>
                    </a:ext>
                  </a:extLst>
                </a:gridCol>
                <a:gridCol w="2180436">
                  <a:extLst>
                    <a:ext uri="{9D8B030D-6E8A-4147-A177-3AD203B41FA5}">
                      <a16:colId xmlns:a16="http://schemas.microsoft.com/office/drawing/2014/main" val="468071448"/>
                    </a:ext>
                  </a:extLst>
                </a:gridCol>
                <a:gridCol w="2180436">
                  <a:extLst>
                    <a:ext uri="{9D8B030D-6E8A-4147-A177-3AD203B41FA5}">
                      <a16:colId xmlns:a16="http://schemas.microsoft.com/office/drawing/2014/main" val="157706253"/>
                    </a:ext>
                  </a:extLst>
                </a:gridCol>
              </a:tblGrid>
              <a:tr h="1008373">
                <a:tc>
                  <a:txBody>
                    <a:bodyPr/>
                    <a:lstStyle/>
                    <a:p>
                      <a:pPr algn="ctr"/>
                      <a:r>
                        <a:rPr lang="tr-TR" sz="2400" dirty="0">
                          <a:latin typeface="Georgia" panose="02040502050405020303" pitchFamily="18" charset="0"/>
                        </a:rPr>
                        <a:t>CLASSIFIER TYPE:</a:t>
                      </a: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ACCURACY: </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MOST ACCURATE GENRE</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LEAST ACCURATE GENRE</a:t>
                      </a:r>
                      <a:endParaRPr lang="tr-TR" sz="2400" dirty="0">
                        <a:latin typeface="Georgia" panose="02040502050405020303" pitchFamily="18" charset="0"/>
                      </a:endParaRPr>
                    </a:p>
                  </a:txBody>
                  <a:tcPr/>
                </a:tc>
                <a:extLst>
                  <a:ext uri="{0D108BD9-81ED-4DB2-BD59-A6C34878D82A}">
                    <a16:rowId xmlns:a16="http://schemas.microsoft.com/office/drawing/2014/main" val="619836131"/>
                  </a:ext>
                </a:extLst>
              </a:tr>
              <a:tr h="694657">
                <a:tc>
                  <a:txBody>
                    <a:bodyPr/>
                    <a:lstStyle/>
                    <a:p>
                      <a:pPr algn="ctr"/>
                      <a:r>
                        <a:rPr lang="tr-TR" sz="2400" dirty="0">
                          <a:latin typeface="Georgia" panose="02040502050405020303" pitchFamily="18" charset="0"/>
                        </a:rPr>
                        <a:t>K-</a:t>
                      </a:r>
                      <a:r>
                        <a:rPr lang="tr-TR" sz="2400" dirty="0" err="1">
                          <a:latin typeface="Georgia" panose="02040502050405020303" pitchFamily="18" charset="0"/>
                        </a:rPr>
                        <a:t>Nearest</a:t>
                      </a:r>
                      <a:r>
                        <a:rPr lang="tr-TR" sz="2400" dirty="0">
                          <a:latin typeface="Georgia" panose="02040502050405020303" pitchFamily="18" charset="0"/>
                        </a:rPr>
                        <a:t> </a:t>
                      </a:r>
                      <a:r>
                        <a:rPr lang="tr-TR" sz="2400" dirty="0" err="1">
                          <a:latin typeface="Georgia" panose="02040502050405020303" pitchFamily="18" charset="0"/>
                        </a:rPr>
                        <a:t>Neighbors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81%</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extLst>
                  <a:ext uri="{0D108BD9-81ED-4DB2-BD59-A6C34878D82A}">
                    <a16:rowId xmlns:a16="http://schemas.microsoft.com/office/drawing/2014/main" val="3620790994"/>
                  </a:ext>
                </a:extLst>
              </a:tr>
              <a:tr h="1008373">
                <a:tc>
                  <a:txBody>
                    <a:bodyPr/>
                    <a:lstStyle/>
                    <a:p>
                      <a:pPr algn="ctr"/>
                      <a:r>
                        <a:rPr lang="tr-TR" sz="2400" dirty="0" err="1">
                          <a:latin typeface="Georgia" panose="02040502050405020303" pitchFamily="18" charset="0"/>
                        </a:rPr>
                        <a:t>Support</a:t>
                      </a:r>
                      <a:r>
                        <a:rPr lang="tr-TR" sz="2400" dirty="0">
                          <a:latin typeface="Georgia" panose="02040502050405020303" pitchFamily="18" charset="0"/>
                        </a:rPr>
                        <a:t> </a:t>
                      </a:r>
                      <a:r>
                        <a:rPr lang="tr-TR" sz="2400" dirty="0" err="1">
                          <a:latin typeface="Georgia" panose="02040502050405020303" pitchFamily="18" charset="0"/>
                        </a:rPr>
                        <a:t>Vector</a:t>
                      </a:r>
                      <a:r>
                        <a:rPr lang="tr-TR" sz="2400" dirty="0">
                          <a:latin typeface="Georgia" panose="02040502050405020303" pitchFamily="18" charset="0"/>
                        </a:rPr>
                        <a:t> </a:t>
                      </a:r>
                      <a:r>
                        <a:rPr lang="tr-TR" sz="2400" dirty="0" err="1">
                          <a:latin typeface="Georgia" panose="02040502050405020303" pitchFamily="18" charset="0"/>
                        </a:rPr>
                        <a:t>Machines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84%</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Country</a:t>
                      </a:r>
                    </a:p>
                  </a:txBody>
                  <a:tcPr/>
                </a:tc>
                <a:extLst>
                  <a:ext uri="{0D108BD9-81ED-4DB2-BD59-A6C34878D82A}">
                    <a16:rowId xmlns:a16="http://schemas.microsoft.com/office/drawing/2014/main" val="1275742640"/>
                  </a:ext>
                </a:extLst>
              </a:tr>
              <a:tr h="1322089">
                <a:tc>
                  <a:txBody>
                    <a:bodyPr/>
                    <a:lstStyle/>
                    <a:p>
                      <a:pPr algn="ctr"/>
                      <a:r>
                        <a:rPr lang="tr-TR" sz="2400" dirty="0" err="1">
                          <a:latin typeface="Georgia" panose="02040502050405020303" pitchFamily="18" charset="0"/>
                        </a:rPr>
                        <a:t>Gaussian</a:t>
                      </a:r>
                      <a:r>
                        <a:rPr lang="tr-TR" sz="2400" dirty="0">
                          <a:latin typeface="Georgia" panose="02040502050405020303" pitchFamily="18" charset="0"/>
                        </a:rPr>
                        <a:t> </a:t>
                      </a:r>
                      <a:r>
                        <a:rPr lang="tr-TR" sz="2400" dirty="0" err="1">
                          <a:latin typeface="Georgia" panose="02040502050405020303" pitchFamily="18" charset="0"/>
                        </a:rPr>
                        <a:t>Mixture</a:t>
                      </a:r>
                      <a:r>
                        <a:rPr lang="tr-TR" sz="2400" dirty="0">
                          <a:latin typeface="Georgia" panose="02040502050405020303" pitchFamily="18" charset="0"/>
                        </a:rPr>
                        <a:t> Model (GMM)</a:t>
                      </a:r>
                    </a:p>
                  </a:txBody>
                  <a:tcPr/>
                </a:tc>
                <a:tc>
                  <a:txBody>
                    <a:bodyPr/>
                    <a:lstStyle/>
                    <a:p>
                      <a:pPr algn="ctr"/>
                      <a:r>
                        <a:rPr lang="tr-TR" sz="2400" dirty="0">
                          <a:latin typeface="Georgia" panose="02040502050405020303" pitchFamily="18" charset="0"/>
                        </a:rPr>
                        <a:t>85%</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Blues</a:t>
                      </a:r>
                      <a:endParaRPr lang="tr-TR" sz="2400" dirty="0">
                        <a:latin typeface="Georgia" panose="02040502050405020303" pitchFamily="18" charset="0"/>
                      </a:endParaRPr>
                    </a:p>
                  </a:txBody>
                  <a:tcPr/>
                </a:tc>
                <a:extLst>
                  <a:ext uri="{0D108BD9-81ED-4DB2-BD59-A6C34878D82A}">
                    <a16:rowId xmlns:a16="http://schemas.microsoft.com/office/drawing/2014/main" val="2876209667"/>
                  </a:ext>
                </a:extLst>
              </a:tr>
              <a:tr h="1008373">
                <a:tc>
                  <a:txBody>
                    <a:bodyPr/>
                    <a:lstStyle/>
                    <a:p>
                      <a:pPr algn="ctr"/>
                      <a:r>
                        <a:rPr lang="tr-TR" sz="2400" dirty="0">
                          <a:latin typeface="Georgia" panose="02040502050405020303" pitchFamily="18" charset="0"/>
                        </a:rPr>
                        <a:t>3-layer </a:t>
                      </a:r>
                      <a:r>
                        <a:rPr lang="tr-TR" sz="2400" dirty="0" err="1">
                          <a:latin typeface="Georgia" panose="02040502050405020303" pitchFamily="18" charset="0"/>
                        </a:rPr>
                        <a:t>Neural</a:t>
                      </a:r>
                      <a:r>
                        <a:rPr lang="tr-TR" sz="2400" dirty="0">
                          <a:latin typeface="Georgia" panose="02040502050405020303" pitchFamily="18" charset="0"/>
                        </a:rPr>
                        <a:t> Network</a:t>
                      </a:r>
                    </a:p>
                  </a:txBody>
                  <a:tcPr/>
                </a:tc>
                <a:tc>
                  <a:txBody>
                    <a:bodyPr/>
                    <a:lstStyle/>
                    <a:p>
                      <a:pPr algn="ctr"/>
                      <a:r>
                        <a:rPr lang="tr-TR" sz="2400" dirty="0">
                          <a:latin typeface="Georgia" panose="02040502050405020303" pitchFamily="18" charset="0"/>
                        </a:rPr>
                        <a:t>88%</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Pop</a:t>
                      </a:r>
                    </a:p>
                  </a:txBody>
                  <a:tcPr/>
                </a:tc>
                <a:extLst>
                  <a:ext uri="{0D108BD9-81ED-4DB2-BD59-A6C34878D82A}">
                    <a16:rowId xmlns:a16="http://schemas.microsoft.com/office/drawing/2014/main" val="951482586"/>
                  </a:ext>
                </a:extLst>
              </a:tr>
            </a:tbl>
          </a:graphicData>
        </a:graphic>
      </p:graphicFrame>
      <p:pic>
        <p:nvPicPr>
          <p:cNvPr id="9" name="Picture 8">
            <a:extLst>
              <a:ext uri="{FF2B5EF4-FFF2-40B4-BE49-F238E27FC236}">
                <a16:creationId xmlns:a16="http://schemas.microsoft.com/office/drawing/2014/main" id="{34DDC9CF-CDCA-D54E-92E6-79C737FF3CE1}"/>
              </a:ext>
            </a:extLst>
          </p:cNvPr>
          <p:cNvPicPr>
            <a:picLocks noChangeAspect="1"/>
          </p:cNvPicPr>
          <p:nvPr/>
        </p:nvPicPr>
        <p:blipFill>
          <a:blip r:embed="rId11"/>
          <a:stretch>
            <a:fillRect/>
          </a:stretch>
        </p:blipFill>
        <p:spPr>
          <a:xfrm>
            <a:off x="1352907" y="25373206"/>
            <a:ext cx="4166181" cy="3198935"/>
          </a:xfrm>
          <a:prstGeom prst="rect">
            <a:avLst/>
          </a:prstGeom>
        </p:spPr>
      </p:pic>
      <p:pic>
        <p:nvPicPr>
          <p:cNvPr id="13" name="Picture 12">
            <a:extLst>
              <a:ext uri="{FF2B5EF4-FFF2-40B4-BE49-F238E27FC236}">
                <a16:creationId xmlns:a16="http://schemas.microsoft.com/office/drawing/2014/main" id="{03336A3F-A037-924C-96C4-C2CC53FEAE2F}"/>
              </a:ext>
            </a:extLst>
          </p:cNvPr>
          <p:cNvPicPr>
            <a:picLocks noChangeAspect="1"/>
          </p:cNvPicPr>
          <p:nvPr/>
        </p:nvPicPr>
        <p:blipFill>
          <a:blip r:embed="rId12"/>
          <a:stretch>
            <a:fillRect/>
          </a:stretch>
        </p:blipFill>
        <p:spPr>
          <a:xfrm>
            <a:off x="5911495" y="25355591"/>
            <a:ext cx="4382305" cy="3131768"/>
          </a:xfrm>
          <a:prstGeom prst="rect">
            <a:avLst/>
          </a:prstGeom>
        </p:spPr>
      </p:pic>
      <p:sp>
        <p:nvSpPr>
          <p:cNvPr id="27" name="TextBox 26">
            <a:extLst>
              <a:ext uri="{FF2B5EF4-FFF2-40B4-BE49-F238E27FC236}">
                <a16:creationId xmlns:a16="http://schemas.microsoft.com/office/drawing/2014/main" id="{20D3FE09-283B-1B47-8EA8-39AEA4C8016C}"/>
              </a:ext>
            </a:extLst>
          </p:cNvPr>
          <p:cNvSpPr txBox="1"/>
          <p:nvPr/>
        </p:nvSpPr>
        <p:spPr>
          <a:xfrm>
            <a:off x="1454664" y="28487359"/>
            <a:ext cx="3990928" cy="369332"/>
          </a:xfrm>
          <a:prstGeom prst="rect">
            <a:avLst/>
          </a:prstGeom>
          <a:noFill/>
        </p:spPr>
        <p:txBody>
          <a:bodyPr wrap="square" rtlCol="0">
            <a:spAutoFit/>
          </a:bodyPr>
          <a:lstStyle/>
          <a:p>
            <a:r>
              <a:rPr lang="en-US" sz="1800" dirty="0"/>
              <a:t>Figure 1. Metal genre spectrogram</a:t>
            </a:r>
          </a:p>
        </p:txBody>
      </p:sp>
      <p:pic>
        <p:nvPicPr>
          <p:cNvPr id="16" name="Picture 15">
            <a:extLst>
              <a:ext uri="{FF2B5EF4-FFF2-40B4-BE49-F238E27FC236}">
                <a16:creationId xmlns:a16="http://schemas.microsoft.com/office/drawing/2014/main" id="{817DC823-9A43-9544-B598-17D7D7070441}"/>
              </a:ext>
            </a:extLst>
          </p:cNvPr>
          <p:cNvPicPr>
            <a:picLocks noChangeAspect="1"/>
          </p:cNvPicPr>
          <p:nvPr/>
        </p:nvPicPr>
        <p:blipFill>
          <a:blip r:embed="rId13"/>
          <a:stretch>
            <a:fillRect/>
          </a:stretch>
        </p:blipFill>
        <p:spPr>
          <a:xfrm>
            <a:off x="1328038" y="28854937"/>
            <a:ext cx="4117554" cy="2860655"/>
          </a:xfrm>
          <a:prstGeom prst="rect">
            <a:avLst/>
          </a:prstGeom>
        </p:spPr>
      </p:pic>
      <p:sp>
        <p:nvSpPr>
          <p:cNvPr id="33" name="TextBox 32">
            <a:extLst>
              <a:ext uri="{FF2B5EF4-FFF2-40B4-BE49-F238E27FC236}">
                <a16:creationId xmlns:a16="http://schemas.microsoft.com/office/drawing/2014/main" id="{D6DF8C66-D8F7-0641-A17A-691D1DAE342D}"/>
              </a:ext>
            </a:extLst>
          </p:cNvPr>
          <p:cNvSpPr txBox="1"/>
          <p:nvPr/>
        </p:nvSpPr>
        <p:spPr>
          <a:xfrm>
            <a:off x="1671684" y="31596912"/>
            <a:ext cx="3621300" cy="369332"/>
          </a:xfrm>
          <a:prstGeom prst="rect">
            <a:avLst/>
          </a:prstGeom>
          <a:noFill/>
        </p:spPr>
        <p:txBody>
          <a:bodyPr wrap="square" rtlCol="0">
            <a:spAutoFit/>
          </a:bodyPr>
          <a:lstStyle/>
          <a:p>
            <a:r>
              <a:rPr lang="en-US" sz="1800" dirty="0"/>
              <a:t>Figure 3. Pop genre spectrogram</a:t>
            </a:r>
          </a:p>
        </p:txBody>
      </p:sp>
      <p:sp>
        <p:nvSpPr>
          <p:cNvPr id="30" name="TextBox 29">
            <a:extLst>
              <a:ext uri="{FF2B5EF4-FFF2-40B4-BE49-F238E27FC236}">
                <a16:creationId xmlns:a16="http://schemas.microsoft.com/office/drawing/2014/main" id="{171ACE28-1336-E147-BB86-7CEFFE3D7055}"/>
              </a:ext>
            </a:extLst>
          </p:cNvPr>
          <p:cNvSpPr txBox="1"/>
          <p:nvPr/>
        </p:nvSpPr>
        <p:spPr>
          <a:xfrm>
            <a:off x="5911495" y="28485605"/>
            <a:ext cx="4084683" cy="369332"/>
          </a:xfrm>
          <a:prstGeom prst="rect">
            <a:avLst/>
          </a:prstGeom>
          <a:noFill/>
        </p:spPr>
        <p:txBody>
          <a:bodyPr wrap="square" rtlCol="0">
            <a:spAutoFit/>
          </a:bodyPr>
          <a:lstStyle/>
          <a:p>
            <a:r>
              <a:rPr lang="en-US" sz="1800" dirty="0"/>
              <a:t>Figure 2. Classical genre spectrogram</a:t>
            </a:r>
          </a:p>
        </p:txBody>
      </p:sp>
      <p:pic>
        <p:nvPicPr>
          <p:cNvPr id="18" name="Picture 17">
            <a:extLst>
              <a:ext uri="{FF2B5EF4-FFF2-40B4-BE49-F238E27FC236}">
                <a16:creationId xmlns:a16="http://schemas.microsoft.com/office/drawing/2014/main" id="{9DF94E06-5713-CC4C-AA43-735E309C638F}"/>
              </a:ext>
            </a:extLst>
          </p:cNvPr>
          <p:cNvPicPr>
            <a:picLocks noChangeAspect="1"/>
          </p:cNvPicPr>
          <p:nvPr/>
        </p:nvPicPr>
        <p:blipFill>
          <a:blip r:embed="rId14"/>
          <a:stretch>
            <a:fillRect/>
          </a:stretch>
        </p:blipFill>
        <p:spPr>
          <a:xfrm>
            <a:off x="6001401" y="28854937"/>
            <a:ext cx="4143588" cy="2860655"/>
          </a:xfrm>
          <a:prstGeom prst="rect">
            <a:avLst/>
          </a:prstGeom>
        </p:spPr>
      </p:pic>
      <p:sp>
        <p:nvSpPr>
          <p:cNvPr id="36" name="TextBox 35">
            <a:extLst>
              <a:ext uri="{FF2B5EF4-FFF2-40B4-BE49-F238E27FC236}">
                <a16:creationId xmlns:a16="http://schemas.microsoft.com/office/drawing/2014/main" id="{EAC21A55-1D78-E547-BD06-04187D5F2A9A}"/>
              </a:ext>
            </a:extLst>
          </p:cNvPr>
          <p:cNvSpPr txBox="1"/>
          <p:nvPr/>
        </p:nvSpPr>
        <p:spPr>
          <a:xfrm>
            <a:off x="6309918" y="31557591"/>
            <a:ext cx="3983882" cy="369332"/>
          </a:xfrm>
          <a:prstGeom prst="rect">
            <a:avLst/>
          </a:prstGeom>
          <a:noFill/>
        </p:spPr>
        <p:txBody>
          <a:bodyPr wrap="square" rtlCol="0">
            <a:spAutoFit/>
          </a:bodyPr>
          <a:lstStyle/>
          <a:p>
            <a:r>
              <a:rPr lang="en-US" sz="1800" dirty="0"/>
              <a:t>Figure 4. Blues genre spectrogram</a:t>
            </a:r>
          </a:p>
        </p:txBody>
      </p:sp>
      <p:pic>
        <p:nvPicPr>
          <p:cNvPr id="1026" name="Picture 2" descr="https://scontent-ort2-1.xx.fbcdn.net/v/t1.15752-9/47577028_1056375907893788_4356348580592615424_n.png?_nc_cat=110&amp;_nc_ht=scontent-ort2-1.xx&amp;oh=2315843263e85d48b78c5a4c0f28a6d9&amp;oe=5C98AD6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78210" y="27084358"/>
            <a:ext cx="8105775" cy="3171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xx.fbcdn.net/v/t1.15752-9/47684105_788776754815443_1967594998710927360_n.png?_nc_cat=105&amp;_nc_ad=z-m&amp;_nc_cid=0&amp;_nc_ht=scontent.xx&amp;oh=1b2c47aa86794e621e7284be2aeb1f50&amp;oe=5C9F725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26753" y="21279492"/>
            <a:ext cx="5904656" cy="26961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5FBE715-F47A-AD41-862F-0F893C9E1842}"/>
              </a:ext>
            </a:extLst>
          </p:cNvPr>
          <p:cNvPicPr>
            <a:picLocks noChangeAspect="1"/>
          </p:cNvPicPr>
          <p:nvPr/>
        </p:nvPicPr>
        <p:blipFill>
          <a:blip r:embed="rId17"/>
          <a:stretch>
            <a:fillRect/>
          </a:stretch>
        </p:blipFill>
        <p:spPr>
          <a:xfrm>
            <a:off x="24952175" y="27667874"/>
            <a:ext cx="4879299" cy="3846138"/>
          </a:xfrm>
          <a:prstGeom prst="rect">
            <a:avLst/>
          </a:prstGeom>
        </p:spPr>
      </p:pic>
      <p:sp>
        <p:nvSpPr>
          <p:cNvPr id="37" name="TextBox 36">
            <a:extLst>
              <a:ext uri="{FF2B5EF4-FFF2-40B4-BE49-F238E27FC236}">
                <a16:creationId xmlns:a16="http://schemas.microsoft.com/office/drawing/2014/main" id="{AABA80A5-D933-1C4C-9CAC-BE30D8E0F490}"/>
              </a:ext>
            </a:extLst>
          </p:cNvPr>
          <p:cNvSpPr txBox="1"/>
          <p:nvPr/>
        </p:nvSpPr>
        <p:spPr>
          <a:xfrm>
            <a:off x="23030953" y="17149616"/>
            <a:ext cx="8332797" cy="400110"/>
          </a:xfrm>
          <a:prstGeom prst="rect">
            <a:avLst/>
          </a:prstGeom>
          <a:noFill/>
        </p:spPr>
        <p:txBody>
          <a:bodyPr wrap="square" rtlCol="0">
            <a:spAutoFit/>
          </a:bodyPr>
          <a:lstStyle/>
          <a:p>
            <a:pPr algn="ctr"/>
            <a:r>
              <a:rPr lang="en-US" sz="2000" dirty="0"/>
              <a:t>Table 1. Different classifiers we used and their final accuracies</a:t>
            </a:r>
          </a:p>
        </p:txBody>
      </p:sp>
      <p:sp>
        <p:nvSpPr>
          <p:cNvPr id="38" name="TextBox 37">
            <a:extLst>
              <a:ext uri="{FF2B5EF4-FFF2-40B4-BE49-F238E27FC236}">
                <a16:creationId xmlns:a16="http://schemas.microsoft.com/office/drawing/2014/main" id="{B1222E82-1F02-DD4D-8769-2D6391189489}"/>
              </a:ext>
            </a:extLst>
          </p:cNvPr>
          <p:cNvSpPr txBox="1"/>
          <p:nvPr/>
        </p:nvSpPr>
        <p:spPr>
          <a:xfrm>
            <a:off x="25141518" y="31467597"/>
            <a:ext cx="5060980" cy="411187"/>
          </a:xfrm>
          <a:prstGeom prst="rect">
            <a:avLst/>
          </a:prstGeom>
          <a:noFill/>
        </p:spPr>
        <p:txBody>
          <a:bodyPr wrap="square" rtlCol="0">
            <a:spAutoFit/>
          </a:bodyPr>
          <a:lstStyle/>
          <a:p>
            <a:r>
              <a:rPr lang="en-US" sz="2000" dirty="0"/>
              <a:t>Figure 11. Training loss for 3-layer NN</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973</TotalTime>
  <Words>983</Words>
  <Application>Microsoft Macintosh PowerPoint</Application>
  <PresentationFormat>Custom</PresentationFormat>
  <Paragraphs>169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Tekgul, Hakan</cp:lastModifiedBy>
  <cp:revision>33</cp:revision>
  <cp:lastPrinted>2009-06-18T18:06:01Z</cp:lastPrinted>
  <dcterms:created xsi:type="dcterms:W3CDTF">2018-12-06T02:07:31Z</dcterms:created>
  <dcterms:modified xsi:type="dcterms:W3CDTF">2018-12-07T06:08:46Z</dcterms:modified>
  <cp:category/>
</cp:coreProperties>
</file>