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61" r:id="rId2"/>
    <p:sldId id="262" r:id="rId3"/>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52754"/>
    <a:srgbClr val="D74520"/>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541"/>
    <p:restoredTop sz="94674"/>
  </p:normalViewPr>
  <p:slideViewPr>
    <p:cSldViewPr snapToObjects="1">
      <p:cViewPr>
        <p:scale>
          <a:sx n="25" d="100"/>
          <a:sy n="25" d="100"/>
        </p:scale>
        <p:origin x="-595" y="-135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12/6/2018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12/6/2018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12/6/2018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12/6/2018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12/6/2018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12/6/2018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12/6/2018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12/6/2018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12/6/2018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2" Type="http://schemas.openxmlformats.org/officeDocument/2006/relationships/hyperlink" Target="file:///\\(http\::www.identitystandards.illinois.edu:writingstyleguide:index.html"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rinting@illinois.edu" TargetMode="External"/><Relationship Id="rId4" Type="http://schemas.openxmlformats.org/officeDocument/2006/relationships/hyperlink" Target="http://www.cio.illinois.edu/policies/copyright/ccs.pdf"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hyperlink" Target="http://marsyasweb.appspot.com/download/data_sets/" TargetMode="Externa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r>
              <a:rPr lang="en-US" sz="4800" b="1">
                <a:latin typeface="Georgia" charset="0"/>
                <a:cs typeface="Georgia" charset="0"/>
              </a:rPr>
              <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solidFill>
                  <a:schemeClr val="tx2"/>
                </a:solidFill>
                <a:latin typeface="Arial Black" charset="0"/>
              </a:rPr>
              <a:t>Template for a 48</a:t>
            </a:r>
            <a:r>
              <a:rPr lang="ja-JP" altLang="en-US" sz="8800">
                <a:solidFill>
                  <a:schemeClr val="tx2"/>
                </a:solidFill>
                <a:latin typeface="Arial Black" charset="0"/>
              </a:rPr>
              <a:t>”</a:t>
            </a:r>
            <a:r>
              <a:rPr lang="en-US" altLang="ja-JP" sz="8800" dirty="0">
                <a:solidFill>
                  <a:schemeClr val="tx2"/>
                </a:solidFill>
                <a:latin typeface="Arial Black" charset="0"/>
              </a:rPr>
              <a:t>x36</a:t>
            </a:r>
            <a:r>
              <a:rPr lang="ja-JP" altLang="en-US" sz="8800">
                <a:solidFill>
                  <a:schemeClr val="tx2"/>
                </a:solidFill>
                <a:latin typeface="Arial Black" charset="0"/>
              </a:rPr>
              <a:t>”</a:t>
            </a:r>
            <a:r>
              <a:rPr lang="en-US" altLang="ja-JP" sz="8800" dirty="0">
                <a:solidFill>
                  <a:schemeClr val="tx2"/>
                </a:solidFill>
                <a:latin typeface="Arial Black" charset="0"/>
              </a:rPr>
              <a:t> poster</a:t>
            </a:r>
            <a:endParaRPr lang="en-US" sz="8800" dirty="0">
              <a:solidFill>
                <a:schemeClr val="tx2"/>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50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p>
          <a:p>
            <a:endParaRPr lang="en-US" sz="2800" dirty="0">
              <a:latin typeface="Georgia" charset="0"/>
              <a:cs typeface="Georgia" charset="0"/>
            </a:endParaRPr>
          </a:p>
          <a:p>
            <a:r>
              <a:rPr lang="en-US" sz="2800" dirty="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a:latin typeface="Georgia" charset="0"/>
                <a:cs typeface="Georgia" charset="0"/>
              </a:rPr>
              <a:t>”</a:t>
            </a:r>
            <a:r>
              <a:rPr lang="en-US" altLang="ja-JP" sz="2800" dirty="0">
                <a:latin typeface="Georgia" charset="0"/>
                <a:cs typeface="Georgia" charset="0"/>
              </a:rPr>
              <a:t> x 36</a:t>
            </a:r>
            <a:r>
              <a:rPr lang="ja-JP" altLang="en-US" sz="280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PRINTING</a:t>
            </a:r>
          </a:p>
          <a:p>
            <a:endParaRPr lang="en-US" sz="2800" dirty="0"/>
          </a:p>
          <a:p>
            <a:r>
              <a:rPr lang="en-US" sz="2800" dirty="0">
                <a:latin typeface="Georgia" charset="0"/>
                <a:cs typeface="Georgia" charset="0"/>
              </a:rPr>
              <a:t>Illini Union Document Services can print posters on a variety of materials, including fabric and </a:t>
            </a:r>
            <a:r>
              <a:rPr lang="en-US" sz="2800" dirty="0"/>
              <a:t>polypropylene</a:t>
            </a:r>
            <a:r>
              <a:rPr lang="en-US" sz="2800" dirty="0">
                <a:latin typeface="Georgia" charset="0"/>
                <a:cs typeface="Georgia" charset="0"/>
              </a:rPr>
              <a:t>. For pricing and other information, contact Document Services at 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a:latin typeface="Georgia" charset="0"/>
                <a:cs typeface="Georgia" charset="0"/>
              </a:rPr>
              <a:t>Plan ahead; allow three business days to 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CONCLUSIONS</a:t>
            </a:r>
          </a:p>
          <a:p>
            <a:endParaRPr lang="en-US" sz="2800" dirty="0"/>
          </a:p>
          <a:p>
            <a:r>
              <a:rPr lang="en-US" sz="2800" dirty="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dirty="0">
              <a:latin typeface="Georgia" charset="0"/>
              <a:cs typeface="Georgia" charset="0"/>
            </a:endParaRPr>
          </a:p>
          <a:p>
            <a:r>
              <a:rPr lang="en-US" sz="2800" dirty="0" err="1">
                <a:latin typeface="Georgia" charset="0"/>
                <a:cs typeface="Georgia" charset="0"/>
              </a:rPr>
              <a:t>creativeservices@illinois.edu</a:t>
            </a:r>
            <a:endParaRPr lang="en-US" sz="2800" dirty="0">
              <a:latin typeface="Georgia" charset="0"/>
              <a:cs typeface="Georgia" charset="0"/>
            </a:endParaRP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49035" y="30321886"/>
            <a:ext cx="5739956" cy="9963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dirty="0">
                <a:solidFill>
                  <a:schemeClr val="tx2"/>
                </a:solidFill>
                <a:latin typeface="Georgia" charset="0"/>
                <a:cs typeface="Georgia" charset="0"/>
              </a:rPr>
              <a:t>Hakan Tekgul, Raimi Shah</a:t>
            </a:r>
            <a:r>
              <a:rPr lang="en-US" sz="4800" b="1" dirty="0">
                <a:solidFill>
                  <a:schemeClr val="tx2"/>
                </a:solidFill>
                <a:latin typeface="Georgia" charset="0"/>
                <a:cs typeface="Georgia" charset="0"/>
              </a:rPr>
              <a:t/>
            </a:r>
            <a:br>
              <a:rPr lang="en-US" sz="4800" b="1" dirty="0">
                <a:solidFill>
                  <a:schemeClr val="tx2"/>
                </a:solidFill>
                <a:latin typeface="Georgia" charset="0"/>
                <a:cs typeface="Georgia" charset="0"/>
              </a:rPr>
            </a:br>
            <a:r>
              <a:rPr lang="en-US" sz="2800" b="1" dirty="0">
                <a:solidFill>
                  <a:schemeClr val="tx2"/>
                </a:solidFill>
                <a:latin typeface="Georgia" charset="0"/>
                <a:cs typeface="Georgia" charset="0"/>
              </a:rPr>
              <a:t>Department of Electrical and Computer Engineering, College of  Engineering, University of Illinois at Urbana-Champaign</a:t>
            </a:r>
          </a:p>
        </p:txBody>
      </p:sp>
      <p:sp>
        <p:nvSpPr>
          <p:cNvPr id="15362"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dirty="0">
                <a:latin typeface="Arial Black" charset="0"/>
              </a:rPr>
              <a:t>Music Genre Classification of Audio Signals </a:t>
            </a:r>
          </a:p>
        </p:txBody>
      </p:sp>
      <p:sp>
        <p:nvSpPr>
          <p:cNvPr id="15363"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ACKNOWLEDGEMENTS</a:t>
            </a:r>
            <a:endParaRPr lang="en-GB" sz="4000" b="1" dirty="0">
              <a:solidFill>
                <a:srgbClr val="131F33"/>
              </a:solidFill>
            </a:endParaRPr>
          </a:p>
          <a:p>
            <a:r>
              <a:rPr lang="en-US" sz="2800" dirty="0" smtClean="0"/>
              <a:t>We would like to thank Professor </a:t>
            </a:r>
            <a:r>
              <a:rPr lang="en-US" sz="2800" dirty="0" err="1" smtClean="0"/>
              <a:t>Smaragdis</a:t>
            </a:r>
            <a:r>
              <a:rPr lang="en-US" sz="2800" dirty="0" smtClean="0"/>
              <a:t> and the course staff for CS 598.</a:t>
            </a:r>
          </a:p>
          <a:p>
            <a:r>
              <a:rPr lang="en-US" sz="2800" dirty="0"/>
              <a:t/>
            </a:r>
            <a:br>
              <a:rPr lang="en-US" sz="2800" dirty="0"/>
            </a:br>
            <a:r>
              <a:rPr lang="en-US" sz="2800" dirty="0" smtClean="0"/>
              <a:t>We used the dataset </a:t>
            </a:r>
            <a:r>
              <a:rPr lang="en-US" sz="2800" dirty="0"/>
              <a:t>from </a:t>
            </a:r>
            <a:r>
              <a:rPr lang="en-US" sz="2800" dirty="0">
                <a:hlinkClick r:id="rId2"/>
              </a:rPr>
              <a:t>http://</a:t>
            </a:r>
            <a:r>
              <a:rPr lang="en-US" sz="2800">
                <a:hlinkClick r:id="rId2"/>
              </a:rPr>
              <a:t>marsyasweb.appspot.com/download/data_sets</a:t>
            </a:r>
            <a:r>
              <a:rPr lang="en-US" sz="2800" smtClean="0">
                <a:hlinkClick r:id="rId2"/>
              </a:rPr>
              <a:t>/</a:t>
            </a:r>
            <a:endParaRPr lang="en-US" sz="2800" dirty="0" smtClean="0"/>
          </a:p>
        </p:txBody>
      </p:sp>
      <p:sp>
        <p:nvSpPr>
          <p:cNvPr id="15364" name="Rectangle 33"/>
          <p:cNvSpPr>
            <a:spLocks noChangeArrowheads="1"/>
          </p:cNvSpPr>
          <p:nvPr/>
        </p:nvSpPr>
        <p:spPr bwMode="auto">
          <a:xfrm>
            <a:off x="1143000" y="20131608"/>
            <a:ext cx="9829800" cy="1179619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OUR APPROACH</a:t>
            </a:r>
            <a:endParaRPr lang="en-US" sz="2800" dirty="0">
              <a:latin typeface="Georgia" charset="0"/>
              <a:cs typeface="Georgia" charset="0"/>
            </a:endParaRPr>
          </a:p>
          <a:p>
            <a:pPr algn="just"/>
            <a:r>
              <a:rPr lang="en-US" sz="2800" dirty="0">
                <a:latin typeface="Georgia" charset="0"/>
                <a:cs typeface="Georgia" charset="0"/>
              </a:rPr>
              <a:t>For this project, we chose five distinct genres; classical, metal, blues, pop, country. Hence, our dataset was 500 songs total, from which we used 80% for training and 20% for testing. </a:t>
            </a:r>
          </a:p>
          <a:p>
            <a:pPr algn="just"/>
            <a:r>
              <a:rPr lang="en-US" sz="2800" dirty="0">
                <a:latin typeface="Georgia" charset="0"/>
                <a:cs typeface="Georgia" charset="0"/>
              </a:rPr>
              <a:t>We wrote a script to read all the songs in .wav format and then we computed the </a:t>
            </a:r>
            <a:r>
              <a:rPr lang="en-US" sz="2800" dirty="0" err="1">
                <a:latin typeface="Georgia" charset="0"/>
                <a:cs typeface="Georgia" charset="0"/>
              </a:rPr>
              <a:t>mel</a:t>
            </a:r>
            <a:r>
              <a:rPr lang="en-US" sz="2800" dirty="0">
                <a:latin typeface="Georgia" charset="0"/>
                <a:cs typeface="Georgia" charset="0"/>
              </a:rPr>
              <a:t>-spectrogram of each song. After that, we mapped the frequencies to cepstral coefficients and performed a Discrete Cosine Transform and used PCA to for dimensionality reduction, which produced significant results.</a:t>
            </a:r>
          </a:p>
          <a:p>
            <a:endParaRPr lang="en-US" sz="2800" dirty="0">
              <a:latin typeface="Georgia" charset="0"/>
              <a:cs typeface="Georgia" charset="0"/>
            </a:endParaRPr>
          </a:p>
        </p:txBody>
      </p:sp>
      <p:sp>
        <p:nvSpPr>
          <p:cNvPr id="15365"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accent1"/>
                </a:solidFill>
              </a:rPr>
              <a:t>INTRODUCTION</a:t>
            </a:r>
          </a:p>
          <a:p>
            <a:r>
              <a:rPr lang="en-US" sz="2800" b="1" dirty="0"/>
              <a:t> </a:t>
            </a:r>
          </a:p>
          <a:p>
            <a:pPr algn="just"/>
            <a:r>
              <a:rPr lang="en-US" sz="2800" dirty="0">
                <a:latin typeface="Georgia" charset="0"/>
              </a:rPr>
              <a:t>With the increasing number of audio processing applications in the music industry, music genre classification became a very interesting and significant challenge for Music Information Retrieval. Because of the existence of thousands of genres from different cultures and the general subjective nature of music genres, it is very hard to create a system that can classify any type of music to its genre.  </a:t>
            </a:r>
          </a:p>
          <a:p>
            <a:pPr algn="just"/>
            <a:endParaRPr lang="en-US" sz="2800" dirty="0">
              <a:latin typeface="Georgia" charset="0"/>
            </a:endParaRPr>
          </a:p>
          <a:p>
            <a:pPr algn="just"/>
            <a:r>
              <a:rPr lang="en-US" sz="2800" dirty="0">
                <a:latin typeface="Georgia" charset="0"/>
              </a:rPr>
              <a:t>In this project, we do a comparative study of audio music genre classification where we use different machine learning approaches to classify musical genres. Specifically, we analyze different machine learning algorithms such as k-NN, multi-class SVM, k-Means clustering and a Gaussian Mixture Model. Finally, we also use </a:t>
            </a:r>
            <a:r>
              <a:rPr lang="en-US" sz="2800" dirty="0" err="1">
                <a:latin typeface="Georgia" charset="0"/>
              </a:rPr>
              <a:t>PyTorch</a:t>
            </a:r>
            <a:r>
              <a:rPr lang="en-US" sz="2800" dirty="0">
                <a:latin typeface="Georgia" charset="0"/>
              </a:rPr>
              <a:t> to generate convolutional neural networks and perform genre classification with deep learning. </a:t>
            </a:r>
          </a:p>
          <a:p>
            <a:pPr algn="just"/>
            <a:endParaRPr lang="en-US" sz="2800" dirty="0">
              <a:latin typeface="Georgia" charset="0"/>
            </a:endParaRPr>
          </a:p>
          <a:p>
            <a:pPr algn="just"/>
            <a:r>
              <a:rPr lang="en-US" sz="2800" dirty="0">
                <a:latin typeface="Georgia" charset="0"/>
              </a:rPr>
              <a:t>For musical data, </a:t>
            </a:r>
            <a:r>
              <a:rPr lang="en-US" sz="2800" dirty="0" err="1">
                <a:latin typeface="Georgia" charset="0"/>
                <a:cs typeface="Georgia" charset="0"/>
              </a:rPr>
              <a:t>Marsyas</a:t>
            </a:r>
            <a:r>
              <a:rPr lang="en-US" sz="2800" dirty="0">
                <a:latin typeface="Georgia" charset="0"/>
                <a:cs typeface="Georgia" charset="0"/>
              </a:rPr>
              <a:t> is an open source software framework for Music Information Retrieval with the GTZAN Genre Collection Database, which has 10 genres and each genre has 100 30-second audio tracks. All the tracks are 22050 Hz Mono 16-bit audio files in .au format. </a:t>
            </a:r>
            <a:endParaRPr lang="en-US" sz="2800" dirty="0"/>
          </a:p>
          <a:p>
            <a:endParaRPr lang="en-US" sz="2800" b="1" dirty="0">
              <a:latin typeface="Georgia" panose="02040502050405020303" pitchFamily="18" charset="0"/>
            </a:endParaRPr>
          </a:p>
          <a:p>
            <a:pPr algn="just"/>
            <a:r>
              <a:rPr lang="en-US" sz="2800" dirty="0">
                <a:latin typeface="Georgia" panose="02040502050405020303" pitchFamily="18" charset="0"/>
              </a:rPr>
              <a:t>For feature extraction, we used Mel Frequency Cepstral Coefficients (MFCC) to characterize musical data as MFCC usually produces promising results for non-speech signals. After using MFCC, we also used Principal Component Analysis (PCA) to further reduce dimensionality of our data. </a:t>
            </a:r>
          </a:p>
        </p:txBody>
      </p:sp>
      <mc:AlternateContent xmlns:mc="http://schemas.openxmlformats.org/markup-compatibility/2006">
        <mc:Choice xmlns:a14="http://schemas.microsoft.com/office/drawing/2010/main" Requires="a14">
          <p:sp>
            <p:nvSpPr>
              <p:cNvPr id="15366" name="Rectangle 6"/>
              <p:cNvSpPr>
                <a:spLocks noChangeArrowheads="1"/>
              </p:cNvSpPr>
              <p:nvPr/>
            </p:nvSpPr>
            <p:spPr bwMode="auto">
              <a:xfrm>
                <a:off x="11734800" y="5181600"/>
                <a:ext cx="9829800" cy="26746200"/>
              </a:xfrm>
              <a:prstGeom prst="rect">
                <a:avLst/>
              </a:prstGeom>
              <a:solidFill>
                <a:schemeClr val="bg1"/>
              </a:solidFill>
              <a:ln>
                <a:noFill/>
              </a:ln>
              <a:extLst>
                <a:ext uri="{91240B29-F687-4f45-9708-019B960494DF}">
                  <a14:hiddenLine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dirty="0" smtClean="0">
                    <a:solidFill>
                      <a:srgbClr val="131F33"/>
                    </a:solidFill>
                  </a:rPr>
                  <a:t>TECHNIQUES</a:t>
                </a:r>
                <a:endParaRPr lang="en-GB" sz="4000" b="1" dirty="0">
                  <a:solidFill>
                    <a:srgbClr val="131F33"/>
                  </a:solidFill>
                </a:endParaRPr>
              </a:p>
              <a:p>
                <a:pPr marL="381000" indent="-381000"/>
                <a:endParaRPr lang="en-US" sz="2800" b="1" dirty="0"/>
              </a:p>
              <a:p>
                <a:pPr marL="381000" indent="-381000"/>
                <a:r>
                  <a:rPr lang="en-US" sz="2800" b="1" dirty="0">
                    <a:latin typeface="Georgia" charset="0"/>
                    <a:cs typeface="Georgia" charset="0"/>
                  </a:rPr>
                  <a:t>k-Nearest Neighbor Algorithm:</a:t>
                </a:r>
              </a:p>
              <a:p>
                <a:pPr marL="381000" indent="-381000" algn="just"/>
                <a:r>
                  <a:rPr lang="en-US" sz="2800" dirty="0">
                    <a:latin typeface="Georgia" charset="0"/>
                  </a:rPr>
                  <a:t>	We used the simple, but effective k-NN algorithm for genre classification. After our experiments, we found out that k = 5 was the best hyperparameter. We used Euclidean distance to compute the distance between two data points. </a:t>
                </a:r>
              </a:p>
              <a:p>
                <a:pPr marL="381000" indent="-381000" algn="just"/>
                <a:endParaRPr lang="en-US" sz="2800" dirty="0">
                  <a:latin typeface="Georgia" charset="0"/>
                </a:endParaRPr>
              </a:p>
              <a:p>
                <a:pPr marL="381000" indent="-381000" algn="just"/>
                <a:endParaRPr lang="en-US" sz="2800" b="1" dirty="0">
                  <a:latin typeface="Georgia" charset="0"/>
                  <a:cs typeface="Georgia" charset="0"/>
                </a:endParaRPr>
              </a:p>
              <a:p>
                <a:pPr marL="381000" indent="-381000"/>
                <a:r>
                  <a:rPr lang="en-US" sz="2800" b="1" dirty="0">
                    <a:latin typeface="Georgia" charset="0"/>
                    <a:cs typeface="Georgia" charset="0"/>
                  </a:rPr>
                  <a:t>Multi-Class Support Vector Machines: </a:t>
                </a:r>
                <a:endParaRPr lang="en-US" sz="2800" b="1" dirty="0" smtClean="0">
                  <a:latin typeface="Georgia" charset="0"/>
                  <a:cs typeface="Georgia" charset="0"/>
                </a:endParaRPr>
              </a:p>
              <a:p>
                <a:pPr marL="381000" indent="-381000"/>
                <a:r>
                  <a:rPr lang="en-US" sz="2800" b="1" dirty="0" smtClean="0">
                    <a:latin typeface="Georgia" charset="0"/>
                    <a:cs typeface="Georgia" charset="0"/>
                  </a:rPr>
                  <a:t>	</a:t>
                </a:r>
                <a:r>
                  <a:rPr lang="en-US" sz="2800" dirty="0" smtClean="0">
                    <a:latin typeface="Georgia" charset="0"/>
                    <a:cs typeface="Georgia" charset="0"/>
                  </a:rPr>
                  <a:t>We used tried to use multiclass support vector machines with OVR, OVO, and crammer-singer loss. </a:t>
                </a:r>
                <a:r>
                  <a:rPr lang="en-US" sz="2800" dirty="0" smtClean="0">
                    <a:latin typeface="Georgia" charset="0"/>
                    <a:cs typeface="Georgia" charset="0"/>
                  </a:rPr>
                  <a:t>Our best was with crammer-singer loss.</a:t>
                </a:r>
                <a:endParaRPr lang="en-US" sz="2800" b="0" i="1" dirty="0" smtClean="0">
                  <a:latin typeface="Cambria Math" panose="02040503050406030204" pitchFamily="18" charset="0"/>
                  <a:cs typeface="Georgia" charset="0"/>
                </a:endParaRPr>
              </a:p>
              <a:p>
                <a:pPr marL="381000" indent="-381000"/>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Georgia" charset="0"/>
                        </a:rPr>
                        <m:t>𝑙</m:t>
                      </m:r>
                      <m:r>
                        <a:rPr lang="en-US" sz="2800" b="0" i="1" smtClean="0">
                          <a:latin typeface="Cambria Math" panose="02040503050406030204" pitchFamily="18" charset="0"/>
                          <a:cs typeface="Georgia" charset="0"/>
                        </a:rPr>
                        <m:t>(</m:t>
                      </m:r>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cs typeface="Georgia" charset="0"/>
                        </a:rPr>
                        <m:t>)=</m:t>
                      </m:r>
                      <m:func>
                        <m:funcPr>
                          <m:ctrlPr>
                            <a:rPr lang="en-US" sz="2800" b="0" i="1" smtClean="0">
                              <a:latin typeface="Cambria Math" panose="02040503050406030204" pitchFamily="18" charset="0"/>
                              <a:cs typeface="Georgia" charset="0"/>
                            </a:rPr>
                          </m:ctrlPr>
                        </m:funcPr>
                        <m:fName>
                          <m:r>
                            <m:rPr>
                              <m:sty m:val="p"/>
                            </m:rPr>
                            <a:rPr lang="en-US" sz="2800" b="0" i="0" smtClean="0">
                              <a:latin typeface="Cambria Math" panose="02040503050406030204" pitchFamily="18" charset="0"/>
                              <a:cs typeface="Georgia" charset="0"/>
                            </a:rPr>
                            <m:t>max</m:t>
                          </m:r>
                        </m:fName>
                        <m:e>
                          <m:d>
                            <m:dPr>
                              <m:endChr m:val="}"/>
                              <m:ctrlPr>
                                <a:rPr lang="en-US" sz="2800" b="0" i="1" smtClean="0">
                                  <a:latin typeface="Cambria Math" panose="02040503050406030204" pitchFamily="18" charset="0"/>
                                  <a:cs typeface="Georgia" charset="0"/>
                                </a:rPr>
                              </m:ctrlPr>
                            </m:dPr>
                            <m:e>
                              <m:r>
                                <a:rPr lang="en-US" sz="2800" b="0" i="1" smtClean="0">
                                  <a:latin typeface="Cambria Math" panose="02040503050406030204" pitchFamily="18" charset="0"/>
                                  <a:cs typeface="Georgia" charset="0"/>
                                </a:rPr>
                                <m:t>0, 1+</m:t>
                              </m:r>
                              <m:func>
                                <m:funcPr>
                                  <m:ctrlPr>
                                    <a:rPr lang="en-US" sz="2800" b="0" i="1" smtClean="0">
                                      <a:latin typeface="Cambria Math" panose="02040503050406030204" pitchFamily="18" charset="0"/>
                                      <a:cs typeface="Georgia" charset="0"/>
                                    </a:rPr>
                                  </m:ctrlPr>
                                </m:funcPr>
                                <m:fName>
                                  <m:limLow>
                                    <m:limLowPr>
                                      <m:ctrlPr>
                                        <a:rPr lang="en-US" sz="2800" b="0" i="1" smtClean="0">
                                          <a:latin typeface="Cambria Math" panose="02040503050406030204" pitchFamily="18" charset="0"/>
                                          <a:cs typeface="Georgia" charset="0"/>
                                        </a:rPr>
                                      </m:ctrlPr>
                                    </m:limLowPr>
                                    <m:e>
                                      <m:r>
                                        <m:rPr>
                                          <m:sty m:val="p"/>
                                        </m:rPr>
                                        <a:rPr lang="en-US" sz="2800" b="0" i="0" smtClean="0">
                                          <a:latin typeface="Cambria Math" panose="02040503050406030204" pitchFamily="18" charset="0"/>
                                          <a:cs typeface="Georgia" charset="0"/>
                                        </a:rPr>
                                        <m:t>max</m:t>
                                      </m:r>
                                    </m:e>
                                    <m:lim>
                                      <m:r>
                                        <a:rPr lang="en-US" sz="2800" b="0" i="1" smtClean="0">
                                          <a:latin typeface="Cambria Math" panose="02040503050406030204" pitchFamily="18" charset="0"/>
                                          <a:cs typeface="Georgia" charset="0"/>
                                        </a:rPr>
                                        <m:t>𝑦</m:t>
                                      </m:r>
                                      <m:r>
                                        <a:rPr lang="en-US" sz="2800" b="0" i="1" smtClean="0">
                                          <a:latin typeface="Cambria Math" panose="02040503050406030204" pitchFamily="18" charset="0"/>
                                          <a:ea typeface="Cambria Math" panose="02040503050406030204" pitchFamily="18" charset="0"/>
                                          <a:cs typeface="Georgia" charset="0"/>
                                        </a:rPr>
                                        <m:t>≠</m:t>
                                      </m:r>
                                      <m:r>
                                        <a:rPr lang="en-US" sz="2800" b="0" i="1" smtClean="0">
                                          <a:latin typeface="Cambria Math" panose="02040503050406030204" pitchFamily="18" charset="0"/>
                                          <a:ea typeface="Cambria Math" panose="02040503050406030204" pitchFamily="18" charset="0"/>
                                          <a:cs typeface="Georgia" charset="0"/>
                                        </a:rPr>
                                        <m:t>𝑡</m:t>
                                      </m:r>
                                    </m:lim>
                                  </m:limLow>
                                </m:fName>
                                <m:e>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𝑦</m:t>
                                      </m:r>
                                    </m:sub>
                                  </m:sSub>
                                  <m:r>
                                    <a:rPr lang="en-US" sz="2800" b="0" i="1" smtClean="0">
                                      <a:latin typeface="Cambria Math" panose="02040503050406030204" pitchFamily="18" charset="0"/>
                                      <a:cs typeface="Georgia" charset="0"/>
                                    </a:rPr>
                                    <m:t>𝑥</m:t>
                                  </m:r>
                                  <m:r>
                                    <a:rPr lang="en-US" sz="2800" b="0" i="1" smtClean="0">
                                      <a:latin typeface="Cambria Math" panose="02040503050406030204" pitchFamily="18" charset="0"/>
                                      <a:cs typeface="Georgia" charset="0"/>
                                    </a:rPr>
                                    <m:t>−</m:t>
                                  </m:r>
                                  <m:sSub>
                                    <m:sSubPr>
                                      <m:ctrlPr>
                                        <a:rPr lang="en-US" sz="2800" b="0" i="1" smtClean="0">
                                          <a:latin typeface="Cambria Math" panose="02040503050406030204" pitchFamily="18" charset="0"/>
                                          <a:cs typeface="Georgia" charset="0"/>
                                        </a:rPr>
                                      </m:ctrlPr>
                                    </m:sSubPr>
                                    <m:e>
                                      <m:r>
                                        <a:rPr lang="en-US" sz="2800" b="0" i="1" smtClean="0">
                                          <a:latin typeface="Cambria Math" panose="02040503050406030204" pitchFamily="18" charset="0"/>
                                          <a:cs typeface="Georgia" charset="0"/>
                                        </a:rPr>
                                        <m:t>𝑤</m:t>
                                      </m:r>
                                    </m:e>
                                    <m:sub>
                                      <m:r>
                                        <a:rPr lang="en-US" sz="2800" b="0" i="1" smtClean="0">
                                          <a:latin typeface="Cambria Math" panose="02040503050406030204" pitchFamily="18" charset="0"/>
                                          <a:cs typeface="Georgia" charset="0"/>
                                        </a:rPr>
                                        <m:t>𝑡</m:t>
                                      </m:r>
                                    </m:sub>
                                  </m:sSub>
                                  <m:r>
                                    <a:rPr lang="en-US" sz="2800" b="0" i="1" smtClean="0">
                                      <a:latin typeface="Cambria Math" panose="02040503050406030204" pitchFamily="18" charset="0"/>
                                      <a:cs typeface="Georgia" charset="0"/>
                                    </a:rPr>
                                    <m:t>𝑥</m:t>
                                  </m:r>
                                </m:e>
                              </m:func>
                            </m:e>
                          </m:d>
                        </m:e>
                      </m:func>
                    </m:oMath>
                  </m:oMathPara>
                </a14:m>
                <a:endParaRPr lang="en-US" sz="2800" dirty="0" smtClean="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K-Means Clustering: </a:t>
                </a:r>
              </a:p>
              <a:p>
                <a:pPr marL="381000" indent="-381000"/>
                <a:r>
                  <a:rPr lang="en-US" sz="2800" b="1" dirty="0">
                    <a:latin typeface="Georgia" charset="0"/>
                    <a:cs typeface="Georgia" charset="0"/>
                  </a:rPr>
                  <a:t>	</a:t>
                </a:r>
                <a:r>
                  <a:rPr lang="en-US" sz="2800" dirty="0">
                    <a:latin typeface="Georgia" charset="0"/>
                    <a:cs typeface="Georgia" charset="0"/>
                  </a:rPr>
                  <a:t>We experimented using </a:t>
                </a:r>
                <a:r>
                  <a:rPr lang="en-US" sz="2800" dirty="0" err="1">
                    <a:latin typeface="Georgia" charset="0"/>
                    <a:cs typeface="Georgia" charset="0"/>
                  </a:rPr>
                  <a:t>KMeans</a:t>
                </a:r>
                <a:r>
                  <a:rPr lang="en-US" sz="2800" dirty="0">
                    <a:latin typeface="Georgia" charset="0"/>
                    <a:cs typeface="Georgia" charset="0"/>
                  </a:rPr>
                  <a:t> clustering for an unsupervised method to group our music classes. Using the objective function:</a:t>
                </a:r>
              </a:p>
              <a:p>
                <a:pPr marL="381000" indent="-381000"/>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𝟏</m:t>
                          </m:r>
                        </m:sub>
                        <m:sup>
                          <m:r>
                            <a:rPr lang="en-US" sz="2800" b="1" i="1" smtClean="0">
                              <a:latin typeface="Cambria Math" panose="02040503050406030204" pitchFamily="18" charset="0"/>
                            </a:rPr>
                            <m:t>𝑵</m:t>
                          </m:r>
                        </m:sup>
                        <m:e>
                          <m:r>
                            <a:rPr lang="en-US" sz="2800" b="1" i="1" smtClean="0">
                              <a:latin typeface="Cambria Math" panose="02040503050406030204" pitchFamily="18" charset="0"/>
                            </a:rPr>
                            <m:t>𝒎𝒊</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𝒏</m:t>
                              </m:r>
                            </m:e>
                            <m:sub>
                              <m:r>
                                <a:rPr lang="en-US" sz="2800" b="1" i="1" smtClean="0">
                                  <a:latin typeface="Cambria Math" panose="02040503050406030204" pitchFamily="18" charset="0"/>
                                </a:rPr>
                                <m:t>𝒋</m:t>
                              </m:r>
                            </m:sub>
                          </m:sSub>
                          <m:sSub>
                            <m:sSubPr>
                              <m:ctrlPr>
                                <a:rPr lang="en-US" sz="2800" b="1" i="1" smtClean="0">
                                  <a:latin typeface="Cambria Math" panose="02040503050406030204" pitchFamily="18" charset="0"/>
                                  <a:ea typeface="Cambria Math" panose="02040503050406030204" pitchFamily="18" charset="0"/>
                                </a:rPr>
                              </m:ctrlPr>
                            </m:sSubPr>
                            <m:e>
                              <m:sSup>
                                <m:sSupPr>
                                  <m:ctrlPr>
                                    <a:rPr lang="en-US" sz="2800" b="1" i="1" smtClean="0">
                                      <a:latin typeface="Cambria Math" panose="02040503050406030204" pitchFamily="18" charset="0"/>
                                      <a:ea typeface="Cambria Math" panose="02040503050406030204" pitchFamily="18" charset="0"/>
                                    </a:rPr>
                                  </m:ctrlPr>
                                </m:sSupPr>
                                <m:e>
                                  <m:d>
                                    <m:dPr>
                                      <m:begChr m:val="|"/>
                                      <m:endChr m:val="|"/>
                                      <m:ctrlPr>
                                        <a:rPr lang="en-US" sz="2800" b="1" i="1" smtClean="0">
                                          <a:latin typeface="Cambria Math" panose="02040503050406030204" pitchFamily="18" charset="0"/>
                                        </a:rPr>
                                      </m:ctrlPr>
                                    </m:dPr>
                                    <m:e>
                                      <m:d>
                                        <m:dPr>
                                          <m:begChr m:val="|"/>
                                          <m:endChr m:val="|"/>
                                          <m:ctrlPr>
                                            <a:rPr lang="en-US" sz="2800" b="1" i="1" smtClean="0">
                                              <a:latin typeface="Cambria Math" panose="02040503050406030204" pitchFamily="18" charset="0"/>
                                            </a:rPr>
                                          </m:ctrlPr>
                                        </m:dPr>
                                        <m:e>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1" i="1" smtClean="0">
                                                  <a:latin typeface="Cambria Math" panose="02040503050406030204" pitchFamily="18" charset="0"/>
                                                </a:rPr>
                                                <m:t>𝒊</m:t>
                                              </m:r>
                                            </m:sub>
                                          </m:sSub>
                                          <m:r>
                                            <a:rPr lang="en-US" sz="2800" b="1" i="1" smtClean="0">
                                              <a:latin typeface="Cambria Math" panose="02040503050406030204" pitchFamily="18" charset="0"/>
                                            </a:rPr>
                                            <m:t>− </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𝝁</m:t>
                                              </m:r>
                                            </m:e>
                                            <m:sub>
                                              <m:r>
                                                <a:rPr lang="en-US" sz="2800" b="1" i="1" smtClean="0">
                                                  <a:latin typeface="Cambria Math" panose="02040503050406030204" pitchFamily="18" charset="0"/>
                                                  <a:ea typeface="Cambria Math" panose="02040503050406030204" pitchFamily="18" charset="0"/>
                                                </a:rPr>
                                                <m:t>𝒋</m:t>
                                              </m:r>
                                            </m:sub>
                                          </m:sSub>
                                        </m:e>
                                      </m:d>
                                    </m:e>
                                  </m:d>
                                </m:e>
                                <m:sup>
                                  <m:r>
                                    <a:rPr lang="en-US" sz="2800" b="1" i="1" smtClean="0">
                                      <a:latin typeface="Cambria Math" panose="02040503050406030204" pitchFamily="18" charset="0"/>
                                      <a:ea typeface="Cambria Math" panose="02040503050406030204" pitchFamily="18" charset="0"/>
                                    </a:rPr>
                                    <m:t>𝟐</m:t>
                                  </m:r>
                                </m:sup>
                              </m:sSup>
                            </m:e>
                            <m:sub/>
                          </m:sSub>
                        </m:e>
                      </m:nary>
                    </m:oMath>
                  </m:oMathPara>
                </a14:m>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Gaussian Mixture Model:</a:t>
                </a:r>
              </a:p>
              <a:p>
                <a:pPr marL="381000" indent="-381000"/>
                <a:r>
                  <a:rPr lang="en-US" sz="2800" b="1" dirty="0">
                    <a:latin typeface="Georgia" charset="0"/>
                    <a:cs typeface="Georgia" charset="0"/>
                  </a:rPr>
                  <a:t>	</a:t>
                </a:r>
                <a:r>
                  <a:rPr lang="en-US" sz="2800" dirty="0">
                    <a:latin typeface="Georgia" charset="0"/>
                    <a:cs typeface="Georgia" charset="0"/>
                  </a:rPr>
                  <a:t>We also implemented a soft assignment version of unsupervised clustering in which each data point has a probability that it is assigned to each cluster.</a:t>
                </a:r>
              </a:p>
              <a:p>
                <a:pPr marL="381000" indent="-381000"/>
                <a:r>
                  <a:rPr lang="en-US" sz="2800" b="1" dirty="0">
                    <a:latin typeface="Georgia" charset="0"/>
                    <a:cs typeface="Georgia" charset="0"/>
                  </a:rPr>
                  <a:t>	</a:t>
                </a: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Simple 3-layer Neural Network:</a:t>
                </a:r>
              </a:p>
              <a:p>
                <a:pPr marL="381000" indent="-381000"/>
                <a:r>
                  <a:rPr lang="en-US" sz="2800" b="1" dirty="0">
                    <a:latin typeface="Georgia" charset="0"/>
                    <a:cs typeface="Georgia" charset="0"/>
                  </a:rPr>
                  <a:t>	</a:t>
                </a:r>
                <a:r>
                  <a:rPr lang="en-US" sz="2800" dirty="0">
                    <a:latin typeface="Georgia" charset="0"/>
                    <a:cs typeface="Georgia" charset="0"/>
                  </a:rPr>
                  <a:t>We then decided it would be best to utilize a couple of deep learning methods. To being, we created a simple 2 layer neural network with </a:t>
                </a:r>
                <a:r>
                  <a:rPr lang="en-US" sz="2800" dirty="0" err="1">
                    <a:latin typeface="Georgia" charset="0"/>
                    <a:cs typeface="Georgia" charset="0"/>
                  </a:rPr>
                  <a:t>ReLU</a:t>
                </a:r>
                <a:r>
                  <a:rPr lang="en-US" sz="2800" dirty="0">
                    <a:latin typeface="Georgia" charset="0"/>
                    <a:cs typeface="Georgia" charset="0"/>
                  </a:rPr>
                  <a:t> nonlinearity</a:t>
                </a:r>
                <a:r>
                  <a:rPr lang="en-US" sz="2800" dirty="0" smtClean="0">
                    <a:latin typeface="Georgia" charset="0"/>
                    <a:cs typeface="Georgia" charset="0"/>
                  </a:rPr>
                  <a:t>.</a:t>
                </a:r>
              </a:p>
              <a:p>
                <a:pPr marL="381000" indent="-381000"/>
                <a:endParaRPr lang="en-US" sz="2800" b="1" dirty="0">
                  <a:latin typeface="Georgia" charset="0"/>
                  <a:cs typeface="Georgia" charset="0"/>
                </a:endParaRPr>
              </a:p>
              <a:p>
                <a:pPr marL="381000" indent="-381000"/>
                <a:endParaRPr lang="en-US" sz="2800" b="1" dirty="0" smtClean="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smtClean="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 </a:t>
                </a:r>
                <a:endParaRPr lang="en-US" sz="2800" b="1" dirty="0" smtClean="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endParaRPr lang="en-US" sz="2800" b="1" dirty="0">
                  <a:latin typeface="Georgia" charset="0"/>
                  <a:cs typeface="Georgia" charset="0"/>
                </a:endParaRPr>
              </a:p>
              <a:p>
                <a:pPr marL="381000" indent="-381000"/>
                <a:r>
                  <a:rPr lang="en-US" sz="2800" b="1" dirty="0">
                    <a:latin typeface="Georgia" charset="0"/>
                    <a:cs typeface="Georgia" charset="0"/>
                  </a:rPr>
                  <a:t>Convolutional Neural Network: </a:t>
                </a:r>
              </a:p>
              <a:p>
                <a:pPr marL="381000" indent="-381000"/>
                <a:r>
                  <a:rPr lang="en-US" sz="2800" dirty="0">
                    <a:latin typeface="Georgia" charset="0"/>
                    <a:cs typeface="Georgia" charset="0"/>
                  </a:rPr>
                  <a:t>	To finish out our experiments, we tried a couple of different convolutional neural network architectures.</a:t>
                </a:r>
              </a:p>
              <a:p>
                <a:pPr marL="381000" indent="-381000"/>
                <a:endParaRPr lang="en-US" sz="2800" dirty="0">
                  <a:latin typeface="Georgia" charset="0"/>
                  <a:cs typeface="Georgia" charset="0"/>
                </a:endParaRPr>
              </a:p>
              <a:p>
                <a:pPr marL="381000" indent="-381000"/>
                <a:endParaRPr lang="en-US" sz="2800" dirty="0">
                  <a:latin typeface="Georgia" charset="0"/>
                  <a:cs typeface="Georgia" charset="0"/>
                </a:endParaRPr>
              </a:p>
              <a:p>
                <a:pPr marL="381000" indent="-381000"/>
                <a:r>
                  <a:rPr lang="en-US" sz="2800" dirty="0">
                    <a:latin typeface="Georgia" charset="0"/>
                    <a:cs typeface="Georgia" charset="0"/>
                  </a:rPr>
                  <a:t># Add Neural Network Architectures and some plots</a:t>
                </a:r>
              </a:p>
            </p:txBody>
          </p:sp>
        </mc:Choice>
        <mc:Fallback>
          <p:sp>
            <p:nvSpPr>
              <p:cNvPr id="15366" name="Rectangle 6"/>
              <p:cNvSpPr>
                <a:spLocks noRot="1" noChangeAspect="1" noMove="1" noResize="1" noEditPoints="1" noAdjustHandles="1" noChangeArrowheads="1" noChangeShapeType="1" noTextEdit="1"/>
              </p:cNvSpPr>
              <p:nvPr/>
            </p:nvSpPr>
            <p:spPr bwMode="auto">
              <a:xfrm>
                <a:off x="11734800" y="5181600"/>
                <a:ext cx="9829800" cy="26746200"/>
              </a:xfrm>
              <a:prstGeom prst="rect">
                <a:avLst/>
              </a:prstGeom>
              <a:blipFill rotWithShape="0">
                <a:blip r:embed="rId3"/>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5367" name="Rectangle 51"/>
          <p:cNvSpPr>
            <a:spLocks noChangeArrowheads="1"/>
          </p:cNvSpPr>
          <p:nvPr/>
        </p:nvSpPr>
        <p:spPr bwMode="auto">
          <a:xfrm>
            <a:off x="22326600" y="5181600"/>
            <a:ext cx="9829800" cy="267462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RESULTS</a:t>
            </a:r>
            <a:endParaRPr lang="en-GB" sz="4000" b="1" dirty="0">
              <a:solidFill>
                <a:srgbClr val="131F33"/>
              </a:solidFill>
            </a:endParaRPr>
          </a:p>
          <a:p>
            <a:r>
              <a:rPr lang="en-US" sz="2800" dirty="0">
                <a:latin typeface="Georgia" charset="0"/>
                <a:cs typeface="Georgia" charset="0"/>
              </a:rPr>
              <a:t> </a:t>
            </a:r>
          </a:p>
          <a:p>
            <a:endParaRPr lang="en-US" sz="2800" dirty="0">
              <a:latin typeface="Georgia" charset="0"/>
              <a:cs typeface="Georgia" charset="0"/>
            </a:endParaRPr>
          </a:p>
          <a:p>
            <a:endParaRPr lang="en-US" sz="2800" dirty="0">
              <a:latin typeface="Georgia" charset="0"/>
              <a:cs typeface="Georgia" charset="0"/>
            </a:endParaRPr>
          </a:p>
          <a:p>
            <a:pPr>
              <a:spcBef>
                <a:spcPct val="50000"/>
              </a:spcBef>
            </a:pPr>
            <a:endParaRPr lang="en-US" sz="4000" b="1" dirty="0">
              <a:solidFill>
                <a:srgbClr val="CC3300"/>
              </a:solidFill>
            </a:endParaRPr>
          </a:p>
        </p:txBody>
      </p:sp>
      <p:sp>
        <p:nvSpPr>
          <p:cNvPr id="15368"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052754"/>
                </a:solidFill>
                <a:latin typeface="+mn-lt"/>
              </a:rPr>
              <a:t>CHALLENGES:</a:t>
            </a:r>
          </a:p>
          <a:p>
            <a:endParaRPr lang="en-US" sz="4000" dirty="0">
              <a:latin typeface="+mn-lt"/>
            </a:endParaRPr>
          </a:p>
          <a:p>
            <a:pPr algn="just"/>
            <a:r>
              <a:rPr lang="en-US" sz="2800" dirty="0"/>
              <a:t>We encountered some technical challenges for processing of data. As stated, the dataset contains 1000 tracks in .au format. We had to change each track to .wav format so that the script we wrote can read the file in the right way. Other than that, we first tried to split each song into 10ms frames, but that turned out to be a huge amount of data to process and we did not have enough computing power. Hence, we split each song into 128 frames and used that for our data. Finally, we had to clip some data points in some tracks so that each song or frame would have the same size. </a:t>
            </a:r>
          </a:p>
          <a:p>
            <a:pPr algn="just"/>
            <a:endParaRPr lang="en-US" sz="2800" dirty="0"/>
          </a:p>
          <a:p>
            <a:pPr algn="just"/>
            <a:r>
              <a:rPr lang="en-US" sz="2800" dirty="0"/>
              <a:t>Other than data processing issues, the biggest challenge we had in classifying was figuring out how to assign different genres to different clusters for k-Means clustering. Even though we are still working on that classification for better accuracy, we correlated the mean and covariance of each genre’s data with cluster’s mean and covariance values. Furthermore, another challenge we had was in </a:t>
            </a:r>
            <a:r>
              <a:rPr lang="en-US" sz="2800" dirty="0" err="1"/>
              <a:t>PyTorch</a:t>
            </a:r>
            <a:r>
              <a:rPr lang="en-US" sz="2800" dirty="0"/>
              <a:t> where we had to figure out how </a:t>
            </a:r>
            <a:r>
              <a:rPr lang="en-US" sz="2800" dirty="0" err="1"/>
              <a:t>tha</a:t>
            </a:r>
            <a:r>
              <a:rPr lang="en-US" sz="2800" dirty="0"/>
              <a:t> shapes of each tensor has to be before going onto convolutional network. As noted, we are still playing with our convolutional net to increase accuracy above 90%. </a:t>
            </a:r>
          </a:p>
        </p:txBody>
      </p:sp>
      <p:sp>
        <p:nvSpPr>
          <p:cNvPr id="15370"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rgbClr val="131F33"/>
                </a:solidFill>
              </a:rPr>
              <a:t>CONCLUSIONS</a:t>
            </a:r>
          </a:p>
          <a:p>
            <a:r>
              <a:rPr lang="en-US" sz="2800" dirty="0"/>
              <a:t>In conclusion, our goal by the end of this project is to get around 92% accuracy for classification of 5 musical genres. We are still working on our convolutional net and k-Means clustering. The results we have right now suggest that it is easy to beat the 80% accuracy limit with different type of classifiers and the easiest genres to classify are metal and classical. This is because metal music is usually very loud and might occur in high frequencies, whereas classical music usually has a very smooth spectrogram with low </a:t>
            </a:r>
            <a:r>
              <a:rPr lang="en-US" sz="2800" dirty="0" err="1"/>
              <a:t>mel</a:t>
            </a:r>
            <a:r>
              <a:rPr lang="en-US" sz="2800" dirty="0"/>
              <a:t>-frequencies.</a:t>
            </a:r>
            <a:endParaRPr lang="en-US" sz="28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49035" y="30327600"/>
            <a:ext cx="5739956" cy="996313"/>
          </a:xfrm>
          <a:prstGeom prst="rect">
            <a:avLst/>
          </a:prstGeom>
        </p:spPr>
      </p:pic>
      <p:pic>
        <p:nvPicPr>
          <p:cNvPr id="3" name="Picture 2"/>
          <p:cNvPicPr>
            <a:picLocks noChangeAspect="1"/>
          </p:cNvPicPr>
          <p:nvPr/>
        </p:nvPicPr>
        <p:blipFill>
          <a:blip r:embed="rId5"/>
          <a:stretch>
            <a:fillRect/>
          </a:stretch>
        </p:blipFill>
        <p:spPr>
          <a:xfrm>
            <a:off x="27113029" y="6282510"/>
            <a:ext cx="5043371" cy="3775405"/>
          </a:xfrm>
          <a:prstGeom prst="rect">
            <a:avLst/>
          </a:prstGeom>
        </p:spPr>
      </p:pic>
      <p:sp>
        <p:nvSpPr>
          <p:cNvPr id="4" name="TextBox 3"/>
          <p:cNvSpPr txBox="1"/>
          <p:nvPr/>
        </p:nvSpPr>
        <p:spPr>
          <a:xfrm>
            <a:off x="27091175" y="10234474"/>
            <a:ext cx="5093418" cy="523220"/>
          </a:xfrm>
          <a:prstGeom prst="rect">
            <a:avLst/>
          </a:prstGeom>
          <a:noFill/>
        </p:spPr>
        <p:txBody>
          <a:bodyPr wrap="square" rtlCol="0">
            <a:spAutoFit/>
          </a:bodyPr>
          <a:lstStyle/>
          <a:p>
            <a:r>
              <a:rPr lang="en-US" sz="2800" dirty="0"/>
              <a:t>Data reduced to 3 dimensions</a:t>
            </a:r>
          </a:p>
        </p:txBody>
      </p:sp>
      <p:pic>
        <p:nvPicPr>
          <p:cNvPr id="6" name="Picture 5">
            <a:extLst>
              <a:ext uri="{FF2B5EF4-FFF2-40B4-BE49-F238E27FC236}">
                <a16:creationId xmlns:a16="http://schemas.microsoft.com/office/drawing/2014/main" xmlns="" id="{FF1009FD-E928-DD4A-AFCB-B2FDEBC325D6}"/>
              </a:ext>
            </a:extLst>
          </p:cNvPr>
          <p:cNvPicPr>
            <a:picLocks noChangeAspect="1"/>
          </p:cNvPicPr>
          <p:nvPr/>
        </p:nvPicPr>
        <p:blipFill>
          <a:blip r:embed="rId6"/>
          <a:stretch>
            <a:fillRect/>
          </a:stretch>
        </p:blipFill>
        <p:spPr>
          <a:xfrm>
            <a:off x="22439549" y="18059400"/>
            <a:ext cx="4927784" cy="4075672"/>
          </a:xfrm>
          <a:prstGeom prst="rect">
            <a:avLst/>
          </a:prstGeom>
        </p:spPr>
      </p:pic>
      <p:sp>
        <p:nvSpPr>
          <p:cNvPr id="22" name="TextBox 21">
            <a:extLst>
              <a:ext uri="{FF2B5EF4-FFF2-40B4-BE49-F238E27FC236}">
                <a16:creationId xmlns:a16="http://schemas.microsoft.com/office/drawing/2014/main" xmlns="" id="{8059BE91-239C-C944-9904-6A5963AAF874}"/>
              </a:ext>
            </a:extLst>
          </p:cNvPr>
          <p:cNvSpPr txBox="1"/>
          <p:nvPr/>
        </p:nvSpPr>
        <p:spPr>
          <a:xfrm>
            <a:off x="23923775" y="22104334"/>
            <a:ext cx="2285106" cy="523220"/>
          </a:xfrm>
          <a:prstGeom prst="rect">
            <a:avLst/>
          </a:prstGeom>
          <a:noFill/>
        </p:spPr>
        <p:txBody>
          <a:bodyPr wrap="square" rtlCol="0">
            <a:spAutoFit/>
          </a:bodyPr>
          <a:lstStyle/>
          <a:p>
            <a:r>
              <a:rPr lang="en-US" sz="2800" dirty="0"/>
              <a:t>k-NN 81%</a:t>
            </a:r>
          </a:p>
        </p:txBody>
      </p:sp>
      <p:pic>
        <p:nvPicPr>
          <p:cNvPr id="8" name="Picture 7">
            <a:extLst>
              <a:ext uri="{FF2B5EF4-FFF2-40B4-BE49-F238E27FC236}">
                <a16:creationId xmlns:a16="http://schemas.microsoft.com/office/drawing/2014/main" xmlns="" id="{F53EEA8C-CB4B-7846-8FD1-C945C28EC753}"/>
              </a:ext>
            </a:extLst>
          </p:cNvPr>
          <p:cNvPicPr>
            <a:picLocks noChangeAspect="1"/>
          </p:cNvPicPr>
          <p:nvPr/>
        </p:nvPicPr>
        <p:blipFill>
          <a:blip r:embed="rId7"/>
          <a:stretch>
            <a:fillRect/>
          </a:stretch>
        </p:blipFill>
        <p:spPr>
          <a:xfrm>
            <a:off x="27303869" y="18059400"/>
            <a:ext cx="4803634" cy="4076745"/>
          </a:xfrm>
          <a:prstGeom prst="rect">
            <a:avLst/>
          </a:prstGeom>
        </p:spPr>
      </p:pic>
      <p:sp>
        <p:nvSpPr>
          <p:cNvPr id="25" name="TextBox 24">
            <a:extLst>
              <a:ext uri="{FF2B5EF4-FFF2-40B4-BE49-F238E27FC236}">
                <a16:creationId xmlns:a16="http://schemas.microsoft.com/office/drawing/2014/main" xmlns="" id="{CEE1A563-FA37-9143-9886-7511BBD88EFF}"/>
              </a:ext>
            </a:extLst>
          </p:cNvPr>
          <p:cNvSpPr txBox="1"/>
          <p:nvPr/>
        </p:nvSpPr>
        <p:spPr>
          <a:xfrm>
            <a:off x="28794446" y="22151321"/>
            <a:ext cx="2285106" cy="523220"/>
          </a:xfrm>
          <a:prstGeom prst="rect">
            <a:avLst/>
          </a:prstGeom>
          <a:noFill/>
        </p:spPr>
        <p:txBody>
          <a:bodyPr wrap="square" rtlCol="0">
            <a:spAutoFit/>
          </a:bodyPr>
          <a:lstStyle/>
          <a:p>
            <a:r>
              <a:rPr lang="en-US" sz="2800" dirty="0"/>
              <a:t>SVM 84%</a:t>
            </a:r>
          </a:p>
        </p:txBody>
      </p:sp>
      <p:pic>
        <p:nvPicPr>
          <p:cNvPr id="10" name="Picture 9">
            <a:extLst>
              <a:ext uri="{FF2B5EF4-FFF2-40B4-BE49-F238E27FC236}">
                <a16:creationId xmlns:a16="http://schemas.microsoft.com/office/drawing/2014/main" xmlns="" id="{B4621072-E207-4E41-A58F-FEC4F97B2819}"/>
              </a:ext>
            </a:extLst>
          </p:cNvPr>
          <p:cNvPicPr>
            <a:picLocks noChangeAspect="1"/>
          </p:cNvPicPr>
          <p:nvPr/>
        </p:nvPicPr>
        <p:blipFill>
          <a:blip r:embed="rId8"/>
          <a:stretch>
            <a:fillRect/>
          </a:stretch>
        </p:blipFill>
        <p:spPr>
          <a:xfrm>
            <a:off x="27396188" y="23107723"/>
            <a:ext cx="4711314" cy="4079982"/>
          </a:xfrm>
          <a:prstGeom prst="rect">
            <a:avLst/>
          </a:prstGeom>
        </p:spPr>
      </p:pic>
      <p:sp>
        <p:nvSpPr>
          <p:cNvPr id="28" name="TextBox 27">
            <a:extLst>
              <a:ext uri="{FF2B5EF4-FFF2-40B4-BE49-F238E27FC236}">
                <a16:creationId xmlns:a16="http://schemas.microsoft.com/office/drawing/2014/main" xmlns="" id="{DFD90288-D91C-864E-AFE3-9B4CDAB7DAC8}"/>
              </a:ext>
            </a:extLst>
          </p:cNvPr>
          <p:cNvSpPr txBox="1"/>
          <p:nvPr/>
        </p:nvSpPr>
        <p:spPr>
          <a:xfrm>
            <a:off x="23598001" y="27137421"/>
            <a:ext cx="2610880" cy="523220"/>
          </a:xfrm>
          <a:prstGeom prst="rect">
            <a:avLst/>
          </a:prstGeom>
          <a:noFill/>
        </p:spPr>
        <p:txBody>
          <a:bodyPr wrap="square" rtlCol="0">
            <a:spAutoFit/>
          </a:bodyPr>
          <a:lstStyle/>
          <a:p>
            <a:r>
              <a:rPr lang="en-US" sz="2800" dirty="0"/>
              <a:t>Gaussian 85%</a:t>
            </a:r>
          </a:p>
        </p:txBody>
      </p:sp>
      <p:pic>
        <p:nvPicPr>
          <p:cNvPr id="12" name="Picture 11">
            <a:extLst>
              <a:ext uri="{FF2B5EF4-FFF2-40B4-BE49-F238E27FC236}">
                <a16:creationId xmlns:a16="http://schemas.microsoft.com/office/drawing/2014/main" xmlns="" id="{37B458A6-CF92-1146-A24B-A209DE5C2A30}"/>
              </a:ext>
            </a:extLst>
          </p:cNvPr>
          <p:cNvPicPr>
            <a:picLocks noChangeAspect="1"/>
          </p:cNvPicPr>
          <p:nvPr/>
        </p:nvPicPr>
        <p:blipFill>
          <a:blip r:embed="rId9"/>
          <a:stretch>
            <a:fillRect/>
          </a:stretch>
        </p:blipFill>
        <p:spPr>
          <a:xfrm>
            <a:off x="22367262" y="6297234"/>
            <a:ext cx="4924092" cy="3713518"/>
          </a:xfrm>
          <a:prstGeom prst="rect">
            <a:avLst/>
          </a:prstGeom>
        </p:spPr>
      </p:pic>
      <p:sp>
        <p:nvSpPr>
          <p:cNvPr id="31" name="TextBox 30">
            <a:extLst>
              <a:ext uri="{FF2B5EF4-FFF2-40B4-BE49-F238E27FC236}">
                <a16:creationId xmlns:a16="http://schemas.microsoft.com/office/drawing/2014/main" xmlns="" id="{1C1BC384-0934-C248-99E0-C3CC457072CB}"/>
              </a:ext>
            </a:extLst>
          </p:cNvPr>
          <p:cNvSpPr txBox="1"/>
          <p:nvPr/>
        </p:nvSpPr>
        <p:spPr>
          <a:xfrm>
            <a:off x="22298407" y="10230308"/>
            <a:ext cx="5093418" cy="523220"/>
          </a:xfrm>
          <a:prstGeom prst="rect">
            <a:avLst/>
          </a:prstGeom>
          <a:noFill/>
        </p:spPr>
        <p:txBody>
          <a:bodyPr wrap="square" rtlCol="0">
            <a:spAutoFit/>
          </a:bodyPr>
          <a:lstStyle/>
          <a:p>
            <a:r>
              <a:rPr lang="en-US" sz="2800" dirty="0"/>
              <a:t>Data reduced to 2 dimensions</a:t>
            </a:r>
          </a:p>
        </p:txBody>
      </p:sp>
      <p:pic>
        <p:nvPicPr>
          <p:cNvPr id="14" name="Picture 13">
            <a:extLst>
              <a:ext uri="{FF2B5EF4-FFF2-40B4-BE49-F238E27FC236}">
                <a16:creationId xmlns:a16="http://schemas.microsoft.com/office/drawing/2014/main" xmlns="" id="{D025AAA8-75A6-0C40-AD3C-C4E8D450015B}"/>
              </a:ext>
            </a:extLst>
          </p:cNvPr>
          <p:cNvPicPr>
            <a:picLocks noChangeAspect="1"/>
          </p:cNvPicPr>
          <p:nvPr/>
        </p:nvPicPr>
        <p:blipFill>
          <a:blip r:embed="rId10"/>
          <a:stretch>
            <a:fillRect/>
          </a:stretch>
        </p:blipFill>
        <p:spPr>
          <a:xfrm>
            <a:off x="22518685" y="23161491"/>
            <a:ext cx="4572490" cy="3972446"/>
          </a:xfrm>
          <a:prstGeom prst="rect">
            <a:avLst/>
          </a:prstGeom>
        </p:spPr>
      </p:pic>
      <p:sp>
        <p:nvSpPr>
          <p:cNvPr id="34" name="TextBox 33">
            <a:extLst>
              <a:ext uri="{FF2B5EF4-FFF2-40B4-BE49-F238E27FC236}">
                <a16:creationId xmlns:a16="http://schemas.microsoft.com/office/drawing/2014/main" xmlns="" id="{CF82B09D-0455-774B-AEBF-2B6CDD0BA95D}"/>
              </a:ext>
            </a:extLst>
          </p:cNvPr>
          <p:cNvSpPr txBox="1"/>
          <p:nvPr/>
        </p:nvSpPr>
        <p:spPr>
          <a:xfrm>
            <a:off x="28189876" y="27202881"/>
            <a:ext cx="2889676" cy="523220"/>
          </a:xfrm>
          <a:prstGeom prst="rect">
            <a:avLst/>
          </a:prstGeom>
          <a:noFill/>
        </p:spPr>
        <p:txBody>
          <a:bodyPr wrap="square" rtlCol="0">
            <a:spAutoFit/>
          </a:bodyPr>
          <a:lstStyle/>
          <a:p>
            <a:r>
              <a:rPr lang="en-US" sz="2800" dirty="0"/>
              <a:t>3-layer NN 88%</a:t>
            </a:r>
          </a:p>
        </p:txBody>
      </p:sp>
      <p:graphicFrame>
        <p:nvGraphicFramePr>
          <p:cNvPr id="5" name="Table 4">
            <a:extLst>
              <a:ext uri="{FF2B5EF4-FFF2-40B4-BE49-F238E27FC236}">
                <a16:creationId xmlns:a16="http://schemas.microsoft.com/office/drawing/2014/main" xmlns="" id="{F6D81889-0CFC-9243-96DE-31F21EE480D1}"/>
              </a:ext>
            </a:extLst>
          </p:cNvPr>
          <p:cNvGraphicFramePr>
            <a:graphicFrameLocks noGrp="1"/>
          </p:cNvGraphicFramePr>
          <p:nvPr>
            <p:extLst>
              <p:ext uri="{D42A27DB-BD31-4B8C-83A1-F6EECF244321}">
                <p14:modId xmlns:p14="http://schemas.microsoft.com/office/powerpoint/2010/main" val="98326407"/>
              </p:ext>
            </p:extLst>
          </p:nvPr>
        </p:nvGraphicFramePr>
        <p:xfrm>
          <a:off x="23030953" y="11502119"/>
          <a:ext cx="8721744" cy="5530862"/>
        </p:xfrm>
        <a:graphic>
          <a:graphicData uri="http://schemas.openxmlformats.org/drawingml/2006/table">
            <a:tbl>
              <a:tblPr firstRow="1" bandRow="1">
                <a:tableStyleId>{5C22544A-7EE6-4342-B048-85BDC9FD1C3A}</a:tableStyleId>
              </a:tblPr>
              <a:tblGrid>
                <a:gridCol w="2180436">
                  <a:extLst>
                    <a:ext uri="{9D8B030D-6E8A-4147-A177-3AD203B41FA5}">
                      <a16:colId xmlns:a16="http://schemas.microsoft.com/office/drawing/2014/main" xmlns="" val="1248475809"/>
                    </a:ext>
                  </a:extLst>
                </a:gridCol>
                <a:gridCol w="2180436">
                  <a:extLst>
                    <a:ext uri="{9D8B030D-6E8A-4147-A177-3AD203B41FA5}">
                      <a16:colId xmlns:a16="http://schemas.microsoft.com/office/drawing/2014/main" xmlns="" val="2543370198"/>
                    </a:ext>
                  </a:extLst>
                </a:gridCol>
                <a:gridCol w="2180436">
                  <a:extLst>
                    <a:ext uri="{9D8B030D-6E8A-4147-A177-3AD203B41FA5}">
                      <a16:colId xmlns:a16="http://schemas.microsoft.com/office/drawing/2014/main" xmlns="" val="468071448"/>
                    </a:ext>
                  </a:extLst>
                </a:gridCol>
                <a:gridCol w="2180436">
                  <a:extLst>
                    <a:ext uri="{9D8B030D-6E8A-4147-A177-3AD203B41FA5}">
                      <a16:colId xmlns:a16="http://schemas.microsoft.com/office/drawing/2014/main" xmlns="" val="157706253"/>
                    </a:ext>
                  </a:extLst>
                </a:gridCol>
              </a:tblGrid>
              <a:tr h="1008373">
                <a:tc>
                  <a:txBody>
                    <a:bodyPr/>
                    <a:lstStyle/>
                    <a:p>
                      <a:pPr algn="ctr"/>
                      <a:r>
                        <a:rPr lang="tr-TR" sz="2400" dirty="0">
                          <a:latin typeface="Georgia" panose="02040502050405020303" pitchFamily="18" charset="0"/>
                        </a:rPr>
                        <a:t>CLASSIFIER TYPE:</a:t>
                      </a: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ACCURACY: </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MOST ACCURATE GENRE</a:t>
                      </a:r>
                      <a:endParaRPr lang="tr-TR" sz="2400" dirty="0">
                        <a:latin typeface="Georgia" panose="02040502050405020303" pitchFamily="18" charset="0"/>
                      </a:endParaRPr>
                    </a:p>
                  </a:txBody>
                  <a:tcPr/>
                </a:tc>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srgbClr val="FFFFFF"/>
                          </a:solidFill>
                          <a:effectLst/>
                          <a:uLnTx/>
                          <a:uFillTx/>
                          <a:latin typeface="Georgia" panose="02040502050405020303" pitchFamily="18" charset="0"/>
                          <a:ea typeface="+mn-ea"/>
                          <a:cs typeface="+mn-cs"/>
                        </a:rPr>
                        <a:t>LEAST ACCURATE GENRE</a:t>
                      </a:r>
                      <a:endParaRPr lang="tr-TR" sz="2400" dirty="0">
                        <a:latin typeface="Georgia" panose="02040502050405020303" pitchFamily="18" charset="0"/>
                      </a:endParaRPr>
                    </a:p>
                  </a:txBody>
                  <a:tcPr/>
                </a:tc>
                <a:extLst>
                  <a:ext uri="{0D108BD9-81ED-4DB2-BD59-A6C34878D82A}">
                    <a16:rowId xmlns:a16="http://schemas.microsoft.com/office/drawing/2014/main" xmlns="" val="619836131"/>
                  </a:ext>
                </a:extLst>
              </a:tr>
              <a:tr h="694657">
                <a:tc>
                  <a:txBody>
                    <a:bodyPr/>
                    <a:lstStyle/>
                    <a:p>
                      <a:pPr algn="ctr"/>
                      <a:r>
                        <a:rPr lang="tr-TR" sz="2400" dirty="0">
                          <a:latin typeface="Georgia" panose="02040502050405020303" pitchFamily="18" charset="0"/>
                        </a:rPr>
                        <a:t>K-</a:t>
                      </a:r>
                      <a:r>
                        <a:rPr lang="tr-TR" sz="2400" dirty="0" err="1">
                          <a:latin typeface="Georgia" panose="02040502050405020303" pitchFamily="18" charset="0"/>
                        </a:rPr>
                        <a:t>Nearest</a:t>
                      </a:r>
                      <a:r>
                        <a:rPr lang="tr-TR" sz="2400" dirty="0">
                          <a:latin typeface="Georgia" panose="02040502050405020303" pitchFamily="18" charset="0"/>
                        </a:rPr>
                        <a:t> </a:t>
                      </a:r>
                      <a:r>
                        <a:rPr lang="tr-TR" sz="2400" dirty="0" err="1">
                          <a:latin typeface="Georgia" panose="02040502050405020303" pitchFamily="18" charset="0"/>
                        </a:rPr>
                        <a:t>Neighbors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81%</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extLst>
                  <a:ext uri="{0D108BD9-81ED-4DB2-BD59-A6C34878D82A}">
                    <a16:rowId xmlns:a16="http://schemas.microsoft.com/office/drawing/2014/main" xmlns="" val="3620790994"/>
                  </a:ext>
                </a:extLst>
              </a:tr>
              <a:tr h="1008373">
                <a:tc>
                  <a:txBody>
                    <a:bodyPr/>
                    <a:lstStyle/>
                    <a:p>
                      <a:pPr algn="ctr"/>
                      <a:r>
                        <a:rPr lang="tr-TR" sz="2400" dirty="0" err="1">
                          <a:latin typeface="Georgia" panose="02040502050405020303" pitchFamily="18" charset="0"/>
                        </a:rPr>
                        <a:t>Support</a:t>
                      </a:r>
                      <a:r>
                        <a:rPr lang="tr-TR" sz="2400" dirty="0">
                          <a:latin typeface="Georgia" panose="02040502050405020303" pitchFamily="18" charset="0"/>
                        </a:rPr>
                        <a:t> </a:t>
                      </a:r>
                      <a:r>
                        <a:rPr lang="tr-TR" sz="2400" dirty="0" err="1">
                          <a:latin typeface="Georgia" panose="02040502050405020303" pitchFamily="18" charset="0"/>
                        </a:rPr>
                        <a:t>Vector</a:t>
                      </a:r>
                      <a:r>
                        <a:rPr lang="tr-TR" sz="2400" dirty="0">
                          <a:latin typeface="Georgia" panose="02040502050405020303" pitchFamily="18" charset="0"/>
                        </a:rPr>
                        <a:t> </a:t>
                      </a:r>
                      <a:r>
                        <a:rPr lang="tr-TR" sz="2400" dirty="0" err="1">
                          <a:latin typeface="Georgia" panose="02040502050405020303" pitchFamily="18" charset="0"/>
                        </a:rPr>
                        <a:t>Machines</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84%</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Country</a:t>
                      </a:r>
                    </a:p>
                  </a:txBody>
                  <a:tcPr/>
                </a:tc>
                <a:extLst>
                  <a:ext uri="{0D108BD9-81ED-4DB2-BD59-A6C34878D82A}">
                    <a16:rowId xmlns:a16="http://schemas.microsoft.com/office/drawing/2014/main" xmlns="" val="1275742640"/>
                  </a:ext>
                </a:extLst>
              </a:tr>
              <a:tr h="1322089">
                <a:tc>
                  <a:txBody>
                    <a:bodyPr/>
                    <a:lstStyle/>
                    <a:p>
                      <a:pPr algn="ctr"/>
                      <a:r>
                        <a:rPr lang="tr-TR" sz="2400" dirty="0" err="1">
                          <a:latin typeface="Georgia" panose="02040502050405020303" pitchFamily="18" charset="0"/>
                        </a:rPr>
                        <a:t>Gaussian</a:t>
                      </a:r>
                      <a:r>
                        <a:rPr lang="tr-TR" sz="2400" dirty="0">
                          <a:latin typeface="Georgia" panose="02040502050405020303" pitchFamily="18" charset="0"/>
                        </a:rPr>
                        <a:t> </a:t>
                      </a:r>
                      <a:r>
                        <a:rPr lang="tr-TR" sz="2400" dirty="0" err="1">
                          <a:latin typeface="Georgia" panose="02040502050405020303" pitchFamily="18" charset="0"/>
                        </a:rPr>
                        <a:t>Mixture</a:t>
                      </a:r>
                      <a:r>
                        <a:rPr lang="tr-TR" sz="2400" dirty="0">
                          <a:latin typeface="Georgia" panose="02040502050405020303" pitchFamily="18" charset="0"/>
                        </a:rPr>
                        <a:t> Model (GMM)</a:t>
                      </a:r>
                    </a:p>
                  </a:txBody>
                  <a:tcPr/>
                </a:tc>
                <a:tc>
                  <a:txBody>
                    <a:bodyPr/>
                    <a:lstStyle/>
                    <a:p>
                      <a:pPr algn="ctr"/>
                      <a:r>
                        <a:rPr lang="tr-TR" sz="2400" dirty="0">
                          <a:latin typeface="Georgia" panose="02040502050405020303" pitchFamily="18" charset="0"/>
                        </a:rPr>
                        <a:t>85%</a:t>
                      </a:r>
                    </a:p>
                  </a:txBody>
                  <a:tcPr/>
                </a:tc>
                <a:tc>
                  <a:txBody>
                    <a:bodyPr/>
                    <a:lstStyle/>
                    <a:p>
                      <a:pPr algn="ctr"/>
                      <a:r>
                        <a:rPr lang="tr-TR" sz="2400" dirty="0">
                          <a:latin typeface="Georgia" panose="02040502050405020303" pitchFamily="18" charset="0"/>
                        </a:rPr>
                        <a:t>Metal</a:t>
                      </a:r>
                    </a:p>
                  </a:txBody>
                  <a:tcPr/>
                </a:tc>
                <a:tc>
                  <a:txBody>
                    <a:bodyPr/>
                    <a:lstStyle/>
                    <a:p>
                      <a:pPr algn="ctr"/>
                      <a:r>
                        <a:rPr lang="tr-TR" sz="2400" dirty="0" err="1">
                          <a:latin typeface="Georgia" panose="02040502050405020303" pitchFamily="18" charset="0"/>
                        </a:rPr>
                        <a:t>Blues</a:t>
                      </a:r>
                      <a:endParaRPr lang="tr-TR" sz="2400" dirty="0">
                        <a:latin typeface="Georgia" panose="02040502050405020303" pitchFamily="18" charset="0"/>
                      </a:endParaRPr>
                    </a:p>
                  </a:txBody>
                  <a:tcPr/>
                </a:tc>
                <a:extLst>
                  <a:ext uri="{0D108BD9-81ED-4DB2-BD59-A6C34878D82A}">
                    <a16:rowId xmlns:a16="http://schemas.microsoft.com/office/drawing/2014/main" xmlns="" val="2876209667"/>
                  </a:ext>
                </a:extLst>
              </a:tr>
              <a:tr h="1008373">
                <a:tc>
                  <a:txBody>
                    <a:bodyPr/>
                    <a:lstStyle/>
                    <a:p>
                      <a:pPr algn="ctr"/>
                      <a:r>
                        <a:rPr lang="tr-TR" sz="2400" dirty="0">
                          <a:latin typeface="Georgia" panose="02040502050405020303" pitchFamily="18" charset="0"/>
                        </a:rPr>
                        <a:t>3-layer </a:t>
                      </a:r>
                      <a:r>
                        <a:rPr lang="tr-TR" sz="2400" dirty="0" err="1">
                          <a:latin typeface="Georgia" panose="02040502050405020303" pitchFamily="18" charset="0"/>
                        </a:rPr>
                        <a:t>Neural</a:t>
                      </a:r>
                      <a:r>
                        <a:rPr lang="tr-TR" sz="2400" dirty="0">
                          <a:latin typeface="Georgia" panose="02040502050405020303" pitchFamily="18" charset="0"/>
                        </a:rPr>
                        <a:t> Network</a:t>
                      </a:r>
                    </a:p>
                  </a:txBody>
                  <a:tcPr/>
                </a:tc>
                <a:tc>
                  <a:txBody>
                    <a:bodyPr/>
                    <a:lstStyle/>
                    <a:p>
                      <a:pPr algn="ctr"/>
                      <a:r>
                        <a:rPr lang="tr-TR" sz="2400" dirty="0">
                          <a:latin typeface="Georgia" panose="02040502050405020303" pitchFamily="18" charset="0"/>
                        </a:rPr>
                        <a:t>88%</a:t>
                      </a:r>
                    </a:p>
                  </a:txBody>
                  <a:tcPr/>
                </a:tc>
                <a:tc>
                  <a:txBody>
                    <a:bodyPr/>
                    <a:lstStyle/>
                    <a:p>
                      <a:pPr algn="ctr"/>
                      <a:r>
                        <a:rPr lang="tr-TR" sz="2400" dirty="0" err="1">
                          <a:latin typeface="Georgia" panose="02040502050405020303" pitchFamily="18" charset="0"/>
                        </a:rPr>
                        <a:t>Classical</a:t>
                      </a:r>
                      <a:endParaRPr lang="tr-TR" sz="2400" dirty="0">
                        <a:latin typeface="Georgia" panose="02040502050405020303" pitchFamily="18" charset="0"/>
                      </a:endParaRPr>
                    </a:p>
                  </a:txBody>
                  <a:tcPr/>
                </a:tc>
                <a:tc>
                  <a:txBody>
                    <a:bodyPr/>
                    <a:lstStyle/>
                    <a:p>
                      <a:pPr algn="ctr"/>
                      <a:r>
                        <a:rPr lang="tr-TR" sz="2400" dirty="0">
                          <a:latin typeface="Georgia" panose="02040502050405020303" pitchFamily="18" charset="0"/>
                        </a:rPr>
                        <a:t>Pop</a:t>
                      </a:r>
                    </a:p>
                  </a:txBody>
                  <a:tcPr/>
                </a:tc>
                <a:extLst>
                  <a:ext uri="{0D108BD9-81ED-4DB2-BD59-A6C34878D82A}">
                    <a16:rowId xmlns:a16="http://schemas.microsoft.com/office/drawing/2014/main" xmlns="" val="951482586"/>
                  </a:ext>
                </a:extLst>
              </a:tr>
            </a:tbl>
          </a:graphicData>
        </a:graphic>
      </p:graphicFrame>
      <p:pic>
        <p:nvPicPr>
          <p:cNvPr id="9" name="Picture 8">
            <a:extLst>
              <a:ext uri="{FF2B5EF4-FFF2-40B4-BE49-F238E27FC236}">
                <a16:creationId xmlns:a16="http://schemas.microsoft.com/office/drawing/2014/main" xmlns="" id="{34DDC9CF-CDCA-D54E-92E6-79C737FF3CE1}"/>
              </a:ext>
            </a:extLst>
          </p:cNvPr>
          <p:cNvPicPr>
            <a:picLocks noChangeAspect="1"/>
          </p:cNvPicPr>
          <p:nvPr/>
        </p:nvPicPr>
        <p:blipFill>
          <a:blip r:embed="rId11"/>
          <a:stretch>
            <a:fillRect/>
          </a:stretch>
        </p:blipFill>
        <p:spPr>
          <a:xfrm>
            <a:off x="1352907" y="25373206"/>
            <a:ext cx="4166181" cy="3198935"/>
          </a:xfrm>
          <a:prstGeom prst="rect">
            <a:avLst/>
          </a:prstGeom>
        </p:spPr>
      </p:pic>
      <p:pic>
        <p:nvPicPr>
          <p:cNvPr id="13" name="Picture 12">
            <a:extLst>
              <a:ext uri="{FF2B5EF4-FFF2-40B4-BE49-F238E27FC236}">
                <a16:creationId xmlns:a16="http://schemas.microsoft.com/office/drawing/2014/main" xmlns="" id="{03336A3F-A037-924C-96C4-C2CC53FEAE2F}"/>
              </a:ext>
            </a:extLst>
          </p:cNvPr>
          <p:cNvPicPr>
            <a:picLocks noChangeAspect="1"/>
          </p:cNvPicPr>
          <p:nvPr/>
        </p:nvPicPr>
        <p:blipFill>
          <a:blip r:embed="rId12"/>
          <a:stretch>
            <a:fillRect/>
          </a:stretch>
        </p:blipFill>
        <p:spPr>
          <a:xfrm>
            <a:off x="5911495" y="25355591"/>
            <a:ext cx="4382305" cy="3131768"/>
          </a:xfrm>
          <a:prstGeom prst="rect">
            <a:avLst/>
          </a:prstGeom>
        </p:spPr>
      </p:pic>
      <p:sp>
        <p:nvSpPr>
          <p:cNvPr id="27" name="TextBox 26">
            <a:extLst>
              <a:ext uri="{FF2B5EF4-FFF2-40B4-BE49-F238E27FC236}">
                <a16:creationId xmlns:a16="http://schemas.microsoft.com/office/drawing/2014/main" xmlns="" id="{20D3FE09-283B-1B47-8EA8-39AEA4C8016C}"/>
              </a:ext>
            </a:extLst>
          </p:cNvPr>
          <p:cNvSpPr txBox="1"/>
          <p:nvPr/>
        </p:nvSpPr>
        <p:spPr>
          <a:xfrm>
            <a:off x="1454664" y="28487359"/>
            <a:ext cx="3990928" cy="369332"/>
          </a:xfrm>
          <a:prstGeom prst="rect">
            <a:avLst/>
          </a:prstGeom>
          <a:noFill/>
        </p:spPr>
        <p:txBody>
          <a:bodyPr wrap="square" rtlCol="0">
            <a:spAutoFit/>
          </a:bodyPr>
          <a:lstStyle/>
          <a:p>
            <a:r>
              <a:rPr lang="en-US" sz="1800" dirty="0"/>
              <a:t>Figure 1. Metal genre spectrogram</a:t>
            </a:r>
          </a:p>
        </p:txBody>
      </p:sp>
      <p:pic>
        <p:nvPicPr>
          <p:cNvPr id="16" name="Picture 15">
            <a:extLst>
              <a:ext uri="{FF2B5EF4-FFF2-40B4-BE49-F238E27FC236}">
                <a16:creationId xmlns:a16="http://schemas.microsoft.com/office/drawing/2014/main" xmlns="" id="{817DC823-9A43-9544-B598-17D7D7070441}"/>
              </a:ext>
            </a:extLst>
          </p:cNvPr>
          <p:cNvPicPr>
            <a:picLocks noChangeAspect="1"/>
          </p:cNvPicPr>
          <p:nvPr/>
        </p:nvPicPr>
        <p:blipFill>
          <a:blip r:embed="rId13"/>
          <a:stretch>
            <a:fillRect/>
          </a:stretch>
        </p:blipFill>
        <p:spPr>
          <a:xfrm>
            <a:off x="1328038" y="28854937"/>
            <a:ext cx="4117554" cy="2860655"/>
          </a:xfrm>
          <a:prstGeom prst="rect">
            <a:avLst/>
          </a:prstGeom>
        </p:spPr>
      </p:pic>
      <p:sp>
        <p:nvSpPr>
          <p:cNvPr id="33" name="TextBox 32">
            <a:extLst>
              <a:ext uri="{FF2B5EF4-FFF2-40B4-BE49-F238E27FC236}">
                <a16:creationId xmlns:a16="http://schemas.microsoft.com/office/drawing/2014/main" xmlns="" id="{D6DF8C66-D8F7-0641-A17A-691D1DAE342D}"/>
              </a:ext>
            </a:extLst>
          </p:cNvPr>
          <p:cNvSpPr txBox="1"/>
          <p:nvPr/>
        </p:nvSpPr>
        <p:spPr>
          <a:xfrm>
            <a:off x="1671684" y="31596912"/>
            <a:ext cx="3621300" cy="369332"/>
          </a:xfrm>
          <a:prstGeom prst="rect">
            <a:avLst/>
          </a:prstGeom>
          <a:noFill/>
        </p:spPr>
        <p:txBody>
          <a:bodyPr wrap="square" rtlCol="0">
            <a:spAutoFit/>
          </a:bodyPr>
          <a:lstStyle/>
          <a:p>
            <a:r>
              <a:rPr lang="en-US" sz="1800" dirty="0"/>
              <a:t>Figure 3. Pop genre spectrogram</a:t>
            </a:r>
          </a:p>
        </p:txBody>
      </p:sp>
      <p:sp>
        <p:nvSpPr>
          <p:cNvPr id="30" name="TextBox 29">
            <a:extLst>
              <a:ext uri="{FF2B5EF4-FFF2-40B4-BE49-F238E27FC236}">
                <a16:creationId xmlns:a16="http://schemas.microsoft.com/office/drawing/2014/main" xmlns="" id="{171ACE28-1336-E147-BB86-7CEFFE3D7055}"/>
              </a:ext>
            </a:extLst>
          </p:cNvPr>
          <p:cNvSpPr txBox="1"/>
          <p:nvPr/>
        </p:nvSpPr>
        <p:spPr>
          <a:xfrm>
            <a:off x="5911495" y="28485605"/>
            <a:ext cx="4084683" cy="369332"/>
          </a:xfrm>
          <a:prstGeom prst="rect">
            <a:avLst/>
          </a:prstGeom>
          <a:noFill/>
        </p:spPr>
        <p:txBody>
          <a:bodyPr wrap="square" rtlCol="0">
            <a:spAutoFit/>
          </a:bodyPr>
          <a:lstStyle/>
          <a:p>
            <a:r>
              <a:rPr lang="en-US" sz="1800" dirty="0"/>
              <a:t>Figure 2. Classical genre spectrogram</a:t>
            </a:r>
          </a:p>
        </p:txBody>
      </p:sp>
      <p:pic>
        <p:nvPicPr>
          <p:cNvPr id="18" name="Picture 17">
            <a:extLst>
              <a:ext uri="{FF2B5EF4-FFF2-40B4-BE49-F238E27FC236}">
                <a16:creationId xmlns:a16="http://schemas.microsoft.com/office/drawing/2014/main" xmlns="" id="{9DF94E06-5713-CC4C-AA43-735E309C638F}"/>
              </a:ext>
            </a:extLst>
          </p:cNvPr>
          <p:cNvPicPr>
            <a:picLocks noChangeAspect="1"/>
          </p:cNvPicPr>
          <p:nvPr/>
        </p:nvPicPr>
        <p:blipFill>
          <a:blip r:embed="rId14"/>
          <a:stretch>
            <a:fillRect/>
          </a:stretch>
        </p:blipFill>
        <p:spPr>
          <a:xfrm>
            <a:off x="6001401" y="28854937"/>
            <a:ext cx="4143588" cy="2860655"/>
          </a:xfrm>
          <a:prstGeom prst="rect">
            <a:avLst/>
          </a:prstGeom>
        </p:spPr>
      </p:pic>
      <p:sp>
        <p:nvSpPr>
          <p:cNvPr id="36" name="TextBox 35">
            <a:extLst>
              <a:ext uri="{FF2B5EF4-FFF2-40B4-BE49-F238E27FC236}">
                <a16:creationId xmlns:a16="http://schemas.microsoft.com/office/drawing/2014/main" xmlns="" id="{EAC21A55-1D78-E547-BD06-04187D5F2A9A}"/>
              </a:ext>
            </a:extLst>
          </p:cNvPr>
          <p:cNvSpPr txBox="1"/>
          <p:nvPr/>
        </p:nvSpPr>
        <p:spPr>
          <a:xfrm>
            <a:off x="6310572" y="31617373"/>
            <a:ext cx="3983882" cy="369332"/>
          </a:xfrm>
          <a:prstGeom prst="rect">
            <a:avLst/>
          </a:prstGeom>
          <a:noFill/>
        </p:spPr>
        <p:txBody>
          <a:bodyPr wrap="square" rtlCol="0">
            <a:spAutoFit/>
          </a:bodyPr>
          <a:lstStyle/>
          <a:p>
            <a:r>
              <a:rPr lang="en-US" sz="1800" dirty="0"/>
              <a:t>Figure 4. Blues genre spectrogram</a:t>
            </a:r>
          </a:p>
        </p:txBody>
      </p:sp>
      <p:pic>
        <p:nvPicPr>
          <p:cNvPr id="1026" name="Picture 2" descr="https://scontent-ort2-1.xx.fbcdn.net/v/t1.15752-9/47577028_1056375907893788_4356348580592615424_n.png?_nc_cat=110&amp;_nc_ht=scontent-ort2-1.xx&amp;oh=2315843263e85d48b78c5a4c0f28a6d9&amp;oe=5C98AD6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596812" y="28262151"/>
            <a:ext cx="8105775" cy="3171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scontent.xx.fbcdn.net/v/t1.15752-9/47684105_788776754815443_1967594998710927360_n.png?_nc_cat=105&amp;_nc_ad=z-m&amp;_nc_cid=0&amp;_nc_ht=scontent.xx&amp;oh=1b2c47aa86794e621e7284be2aeb1f50&amp;oe=5C9F725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26753" y="21279492"/>
            <a:ext cx="5904656" cy="26961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31F33"/>
      </a:dk1>
      <a:lt1>
        <a:srgbClr val="FFFFFF"/>
      </a:lt1>
      <a:dk2>
        <a:srgbClr val="DC4D3A"/>
      </a:dk2>
      <a:lt2>
        <a:srgbClr val="FAFAFA"/>
      </a:lt2>
      <a:accent1>
        <a:srgbClr val="131F33"/>
      </a:accent1>
      <a:accent2>
        <a:srgbClr val="DB4C3A"/>
      </a:accent2>
      <a:accent3>
        <a:srgbClr val="555555"/>
      </a:accent3>
      <a:accent4>
        <a:srgbClr val="888888"/>
      </a:accent4>
      <a:accent5>
        <a:srgbClr val="3D64A7"/>
      </a:accent5>
      <a:accent6>
        <a:srgbClr val="B23E2F"/>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410CA1B-542D-3244-B814-5E899E0E5892}" vid="{0D1DA440-3E1F-1243-A175-747014F56C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894</TotalTime>
  <Words>923</Words>
  <Application>Microsoft Office PowerPoint</Application>
  <PresentationFormat>Custom</PresentationFormat>
  <Paragraphs>171</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ＭＳ Ｐゴシック</vt:lpstr>
      <vt:lpstr>Arial</vt:lpstr>
      <vt:lpstr>Arial Black</vt:lpstr>
      <vt:lpstr>Calibri</vt:lpstr>
      <vt:lpstr>Cambria Math</vt:lpstr>
      <vt:lpstr>Georgia</vt:lpstr>
      <vt:lpstr>Office Theme</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Tekgul, Hakan</dc:creator>
  <cp:keywords/>
  <dc:description/>
  <cp:lastModifiedBy>raimi</cp:lastModifiedBy>
  <cp:revision>29</cp:revision>
  <cp:lastPrinted>2009-06-18T18:06:01Z</cp:lastPrinted>
  <dcterms:created xsi:type="dcterms:W3CDTF">2018-12-06T02:07:31Z</dcterms:created>
  <dcterms:modified xsi:type="dcterms:W3CDTF">2018-12-07T04:47:10Z</dcterms:modified>
  <cp:category/>
</cp:coreProperties>
</file>