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45"/>
    <p:restoredTop sz="94674"/>
  </p:normalViewPr>
  <p:slideViewPr>
    <p:cSldViewPr snapToObjects="1">
      <p:cViewPr>
        <p:scale>
          <a:sx n="47" d="100"/>
          <a:sy n="47" d="100"/>
        </p:scale>
        <p:origin x="-4088" y="-1496"/>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12/6/18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12/6/18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12/6/18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printing@illinois.edu"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ACKNOWLEDGEMENTS</a:t>
            </a:r>
            <a:endParaRPr lang="en-GB" sz="4000" b="1" dirty="0">
              <a:solidFill>
                <a:srgbClr val="131F33"/>
              </a:solidFill>
            </a:endParaRPr>
          </a:p>
          <a:p>
            <a:endParaRPr lang="en-US" sz="2800" dirty="0"/>
          </a:p>
          <a:p>
            <a:r>
              <a:rPr lang="en-US" sz="2800" dirty="0">
                <a:latin typeface="Georgia" charset="0"/>
                <a:cs typeface="Georgia" charset="0"/>
              </a:rPr>
              <a:t>Check to make sure you</a:t>
            </a:r>
            <a:r>
              <a:rPr lang="ja-JP" altLang="en-US" sz="2800">
                <a:latin typeface="Georgia" charset="0"/>
                <a:cs typeface="Georgia" charset="0"/>
              </a:rPr>
              <a:t>’</a:t>
            </a:r>
            <a:r>
              <a:rPr lang="en-US" altLang="ja-JP" sz="2800" dirty="0" err="1">
                <a:latin typeface="Georgia" charset="0"/>
                <a:cs typeface="Georgia" charset="0"/>
              </a:rPr>
              <a:t>ve</a:t>
            </a:r>
            <a:r>
              <a:rPr lang="en-US" altLang="ja-JP" sz="2800" dirty="0">
                <a:latin typeface="Georgia" charset="0"/>
                <a:cs typeface="Georgia" charset="0"/>
              </a:rPr>
              <a:t> acknowledged partner and funding agencies, either with text or with their logos.</a:t>
            </a:r>
            <a:endParaRPr lang="en-US" sz="2800" dirty="0">
              <a:latin typeface="Georgia" charset="0"/>
              <a:cs typeface="Georgia" charset="0"/>
            </a:endParaRPr>
          </a:p>
        </p:txBody>
      </p:sp>
      <p:sp>
        <p:nvSpPr>
          <p:cNvPr id="15364" name="Rectangle 33"/>
          <p:cNvSpPr>
            <a:spLocks noChangeArrowheads="1"/>
          </p:cNvSpPr>
          <p:nvPr/>
        </p:nvSpPr>
        <p:spPr bwMode="auto">
          <a:xfrm>
            <a:off x="11811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classical, metal, blues, pop, country. Hence, our dataset was 500 songs total, from which we used 80% for training and 20% for testing. </a:t>
            </a:r>
          </a:p>
          <a:p>
            <a:pPr algn="just"/>
            <a:endParaRPr lang="en-US" sz="2800" dirty="0">
              <a:latin typeface="Georgia" charset="0"/>
              <a:cs typeface="Georgia" charset="0"/>
            </a:endParaRP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pPr algn="just"/>
            <a:endParaRPr lang="en-US" sz="2800" dirty="0">
              <a:latin typeface="Georgia" charset="0"/>
              <a:cs typeface="Georgia" charset="0"/>
            </a:endParaRPr>
          </a:p>
          <a:p>
            <a:pPr algn="just"/>
            <a:r>
              <a:rPr lang="en-US" sz="2800" dirty="0">
                <a:latin typeface="Georgia" charset="0"/>
                <a:cs typeface="Georgia" charset="0"/>
              </a:rPr>
              <a:t>ADD SPECTOGRAMS OR MLFCC FLOW  </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xmlns:a14="http://schemas.microsoft.com/office/drawing/2010/main">
        <mc:Choice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a:t>
                </a:r>
                <a:r>
                  <a:rPr lang="en-US" sz="2800" dirty="0" err="1">
                    <a:latin typeface="Georgia" charset="0"/>
                    <a:cs typeface="Georgia" charset="0"/>
                  </a:rPr>
                  <a:t>KMeans</a:t>
                </a:r>
                <a:r>
                  <a:rPr lang="en-US" sz="2800" dirty="0">
                    <a:latin typeface="Georgia" charset="0"/>
                    <a:cs typeface="Georgia" charset="0"/>
                  </a:rPr>
                  <a:t>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2 layer neural network with </a:t>
                </a:r>
                <a:r>
                  <a:rPr lang="en-US" sz="2800" dirty="0" err="1">
                    <a:latin typeface="Georgia" charset="0"/>
                    <a:cs typeface="Georgia" charset="0"/>
                  </a:rPr>
                  <a:t>ReLU</a:t>
                </a:r>
                <a:r>
                  <a:rPr lang="en-US" sz="2800" dirty="0">
                    <a:latin typeface="Georgia" charset="0"/>
                    <a:cs typeface="Georgia" charset="0"/>
                  </a:rPr>
                  <a:t> nonlinearity.</a:t>
                </a:r>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a:t>
                </a: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r>
                  <a:rPr lang="en-US" sz="2800" dirty="0">
                    <a:latin typeface="Georgia" charset="0"/>
                    <a:cs typeface="Georgia" charset="0"/>
                  </a:rPr>
                  <a:t># Add Neural Network Architectures and some plots</a:t>
                </a:r>
              </a:p>
            </p:txBody>
          </p:sp>
        </mc:Choice>
        <mc:Fallback xmlns="">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a:blip r:embed="rId2"/>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endParaRPr lang="en-GB" sz="4000" b="1" dirty="0">
              <a:solidFill>
                <a:srgbClr val="131F33"/>
              </a:solidFill>
            </a:endParaRPr>
          </a:p>
          <a:p>
            <a:r>
              <a:rPr lang="en-US" sz="2800" dirty="0">
                <a:latin typeface="Georgia" charset="0"/>
                <a:cs typeface="Georgia" charset="0"/>
              </a:rPr>
              <a:t> </a:t>
            </a:r>
          </a:p>
          <a:p>
            <a:endParaRPr lang="en-US" sz="2800" dirty="0">
              <a:latin typeface="Georgia" charset="0"/>
              <a:cs typeface="Georgia" charset="0"/>
            </a:endParaRP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5368"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CHALLENGES:</a:t>
            </a:r>
          </a:p>
          <a:p>
            <a:endParaRPr lang="en-US" sz="4000" dirty="0">
              <a:latin typeface="+mn-lt"/>
            </a:endParaRPr>
          </a:p>
          <a:p>
            <a:r>
              <a:rPr lang="en-US" sz="2800" dirty="0">
                <a:latin typeface="Georgia" charset="0"/>
                <a:ea typeface="Georgia" charset="0"/>
                <a:cs typeface="Georgia" charset="0"/>
              </a:rPr>
              <a:t>Illini Union Document Services can print posters on a variety of materials, including fabric and polypropylene. For pricing and other information, contact Document Services at 217-333-9350 or </a:t>
            </a:r>
            <a:r>
              <a:rPr lang="en-US" sz="2800" dirty="0">
                <a:latin typeface="Georgia" charset="0"/>
                <a:ea typeface="Georgia" charset="0"/>
                <a:cs typeface="Georgia" charset="0"/>
                <a:hlinkClick r:id="rId3"/>
              </a:rPr>
              <a:t>send an e-mail</a:t>
            </a:r>
            <a:r>
              <a:rPr lang="en-US" sz="2800" dirty="0">
                <a:latin typeface="Georgia" charset="0"/>
                <a:ea typeface="Georgia" charset="0"/>
                <a:cs typeface="Georgia" charset="0"/>
              </a:rPr>
              <a:t>.</a:t>
            </a:r>
          </a:p>
          <a:p>
            <a:r>
              <a:rPr lang="en-US" sz="2800" dirty="0">
                <a:latin typeface="Georgia" charset="0"/>
                <a:ea typeface="Georgia" charset="0"/>
                <a:cs typeface="Georgia" charset="0"/>
              </a:rPr>
              <a:t> </a:t>
            </a:r>
          </a:p>
          <a:p>
            <a:r>
              <a:rPr lang="en-US" sz="2800" dirty="0">
                <a:latin typeface="Georgia" charset="0"/>
                <a:ea typeface="Georgia" charset="0"/>
                <a:cs typeface="Georgia" charset="0"/>
              </a:rPr>
              <a:t>Plan ahead; allow three business days to complete the order. Other dimensions are available; the charge is by square foot. </a:t>
            </a:r>
          </a:p>
          <a:p>
            <a:endParaRPr lang="en-US" sz="2800" dirty="0"/>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091175" y="10234474"/>
            <a:ext cx="5093418" cy="523220"/>
          </a:xfrm>
          <a:prstGeom prst="rect">
            <a:avLst/>
          </a:prstGeom>
          <a:noFill/>
        </p:spPr>
        <p:txBody>
          <a:bodyPr wrap="square" rtlCol="0">
            <a:spAutoFit/>
          </a:bodyPr>
          <a:lstStyle/>
          <a:p>
            <a:r>
              <a:rPr lang="en-US" sz="2800" dirty="0"/>
              <a:t>Data reduced to 3 dimensions</a:t>
            </a:r>
          </a:p>
        </p:txBody>
      </p:sp>
      <p:pic>
        <p:nvPicPr>
          <p:cNvPr id="6" name="Picture 5">
            <a:extLst>
              <a:ext uri="{FF2B5EF4-FFF2-40B4-BE49-F238E27FC236}">
                <a16:creationId xmlns:a16="http://schemas.microsoft.com/office/drawing/2014/main" id="{FF1009FD-E928-DD4A-AFCB-B2FDEBC325D6}"/>
              </a:ext>
            </a:extLst>
          </p:cNvPr>
          <p:cNvPicPr>
            <a:picLocks noChangeAspect="1"/>
          </p:cNvPicPr>
          <p:nvPr/>
        </p:nvPicPr>
        <p:blipFill>
          <a:blip r:embed="rId6"/>
          <a:stretch>
            <a:fillRect/>
          </a:stretch>
        </p:blipFill>
        <p:spPr>
          <a:xfrm>
            <a:off x="22439549" y="18059400"/>
            <a:ext cx="4927784" cy="4075672"/>
          </a:xfrm>
          <a:prstGeom prst="rect">
            <a:avLst/>
          </a:prstGeom>
        </p:spPr>
      </p:pic>
      <p:sp>
        <p:nvSpPr>
          <p:cNvPr id="22" name="TextBox 21">
            <a:extLst>
              <a:ext uri="{FF2B5EF4-FFF2-40B4-BE49-F238E27FC236}">
                <a16:creationId xmlns:a16="http://schemas.microsoft.com/office/drawing/2014/main" id="{8059BE91-239C-C944-9904-6A5963AAF874}"/>
              </a:ext>
            </a:extLst>
          </p:cNvPr>
          <p:cNvSpPr txBox="1"/>
          <p:nvPr/>
        </p:nvSpPr>
        <p:spPr>
          <a:xfrm>
            <a:off x="23923775" y="22104334"/>
            <a:ext cx="2285106" cy="523220"/>
          </a:xfrm>
          <a:prstGeom prst="rect">
            <a:avLst/>
          </a:prstGeom>
          <a:noFill/>
        </p:spPr>
        <p:txBody>
          <a:bodyPr wrap="square" rtlCol="0">
            <a:spAutoFit/>
          </a:bodyPr>
          <a:lstStyle/>
          <a:p>
            <a:r>
              <a:rPr lang="en-US" sz="2800" dirty="0"/>
              <a:t>k-NN 81%</a:t>
            </a:r>
          </a:p>
        </p:txBody>
      </p:sp>
      <p:pic>
        <p:nvPicPr>
          <p:cNvPr id="8" name="Picture 7">
            <a:extLst>
              <a:ext uri="{FF2B5EF4-FFF2-40B4-BE49-F238E27FC236}">
                <a16:creationId xmlns:a16="http://schemas.microsoft.com/office/drawing/2014/main" id="{F53EEA8C-CB4B-7846-8FD1-C945C28EC753}"/>
              </a:ext>
            </a:extLst>
          </p:cNvPr>
          <p:cNvPicPr>
            <a:picLocks noChangeAspect="1"/>
          </p:cNvPicPr>
          <p:nvPr/>
        </p:nvPicPr>
        <p:blipFill>
          <a:blip r:embed="rId7"/>
          <a:stretch>
            <a:fillRect/>
          </a:stretch>
        </p:blipFill>
        <p:spPr>
          <a:xfrm>
            <a:off x="27303869" y="18059400"/>
            <a:ext cx="4803634" cy="4076745"/>
          </a:xfrm>
          <a:prstGeom prst="rect">
            <a:avLst/>
          </a:prstGeom>
        </p:spPr>
      </p:pic>
      <p:sp>
        <p:nvSpPr>
          <p:cNvPr id="25" name="TextBox 24">
            <a:extLst>
              <a:ext uri="{FF2B5EF4-FFF2-40B4-BE49-F238E27FC236}">
                <a16:creationId xmlns:a16="http://schemas.microsoft.com/office/drawing/2014/main" id="{CEE1A563-FA37-9143-9886-7511BBD88EFF}"/>
              </a:ext>
            </a:extLst>
          </p:cNvPr>
          <p:cNvSpPr txBox="1"/>
          <p:nvPr/>
        </p:nvSpPr>
        <p:spPr>
          <a:xfrm>
            <a:off x="28794446" y="22151321"/>
            <a:ext cx="2285106" cy="523220"/>
          </a:xfrm>
          <a:prstGeom prst="rect">
            <a:avLst/>
          </a:prstGeom>
          <a:noFill/>
        </p:spPr>
        <p:txBody>
          <a:bodyPr wrap="square" rtlCol="0">
            <a:spAutoFit/>
          </a:bodyPr>
          <a:lstStyle/>
          <a:p>
            <a:r>
              <a:rPr lang="en-US" sz="2800" dirty="0"/>
              <a:t>SVM 84%</a:t>
            </a:r>
          </a:p>
        </p:txBody>
      </p:sp>
      <p:pic>
        <p:nvPicPr>
          <p:cNvPr id="10" name="Picture 9">
            <a:extLst>
              <a:ext uri="{FF2B5EF4-FFF2-40B4-BE49-F238E27FC236}">
                <a16:creationId xmlns:a16="http://schemas.microsoft.com/office/drawing/2014/main" id="{B4621072-E207-4E41-A58F-FEC4F97B2819}"/>
              </a:ext>
            </a:extLst>
          </p:cNvPr>
          <p:cNvPicPr>
            <a:picLocks noChangeAspect="1"/>
          </p:cNvPicPr>
          <p:nvPr/>
        </p:nvPicPr>
        <p:blipFill>
          <a:blip r:embed="rId8"/>
          <a:stretch>
            <a:fillRect/>
          </a:stretch>
        </p:blipFill>
        <p:spPr>
          <a:xfrm>
            <a:off x="27396188" y="23107723"/>
            <a:ext cx="4711314" cy="4079982"/>
          </a:xfrm>
          <a:prstGeom prst="rect">
            <a:avLst/>
          </a:prstGeom>
        </p:spPr>
      </p:pic>
      <p:sp>
        <p:nvSpPr>
          <p:cNvPr id="28" name="TextBox 27">
            <a:extLst>
              <a:ext uri="{FF2B5EF4-FFF2-40B4-BE49-F238E27FC236}">
                <a16:creationId xmlns:a16="http://schemas.microsoft.com/office/drawing/2014/main" id="{DFD90288-D91C-864E-AFE3-9B4CDAB7DAC8}"/>
              </a:ext>
            </a:extLst>
          </p:cNvPr>
          <p:cNvSpPr txBox="1"/>
          <p:nvPr/>
        </p:nvSpPr>
        <p:spPr>
          <a:xfrm>
            <a:off x="23598001" y="27137421"/>
            <a:ext cx="2610880" cy="523220"/>
          </a:xfrm>
          <a:prstGeom prst="rect">
            <a:avLst/>
          </a:prstGeom>
          <a:noFill/>
        </p:spPr>
        <p:txBody>
          <a:bodyPr wrap="square" rtlCol="0">
            <a:spAutoFit/>
          </a:bodyPr>
          <a:lstStyle/>
          <a:p>
            <a:r>
              <a:rPr lang="en-US" sz="2800" dirty="0"/>
              <a:t>Gaussian 85%</a:t>
            </a:r>
          </a:p>
        </p:txBody>
      </p:sp>
      <p:pic>
        <p:nvPicPr>
          <p:cNvPr id="12" name="Picture 11">
            <a:extLst>
              <a:ext uri="{FF2B5EF4-FFF2-40B4-BE49-F238E27FC236}">
                <a16:creationId xmlns:a16="http://schemas.microsoft.com/office/drawing/2014/main"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id="{1C1BC384-0934-C248-99E0-C3CC457072CB}"/>
              </a:ext>
            </a:extLst>
          </p:cNvPr>
          <p:cNvSpPr txBox="1"/>
          <p:nvPr/>
        </p:nvSpPr>
        <p:spPr>
          <a:xfrm>
            <a:off x="22298407" y="10230308"/>
            <a:ext cx="5093418" cy="523220"/>
          </a:xfrm>
          <a:prstGeom prst="rect">
            <a:avLst/>
          </a:prstGeom>
          <a:noFill/>
        </p:spPr>
        <p:txBody>
          <a:bodyPr wrap="square" rtlCol="0">
            <a:spAutoFit/>
          </a:bodyPr>
          <a:lstStyle/>
          <a:p>
            <a:r>
              <a:rPr lang="en-US" sz="2800" dirty="0"/>
              <a:t>Data reduced to 2 dimensions</a:t>
            </a:r>
          </a:p>
        </p:txBody>
      </p:sp>
      <p:pic>
        <p:nvPicPr>
          <p:cNvPr id="14" name="Picture 13">
            <a:extLst>
              <a:ext uri="{FF2B5EF4-FFF2-40B4-BE49-F238E27FC236}">
                <a16:creationId xmlns:a16="http://schemas.microsoft.com/office/drawing/2014/main" id="{D025AAA8-75A6-0C40-AD3C-C4E8D450015B}"/>
              </a:ext>
            </a:extLst>
          </p:cNvPr>
          <p:cNvPicPr>
            <a:picLocks noChangeAspect="1"/>
          </p:cNvPicPr>
          <p:nvPr/>
        </p:nvPicPr>
        <p:blipFill>
          <a:blip r:embed="rId10"/>
          <a:stretch>
            <a:fillRect/>
          </a:stretch>
        </p:blipFill>
        <p:spPr>
          <a:xfrm>
            <a:off x="22518685" y="23161491"/>
            <a:ext cx="4572490" cy="3972446"/>
          </a:xfrm>
          <a:prstGeom prst="rect">
            <a:avLst/>
          </a:prstGeom>
        </p:spPr>
      </p:pic>
      <p:sp>
        <p:nvSpPr>
          <p:cNvPr id="34" name="TextBox 33">
            <a:extLst>
              <a:ext uri="{FF2B5EF4-FFF2-40B4-BE49-F238E27FC236}">
                <a16:creationId xmlns:a16="http://schemas.microsoft.com/office/drawing/2014/main" id="{CF82B09D-0455-774B-AEBF-2B6CDD0BA95D}"/>
              </a:ext>
            </a:extLst>
          </p:cNvPr>
          <p:cNvSpPr txBox="1"/>
          <p:nvPr/>
        </p:nvSpPr>
        <p:spPr>
          <a:xfrm>
            <a:off x="28189876" y="27202881"/>
            <a:ext cx="2889676" cy="523220"/>
          </a:xfrm>
          <a:prstGeom prst="rect">
            <a:avLst/>
          </a:prstGeom>
          <a:noFill/>
        </p:spPr>
        <p:txBody>
          <a:bodyPr wrap="square" rtlCol="0">
            <a:spAutoFit/>
          </a:bodyPr>
          <a:lstStyle/>
          <a:p>
            <a:r>
              <a:rPr lang="en-US" sz="2800" dirty="0"/>
              <a:t>3-layer NN 88%</a:t>
            </a:r>
          </a:p>
        </p:txBody>
      </p:sp>
      <p:graphicFrame>
        <p:nvGraphicFramePr>
          <p:cNvPr id="5" name="Table 4">
            <a:extLst>
              <a:ext uri="{FF2B5EF4-FFF2-40B4-BE49-F238E27FC236}">
                <a16:creationId xmlns:a16="http://schemas.microsoft.com/office/drawing/2014/main" id="{F6D81889-0CFC-9243-96DE-31F21EE480D1}"/>
              </a:ext>
            </a:extLst>
          </p:cNvPr>
          <p:cNvGraphicFramePr>
            <a:graphicFrameLocks noGrp="1"/>
          </p:cNvGraphicFramePr>
          <p:nvPr>
            <p:extLst>
              <p:ext uri="{D42A27DB-BD31-4B8C-83A1-F6EECF244321}">
                <p14:modId xmlns:p14="http://schemas.microsoft.com/office/powerpoint/2010/main" val="98326407"/>
              </p:ext>
            </p:extLst>
          </p:nvPr>
        </p:nvGraphicFramePr>
        <p:xfrm>
          <a:off x="23030953" y="11502119"/>
          <a:ext cx="8721744" cy="5530862"/>
        </p:xfrm>
        <a:graphic>
          <a:graphicData uri="http://schemas.openxmlformats.org/drawingml/2006/table">
            <a:tbl>
              <a:tblPr firstRow="1" bandRow="1">
                <a:tableStyleId>{5C22544A-7EE6-4342-B048-85BDC9FD1C3A}</a:tableStyleId>
              </a:tblPr>
              <a:tblGrid>
                <a:gridCol w="2180436">
                  <a:extLst>
                    <a:ext uri="{9D8B030D-6E8A-4147-A177-3AD203B41FA5}">
                      <a16:colId xmlns:a16="http://schemas.microsoft.com/office/drawing/2014/main" val="1248475809"/>
                    </a:ext>
                  </a:extLst>
                </a:gridCol>
                <a:gridCol w="2180436">
                  <a:extLst>
                    <a:ext uri="{9D8B030D-6E8A-4147-A177-3AD203B41FA5}">
                      <a16:colId xmlns:a16="http://schemas.microsoft.com/office/drawing/2014/main" val="2543370198"/>
                    </a:ext>
                  </a:extLst>
                </a:gridCol>
                <a:gridCol w="2180436">
                  <a:extLst>
                    <a:ext uri="{9D8B030D-6E8A-4147-A177-3AD203B41FA5}">
                      <a16:colId xmlns:a16="http://schemas.microsoft.com/office/drawing/2014/main" val="468071448"/>
                    </a:ext>
                  </a:extLst>
                </a:gridCol>
                <a:gridCol w="2180436">
                  <a:extLst>
                    <a:ext uri="{9D8B030D-6E8A-4147-A177-3AD203B41FA5}">
                      <a16:colId xmlns:a16="http://schemas.microsoft.com/office/drawing/2014/main" val="157706253"/>
                    </a:ext>
                  </a:extLst>
                </a:gridCol>
              </a:tblGrid>
              <a:tr h="1008373">
                <a:tc>
                  <a:txBody>
                    <a:bodyPr/>
                    <a:lstStyle/>
                    <a:p>
                      <a:pPr algn="ctr"/>
                      <a:r>
                        <a:rPr lang="tr-TR" sz="2400" dirty="0">
                          <a:latin typeface="Georgia" panose="02040502050405020303" pitchFamily="18" charset="0"/>
                        </a:rPr>
                        <a:t>CLASSIFIER TYPE:</a:t>
                      </a: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ACCURACY: </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MOST ACCURATE GENRE</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LEAST ACCURATE GENRE</a:t>
                      </a:r>
                      <a:endParaRPr lang="tr-TR" sz="2400" dirty="0">
                        <a:latin typeface="Georgia" panose="02040502050405020303" pitchFamily="18" charset="0"/>
                      </a:endParaRPr>
                    </a:p>
                  </a:txBody>
                  <a:tcPr/>
                </a:tc>
                <a:extLst>
                  <a:ext uri="{0D108BD9-81ED-4DB2-BD59-A6C34878D82A}">
                    <a16:rowId xmlns:a16="http://schemas.microsoft.com/office/drawing/2014/main" val="619836131"/>
                  </a:ext>
                </a:extLst>
              </a:tr>
              <a:tr h="694657">
                <a:tc>
                  <a:txBody>
                    <a:bodyPr/>
                    <a:lstStyle/>
                    <a:p>
                      <a:pPr algn="ctr"/>
                      <a:r>
                        <a:rPr lang="tr-TR" sz="2400" dirty="0">
                          <a:latin typeface="Georgia" panose="02040502050405020303" pitchFamily="18" charset="0"/>
                        </a:rPr>
                        <a:t>K-</a:t>
                      </a:r>
                      <a:r>
                        <a:rPr lang="tr-TR" sz="2400" dirty="0" err="1">
                          <a:latin typeface="Georgia" panose="02040502050405020303" pitchFamily="18" charset="0"/>
                        </a:rPr>
                        <a:t>Nearest</a:t>
                      </a:r>
                      <a:r>
                        <a:rPr lang="tr-TR" sz="2400" dirty="0">
                          <a:latin typeface="Georgia" panose="02040502050405020303" pitchFamily="18" charset="0"/>
                        </a:rPr>
                        <a:t> </a:t>
                      </a:r>
                      <a:r>
                        <a:rPr lang="tr-TR" sz="2400" dirty="0" err="1">
                          <a:latin typeface="Georgia" panose="02040502050405020303" pitchFamily="18" charset="0"/>
                        </a:rPr>
                        <a:t>Neighbors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81%</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extLst>
                  <a:ext uri="{0D108BD9-81ED-4DB2-BD59-A6C34878D82A}">
                    <a16:rowId xmlns:a16="http://schemas.microsoft.com/office/drawing/2014/main" val="3620790994"/>
                  </a:ext>
                </a:extLst>
              </a:tr>
              <a:tr h="1008373">
                <a:tc>
                  <a:txBody>
                    <a:bodyPr/>
                    <a:lstStyle/>
                    <a:p>
                      <a:pPr algn="ctr"/>
                      <a:r>
                        <a:rPr lang="tr-TR" sz="2400" dirty="0" err="1">
                          <a:latin typeface="Georgia" panose="02040502050405020303" pitchFamily="18" charset="0"/>
                        </a:rPr>
                        <a:t>Support</a:t>
                      </a:r>
                      <a:r>
                        <a:rPr lang="tr-TR" sz="2400" dirty="0">
                          <a:latin typeface="Georgia" panose="02040502050405020303" pitchFamily="18" charset="0"/>
                        </a:rPr>
                        <a:t> </a:t>
                      </a:r>
                      <a:r>
                        <a:rPr lang="tr-TR" sz="2400" dirty="0" err="1">
                          <a:latin typeface="Georgia" panose="02040502050405020303" pitchFamily="18" charset="0"/>
                        </a:rPr>
                        <a:t>Vector</a:t>
                      </a:r>
                      <a:r>
                        <a:rPr lang="tr-TR" sz="2400" dirty="0">
                          <a:latin typeface="Georgia" panose="02040502050405020303" pitchFamily="18" charset="0"/>
                        </a:rPr>
                        <a:t> </a:t>
                      </a:r>
                      <a:r>
                        <a:rPr lang="tr-TR" sz="2400" dirty="0" err="1">
                          <a:latin typeface="Georgia" panose="02040502050405020303" pitchFamily="18" charset="0"/>
                        </a:rPr>
                        <a:t>Machines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84%</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Country</a:t>
                      </a:r>
                    </a:p>
                  </a:txBody>
                  <a:tcPr/>
                </a:tc>
                <a:extLst>
                  <a:ext uri="{0D108BD9-81ED-4DB2-BD59-A6C34878D82A}">
                    <a16:rowId xmlns:a16="http://schemas.microsoft.com/office/drawing/2014/main" val="1275742640"/>
                  </a:ext>
                </a:extLst>
              </a:tr>
              <a:tr h="1322089">
                <a:tc>
                  <a:txBody>
                    <a:bodyPr/>
                    <a:lstStyle/>
                    <a:p>
                      <a:pPr algn="ctr"/>
                      <a:r>
                        <a:rPr lang="tr-TR" sz="2400" dirty="0" err="1">
                          <a:latin typeface="Georgia" panose="02040502050405020303" pitchFamily="18" charset="0"/>
                        </a:rPr>
                        <a:t>Gaussian</a:t>
                      </a:r>
                      <a:r>
                        <a:rPr lang="tr-TR" sz="2400" dirty="0">
                          <a:latin typeface="Georgia" panose="02040502050405020303" pitchFamily="18" charset="0"/>
                        </a:rPr>
                        <a:t> </a:t>
                      </a:r>
                      <a:r>
                        <a:rPr lang="tr-TR" sz="2400" dirty="0" err="1">
                          <a:latin typeface="Georgia" panose="02040502050405020303" pitchFamily="18" charset="0"/>
                        </a:rPr>
                        <a:t>Mixture</a:t>
                      </a:r>
                      <a:r>
                        <a:rPr lang="tr-TR" sz="2400" dirty="0">
                          <a:latin typeface="Georgia" panose="02040502050405020303" pitchFamily="18" charset="0"/>
                        </a:rPr>
                        <a:t> Model (GMM)</a:t>
                      </a:r>
                    </a:p>
                  </a:txBody>
                  <a:tcPr/>
                </a:tc>
                <a:tc>
                  <a:txBody>
                    <a:bodyPr/>
                    <a:lstStyle/>
                    <a:p>
                      <a:pPr algn="ctr"/>
                      <a:r>
                        <a:rPr lang="tr-TR" sz="2400" dirty="0">
                          <a:latin typeface="Georgia" panose="02040502050405020303" pitchFamily="18" charset="0"/>
                        </a:rPr>
                        <a:t>85%</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Blues</a:t>
                      </a:r>
                      <a:endParaRPr lang="tr-TR" sz="2400" dirty="0">
                        <a:latin typeface="Georgia" panose="02040502050405020303" pitchFamily="18" charset="0"/>
                      </a:endParaRPr>
                    </a:p>
                  </a:txBody>
                  <a:tcPr/>
                </a:tc>
                <a:extLst>
                  <a:ext uri="{0D108BD9-81ED-4DB2-BD59-A6C34878D82A}">
                    <a16:rowId xmlns:a16="http://schemas.microsoft.com/office/drawing/2014/main" val="2876209667"/>
                  </a:ext>
                </a:extLst>
              </a:tr>
              <a:tr h="1008373">
                <a:tc>
                  <a:txBody>
                    <a:bodyPr/>
                    <a:lstStyle/>
                    <a:p>
                      <a:pPr algn="ctr"/>
                      <a:r>
                        <a:rPr lang="tr-TR" sz="2400" dirty="0">
                          <a:latin typeface="Georgia" panose="02040502050405020303" pitchFamily="18" charset="0"/>
                        </a:rPr>
                        <a:t>3-layer </a:t>
                      </a:r>
                      <a:r>
                        <a:rPr lang="tr-TR" sz="2400" dirty="0" err="1">
                          <a:latin typeface="Georgia" panose="02040502050405020303" pitchFamily="18" charset="0"/>
                        </a:rPr>
                        <a:t>Neural</a:t>
                      </a:r>
                      <a:r>
                        <a:rPr lang="tr-TR" sz="2400" dirty="0">
                          <a:latin typeface="Georgia" panose="02040502050405020303" pitchFamily="18" charset="0"/>
                        </a:rPr>
                        <a:t> Network</a:t>
                      </a:r>
                    </a:p>
                  </a:txBody>
                  <a:tcPr/>
                </a:tc>
                <a:tc>
                  <a:txBody>
                    <a:bodyPr/>
                    <a:lstStyle/>
                    <a:p>
                      <a:pPr algn="ctr"/>
                      <a:r>
                        <a:rPr lang="tr-TR" sz="2400" dirty="0">
                          <a:latin typeface="Georgia" panose="02040502050405020303" pitchFamily="18" charset="0"/>
                        </a:rPr>
                        <a:t>88%</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Pop</a:t>
                      </a:r>
                    </a:p>
                  </a:txBody>
                  <a:tcPr/>
                </a:tc>
                <a:extLst>
                  <a:ext uri="{0D108BD9-81ED-4DB2-BD59-A6C34878D82A}">
                    <a16:rowId xmlns:a16="http://schemas.microsoft.com/office/drawing/2014/main" val="95148258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853</TotalTime>
  <Words>660</Words>
  <Application>Microsoft Macintosh PowerPoint</Application>
  <PresentationFormat>Custom</PresentationFormat>
  <Paragraphs>163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Tekgul, Hakan</cp:lastModifiedBy>
  <cp:revision>23</cp:revision>
  <cp:lastPrinted>2009-06-18T18:06:01Z</cp:lastPrinted>
  <dcterms:created xsi:type="dcterms:W3CDTF">2018-12-06T02:07:31Z</dcterms:created>
  <dcterms:modified xsi:type="dcterms:W3CDTF">2018-12-07T04:04:27Z</dcterms:modified>
  <cp:category/>
</cp:coreProperties>
</file>