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1"/>
    <p:restoredTop sz="94674"/>
  </p:normalViewPr>
  <p:slideViewPr>
    <p:cSldViewPr snapToObjects="1">
      <p:cViewPr>
        <p:scale>
          <a:sx n="42" d="100"/>
          <a:sy n="42" d="100"/>
        </p:scale>
        <p:origin x="160" y="14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12/6/18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12/6/18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12/6/18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endParaRPr lang="en-US" sz="2800" dirty="0"/>
          </a:p>
          <a:p>
            <a:r>
              <a:rPr lang="en-US" sz="2800" dirty="0">
                <a:latin typeface="Georgia" charset="0"/>
                <a:cs typeface="Georgia" charset="0"/>
              </a:rPr>
              <a:t>Check to make sure you</a:t>
            </a:r>
            <a:r>
              <a:rPr lang="ja-JP" altLang="en-US" sz="2800">
                <a:latin typeface="Georgia" charset="0"/>
                <a:cs typeface="Georgia" charset="0"/>
              </a:rPr>
              <a:t>’</a:t>
            </a:r>
            <a:r>
              <a:rPr lang="en-US" altLang="ja-JP" sz="2800" dirty="0" err="1">
                <a:latin typeface="Georgia" charset="0"/>
                <a:cs typeface="Georgia" charset="0"/>
              </a:rPr>
              <a:t>ve</a:t>
            </a:r>
            <a:r>
              <a:rPr lang="en-US" altLang="ja-JP" sz="2800" dirty="0">
                <a:latin typeface="Georgia" charset="0"/>
                <a:cs typeface="Georgia" charset="0"/>
              </a:rPr>
              <a:t> acknowledged partner and funding agencies, either with text or with their logos.</a:t>
            </a:r>
            <a:endParaRPr lang="en-US" sz="2800" dirty="0">
              <a:latin typeface="Georgia" charset="0"/>
              <a:cs typeface="Georgia" charset="0"/>
            </a:endParaRPr>
          </a:p>
        </p:txBody>
      </p:sp>
      <p:sp>
        <p:nvSpPr>
          <p:cNvPr id="15364" name="Rectangle 33"/>
          <p:cNvSpPr>
            <a:spLocks noChangeArrowheads="1"/>
          </p:cNvSpPr>
          <p:nvPr/>
        </p:nvSpPr>
        <p:spPr bwMode="auto">
          <a:xfrm>
            <a:off x="1143000" y="20131608"/>
            <a:ext cx="9829800" cy="117961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classical, metal, blues, pop, country. Hence, our dataset was 500 songs total, from which we used 80% for training and 20% for testing. </a:t>
            </a: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xmlns:a14="http://schemas.microsoft.com/office/drawing/2010/main">
        <mc:Choice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 Add Neural Network Architectures and some plots</a:t>
                </a:r>
              </a:p>
            </p:txBody>
          </p:sp>
        </mc:Choice>
        <mc:Fallback xmlns="">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2"/>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p>
          <a:p>
            <a:endParaRPr lang="en-US" sz="4000" dirty="0">
              <a:latin typeface="+mn-lt"/>
            </a:endParaRPr>
          </a:p>
          <a:p>
            <a:pPr algn="just"/>
            <a:r>
              <a:rPr lang="en-US" sz="2800" dirty="0"/>
              <a:t>We encountered some technical challenges for processing of data. As stated, the dataset contains 1000 tracks in .au format. We had to change each track to .wav format so that the script we wrote can read the file in the right way. Other than that, we first tried to split each song into 10ms frames, but that turned out to be a huge amount of data to process and we did not have enough computing power. Hence, we split each song into 128 frames and used that for our data. Finally, we had to clip some data points in some tracks so that each song or frame would have the same size. </a:t>
            </a:r>
          </a:p>
          <a:p>
            <a:pPr algn="just"/>
            <a:endParaRPr lang="en-US" sz="2800" dirty="0"/>
          </a:p>
          <a:p>
            <a:pPr algn="just"/>
            <a:r>
              <a:rPr lang="en-US" sz="2800" dirty="0"/>
              <a:t>Other than data processing issues, the biggest challenge we had in classifying was figuring out how to assign different genres to different clusters for k-Means clustering. Even though we are still working on that classification for better accuracy, we correlated the mean and covariance of each genre’s data with cluster’s mean and covariance values. Furthermore, another challenge we had was in </a:t>
            </a:r>
            <a:r>
              <a:rPr lang="en-US" sz="2800" dirty="0" err="1"/>
              <a:t>PyTorch</a:t>
            </a:r>
            <a:r>
              <a:rPr lang="en-US" sz="2800" dirty="0"/>
              <a:t> where we had to figure out how </a:t>
            </a:r>
            <a:r>
              <a:rPr lang="en-US" sz="2800" dirty="0" err="1"/>
              <a:t>tha</a:t>
            </a:r>
            <a:r>
              <a:rPr lang="en-US" sz="2800" dirty="0"/>
              <a:t> shapes of each tensor has to be before going onto convolutional network. As noted, we are still playing with our convolutional net to increase accuracy above 90%. </a:t>
            </a:r>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4"/>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5"/>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3923775" y="221043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6"/>
          <a:stretch>
            <a:fillRect/>
          </a:stretch>
        </p:blipFill>
        <p:spPr>
          <a:xfrm>
            <a:off x="27303869" y="18059400"/>
            <a:ext cx="4803634"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8794446" y="22151321"/>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7"/>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598001" y="27137421"/>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8"/>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9"/>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8189876" y="27202881"/>
            <a:ext cx="2889676" cy="523220"/>
          </a:xfrm>
          <a:prstGeom prst="rect">
            <a:avLst/>
          </a:prstGeom>
          <a:noFill/>
        </p:spPr>
        <p:txBody>
          <a:bodyPr wrap="square" rtlCol="0">
            <a:spAutoFit/>
          </a:bodyPr>
          <a:lstStyle/>
          <a:p>
            <a:r>
              <a:rPr lang="en-US" sz="2800" dirty="0"/>
              <a:t>3-layer NN 88%</a:t>
            </a:r>
          </a:p>
        </p:txBody>
      </p:sp>
      <p:graphicFrame>
        <p:nvGraphicFramePr>
          <p:cNvPr id="5" name="Table 4">
            <a:extLst>
              <a:ext uri="{FF2B5EF4-FFF2-40B4-BE49-F238E27FC236}">
                <a16:creationId xmlns:a16="http://schemas.microsoft.com/office/drawing/2014/main"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val="1248475809"/>
                    </a:ext>
                  </a:extLst>
                </a:gridCol>
                <a:gridCol w="2180436">
                  <a:extLst>
                    <a:ext uri="{9D8B030D-6E8A-4147-A177-3AD203B41FA5}">
                      <a16:colId xmlns:a16="http://schemas.microsoft.com/office/drawing/2014/main" val="2543370198"/>
                    </a:ext>
                  </a:extLst>
                </a:gridCol>
                <a:gridCol w="2180436">
                  <a:extLst>
                    <a:ext uri="{9D8B030D-6E8A-4147-A177-3AD203B41FA5}">
                      <a16:colId xmlns:a16="http://schemas.microsoft.com/office/drawing/2014/main" val="468071448"/>
                    </a:ext>
                  </a:extLst>
                </a:gridCol>
                <a:gridCol w="2180436">
                  <a:extLst>
                    <a:ext uri="{9D8B030D-6E8A-4147-A177-3AD203B41FA5}">
                      <a16:colId xmlns:a16="http://schemas.microsoft.com/office/drawing/2014/main"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val="951482586"/>
                  </a:ext>
                </a:extLst>
              </a:tr>
            </a:tbl>
          </a:graphicData>
        </a:graphic>
      </p:graphicFrame>
      <p:pic>
        <p:nvPicPr>
          <p:cNvPr id="9" name="Picture 8">
            <a:extLst>
              <a:ext uri="{FF2B5EF4-FFF2-40B4-BE49-F238E27FC236}">
                <a16:creationId xmlns:a16="http://schemas.microsoft.com/office/drawing/2014/main" id="{34DDC9CF-CDCA-D54E-92E6-79C737FF3CE1}"/>
              </a:ext>
            </a:extLst>
          </p:cNvPr>
          <p:cNvPicPr>
            <a:picLocks noChangeAspect="1"/>
          </p:cNvPicPr>
          <p:nvPr/>
        </p:nvPicPr>
        <p:blipFill>
          <a:blip r:embed="rId10"/>
          <a:stretch>
            <a:fillRect/>
          </a:stretch>
        </p:blipFill>
        <p:spPr>
          <a:xfrm>
            <a:off x="1352907" y="25373206"/>
            <a:ext cx="4166181" cy="3198935"/>
          </a:xfrm>
          <a:prstGeom prst="rect">
            <a:avLst/>
          </a:prstGeom>
        </p:spPr>
      </p:pic>
      <p:pic>
        <p:nvPicPr>
          <p:cNvPr id="13" name="Picture 12">
            <a:extLst>
              <a:ext uri="{FF2B5EF4-FFF2-40B4-BE49-F238E27FC236}">
                <a16:creationId xmlns:a16="http://schemas.microsoft.com/office/drawing/2014/main" id="{03336A3F-A037-924C-96C4-C2CC53FEAE2F}"/>
              </a:ext>
            </a:extLst>
          </p:cNvPr>
          <p:cNvPicPr>
            <a:picLocks noChangeAspect="1"/>
          </p:cNvPicPr>
          <p:nvPr/>
        </p:nvPicPr>
        <p:blipFill>
          <a:blip r:embed="rId11"/>
          <a:stretch>
            <a:fillRect/>
          </a:stretch>
        </p:blipFill>
        <p:spPr>
          <a:xfrm>
            <a:off x="5911495" y="25355591"/>
            <a:ext cx="4382305" cy="3131768"/>
          </a:xfrm>
          <a:prstGeom prst="rect">
            <a:avLst/>
          </a:prstGeom>
        </p:spPr>
      </p:pic>
      <p:sp>
        <p:nvSpPr>
          <p:cNvPr id="27" name="TextBox 26">
            <a:extLst>
              <a:ext uri="{FF2B5EF4-FFF2-40B4-BE49-F238E27FC236}">
                <a16:creationId xmlns:a16="http://schemas.microsoft.com/office/drawing/2014/main" id="{20D3FE09-283B-1B47-8EA8-39AEA4C8016C}"/>
              </a:ext>
            </a:extLst>
          </p:cNvPr>
          <p:cNvSpPr txBox="1"/>
          <p:nvPr/>
        </p:nvSpPr>
        <p:spPr>
          <a:xfrm>
            <a:off x="1454664" y="28487359"/>
            <a:ext cx="3990928" cy="369332"/>
          </a:xfrm>
          <a:prstGeom prst="rect">
            <a:avLst/>
          </a:prstGeom>
          <a:noFill/>
        </p:spPr>
        <p:txBody>
          <a:bodyPr wrap="square" rtlCol="0">
            <a:spAutoFit/>
          </a:bodyPr>
          <a:lstStyle/>
          <a:p>
            <a:r>
              <a:rPr lang="en-US" sz="1800" dirty="0"/>
              <a:t>Figure 1. Metal genre spectrogram</a:t>
            </a:r>
          </a:p>
        </p:txBody>
      </p:sp>
      <p:pic>
        <p:nvPicPr>
          <p:cNvPr id="16" name="Picture 15">
            <a:extLst>
              <a:ext uri="{FF2B5EF4-FFF2-40B4-BE49-F238E27FC236}">
                <a16:creationId xmlns:a16="http://schemas.microsoft.com/office/drawing/2014/main" id="{817DC823-9A43-9544-B598-17D7D7070441}"/>
              </a:ext>
            </a:extLst>
          </p:cNvPr>
          <p:cNvPicPr>
            <a:picLocks noChangeAspect="1"/>
          </p:cNvPicPr>
          <p:nvPr/>
        </p:nvPicPr>
        <p:blipFill>
          <a:blip r:embed="rId12"/>
          <a:stretch>
            <a:fillRect/>
          </a:stretch>
        </p:blipFill>
        <p:spPr>
          <a:xfrm>
            <a:off x="1328038" y="28854937"/>
            <a:ext cx="4117554" cy="2860655"/>
          </a:xfrm>
          <a:prstGeom prst="rect">
            <a:avLst/>
          </a:prstGeom>
        </p:spPr>
      </p:pic>
      <p:sp>
        <p:nvSpPr>
          <p:cNvPr id="33" name="TextBox 32">
            <a:extLst>
              <a:ext uri="{FF2B5EF4-FFF2-40B4-BE49-F238E27FC236}">
                <a16:creationId xmlns:a16="http://schemas.microsoft.com/office/drawing/2014/main" id="{D6DF8C66-D8F7-0641-A17A-691D1DAE342D}"/>
              </a:ext>
            </a:extLst>
          </p:cNvPr>
          <p:cNvSpPr txBox="1"/>
          <p:nvPr/>
        </p:nvSpPr>
        <p:spPr>
          <a:xfrm>
            <a:off x="1671684" y="31596912"/>
            <a:ext cx="3621300" cy="369332"/>
          </a:xfrm>
          <a:prstGeom prst="rect">
            <a:avLst/>
          </a:prstGeom>
          <a:noFill/>
        </p:spPr>
        <p:txBody>
          <a:bodyPr wrap="square" rtlCol="0">
            <a:spAutoFit/>
          </a:bodyPr>
          <a:lstStyle/>
          <a:p>
            <a:r>
              <a:rPr lang="en-US" sz="1800" dirty="0"/>
              <a:t>Figure 3. Pop genre spectrogram</a:t>
            </a:r>
          </a:p>
        </p:txBody>
      </p:sp>
      <p:sp>
        <p:nvSpPr>
          <p:cNvPr id="30" name="TextBox 29">
            <a:extLst>
              <a:ext uri="{FF2B5EF4-FFF2-40B4-BE49-F238E27FC236}">
                <a16:creationId xmlns:a16="http://schemas.microsoft.com/office/drawing/2014/main" id="{171ACE28-1336-E147-BB86-7CEFFE3D7055}"/>
              </a:ext>
            </a:extLst>
          </p:cNvPr>
          <p:cNvSpPr txBox="1"/>
          <p:nvPr/>
        </p:nvSpPr>
        <p:spPr>
          <a:xfrm>
            <a:off x="5911495" y="28485605"/>
            <a:ext cx="4084683" cy="369332"/>
          </a:xfrm>
          <a:prstGeom prst="rect">
            <a:avLst/>
          </a:prstGeom>
          <a:noFill/>
        </p:spPr>
        <p:txBody>
          <a:bodyPr wrap="square" rtlCol="0">
            <a:spAutoFit/>
          </a:bodyPr>
          <a:lstStyle/>
          <a:p>
            <a:r>
              <a:rPr lang="en-US" sz="1800" dirty="0"/>
              <a:t>Figure 2. Classical genre spectrogram</a:t>
            </a:r>
          </a:p>
        </p:txBody>
      </p:sp>
      <p:pic>
        <p:nvPicPr>
          <p:cNvPr id="18" name="Picture 17">
            <a:extLst>
              <a:ext uri="{FF2B5EF4-FFF2-40B4-BE49-F238E27FC236}">
                <a16:creationId xmlns:a16="http://schemas.microsoft.com/office/drawing/2014/main" id="{9DF94E06-5713-CC4C-AA43-735E309C638F}"/>
              </a:ext>
            </a:extLst>
          </p:cNvPr>
          <p:cNvPicPr>
            <a:picLocks noChangeAspect="1"/>
          </p:cNvPicPr>
          <p:nvPr/>
        </p:nvPicPr>
        <p:blipFill>
          <a:blip r:embed="rId13"/>
          <a:stretch>
            <a:fillRect/>
          </a:stretch>
        </p:blipFill>
        <p:spPr>
          <a:xfrm>
            <a:off x="6001401" y="28854937"/>
            <a:ext cx="4143588" cy="2860655"/>
          </a:xfrm>
          <a:prstGeom prst="rect">
            <a:avLst/>
          </a:prstGeom>
        </p:spPr>
      </p:pic>
      <p:sp>
        <p:nvSpPr>
          <p:cNvPr id="36" name="TextBox 35">
            <a:extLst>
              <a:ext uri="{FF2B5EF4-FFF2-40B4-BE49-F238E27FC236}">
                <a16:creationId xmlns:a16="http://schemas.microsoft.com/office/drawing/2014/main" id="{EAC21A55-1D78-E547-BD06-04187D5F2A9A}"/>
              </a:ext>
            </a:extLst>
          </p:cNvPr>
          <p:cNvSpPr txBox="1"/>
          <p:nvPr/>
        </p:nvSpPr>
        <p:spPr>
          <a:xfrm>
            <a:off x="6310572" y="31617373"/>
            <a:ext cx="3983882" cy="369332"/>
          </a:xfrm>
          <a:prstGeom prst="rect">
            <a:avLst/>
          </a:prstGeom>
          <a:noFill/>
        </p:spPr>
        <p:txBody>
          <a:bodyPr wrap="square" rtlCol="0">
            <a:spAutoFit/>
          </a:bodyPr>
          <a:lstStyle/>
          <a:p>
            <a:r>
              <a:rPr lang="en-US" sz="1800" dirty="0"/>
              <a:t>Figure 4. Blues genre spectrogram</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878</TotalTime>
  <Words>882</Words>
  <Application>Microsoft Macintosh PowerPoint</Application>
  <PresentationFormat>Custom</PresentationFormat>
  <Paragraphs>164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26</cp:revision>
  <cp:lastPrinted>2009-06-18T18:06:01Z</cp:lastPrinted>
  <dcterms:created xsi:type="dcterms:W3CDTF">2018-12-06T02:07:31Z</dcterms:created>
  <dcterms:modified xsi:type="dcterms:W3CDTF">2018-12-07T04:28:36Z</dcterms:modified>
  <cp:category/>
</cp:coreProperties>
</file>