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3" r:id="rId1"/>
  </p:sldMasterIdLst>
  <p:sldIdLst>
    <p:sldId id="276" r:id="rId2"/>
    <p:sldId id="257" r:id="rId3"/>
    <p:sldId id="277" r:id="rId4"/>
    <p:sldId id="278"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2966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6060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2649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4/23/2024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4196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4732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9276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1785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644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50053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7581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4/23/2024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7561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4/23/2024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608349355"/>
      </p:ext>
    </p:extLst>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292" r:id="rId4"/>
    <p:sldLayoutId id="2147484293" r:id="rId5"/>
    <p:sldLayoutId id="2147484298" r:id="rId6"/>
    <p:sldLayoutId id="2147484294" r:id="rId7"/>
    <p:sldLayoutId id="2147484295" r:id="rId8"/>
    <p:sldLayoutId id="2147484296" r:id="rId9"/>
    <p:sldLayoutId id="2147484297" r:id="rId10"/>
    <p:sldLayoutId id="2147484299"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06216" y="386530"/>
            <a:ext cx="7094376" cy="3200876"/>
          </a:xfrm>
          <a:prstGeom prst="rect">
            <a:avLst/>
          </a:prstGeom>
        </p:spPr>
        <p:txBody>
          <a:bodyPr wrap="square">
            <a:spAutoFit/>
          </a:bodyPr>
          <a:lstStyle/>
          <a:p>
            <a:pPr algn="ctr">
              <a:spcAft>
                <a:spcPts val="1200"/>
              </a:spcAft>
            </a:pPr>
            <a:r>
              <a:rPr lang="uz-Latn-UZ" b="1" dirty="0">
                <a:latin typeface="Times New Roman" panose="02020603050405020304" pitchFamily="18" charset="0"/>
                <a:ea typeface="Times New Roman" panose="02020603050405020304" pitchFamily="18" charset="0"/>
              </a:rPr>
              <a:t>O‘ZBEKISTON RESPUBLIKASI OLIY VA O‘RTA MAXSUS TA’LIM </a:t>
            </a:r>
            <a:r>
              <a:rPr lang="uz-Latn-UZ" b="1" dirty="0" smtClean="0">
                <a:latin typeface="Times New Roman" panose="02020603050405020304" pitchFamily="18" charset="0"/>
                <a:ea typeface="Times New Roman" panose="02020603050405020304" pitchFamily="18" charset="0"/>
              </a:rPr>
              <a:t>VAZIRLIGI</a:t>
            </a:r>
            <a:endParaRPr lang="en-US" b="1" dirty="0" smtClean="0">
              <a:latin typeface="Times New Roman" panose="02020603050405020304" pitchFamily="18" charset="0"/>
              <a:ea typeface="Times New Roman" panose="02020603050405020304" pitchFamily="18" charset="0"/>
            </a:endParaRPr>
          </a:p>
          <a:p>
            <a:pPr algn="ctr">
              <a:spcAft>
                <a:spcPts val="1200"/>
              </a:spcAft>
            </a:pPr>
            <a:endParaRPr lang="en-US" b="1" dirty="0">
              <a:latin typeface="Times New Roman" panose="02020603050405020304" pitchFamily="18" charset="0"/>
              <a:ea typeface="Times New Roman" panose="02020603050405020304" pitchFamily="18" charset="0"/>
            </a:endParaRPr>
          </a:p>
          <a:p>
            <a:pPr algn="ctr">
              <a:spcAft>
                <a:spcPts val="1200"/>
              </a:spcAft>
            </a:pPr>
            <a:endParaRPr lang="en-US" b="1" dirty="0" smtClean="0">
              <a:latin typeface="Times New Roman" panose="02020603050405020304" pitchFamily="18" charset="0"/>
              <a:ea typeface="Times New Roman" panose="02020603050405020304" pitchFamily="18" charset="0"/>
            </a:endParaRPr>
          </a:p>
          <a:p>
            <a:pPr algn="ctr">
              <a:spcAft>
                <a:spcPts val="1200"/>
              </a:spcAft>
            </a:pPr>
            <a:endParaRPr lang="ru-RU" dirty="0">
              <a:latin typeface="Times New Roman" panose="02020603050405020304" pitchFamily="18" charset="0"/>
              <a:ea typeface="Times New Roman" panose="02020603050405020304" pitchFamily="18" charset="0"/>
            </a:endParaRPr>
          </a:p>
          <a:p>
            <a:pPr algn="ctr">
              <a:spcAft>
                <a:spcPts val="0"/>
              </a:spcAft>
            </a:pPr>
            <a:r>
              <a:rPr lang="uz-Latn-UZ" b="1" dirty="0">
                <a:latin typeface="Times New Roman" panose="02020603050405020304" pitchFamily="18" charset="0"/>
                <a:ea typeface="Times New Roman" panose="02020603050405020304" pitchFamily="18" charset="0"/>
              </a:rPr>
              <a:t>MUHAMMAD AL-XORAZMIY NOMIDAGI </a:t>
            </a:r>
            <a:endParaRPr lang="ru-RU" dirty="0">
              <a:latin typeface="Times New Roman" panose="02020603050405020304" pitchFamily="18" charset="0"/>
              <a:ea typeface="Times New Roman" panose="02020603050405020304" pitchFamily="18" charset="0"/>
            </a:endParaRPr>
          </a:p>
          <a:p>
            <a:pPr algn="ctr">
              <a:spcAft>
                <a:spcPts val="0"/>
              </a:spcAft>
            </a:pPr>
            <a:r>
              <a:rPr lang="uz-Latn-UZ" b="1" dirty="0">
                <a:latin typeface="Times New Roman" panose="02020603050405020304" pitchFamily="18" charset="0"/>
                <a:ea typeface="Times New Roman" panose="02020603050405020304" pitchFamily="18" charset="0"/>
              </a:rPr>
              <a:t>TOSHKENT AXBOROT TEXNOLOGIYALARI </a:t>
            </a:r>
            <a:r>
              <a:rPr lang="uz-Latn-UZ" b="1" dirty="0" smtClean="0">
                <a:latin typeface="Times New Roman" panose="02020603050405020304" pitchFamily="18" charset="0"/>
                <a:ea typeface="Times New Roman" panose="02020603050405020304" pitchFamily="18" charset="0"/>
              </a:rPr>
              <a:t>UNIVERSITETI</a:t>
            </a:r>
            <a:endParaRPr lang="en-US" b="1" dirty="0" smtClean="0">
              <a:latin typeface="Times New Roman" panose="02020603050405020304" pitchFamily="18" charset="0"/>
              <a:ea typeface="Times New Roman" panose="02020603050405020304" pitchFamily="18" charset="0"/>
            </a:endParaRPr>
          </a:p>
          <a:p>
            <a:pPr algn="ctr">
              <a:spcAft>
                <a:spcPts val="0"/>
              </a:spcAft>
            </a:pPr>
            <a:r>
              <a:rPr lang="nn-NO" b="1" dirty="0" smtClean="0">
                <a:latin typeface="Times New Roman" panose="02020603050405020304" pitchFamily="18" charset="0"/>
                <a:ea typeface="Times New Roman" panose="02020603050405020304" pitchFamily="18" charset="0"/>
              </a:rPr>
              <a:t>FAKULTET RADIO VA MOBIL ALOQA FAKULTETI</a:t>
            </a:r>
          </a:p>
          <a:p>
            <a:pPr algn="ctr">
              <a:spcAft>
                <a:spcPts val="0"/>
              </a:spcAft>
            </a:pPr>
            <a:r>
              <a:rPr lang="nn-NO" b="1" dirty="0" smtClean="0">
                <a:latin typeface="Times New Roman" panose="02020603050405020304" pitchFamily="18" charset="0"/>
                <a:ea typeface="Times New Roman" panose="02020603050405020304" pitchFamily="18" charset="0"/>
              </a:rPr>
              <a:t>FIZIKA 2 FANIDAN</a:t>
            </a:r>
            <a:endParaRPr lang="ru-RU" b="1" dirty="0">
              <a:latin typeface="Times New Roman" panose="02020603050405020304" pitchFamily="18" charset="0"/>
              <a:ea typeface="Times New Roman" panose="02020603050405020304" pitchFamily="18" charset="0"/>
            </a:endParaRPr>
          </a:p>
        </p:txBody>
      </p:sp>
      <p:pic>
        <p:nvPicPr>
          <p:cNvPr id="3" name="Рисунок 2"/>
          <p:cNvPicPr/>
          <p:nvPr/>
        </p:nvPicPr>
        <p:blipFill>
          <a:blip r:embed="rId2"/>
          <a:stretch>
            <a:fillRect/>
          </a:stretch>
        </p:blipFill>
        <p:spPr>
          <a:xfrm>
            <a:off x="5281904" y="1112676"/>
            <a:ext cx="1143000" cy="1143000"/>
          </a:xfrm>
          <a:prstGeom prst="rect">
            <a:avLst/>
          </a:prstGeom>
        </p:spPr>
      </p:pic>
      <p:sp>
        <p:nvSpPr>
          <p:cNvPr id="4" name="Прямоугольник 3"/>
          <p:cNvSpPr/>
          <p:nvPr/>
        </p:nvSpPr>
        <p:spPr>
          <a:xfrm>
            <a:off x="2306216" y="3574183"/>
            <a:ext cx="7094376" cy="830997"/>
          </a:xfrm>
          <a:prstGeom prst="rect">
            <a:avLst/>
          </a:prstGeom>
        </p:spPr>
        <p:txBody>
          <a:bodyPr wrap="square">
            <a:spAutoFit/>
          </a:bodyPr>
          <a:lstStyle/>
          <a:p>
            <a:pPr algn="ctr">
              <a:spcAft>
                <a:spcPts val="1200"/>
              </a:spcAft>
            </a:pPr>
            <a:r>
              <a:rPr lang="en-US" sz="4800" b="1" dirty="0" smtClean="0">
                <a:latin typeface="Times New Roman" panose="02020603050405020304" pitchFamily="18" charset="0"/>
                <a:ea typeface="Times New Roman" panose="02020603050405020304" pitchFamily="18" charset="0"/>
              </a:rPr>
              <a:t>MUSTAQIL ISHI</a:t>
            </a:r>
            <a:endParaRPr lang="ru-RU" sz="4800" b="1" dirty="0">
              <a:latin typeface="Times New Roman" panose="02020603050405020304" pitchFamily="18" charset="0"/>
              <a:ea typeface="Times New Roman" panose="02020603050405020304" pitchFamily="18" charset="0"/>
            </a:endParaRPr>
          </a:p>
        </p:txBody>
      </p:sp>
      <p:sp>
        <p:nvSpPr>
          <p:cNvPr id="5" name="Title 1"/>
          <p:cNvSpPr txBox="1">
            <a:spLocks/>
          </p:cNvSpPr>
          <p:nvPr/>
        </p:nvSpPr>
        <p:spPr>
          <a:xfrm>
            <a:off x="1374710" y="4472053"/>
            <a:ext cx="9616751" cy="323882"/>
          </a:xfrm>
          <a:prstGeom prst="rect">
            <a:avLst/>
          </a:prstGeom>
        </p:spPr>
        <p:txBody>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sz="1600" b="1" i="0" dirty="0" err="1" smtClean="0">
                <a:latin typeface="Times New Roman" panose="02020603050405020304" pitchFamily="18" charset="0"/>
                <a:cs typeface="Times New Roman" panose="02020603050405020304" pitchFamily="18" charset="0"/>
              </a:rPr>
              <a:t>Mavzu</a:t>
            </a:r>
            <a:r>
              <a:rPr lang="en-US" sz="1600" i="0" dirty="0" smtClean="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Majburiy</a:t>
            </a:r>
            <a:r>
              <a:rPr lang="en-US" sz="1600" i="0" dirty="0" smtClean="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tebranishlar</a:t>
            </a:r>
            <a:r>
              <a:rPr lang="en-US" sz="1600" i="0" dirty="0" smtClean="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Lazerlar</a:t>
            </a:r>
            <a:r>
              <a:rPr lang="en-US" sz="1600" i="0" dirty="0" smtClean="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va</a:t>
            </a:r>
            <a:r>
              <a:rPr lang="en-US" sz="1600" i="0" dirty="0" smtClean="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ularning</a:t>
            </a:r>
            <a:r>
              <a:rPr lang="en-US" sz="1600" i="0" dirty="0" smtClean="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axborot</a:t>
            </a:r>
            <a:r>
              <a:rPr lang="en-US" sz="1600" i="0" dirty="0" smtClean="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tizimida</a:t>
            </a:r>
            <a:r>
              <a:rPr lang="en-US" sz="1600" i="0" dirty="0" smtClean="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ishlatilishi</a:t>
            </a:r>
            <a:r>
              <a:rPr lang="en-US" sz="1600" i="0" dirty="0" smtClean="0">
                <a:latin typeface="Times New Roman" panose="02020603050405020304" pitchFamily="18" charset="0"/>
                <a:cs typeface="Times New Roman" panose="02020603050405020304" pitchFamily="18" charset="0"/>
              </a:rPr>
              <a:t>.</a:t>
            </a:r>
            <a:endParaRPr lang="en-US" sz="1600" i="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198498" y="5661184"/>
            <a:ext cx="4621764" cy="1113875"/>
          </a:xfrm>
          <a:prstGeom prst="rect">
            <a:avLst/>
          </a:prstGeom>
        </p:spPr>
        <p:txBody>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pPr>
              <a:lnSpc>
                <a:spcPct val="150000"/>
              </a:lnSpc>
            </a:pPr>
            <a:r>
              <a:rPr lang="en-US" sz="1600" b="1" i="0" dirty="0" err="1" smtClean="0">
                <a:latin typeface="Times New Roman" panose="02020603050405020304" pitchFamily="18" charset="0"/>
                <a:cs typeface="Times New Roman" panose="02020603050405020304" pitchFamily="18" charset="0"/>
              </a:rPr>
              <a:t>Bajardi</a:t>
            </a:r>
            <a:r>
              <a:rPr lang="en-US" sz="1600" b="1" i="0" dirty="0">
                <a:latin typeface="Times New Roman" panose="02020603050405020304" pitchFamily="18" charset="0"/>
                <a:cs typeface="Times New Roman" panose="02020603050405020304" pitchFamily="18" charset="0"/>
              </a:rPr>
              <a:t>: </a:t>
            </a:r>
            <a:r>
              <a:rPr lang="en-US" sz="1600" i="0" dirty="0" smtClean="0">
                <a:latin typeface="Times New Roman" panose="02020603050405020304" pitchFamily="18" charset="0"/>
                <a:cs typeface="Times New Roman" panose="02020603050405020304" pitchFamily="18" charset="0"/>
              </a:rPr>
              <a:t>PHY016 –</a:t>
            </a:r>
            <a:r>
              <a:rPr lang="en-US" sz="1600" i="0" dirty="0" err="1" smtClean="0">
                <a:latin typeface="Times New Roman" panose="02020603050405020304" pitchFamily="18" charset="0"/>
                <a:cs typeface="Times New Roman" panose="02020603050405020304" pitchFamily="18" charset="0"/>
              </a:rPr>
              <a:t>guruh</a:t>
            </a:r>
            <a:r>
              <a:rPr lang="en-US" sz="1600" i="0" dirty="0" smtClean="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talabasi</a:t>
            </a:r>
            <a:endParaRPr lang="en-US" sz="1600" i="0" dirty="0" smtClean="0">
              <a:latin typeface="Times New Roman" panose="02020603050405020304" pitchFamily="18" charset="0"/>
              <a:cs typeface="Times New Roman" panose="02020603050405020304" pitchFamily="18" charset="0"/>
            </a:endParaRPr>
          </a:p>
          <a:p>
            <a:pPr>
              <a:lnSpc>
                <a:spcPct val="150000"/>
              </a:lnSpc>
            </a:pPr>
            <a:r>
              <a:rPr lang="en-US" sz="1600" i="0" dirty="0" err="1">
                <a:latin typeface="Times New Roman" panose="02020603050405020304" pitchFamily="18" charset="0"/>
                <a:cs typeface="Times New Roman" panose="02020603050405020304" pitchFamily="18" charset="0"/>
              </a:rPr>
              <a:t>Abdukarimjonov</a:t>
            </a:r>
            <a:r>
              <a:rPr lang="en-US" sz="1600" i="0" dirty="0">
                <a:latin typeface="Times New Roman" panose="02020603050405020304" pitchFamily="18" charset="0"/>
                <a:cs typeface="Times New Roman" panose="02020603050405020304" pitchFamily="18" charset="0"/>
              </a:rPr>
              <a:t> </a:t>
            </a:r>
            <a:r>
              <a:rPr lang="en-US" sz="1600" i="0" dirty="0" err="1" smtClean="0">
                <a:latin typeface="Times New Roman" panose="02020603050405020304" pitchFamily="18" charset="0"/>
                <a:cs typeface="Times New Roman" panose="02020603050405020304" pitchFamily="18" charset="0"/>
              </a:rPr>
              <a:t>Javohir</a:t>
            </a:r>
            <a:endParaRPr lang="en-US" sz="1600" i="0" dirty="0" smtClean="0">
              <a:latin typeface="Times New Roman" panose="02020603050405020304" pitchFamily="18" charset="0"/>
              <a:cs typeface="Times New Roman" panose="02020603050405020304" pitchFamily="18" charset="0"/>
            </a:endParaRPr>
          </a:p>
          <a:p>
            <a:pPr>
              <a:lnSpc>
                <a:spcPct val="150000"/>
              </a:lnSpc>
            </a:pPr>
            <a:r>
              <a:rPr lang="en-US" sz="1600" b="1" i="0" dirty="0" err="1" smtClean="0">
                <a:latin typeface="Times New Roman" panose="02020603050405020304" pitchFamily="18" charset="0"/>
                <a:cs typeface="Times New Roman" panose="02020603050405020304" pitchFamily="18" charset="0"/>
              </a:rPr>
              <a:t>Tekshirdi</a:t>
            </a:r>
            <a:r>
              <a:rPr lang="en-US" sz="1600" b="1" i="0" dirty="0">
                <a:latin typeface="Times New Roman" panose="02020603050405020304" pitchFamily="18" charset="0"/>
                <a:cs typeface="Times New Roman" panose="02020603050405020304" pitchFamily="18" charset="0"/>
              </a:rPr>
              <a:t>: </a:t>
            </a:r>
            <a:r>
              <a:rPr lang="en-US" sz="1600" i="0" dirty="0" err="1">
                <a:latin typeface="Times New Roman" panose="02020603050405020304" pitchFamily="18" charset="0"/>
                <a:cs typeface="Times New Roman" panose="02020603050405020304" pitchFamily="18" charset="0"/>
              </a:rPr>
              <a:t>Haydarov</a:t>
            </a:r>
            <a:r>
              <a:rPr lang="en-US" sz="1600" i="0" dirty="0">
                <a:latin typeface="Times New Roman" panose="02020603050405020304" pitchFamily="18" charset="0"/>
                <a:cs typeface="Times New Roman" panose="02020603050405020304" pitchFamily="18" charset="0"/>
              </a:rPr>
              <a:t> </a:t>
            </a:r>
            <a:r>
              <a:rPr lang="en-US" sz="1600" i="0" dirty="0" err="1">
                <a:latin typeface="Times New Roman" panose="02020603050405020304" pitchFamily="18" charset="0"/>
                <a:cs typeface="Times New Roman" panose="02020603050405020304" pitchFamily="18" charset="0"/>
              </a:rPr>
              <a:t>Kamoldin</a:t>
            </a:r>
            <a:endParaRPr lang="en-US" sz="1600"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74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Axborot tizimlarida majburiy o'tishlar asosida ma'lumotlar almashish.</a:t>
            </a:r>
          </a:p>
        </p:txBody>
      </p:sp>
      <p:sp>
        <p:nvSpPr>
          <p:cNvPr id="3" name="Rounded Rectangle 2"/>
          <p:cNvSpPr/>
          <p:nvPr/>
        </p:nvSpPr>
        <p:spPr>
          <a:xfrm>
            <a:off x="1203960" y="2560320"/>
            <a:ext cx="411480" cy="4114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1264219" y="2620579"/>
            <a:ext cx="290960" cy="290960"/>
          </a:xfrm>
          <a:prstGeom prst="rect">
            <a:avLst/>
          </a:prstGeom>
          <a:noFill/>
        </p:spPr>
        <p:txBody>
          <a:bodyPr wrap="square">
            <a:spAutoFit/>
          </a:bodyPr>
          <a:lstStyle/>
          <a:p>
            <a:r>
              <a:rPr sz="1600" b="0"/>
              <a:t>1</a:t>
            </a:r>
          </a:p>
        </p:txBody>
      </p:sp>
      <p:sp>
        <p:nvSpPr>
          <p:cNvPr id="5" name="TextBox 4"/>
          <p:cNvSpPr txBox="1"/>
          <p:nvPr/>
        </p:nvSpPr>
        <p:spPr>
          <a:xfrm>
            <a:off x="1478280" y="2468880"/>
            <a:ext cx="4572000" cy="1645920"/>
          </a:xfrm>
          <a:prstGeom prst="rect">
            <a:avLst/>
          </a:prstGeom>
          <a:noFill/>
        </p:spPr>
        <p:txBody>
          <a:bodyPr wrap="none">
            <a:spAutoFit/>
          </a:bodyPr>
          <a:lstStyle/>
          <a:p>
            <a:endParaRPr/>
          </a:p>
        </p:txBody>
      </p:sp>
      <p:sp>
        <p:nvSpPr>
          <p:cNvPr id="6" name="TextBox 5"/>
          <p:cNvSpPr txBox="1"/>
          <p:nvPr/>
        </p:nvSpPr>
        <p:spPr>
          <a:xfrm>
            <a:off x="1661160" y="2651760"/>
            <a:ext cx="4206240" cy="274320"/>
          </a:xfrm>
          <a:prstGeom prst="rect">
            <a:avLst/>
          </a:prstGeom>
          <a:noFill/>
        </p:spPr>
        <p:txBody>
          <a:bodyPr wrap="square">
            <a:spAutoFit/>
          </a:bodyPr>
          <a:lstStyle/>
          <a:p>
            <a:r>
              <a:rPr sz="1400" b="1"/>
              <a:t>Axborot tizimlarining rivojlanishi</a:t>
            </a:r>
          </a:p>
        </p:txBody>
      </p:sp>
      <p:sp>
        <p:nvSpPr>
          <p:cNvPr id="7" name="TextBox 6"/>
          <p:cNvSpPr txBox="1"/>
          <p:nvPr/>
        </p:nvSpPr>
        <p:spPr>
          <a:xfrm>
            <a:off x="1661160" y="2926080"/>
            <a:ext cx="4206240" cy="1005840"/>
          </a:xfrm>
          <a:prstGeom prst="rect">
            <a:avLst/>
          </a:prstGeom>
          <a:noFill/>
        </p:spPr>
        <p:txBody>
          <a:bodyPr wrap="square">
            <a:spAutoFit/>
          </a:bodyPr>
          <a:lstStyle/>
          <a:p>
            <a:r>
              <a:rPr sz="1400" b="0"/>
              <a:t>Axborot tizimlari, yangiliklar va tezlikni oshirish uchun majburiy o'tishlardan foydalanadi. Yaratilgan muhitda qulaylik va samaradorlikni ta'minlash uchun texnologiyalardan foydalaniladi.</a:t>
            </a:r>
          </a:p>
        </p:txBody>
      </p:sp>
      <p:sp>
        <p:nvSpPr>
          <p:cNvPr id="8" name="Rounded Rectangle 7"/>
          <p:cNvSpPr/>
          <p:nvPr/>
        </p:nvSpPr>
        <p:spPr>
          <a:xfrm>
            <a:off x="5867400" y="2560320"/>
            <a:ext cx="411480" cy="4114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5927659" y="2620579"/>
            <a:ext cx="290960" cy="290960"/>
          </a:xfrm>
          <a:prstGeom prst="rect">
            <a:avLst/>
          </a:prstGeom>
          <a:noFill/>
        </p:spPr>
        <p:txBody>
          <a:bodyPr wrap="square">
            <a:spAutoFit/>
          </a:bodyPr>
          <a:lstStyle/>
          <a:p>
            <a:r>
              <a:rPr sz="1600" b="0"/>
              <a:t>2</a:t>
            </a:r>
          </a:p>
        </p:txBody>
      </p:sp>
      <p:sp>
        <p:nvSpPr>
          <p:cNvPr id="10" name="TextBox 9"/>
          <p:cNvSpPr txBox="1"/>
          <p:nvPr/>
        </p:nvSpPr>
        <p:spPr>
          <a:xfrm>
            <a:off x="6141720" y="2468880"/>
            <a:ext cx="4572000" cy="1645920"/>
          </a:xfrm>
          <a:prstGeom prst="rect">
            <a:avLst/>
          </a:prstGeom>
          <a:noFill/>
        </p:spPr>
        <p:txBody>
          <a:bodyPr wrap="none">
            <a:spAutoFit/>
          </a:bodyPr>
          <a:lstStyle/>
          <a:p>
            <a:endParaRPr/>
          </a:p>
        </p:txBody>
      </p:sp>
      <p:sp>
        <p:nvSpPr>
          <p:cNvPr id="11" name="TextBox 10"/>
          <p:cNvSpPr txBox="1"/>
          <p:nvPr/>
        </p:nvSpPr>
        <p:spPr>
          <a:xfrm>
            <a:off x="6324600" y="2651760"/>
            <a:ext cx="4206240" cy="274320"/>
          </a:xfrm>
          <a:prstGeom prst="rect">
            <a:avLst/>
          </a:prstGeom>
          <a:noFill/>
        </p:spPr>
        <p:txBody>
          <a:bodyPr wrap="square">
            <a:spAutoFit/>
          </a:bodyPr>
          <a:lstStyle/>
          <a:p>
            <a:r>
              <a:rPr sz="1400" b="1"/>
              <a:t>Laserning axborotni oshirishdagi roli</a:t>
            </a:r>
          </a:p>
        </p:txBody>
      </p:sp>
      <p:sp>
        <p:nvSpPr>
          <p:cNvPr id="12" name="TextBox 11"/>
          <p:cNvSpPr txBox="1"/>
          <p:nvPr/>
        </p:nvSpPr>
        <p:spPr>
          <a:xfrm>
            <a:off x="6324600" y="2926080"/>
            <a:ext cx="4206240" cy="1005840"/>
          </a:xfrm>
          <a:prstGeom prst="rect">
            <a:avLst/>
          </a:prstGeom>
          <a:noFill/>
        </p:spPr>
        <p:txBody>
          <a:bodyPr wrap="square">
            <a:spAutoFit/>
          </a:bodyPr>
          <a:lstStyle/>
          <a:p>
            <a:r>
              <a:rPr sz="1400" b="0"/>
              <a:t>Lazerlar, axborotni oshirishda muhim ahamiyatga ega. Ularning yuqori tezlik va to'g'ri yo'l tutish imkoniyatlari, ma'lumotlar almashishni tezlashtiradi va xatoliklarni kamaytiradi.</a:t>
            </a:r>
          </a:p>
        </p:txBody>
      </p:sp>
      <p:sp>
        <p:nvSpPr>
          <p:cNvPr id="13" name="Rounded Rectangle 12"/>
          <p:cNvSpPr/>
          <p:nvPr/>
        </p:nvSpPr>
        <p:spPr>
          <a:xfrm>
            <a:off x="1203960" y="4297680"/>
            <a:ext cx="411480" cy="4114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1264219" y="4357939"/>
            <a:ext cx="290960" cy="290960"/>
          </a:xfrm>
          <a:prstGeom prst="rect">
            <a:avLst/>
          </a:prstGeom>
          <a:noFill/>
        </p:spPr>
        <p:txBody>
          <a:bodyPr wrap="square">
            <a:spAutoFit/>
          </a:bodyPr>
          <a:lstStyle/>
          <a:p>
            <a:r>
              <a:rPr sz="1600" b="0"/>
              <a:t>3</a:t>
            </a:r>
          </a:p>
        </p:txBody>
      </p:sp>
      <p:sp>
        <p:nvSpPr>
          <p:cNvPr id="15" name="TextBox 14"/>
          <p:cNvSpPr txBox="1"/>
          <p:nvPr/>
        </p:nvSpPr>
        <p:spPr>
          <a:xfrm>
            <a:off x="1478280" y="4206240"/>
            <a:ext cx="4572000" cy="1645920"/>
          </a:xfrm>
          <a:prstGeom prst="rect">
            <a:avLst/>
          </a:prstGeom>
          <a:noFill/>
        </p:spPr>
        <p:txBody>
          <a:bodyPr wrap="none">
            <a:spAutoFit/>
          </a:bodyPr>
          <a:lstStyle/>
          <a:p>
            <a:endParaRPr/>
          </a:p>
        </p:txBody>
      </p:sp>
      <p:sp>
        <p:nvSpPr>
          <p:cNvPr id="16" name="TextBox 15"/>
          <p:cNvSpPr txBox="1"/>
          <p:nvPr/>
        </p:nvSpPr>
        <p:spPr>
          <a:xfrm>
            <a:off x="1661160" y="4389120"/>
            <a:ext cx="4206240" cy="274320"/>
          </a:xfrm>
          <a:prstGeom prst="rect">
            <a:avLst/>
          </a:prstGeom>
          <a:noFill/>
        </p:spPr>
        <p:txBody>
          <a:bodyPr wrap="square">
            <a:spAutoFit/>
          </a:bodyPr>
          <a:lstStyle/>
          <a:p>
            <a:r>
              <a:rPr sz="1400" b="1"/>
              <a:t>Ma'lumotlar almashishning muhimligi</a:t>
            </a:r>
          </a:p>
        </p:txBody>
      </p:sp>
      <p:sp>
        <p:nvSpPr>
          <p:cNvPr id="17" name="TextBox 16"/>
          <p:cNvSpPr txBox="1"/>
          <p:nvPr/>
        </p:nvSpPr>
        <p:spPr>
          <a:xfrm>
            <a:off x="1661160" y="4663440"/>
            <a:ext cx="4206240" cy="1005840"/>
          </a:xfrm>
          <a:prstGeom prst="rect">
            <a:avLst/>
          </a:prstGeom>
          <a:noFill/>
        </p:spPr>
        <p:txBody>
          <a:bodyPr wrap="square">
            <a:spAutoFit/>
          </a:bodyPr>
          <a:lstStyle/>
          <a:p>
            <a:r>
              <a:rPr sz="1400" b="0"/>
              <a:t>Ma'lumotlar almashish, axborot tizimlarining asosiy qismi hisoblanadi. Ma'lumotlar almashish, ma'lumotlarni o'rganish, yetkazish va saqlash jarayonlarini ta'minlaydi.</a:t>
            </a:r>
          </a:p>
        </p:txBody>
      </p:sp>
      <p:sp>
        <p:nvSpPr>
          <p:cNvPr id="18" name="Rounded Rectangle 17"/>
          <p:cNvSpPr/>
          <p:nvPr/>
        </p:nvSpPr>
        <p:spPr>
          <a:xfrm>
            <a:off x="5867400" y="4297680"/>
            <a:ext cx="411480" cy="4114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5927659" y="4357939"/>
            <a:ext cx="290960" cy="290960"/>
          </a:xfrm>
          <a:prstGeom prst="rect">
            <a:avLst/>
          </a:prstGeom>
          <a:noFill/>
        </p:spPr>
        <p:txBody>
          <a:bodyPr wrap="square">
            <a:spAutoFit/>
          </a:bodyPr>
          <a:lstStyle/>
          <a:p>
            <a:r>
              <a:rPr sz="1600" b="0"/>
              <a:t>4</a:t>
            </a:r>
          </a:p>
        </p:txBody>
      </p:sp>
      <p:sp>
        <p:nvSpPr>
          <p:cNvPr id="20" name="TextBox 19"/>
          <p:cNvSpPr txBox="1"/>
          <p:nvPr/>
        </p:nvSpPr>
        <p:spPr>
          <a:xfrm>
            <a:off x="6141720" y="4206240"/>
            <a:ext cx="4572000" cy="1645920"/>
          </a:xfrm>
          <a:prstGeom prst="rect">
            <a:avLst/>
          </a:prstGeom>
          <a:noFill/>
        </p:spPr>
        <p:txBody>
          <a:bodyPr wrap="none">
            <a:spAutoFit/>
          </a:bodyPr>
          <a:lstStyle/>
          <a:p>
            <a:endParaRPr/>
          </a:p>
        </p:txBody>
      </p:sp>
      <p:sp>
        <p:nvSpPr>
          <p:cNvPr id="21" name="TextBox 20"/>
          <p:cNvSpPr txBox="1"/>
          <p:nvPr/>
        </p:nvSpPr>
        <p:spPr>
          <a:xfrm>
            <a:off x="6324600" y="4389120"/>
            <a:ext cx="4206240" cy="274320"/>
          </a:xfrm>
          <a:prstGeom prst="rect">
            <a:avLst/>
          </a:prstGeom>
          <a:noFill/>
        </p:spPr>
        <p:txBody>
          <a:bodyPr wrap="square">
            <a:spAutoFit/>
          </a:bodyPr>
          <a:lstStyle/>
          <a:p>
            <a:r>
              <a:rPr sz="1400" b="1"/>
              <a:t>Laserning sohalarda foydalanilishi</a:t>
            </a:r>
          </a:p>
        </p:txBody>
      </p:sp>
      <p:sp>
        <p:nvSpPr>
          <p:cNvPr id="22" name="TextBox 21"/>
          <p:cNvSpPr txBox="1"/>
          <p:nvPr/>
        </p:nvSpPr>
        <p:spPr>
          <a:xfrm>
            <a:off x="6324600" y="4663440"/>
            <a:ext cx="4206240" cy="1005840"/>
          </a:xfrm>
          <a:prstGeom prst="rect">
            <a:avLst/>
          </a:prstGeom>
          <a:noFill/>
        </p:spPr>
        <p:txBody>
          <a:bodyPr wrap="square">
            <a:spAutoFit/>
          </a:bodyPr>
          <a:lstStyle/>
          <a:p>
            <a:r>
              <a:rPr sz="1400" b="0"/>
              <a:t>Lazerlar, tibbiyotda, kommunikatsiyalarda va ishlab chiqarishda keng qo'llaniladi. Ularning yorqinlik va tezlik imkoniyatlari, sohalardagi rivojlanishni kuchaytiradi.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Laserni kompyuter dasturlarida majburiy o'tishlar va ularning o'rni.</a:t>
            </a:r>
          </a:p>
        </p:txBody>
      </p:sp>
      <p:sp>
        <p:nvSpPr>
          <p:cNvPr id="3" name="Rounded Rectangle 2"/>
          <p:cNvSpPr/>
          <p:nvPr/>
        </p:nvSpPr>
        <p:spPr>
          <a:xfrm>
            <a:off x="2529840" y="2286000"/>
            <a:ext cx="2194560" cy="39319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3261360" y="2468880"/>
            <a:ext cx="2194560" cy="914400"/>
          </a:xfrm>
          <a:prstGeom prst="rect">
            <a:avLst/>
          </a:prstGeom>
          <a:noFill/>
        </p:spPr>
        <p:txBody>
          <a:bodyPr wrap="square">
            <a:spAutoFit/>
          </a:bodyPr>
          <a:lstStyle/>
          <a:p>
            <a:r>
              <a:rPr sz="3600" b="1"/>
              <a:t>01</a:t>
            </a:r>
          </a:p>
        </p:txBody>
      </p:sp>
      <p:sp>
        <p:nvSpPr>
          <p:cNvPr id="5" name="TextBox 4"/>
          <p:cNvSpPr txBox="1"/>
          <p:nvPr/>
        </p:nvSpPr>
        <p:spPr>
          <a:xfrm>
            <a:off x="2529840" y="3063240"/>
            <a:ext cx="2194560" cy="457200"/>
          </a:xfrm>
          <a:prstGeom prst="rect">
            <a:avLst/>
          </a:prstGeom>
          <a:noFill/>
        </p:spPr>
        <p:txBody>
          <a:bodyPr wrap="square">
            <a:spAutoFit/>
          </a:bodyPr>
          <a:lstStyle/>
          <a:p>
            <a:r>
              <a:rPr sz="1600" b="1"/>
              <a:t>Laserni dasturlashda qo'llanilishi</a:t>
            </a:r>
          </a:p>
        </p:txBody>
      </p:sp>
      <p:sp>
        <p:nvSpPr>
          <p:cNvPr id="6" name="TextBox 5"/>
          <p:cNvSpPr txBox="1"/>
          <p:nvPr/>
        </p:nvSpPr>
        <p:spPr>
          <a:xfrm>
            <a:off x="2529840" y="3931920"/>
            <a:ext cx="2194560" cy="2743200"/>
          </a:xfrm>
          <a:prstGeom prst="rect">
            <a:avLst/>
          </a:prstGeom>
          <a:noFill/>
        </p:spPr>
        <p:txBody>
          <a:bodyPr wrap="square">
            <a:spAutoFit/>
          </a:bodyPr>
          <a:lstStyle/>
          <a:p>
            <a:r>
              <a:rPr sz="1400" b="0"/>
              <a:t>Laserni kompyuter dasturlarida majburiy o'tishlar va ularning o'rni juda katta. Laserni dasturlashda ma'lum bir maqsadga erishish uchun ishlatish mumkin.</a:t>
            </a:r>
          </a:p>
        </p:txBody>
      </p:sp>
      <p:sp>
        <p:nvSpPr>
          <p:cNvPr id="7" name="Rounded Rectangle 6"/>
          <p:cNvSpPr/>
          <p:nvPr/>
        </p:nvSpPr>
        <p:spPr>
          <a:xfrm>
            <a:off x="4998720" y="2286000"/>
            <a:ext cx="2194560" cy="39319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5730240" y="2468880"/>
            <a:ext cx="2194560" cy="914400"/>
          </a:xfrm>
          <a:prstGeom prst="rect">
            <a:avLst/>
          </a:prstGeom>
          <a:noFill/>
        </p:spPr>
        <p:txBody>
          <a:bodyPr wrap="square">
            <a:spAutoFit/>
          </a:bodyPr>
          <a:lstStyle/>
          <a:p>
            <a:r>
              <a:rPr sz="3600" b="1"/>
              <a:t>02</a:t>
            </a:r>
          </a:p>
        </p:txBody>
      </p:sp>
      <p:sp>
        <p:nvSpPr>
          <p:cNvPr id="9" name="TextBox 8"/>
          <p:cNvSpPr txBox="1"/>
          <p:nvPr/>
        </p:nvSpPr>
        <p:spPr>
          <a:xfrm>
            <a:off x="4998720" y="3063240"/>
            <a:ext cx="2194560" cy="457200"/>
          </a:xfrm>
          <a:prstGeom prst="rect">
            <a:avLst/>
          </a:prstGeom>
          <a:noFill/>
        </p:spPr>
        <p:txBody>
          <a:bodyPr wrap="square">
            <a:spAutoFit/>
          </a:bodyPr>
          <a:lstStyle/>
          <a:p>
            <a:r>
              <a:rPr sz="1600" b="1"/>
              <a:t>Laserni tarqatishning ahamiyati</a:t>
            </a:r>
          </a:p>
        </p:txBody>
      </p:sp>
      <p:sp>
        <p:nvSpPr>
          <p:cNvPr id="10" name="TextBox 9"/>
          <p:cNvSpPr txBox="1"/>
          <p:nvPr/>
        </p:nvSpPr>
        <p:spPr>
          <a:xfrm>
            <a:off x="4998720" y="3931920"/>
            <a:ext cx="2194560" cy="2743200"/>
          </a:xfrm>
          <a:prstGeom prst="rect">
            <a:avLst/>
          </a:prstGeom>
          <a:noFill/>
        </p:spPr>
        <p:txBody>
          <a:bodyPr wrap="square">
            <a:spAutoFit/>
          </a:bodyPr>
          <a:lstStyle/>
          <a:p>
            <a:r>
              <a:rPr sz="1400" b="0"/>
              <a:t>Laserni tarqatishning ahamiyati juda yuqori. Bu texnologiyalar, ma'lumotlar omborlarini oshirishda, ma'lumotlar almashishida va ko'rsatishda muhim rol o'ynaydi.</a:t>
            </a:r>
          </a:p>
        </p:txBody>
      </p:sp>
      <p:sp>
        <p:nvSpPr>
          <p:cNvPr id="11" name="Rounded Rectangle 10"/>
          <p:cNvSpPr/>
          <p:nvPr/>
        </p:nvSpPr>
        <p:spPr>
          <a:xfrm>
            <a:off x="7467600" y="2286000"/>
            <a:ext cx="2194560" cy="39319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8199120" y="2468880"/>
            <a:ext cx="2194560" cy="914400"/>
          </a:xfrm>
          <a:prstGeom prst="rect">
            <a:avLst/>
          </a:prstGeom>
          <a:noFill/>
        </p:spPr>
        <p:txBody>
          <a:bodyPr wrap="square">
            <a:spAutoFit/>
          </a:bodyPr>
          <a:lstStyle/>
          <a:p>
            <a:r>
              <a:rPr sz="3600" b="1"/>
              <a:t>03</a:t>
            </a:r>
          </a:p>
        </p:txBody>
      </p:sp>
      <p:sp>
        <p:nvSpPr>
          <p:cNvPr id="13" name="TextBox 12"/>
          <p:cNvSpPr txBox="1"/>
          <p:nvPr/>
        </p:nvSpPr>
        <p:spPr>
          <a:xfrm>
            <a:off x="7467600" y="3063240"/>
            <a:ext cx="2194560" cy="457200"/>
          </a:xfrm>
          <a:prstGeom prst="rect">
            <a:avLst/>
          </a:prstGeom>
          <a:noFill/>
        </p:spPr>
        <p:txBody>
          <a:bodyPr wrap="square">
            <a:spAutoFit/>
          </a:bodyPr>
          <a:lstStyle/>
          <a:p>
            <a:r>
              <a:rPr sz="1800" b="1"/>
              <a:t>Laserni dasturiy ta'minot</a:t>
            </a:r>
          </a:p>
        </p:txBody>
      </p:sp>
      <p:sp>
        <p:nvSpPr>
          <p:cNvPr id="14" name="TextBox 13"/>
          <p:cNvSpPr txBox="1"/>
          <p:nvPr/>
        </p:nvSpPr>
        <p:spPr>
          <a:xfrm>
            <a:off x="7467600" y="3931920"/>
            <a:ext cx="2194560" cy="2743200"/>
          </a:xfrm>
          <a:prstGeom prst="rect">
            <a:avLst/>
          </a:prstGeom>
          <a:noFill/>
        </p:spPr>
        <p:txBody>
          <a:bodyPr wrap="square">
            <a:spAutoFit/>
          </a:bodyPr>
          <a:lstStyle/>
          <a:p>
            <a:r>
              <a:rPr sz="1400" b="0"/>
              <a:t>Laserni dasturiy ta'minot sifatini yuqori darajada oshiradi. Ular ma'lumotlar omborlarini himoya qilishda va ma'lumotlar almashishida yordam beradi.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094" y="1735494"/>
            <a:ext cx="4124098" cy="1239802"/>
          </a:xfrm>
        </p:spPr>
        <p:txBody>
          <a:bodyPr/>
          <a:lstStyle/>
          <a:p>
            <a:pPr>
              <a:defRPr sz="2000"/>
            </a:pPr>
            <a:r>
              <a:rPr dirty="0" err="1"/>
              <a:t>Majburiy</a:t>
            </a:r>
            <a:r>
              <a:rPr dirty="0"/>
              <a:t> </a:t>
            </a:r>
            <a:r>
              <a:rPr dirty="0" err="1"/>
              <a:t>o'tishlar</a:t>
            </a:r>
            <a:r>
              <a:rPr dirty="0"/>
              <a:t> </a:t>
            </a:r>
            <a:r>
              <a:rPr dirty="0" err="1"/>
              <a:t>va</a:t>
            </a:r>
            <a:r>
              <a:rPr dirty="0"/>
              <a:t> </a:t>
            </a:r>
            <a:r>
              <a:rPr dirty="0" err="1"/>
              <a:t>ularning</a:t>
            </a:r>
            <a:r>
              <a:rPr dirty="0"/>
              <a:t> </a:t>
            </a:r>
            <a:r>
              <a:rPr dirty="0" err="1"/>
              <a:t>axborot</a:t>
            </a:r>
            <a:r>
              <a:rPr dirty="0"/>
              <a:t> </a:t>
            </a:r>
            <a:r>
              <a:rPr dirty="0" err="1"/>
              <a:t>tizimlari</a:t>
            </a:r>
            <a:r>
              <a:rPr dirty="0"/>
              <a:t> </a:t>
            </a:r>
            <a:r>
              <a:rPr dirty="0" err="1"/>
              <a:t>bilan</a:t>
            </a:r>
            <a:r>
              <a:rPr dirty="0"/>
              <a:t> </a:t>
            </a:r>
            <a:r>
              <a:rPr dirty="0" err="1"/>
              <a:t>bog'liq</a:t>
            </a:r>
            <a:r>
              <a:rPr dirty="0"/>
              <a:t> </a:t>
            </a:r>
            <a:r>
              <a:rPr dirty="0" err="1"/>
              <a:t>mantiqiy</a:t>
            </a:r>
            <a:r>
              <a:rPr dirty="0"/>
              <a:t> </a:t>
            </a:r>
            <a:r>
              <a:rPr dirty="0" err="1"/>
              <a:t>yondashuvlar</a:t>
            </a:r>
            <a:r>
              <a:rPr dirty="0"/>
              <a:t>.</a:t>
            </a:r>
          </a:p>
        </p:txBody>
      </p:sp>
      <p:sp>
        <p:nvSpPr>
          <p:cNvPr id="4" name="Text Placeholder 3"/>
          <p:cNvSpPr>
            <a:spLocks noGrp="1"/>
          </p:cNvSpPr>
          <p:nvPr>
            <p:ph type="body" sz="half" idx="2"/>
          </p:nvPr>
        </p:nvSpPr>
        <p:spPr>
          <a:xfrm>
            <a:off x="933094" y="3335694"/>
            <a:ext cx="3932237" cy="2953139"/>
          </a:xfrm>
        </p:spPr>
        <p:txBody>
          <a:bodyPr/>
          <a:lstStyle/>
          <a:p>
            <a:r>
              <a:rPr sz="1400"/>
              <a:t>Majburiy o'tishlar, yomon axborot tizimlarini yaxshilaydi va laserlarning axborotni tez yuklash, sekretlikni oshirishga yordam beradi. Bu mantiqiy yondashuvlar, axborot tizimlaridagi rivojlanishni ta'minlaydi.</a:t>
            </a:r>
          </a:p>
        </p:txBody>
      </p:sp>
      <p:pic>
        <p:nvPicPr>
          <p:cNvPr id="6" name="Рисунок 5"/>
          <p:cNvPicPr>
            <a:picLocks noChangeAspect="1"/>
          </p:cNvPicPr>
          <p:nvPr/>
        </p:nvPicPr>
        <p:blipFill>
          <a:blip r:embed="rId2"/>
          <a:stretch>
            <a:fillRect/>
          </a:stretch>
        </p:blipFill>
        <p:spPr>
          <a:xfrm>
            <a:off x="5522033" y="1690250"/>
            <a:ext cx="5829573" cy="32908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Laserni majburiy o'tishlarni amalga oshirishda qanday qo'llash.</a:t>
            </a:r>
          </a:p>
        </p:txBody>
      </p:sp>
      <p:sp>
        <p:nvSpPr>
          <p:cNvPr id="3" name="Rounded Rectangle 2"/>
          <p:cNvSpPr/>
          <p:nvPr/>
        </p:nvSpPr>
        <p:spPr>
          <a:xfrm>
            <a:off x="1981200" y="228600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2164080" y="2468880"/>
            <a:ext cx="7863840" cy="274320"/>
          </a:xfrm>
          <a:prstGeom prst="rect">
            <a:avLst/>
          </a:prstGeom>
          <a:noFill/>
        </p:spPr>
        <p:txBody>
          <a:bodyPr wrap="square">
            <a:spAutoFit/>
          </a:bodyPr>
          <a:lstStyle/>
          <a:p>
            <a:r>
              <a:rPr sz="1600" b="1"/>
              <a:t>Laserni qanday ishlatish</a:t>
            </a:r>
          </a:p>
        </p:txBody>
      </p:sp>
      <p:sp>
        <p:nvSpPr>
          <p:cNvPr id="5" name="TextBox 4"/>
          <p:cNvSpPr txBox="1"/>
          <p:nvPr/>
        </p:nvSpPr>
        <p:spPr>
          <a:xfrm>
            <a:off x="2164080" y="2743200"/>
            <a:ext cx="7863840" cy="731520"/>
          </a:xfrm>
          <a:prstGeom prst="rect">
            <a:avLst/>
          </a:prstGeom>
          <a:noFill/>
        </p:spPr>
        <p:txBody>
          <a:bodyPr wrap="square">
            <a:spAutoFit/>
          </a:bodyPr>
          <a:lstStyle/>
          <a:p>
            <a:r>
              <a:rPr sz="1400" b="0"/>
              <a:t>Laserni majburiy o'tishlarni amalga oshirishda qanday qo'llash? Laserni turli sohalar uchun qanday foydalanish mumkinligi haqida o'rganish juda muhimdir.</a:t>
            </a:r>
          </a:p>
        </p:txBody>
      </p:sp>
      <p:sp>
        <p:nvSpPr>
          <p:cNvPr id="6" name="Rounded Rectangle 5"/>
          <p:cNvSpPr/>
          <p:nvPr/>
        </p:nvSpPr>
        <p:spPr>
          <a:xfrm>
            <a:off x="1981200" y="365760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164080" y="3840480"/>
            <a:ext cx="7863840" cy="274320"/>
          </a:xfrm>
          <a:prstGeom prst="rect">
            <a:avLst/>
          </a:prstGeom>
          <a:noFill/>
        </p:spPr>
        <p:txBody>
          <a:bodyPr wrap="square">
            <a:spAutoFit/>
          </a:bodyPr>
          <a:lstStyle/>
          <a:p>
            <a:r>
              <a:rPr sz="1600" b="1"/>
              <a:t>Axborot tizimlarida laserni qo'llash</a:t>
            </a:r>
          </a:p>
        </p:txBody>
      </p:sp>
      <p:sp>
        <p:nvSpPr>
          <p:cNvPr id="8" name="TextBox 7"/>
          <p:cNvSpPr txBox="1"/>
          <p:nvPr/>
        </p:nvSpPr>
        <p:spPr>
          <a:xfrm>
            <a:off x="2164080" y="4114800"/>
            <a:ext cx="7863840" cy="731520"/>
          </a:xfrm>
          <a:prstGeom prst="rect">
            <a:avLst/>
          </a:prstGeom>
          <a:noFill/>
        </p:spPr>
        <p:txBody>
          <a:bodyPr wrap="square">
            <a:spAutoFit/>
          </a:bodyPr>
          <a:lstStyle/>
          <a:p>
            <a:r>
              <a:rPr sz="1400" b="0"/>
              <a:t>Laserni axborot tizimlarida qanday qo'llash mumkin? Laserni ma'lumotlar olish, uzatish va o'zgartirishda qanday yordam bera oladi?</a:t>
            </a:r>
          </a:p>
        </p:txBody>
      </p:sp>
      <p:sp>
        <p:nvSpPr>
          <p:cNvPr id="9" name="Rounded Rectangle 8"/>
          <p:cNvSpPr/>
          <p:nvPr/>
        </p:nvSpPr>
        <p:spPr>
          <a:xfrm>
            <a:off x="1981200" y="502920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2164080" y="5212080"/>
            <a:ext cx="7863840" cy="274320"/>
          </a:xfrm>
          <a:prstGeom prst="rect">
            <a:avLst/>
          </a:prstGeom>
          <a:noFill/>
        </p:spPr>
        <p:txBody>
          <a:bodyPr wrap="square">
            <a:spAutoFit/>
          </a:bodyPr>
          <a:lstStyle/>
          <a:p>
            <a:r>
              <a:rPr sz="1600" b="1"/>
              <a:t>Foydali laserni tanlash</a:t>
            </a:r>
          </a:p>
        </p:txBody>
      </p:sp>
      <p:sp>
        <p:nvSpPr>
          <p:cNvPr id="11" name="TextBox 10"/>
          <p:cNvSpPr txBox="1"/>
          <p:nvPr/>
        </p:nvSpPr>
        <p:spPr>
          <a:xfrm>
            <a:off x="2164080" y="5486400"/>
            <a:ext cx="7863840" cy="731520"/>
          </a:xfrm>
          <a:prstGeom prst="rect">
            <a:avLst/>
          </a:prstGeom>
          <a:noFill/>
        </p:spPr>
        <p:txBody>
          <a:bodyPr wrap="square">
            <a:spAutoFit/>
          </a:bodyPr>
          <a:lstStyle/>
          <a:p>
            <a:r>
              <a:rPr sz="1400" b="0"/>
              <a:t>Laserni majburiy o'tishlarni amalga oshirishda foydali laserni tanlashning ahamiyati qanday? Qanday laserni qo'llash muhim o'zgarishlar yaratadi?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Axborot tizimlarida majburiy o'tishlarning rivojlanishiga olib keladigan muammolar.</a:t>
            </a:r>
          </a:p>
        </p:txBody>
      </p:sp>
      <p:sp>
        <p:nvSpPr>
          <p:cNvPr id="3" name="Rounded Rectangle 2"/>
          <p:cNvSpPr/>
          <p:nvPr/>
        </p:nvSpPr>
        <p:spPr>
          <a:xfrm>
            <a:off x="1981200" y="2286000"/>
            <a:ext cx="8229600" cy="3474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2438400" y="2743200"/>
            <a:ext cx="2286000" cy="274320"/>
          </a:xfrm>
          <a:prstGeom prst="rect">
            <a:avLst/>
          </a:prstGeom>
          <a:noFill/>
        </p:spPr>
        <p:txBody>
          <a:bodyPr wrap="square">
            <a:spAutoFit/>
          </a:bodyPr>
          <a:lstStyle/>
          <a:p>
            <a:r>
              <a:rPr sz="1600" b="1"/>
              <a:t>Axborot xavfsizligi</a:t>
            </a:r>
          </a:p>
        </p:txBody>
      </p:sp>
      <p:sp>
        <p:nvSpPr>
          <p:cNvPr id="5" name="TextBox 4"/>
          <p:cNvSpPr txBox="1"/>
          <p:nvPr/>
        </p:nvSpPr>
        <p:spPr>
          <a:xfrm>
            <a:off x="2438400" y="3886200"/>
            <a:ext cx="2286000" cy="274320"/>
          </a:xfrm>
          <a:prstGeom prst="rect">
            <a:avLst/>
          </a:prstGeom>
          <a:noFill/>
        </p:spPr>
        <p:txBody>
          <a:bodyPr wrap="square">
            <a:spAutoFit/>
          </a:bodyPr>
          <a:lstStyle/>
          <a:p>
            <a:r>
              <a:rPr sz="1600" b="1"/>
              <a:t>Elektronik huquqiy muammolar</a:t>
            </a:r>
          </a:p>
        </p:txBody>
      </p:sp>
      <p:sp>
        <p:nvSpPr>
          <p:cNvPr id="6" name="TextBox 5"/>
          <p:cNvSpPr txBox="1"/>
          <p:nvPr/>
        </p:nvSpPr>
        <p:spPr>
          <a:xfrm>
            <a:off x="2438400" y="5029200"/>
            <a:ext cx="2286000" cy="274320"/>
          </a:xfrm>
          <a:prstGeom prst="rect">
            <a:avLst/>
          </a:prstGeom>
          <a:noFill/>
        </p:spPr>
        <p:txBody>
          <a:bodyPr wrap="square">
            <a:spAutoFit/>
          </a:bodyPr>
          <a:lstStyle/>
          <a:p>
            <a:r>
              <a:rPr sz="1600" b="1"/>
              <a:t>Kiber-hujjatlar himoyasi</a:t>
            </a:r>
          </a:p>
        </p:txBody>
      </p:sp>
      <p:sp>
        <p:nvSpPr>
          <p:cNvPr id="7" name="TextBox 6"/>
          <p:cNvSpPr txBox="1"/>
          <p:nvPr/>
        </p:nvSpPr>
        <p:spPr>
          <a:xfrm>
            <a:off x="4724400" y="2560320"/>
            <a:ext cx="5212080" cy="914400"/>
          </a:xfrm>
          <a:prstGeom prst="rect">
            <a:avLst/>
          </a:prstGeom>
          <a:noFill/>
        </p:spPr>
        <p:txBody>
          <a:bodyPr wrap="square">
            <a:spAutoFit/>
          </a:bodyPr>
          <a:lstStyle/>
          <a:p>
            <a:r>
              <a:rPr sz="1400" b="0"/>
              <a:t>Axborot tizimlarida majburiy o'tishlarning rivojlanishi, axborot xavfsizligi muammolariga ega bo'lishini taklif qiladi.</a:t>
            </a:r>
          </a:p>
        </p:txBody>
      </p:sp>
      <p:sp>
        <p:nvSpPr>
          <p:cNvPr id="8" name="TextBox 7"/>
          <p:cNvSpPr txBox="1"/>
          <p:nvPr/>
        </p:nvSpPr>
        <p:spPr>
          <a:xfrm>
            <a:off x="4724400" y="3566160"/>
            <a:ext cx="5212080" cy="914400"/>
          </a:xfrm>
          <a:prstGeom prst="rect">
            <a:avLst/>
          </a:prstGeom>
          <a:noFill/>
        </p:spPr>
        <p:txBody>
          <a:bodyPr wrap="square">
            <a:spAutoFit/>
          </a:bodyPr>
          <a:lstStyle/>
          <a:p>
            <a:r>
              <a:rPr sz="1400" b="0"/>
              <a:t>Elektronik huquqiy muammolar, majburiy o'tishlarning axborot tizimlarida rivojlanishiga olib keladigan eng muhim faktorlardan biri hisoblanadi.</a:t>
            </a:r>
          </a:p>
        </p:txBody>
      </p:sp>
      <p:sp>
        <p:nvSpPr>
          <p:cNvPr id="9" name="TextBox 8"/>
          <p:cNvSpPr txBox="1"/>
          <p:nvPr/>
        </p:nvSpPr>
        <p:spPr>
          <a:xfrm>
            <a:off x="4724400" y="4572000"/>
            <a:ext cx="5212080" cy="914400"/>
          </a:xfrm>
          <a:prstGeom prst="rect">
            <a:avLst/>
          </a:prstGeom>
          <a:noFill/>
        </p:spPr>
        <p:txBody>
          <a:bodyPr wrap="square">
            <a:spAutoFit/>
          </a:bodyPr>
          <a:lstStyle/>
          <a:p>
            <a:r>
              <a:rPr sz="1400" b="0"/>
              <a:t>Kiber-hujjatlar himoyasi, axborot tizimlarida majburiy o'tishlarning rivojlanishiga olib keladigan asosiy muammolardan biri sifatida taniladi.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119" y="1604865"/>
            <a:ext cx="4077444" cy="1600200"/>
          </a:xfrm>
        </p:spPr>
        <p:txBody>
          <a:bodyPr>
            <a:normAutofit/>
          </a:bodyPr>
          <a:lstStyle/>
          <a:p>
            <a:pPr>
              <a:defRPr sz="2600"/>
            </a:pPr>
            <a:r>
              <a:t>Laserni ma'lumotlar omborini tuzishning asosiy amaliyotlari.</a:t>
            </a:r>
          </a:p>
        </p:txBody>
      </p:sp>
      <p:sp>
        <p:nvSpPr>
          <p:cNvPr id="4" name="Text Placeholder 3"/>
          <p:cNvSpPr>
            <a:spLocks noGrp="1"/>
          </p:cNvSpPr>
          <p:nvPr>
            <p:ph type="body" sz="half" idx="2"/>
          </p:nvPr>
        </p:nvSpPr>
        <p:spPr>
          <a:xfrm>
            <a:off x="849119" y="3205065"/>
            <a:ext cx="4077444" cy="3811588"/>
          </a:xfrm>
        </p:spPr>
        <p:txBody>
          <a:bodyPr/>
          <a:lstStyle/>
          <a:p>
            <a:r>
              <a:rPr sz="1400" dirty="0" err="1"/>
              <a:t>Laserni</a:t>
            </a:r>
            <a:r>
              <a:rPr sz="1400" dirty="0"/>
              <a:t> </a:t>
            </a:r>
            <a:r>
              <a:rPr sz="1400" dirty="0" err="1"/>
              <a:t>ma'lumotlar</a:t>
            </a:r>
            <a:r>
              <a:rPr sz="1400" dirty="0"/>
              <a:t> </a:t>
            </a:r>
            <a:r>
              <a:rPr sz="1400" dirty="0" err="1"/>
              <a:t>omborini</a:t>
            </a:r>
            <a:r>
              <a:rPr sz="1400" dirty="0"/>
              <a:t> </a:t>
            </a:r>
            <a:r>
              <a:rPr sz="1400" dirty="0" err="1"/>
              <a:t>tuzishda</a:t>
            </a:r>
            <a:r>
              <a:rPr sz="1400" dirty="0"/>
              <a:t> </a:t>
            </a:r>
            <a:r>
              <a:rPr sz="1400" dirty="0" err="1"/>
              <a:t>asosiy</a:t>
            </a:r>
            <a:r>
              <a:rPr sz="1400" dirty="0"/>
              <a:t> </a:t>
            </a:r>
            <a:r>
              <a:rPr sz="1400" dirty="0" err="1"/>
              <a:t>amaliyotlar</a:t>
            </a:r>
            <a:r>
              <a:rPr sz="1400" dirty="0"/>
              <a:t>: </a:t>
            </a:r>
            <a:r>
              <a:rPr sz="1400" dirty="0" err="1"/>
              <a:t>ma'lumotlar</a:t>
            </a:r>
            <a:r>
              <a:rPr sz="1400" dirty="0"/>
              <a:t> </a:t>
            </a:r>
            <a:r>
              <a:rPr sz="1400" dirty="0" err="1"/>
              <a:t>yuklanishi</a:t>
            </a:r>
            <a:r>
              <a:rPr sz="1400" dirty="0"/>
              <a:t>, </a:t>
            </a:r>
            <a:r>
              <a:rPr sz="1400" dirty="0" err="1"/>
              <a:t>saqlanishi</a:t>
            </a:r>
            <a:r>
              <a:rPr sz="1400" dirty="0"/>
              <a:t>, </a:t>
            </a:r>
            <a:r>
              <a:rPr sz="1400" dirty="0" err="1"/>
              <a:t>tarqatilishi</a:t>
            </a:r>
            <a:r>
              <a:rPr sz="1400" dirty="0"/>
              <a:t>. </a:t>
            </a:r>
            <a:r>
              <a:rPr sz="1400" dirty="0" err="1"/>
              <a:t>Laserni</a:t>
            </a:r>
            <a:r>
              <a:rPr sz="1400" dirty="0"/>
              <a:t> </a:t>
            </a:r>
            <a:r>
              <a:rPr sz="1400" dirty="0" err="1"/>
              <a:t>qo'llab-quvvatlash</a:t>
            </a:r>
            <a:r>
              <a:rPr sz="1400" dirty="0"/>
              <a:t>, </a:t>
            </a:r>
            <a:r>
              <a:rPr sz="1400" dirty="0" err="1"/>
              <a:t>xatoliklarini</a:t>
            </a:r>
            <a:r>
              <a:rPr sz="1400" dirty="0"/>
              <a:t> </a:t>
            </a:r>
            <a:r>
              <a:rPr sz="1400" dirty="0" err="1"/>
              <a:t>tuzish</a:t>
            </a:r>
            <a:r>
              <a:rPr sz="1400" dirty="0"/>
              <a:t>, </a:t>
            </a:r>
            <a:r>
              <a:rPr sz="1400" dirty="0" err="1"/>
              <a:t>xavfsizlikni</a:t>
            </a:r>
            <a:r>
              <a:rPr sz="1400" dirty="0"/>
              <a:t> </a:t>
            </a:r>
            <a:r>
              <a:rPr sz="1400" dirty="0" err="1"/>
              <a:t>ta'minlash</a:t>
            </a:r>
            <a:r>
              <a:rPr sz="1400" dirty="0"/>
              <a:t> </a:t>
            </a:r>
            <a:r>
              <a:rPr sz="1400" dirty="0" err="1"/>
              <a:t>kabi</a:t>
            </a:r>
            <a:r>
              <a:rPr sz="1400" dirty="0"/>
              <a:t> </a:t>
            </a:r>
            <a:r>
              <a:rPr sz="1400" dirty="0" err="1"/>
              <a:t>muhim</a:t>
            </a:r>
            <a:r>
              <a:rPr sz="1400" dirty="0"/>
              <a:t> </a:t>
            </a:r>
            <a:r>
              <a:rPr sz="1400" dirty="0" err="1"/>
              <a:t>vazifalar</a:t>
            </a:r>
            <a:r>
              <a:rPr sz="1400" dirty="0"/>
              <a:t>.</a:t>
            </a:r>
          </a:p>
        </p:txBody>
      </p:sp>
      <p:pic>
        <p:nvPicPr>
          <p:cNvPr id="6" name="Рисунок 5"/>
          <p:cNvPicPr>
            <a:picLocks noChangeAspect="1"/>
          </p:cNvPicPr>
          <p:nvPr/>
        </p:nvPicPr>
        <p:blipFill>
          <a:blip r:embed="rId2"/>
          <a:stretch>
            <a:fillRect/>
          </a:stretch>
        </p:blipFill>
        <p:spPr>
          <a:xfrm>
            <a:off x="5566622" y="1975920"/>
            <a:ext cx="6020050" cy="245828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a:pPr>
            <a:r>
              <a:t>Ma'lumot almashishda laserni qo'llash texnologiyalari.</a:t>
            </a:r>
          </a:p>
        </p:txBody>
      </p:sp>
      <p:sp>
        <p:nvSpPr>
          <p:cNvPr id="3" name="Rounded Rectangle 2"/>
          <p:cNvSpPr/>
          <p:nvPr/>
        </p:nvSpPr>
        <p:spPr>
          <a:xfrm>
            <a:off x="1203960" y="2560320"/>
            <a:ext cx="411480" cy="4114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1264219" y="2620579"/>
            <a:ext cx="290960" cy="290960"/>
          </a:xfrm>
          <a:prstGeom prst="rect">
            <a:avLst/>
          </a:prstGeom>
          <a:noFill/>
        </p:spPr>
        <p:txBody>
          <a:bodyPr wrap="square">
            <a:spAutoFit/>
          </a:bodyPr>
          <a:lstStyle/>
          <a:p>
            <a:r>
              <a:rPr sz="1600" b="0"/>
              <a:t>1</a:t>
            </a:r>
          </a:p>
        </p:txBody>
      </p:sp>
      <p:sp>
        <p:nvSpPr>
          <p:cNvPr id="5" name="TextBox 4"/>
          <p:cNvSpPr txBox="1"/>
          <p:nvPr/>
        </p:nvSpPr>
        <p:spPr>
          <a:xfrm>
            <a:off x="1478280" y="2468880"/>
            <a:ext cx="4572000" cy="1645920"/>
          </a:xfrm>
          <a:prstGeom prst="rect">
            <a:avLst/>
          </a:prstGeom>
          <a:noFill/>
        </p:spPr>
        <p:txBody>
          <a:bodyPr wrap="none">
            <a:spAutoFit/>
          </a:bodyPr>
          <a:lstStyle/>
          <a:p>
            <a:endParaRPr/>
          </a:p>
        </p:txBody>
      </p:sp>
      <p:sp>
        <p:nvSpPr>
          <p:cNvPr id="6" name="TextBox 5"/>
          <p:cNvSpPr txBox="1"/>
          <p:nvPr/>
        </p:nvSpPr>
        <p:spPr>
          <a:xfrm>
            <a:off x="1675699" y="2441337"/>
            <a:ext cx="4206240" cy="274320"/>
          </a:xfrm>
          <a:prstGeom prst="rect">
            <a:avLst/>
          </a:prstGeom>
          <a:noFill/>
        </p:spPr>
        <p:txBody>
          <a:bodyPr wrap="square">
            <a:spAutoFit/>
          </a:bodyPr>
          <a:lstStyle/>
          <a:p>
            <a:r>
              <a:rPr sz="1400" b="1" dirty="0" err="1"/>
              <a:t>Laserni</a:t>
            </a:r>
            <a:r>
              <a:rPr sz="1400" b="1" dirty="0"/>
              <a:t> </a:t>
            </a:r>
            <a:r>
              <a:rPr sz="1400" b="1" dirty="0" err="1"/>
              <a:t>tizimda</a:t>
            </a:r>
            <a:r>
              <a:rPr sz="1400" b="1" dirty="0"/>
              <a:t> </a:t>
            </a:r>
            <a:r>
              <a:rPr sz="1400" b="1" dirty="0" err="1"/>
              <a:t>qo'llashning</a:t>
            </a:r>
            <a:r>
              <a:rPr sz="1400" b="1" dirty="0"/>
              <a:t> </a:t>
            </a:r>
            <a:r>
              <a:rPr sz="1400" b="1" dirty="0" err="1"/>
              <a:t>o'ziga</a:t>
            </a:r>
            <a:r>
              <a:rPr sz="1400" b="1" dirty="0"/>
              <a:t> </a:t>
            </a:r>
            <a:r>
              <a:rPr sz="1400" b="1" dirty="0" err="1"/>
              <a:t>xos</a:t>
            </a:r>
            <a:r>
              <a:rPr sz="1400" b="1" dirty="0"/>
              <a:t> </a:t>
            </a:r>
            <a:r>
              <a:rPr sz="1400" b="1" dirty="0" err="1"/>
              <a:t>xususiyati</a:t>
            </a:r>
            <a:endParaRPr sz="1400" b="1" dirty="0"/>
          </a:p>
        </p:txBody>
      </p:sp>
      <p:sp>
        <p:nvSpPr>
          <p:cNvPr id="7" name="TextBox 6"/>
          <p:cNvSpPr txBox="1"/>
          <p:nvPr/>
        </p:nvSpPr>
        <p:spPr>
          <a:xfrm>
            <a:off x="1661160" y="2926080"/>
            <a:ext cx="4206240" cy="1005840"/>
          </a:xfrm>
          <a:prstGeom prst="rect">
            <a:avLst/>
          </a:prstGeom>
          <a:noFill/>
        </p:spPr>
        <p:txBody>
          <a:bodyPr wrap="square">
            <a:spAutoFit/>
          </a:bodyPr>
          <a:lstStyle/>
          <a:p>
            <a:r>
              <a:rPr sz="1400" b="0" dirty="0" err="1"/>
              <a:t>Laserni</a:t>
            </a:r>
            <a:r>
              <a:rPr sz="1400" b="0" dirty="0"/>
              <a:t> </a:t>
            </a:r>
            <a:r>
              <a:rPr sz="1400" b="0" dirty="0" err="1"/>
              <a:t>tizimda</a:t>
            </a:r>
            <a:r>
              <a:rPr sz="1400" b="0" dirty="0"/>
              <a:t> </a:t>
            </a:r>
            <a:r>
              <a:rPr sz="1400" b="0" dirty="0" err="1"/>
              <a:t>qo'llash</a:t>
            </a:r>
            <a:r>
              <a:rPr sz="1400" b="0" dirty="0"/>
              <a:t> </a:t>
            </a:r>
            <a:r>
              <a:rPr sz="1400" b="0" dirty="0" err="1"/>
              <a:t>texnologiyalari</a:t>
            </a:r>
            <a:r>
              <a:rPr sz="1400" b="0" dirty="0"/>
              <a:t>, </a:t>
            </a:r>
            <a:r>
              <a:rPr sz="1400" b="0" dirty="0" err="1"/>
              <a:t>ma'lumot</a:t>
            </a:r>
            <a:r>
              <a:rPr sz="1400" b="0" dirty="0"/>
              <a:t> </a:t>
            </a:r>
            <a:r>
              <a:rPr sz="1400" b="0" dirty="0" err="1"/>
              <a:t>almashishni</a:t>
            </a:r>
            <a:r>
              <a:rPr sz="1400" b="0" dirty="0"/>
              <a:t> </a:t>
            </a:r>
            <a:r>
              <a:rPr sz="1400" b="0" dirty="0" err="1"/>
              <a:t>tezlashtirish</a:t>
            </a:r>
            <a:r>
              <a:rPr sz="1400" b="0" dirty="0"/>
              <a:t> </a:t>
            </a:r>
            <a:r>
              <a:rPr sz="1400" b="0" dirty="0" err="1"/>
              <a:t>va</a:t>
            </a:r>
            <a:r>
              <a:rPr sz="1400" b="0" dirty="0"/>
              <a:t> </a:t>
            </a:r>
            <a:r>
              <a:rPr sz="1400" b="0" dirty="0" err="1"/>
              <a:t>ma'lumotlarni</a:t>
            </a:r>
            <a:r>
              <a:rPr sz="1400" b="0" dirty="0"/>
              <a:t> </a:t>
            </a:r>
            <a:r>
              <a:rPr sz="1400" b="0" dirty="0" err="1"/>
              <a:t>xavfsiz</a:t>
            </a:r>
            <a:r>
              <a:rPr sz="1400" b="0" dirty="0"/>
              <a:t> </a:t>
            </a:r>
            <a:r>
              <a:rPr sz="1400" b="0" dirty="0" err="1"/>
              <a:t>o'tkazish</a:t>
            </a:r>
            <a:r>
              <a:rPr sz="1400" b="0" dirty="0"/>
              <a:t> </a:t>
            </a:r>
            <a:r>
              <a:rPr sz="1400" b="0" dirty="0" err="1"/>
              <a:t>imkonini</a:t>
            </a:r>
            <a:r>
              <a:rPr sz="1400" b="0" dirty="0"/>
              <a:t> </a:t>
            </a:r>
            <a:r>
              <a:rPr sz="1400" b="0" dirty="0" err="1"/>
              <a:t>yaratadi</a:t>
            </a:r>
            <a:r>
              <a:rPr sz="1400" b="0" dirty="0"/>
              <a:t>.</a:t>
            </a:r>
          </a:p>
        </p:txBody>
      </p:sp>
      <p:sp>
        <p:nvSpPr>
          <p:cNvPr id="8" name="Rounded Rectangle 7"/>
          <p:cNvSpPr/>
          <p:nvPr/>
        </p:nvSpPr>
        <p:spPr>
          <a:xfrm>
            <a:off x="5867400" y="2560320"/>
            <a:ext cx="411480" cy="4114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5927659" y="2620579"/>
            <a:ext cx="290960" cy="290960"/>
          </a:xfrm>
          <a:prstGeom prst="rect">
            <a:avLst/>
          </a:prstGeom>
          <a:noFill/>
        </p:spPr>
        <p:txBody>
          <a:bodyPr wrap="square">
            <a:spAutoFit/>
          </a:bodyPr>
          <a:lstStyle/>
          <a:p>
            <a:r>
              <a:rPr sz="1600" b="0"/>
              <a:t>2</a:t>
            </a:r>
          </a:p>
        </p:txBody>
      </p:sp>
      <p:sp>
        <p:nvSpPr>
          <p:cNvPr id="10" name="TextBox 9"/>
          <p:cNvSpPr txBox="1"/>
          <p:nvPr/>
        </p:nvSpPr>
        <p:spPr>
          <a:xfrm>
            <a:off x="6141720" y="2468880"/>
            <a:ext cx="4572000" cy="1645920"/>
          </a:xfrm>
          <a:prstGeom prst="rect">
            <a:avLst/>
          </a:prstGeom>
          <a:noFill/>
        </p:spPr>
        <p:txBody>
          <a:bodyPr wrap="none">
            <a:spAutoFit/>
          </a:bodyPr>
          <a:lstStyle/>
          <a:p>
            <a:endParaRPr/>
          </a:p>
        </p:txBody>
      </p:sp>
      <p:sp>
        <p:nvSpPr>
          <p:cNvPr id="11" name="TextBox 10"/>
          <p:cNvSpPr txBox="1"/>
          <p:nvPr/>
        </p:nvSpPr>
        <p:spPr>
          <a:xfrm>
            <a:off x="6324600" y="2651760"/>
            <a:ext cx="4206240" cy="274320"/>
          </a:xfrm>
          <a:prstGeom prst="rect">
            <a:avLst/>
          </a:prstGeom>
          <a:noFill/>
        </p:spPr>
        <p:txBody>
          <a:bodyPr wrap="square">
            <a:spAutoFit/>
          </a:bodyPr>
          <a:lstStyle/>
          <a:p>
            <a:r>
              <a:rPr sz="1400" b="1"/>
              <a:t>Laserni tizimda qo'llashning sohani</a:t>
            </a:r>
          </a:p>
        </p:txBody>
      </p:sp>
      <p:sp>
        <p:nvSpPr>
          <p:cNvPr id="12" name="TextBox 11"/>
          <p:cNvSpPr txBox="1"/>
          <p:nvPr/>
        </p:nvSpPr>
        <p:spPr>
          <a:xfrm>
            <a:off x="6324600" y="2926080"/>
            <a:ext cx="4206240" cy="1005840"/>
          </a:xfrm>
          <a:prstGeom prst="rect">
            <a:avLst/>
          </a:prstGeom>
          <a:noFill/>
        </p:spPr>
        <p:txBody>
          <a:bodyPr wrap="square">
            <a:spAutoFit/>
          </a:bodyPr>
          <a:lstStyle/>
          <a:p>
            <a:r>
              <a:rPr sz="1400" b="0"/>
              <a:t>Laserni tizimda qo'llash texnologiyalari, telekommunikatsiya, tibbiyot, va xavfsizlik sohalari kabi bir qator sohalarda keng qo'llaniladi.</a:t>
            </a:r>
          </a:p>
        </p:txBody>
      </p:sp>
      <p:sp>
        <p:nvSpPr>
          <p:cNvPr id="13" name="Rounded Rectangle 12"/>
          <p:cNvSpPr/>
          <p:nvPr/>
        </p:nvSpPr>
        <p:spPr>
          <a:xfrm>
            <a:off x="1203960" y="4297680"/>
            <a:ext cx="411480" cy="4114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1264219" y="4357939"/>
            <a:ext cx="290960" cy="290960"/>
          </a:xfrm>
          <a:prstGeom prst="rect">
            <a:avLst/>
          </a:prstGeom>
          <a:noFill/>
        </p:spPr>
        <p:txBody>
          <a:bodyPr wrap="square">
            <a:spAutoFit/>
          </a:bodyPr>
          <a:lstStyle/>
          <a:p>
            <a:r>
              <a:rPr sz="1600" b="0"/>
              <a:t>3</a:t>
            </a:r>
          </a:p>
        </p:txBody>
      </p:sp>
      <p:sp>
        <p:nvSpPr>
          <p:cNvPr id="15" name="TextBox 14"/>
          <p:cNvSpPr txBox="1"/>
          <p:nvPr/>
        </p:nvSpPr>
        <p:spPr>
          <a:xfrm>
            <a:off x="1478280" y="4206240"/>
            <a:ext cx="4572000" cy="1645920"/>
          </a:xfrm>
          <a:prstGeom prst="rect">
            <a:avLst/>
          </a:prstGeom>
          <a:noFill/>
        </p:spPr>
        <p:txBody>
          <a:bodyPr wrap="none">
            <a:spAutoFit/>
          </a:bodyPr>
          <a:lstStyle/>
          <a:p>
            <a:endParaRPr/>
          </a:p>
        </p:txBody>
      </p:sp>
      <p:sp>
        <p:nvSpPr>
          <p:cNvPr id="16" name="TextBox 15"/>
          <p:cNvSpPr txBox="1"/>
          <p:nvPr/>
        </p:nvSpPr>
        <p:spPr>
          <a:xfrm>
            <a:off x="1691290" y="4188063"/>
            <a:ext cx="4206240" cy="274320"/>
          </a:xfrm>
          <a:prstGeom prst="rect">
            <a:avLst/>
          </a:prstGeom>
          <a:noFill/>
        </p:spPr>
        <p:txBody>
          <a:bodyPr wrap="square">
            <a:spAutoFit/>
          </a:bodyPr>
          <a:lstStyle/>
          <a:p>
            <a:r>
              <a:rPr sz="1400" b="1" dirty="0" err="1"/>
              <a:t>Laserni</a:t>
            </a:r>
            <a:r>
              <a:rPr sz="1400" b="1" dirty="0"/>
              <a:t> </a:t>
            </a:r>
            <a:r>
              <a:rPr sz="1400" b="1" dirty="0" err="1"/>
              <a:t>tizimda</a:t>
            </a:r>
            <a:r>
              <a:rPr sz="1400" b="1" dirty="0"/>
              <a:t> </a:t>
            </a:r>
            <a:r>
              <a:rPr sz="1400" b="1" dirty="0" err="1"/>
              <a:t>qo'llashning</a:t>
            </a:r>
            <a:r>
              <a:rPr sz="1400" b="1" dirty="0"/>
              <a:t> </a:t>
            </a:r>
            <a:r>
              <a:rPr sz="1400" b="1" dirty="0" err="1"/>
              <a:t>mustaqil</a:t>
            </a:r>
            <a:r>
              <a:rPr sz="1400" b="1" dirty="0"/>
              <a:t> </a:t>
            </a:r>
            <a:r>
              <a:rPr sz="1400" b="1" dirty="0" err="1"/>
              <a:t>foydalanish</a:t>
            </a:r>
            <a:r>
              <a:rPr sz="1400" b="1" dirty="0"/>
              <a:t> </a:t>
            </a:r>
            <a:r>
              <a:rPr sz="1400" b="1" dirty="0" err="1"/>
              <a:t>mumkinatlari</a:t>
            </a:r>
            <a:endParaRPr sz="1400" b="1" dirty="0"/>
          </a:p>
        </p:txBody>
      </p:sp>
      <p:sp>
        <p:nvSpPr>
          <p:cNvPr id="17" name="TextBox 16"/>
          <p:cNvSpPr txBox="1"/>
          <p:nvPr/>
        </p:nvSpPr>
        <p:spPr>
          <a:xfrm>
            <a:off x="1661160" y="4663440"/>
            <a:ext cx="4206240" cy="1005840"/>
          </a:xfrm>
          <a:prstGeom prst="rect">
            <a:avLst/>
          </a:prstGeom>
          <a:noFill/>
        </p:spPr>
        <p:txBody>
          <a:bodyPr wrap="square">
            <a:spAutoFit/>
          </a:bodyPr>
          <a:lstStyle/>
          <a:p>
            <a:r>
              <a:rPr sz="1400" b="0"/>
              <a:t>Laserni tizimda qo'llash texnologiyalari, ma'lumot almashishning tezligini oshirish, ma'lumotlar almashishining xavfsizligini ta'minlash va innovatsion yondashuvlarni rivojlantirishda yordam beradi.</a:t>
            </a:r>
          </a:p>
        </p:txBody>
      </p:sp>
      <p:sp>
        <p:nvSpPr>
          <p:cNvPr id="18" name="Rounded Rectangle 17"/>
          <p:cNvSpPr/>
          <p:nvPr/>
        </p:nvSpPr>
        <p:spPr>
          <a:xfrm>
            <a:off x="5867400" y="4297680"/>
            <a:ext cx="411480" cy="4114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5927659" y="4357939"/>
            <a:ext cx="290960" cy="290960"/>
          </a:xfrm>
          <a:prstGeom prst="rect">
            <a:avLst/>
          </a:prstGeom>
          <a:noFill/>
        </p:spPr>
        <p:txBody>
          <a:bodyPr wrap="square">
            <a:spAutoFit/>
          </a:bodyPr>
          <a:lstStyle/>
          <a:p>
            <a:r>
              <a:rPr sz="1600" b="0"/>
              <a:t>4</a:t>
            </a:r>
          </a:p>
        </p:txBody>
      </p:sp>
      <p:sp>
        <p:nvSpPr>
          <p:cNvPr id="20" name="TextBox 19"/>
          <p:cNvSpPr txBox="1"/>
          <p:nvPr/>
        </p:nvSpPr>
        <p:spPr>
          <a:xfrm>
            <a:off x="6141720" y="4206240"/>
            <a:ext cx="4572000" cy="1645920"/>
          </a:xfrm>
          <a:prstGeom prst="rect">
            <a:avLst/>
          </a:prstGeom>
          <a:noFill/>
        </p:spPr>
        <p:txBody>
          <a:bodyPr wrap="none">
            <a:spAutoFit/>
          </a:bodyPr>
          <a:lstStyle/>
          <a:p>
            <a:endParaRPr/>
          </a:p>
        </p:txBody>
      </p:sp>
      <p:sp>
        <p:nvSpPr>
          <p:cNvPr id="21" name="TextBox 20"/>
          <p:cNvSpPr txBox="1"/>
          <p:nvPr/>
        </p:nvSpPr>
        <p:spPr>
          <a:xfrm>
            <a:off x="6324600" y="4389120"/>
            <a:ext cx="4206240" cy="274320"/>
          </a:xfrm>
          <a:prstGeom prst="rect">
            <a:avLst/>
          </a:prstGeom>
          <a:noFill/>
        </p:spPr>
        <p:txBody>
          <a:bodyPr wrap="square">
            <a:spAutoFit/>
          </a:bodyPr>
          <a:lstStyle/>
          <a:p>
            <a:r>
              <a:rPr sz="1400" b="1"/>
              <a:t>Laserni tizimda qo'llashning muhimligi</a:t>
            </a:r>
          </a:p>
        </p:txBody>
      </p:sp>
      <p:sp>
        <p:nvSpPr>
          <p:cNvPr id="22" name="TextBox 21"/>
          <p:cNvSpPr txBox="1"/>
          <p:nvPr/>
        </p:nvSpPr>
        <p:spPr>
          <a:xfrm>
            <a:off x="6324600" y="4663440"/>
            <a:ext cx="4206240" cy="1005840"/>
          </a:xfrm>
          <a:prstGeom prst="rect">
            <a:avLst/>
          </a:prstGeom>
          <a:noFill/>
        </p:spPr>
        <p:txBody>
          <a:bodyPr wrap="square">
            <a:spAutoFit/>
          </a:bodyPr>
          <a:lstStyle/>
          <a:p>
            <a:r>
              <a:rPr sz="1400" b="0"/>
              <a:t>Laserni tizimda qo'llash texnologiyalari, ma'lumot almashish tarmog'ini rivojlantirishga yordam beradi va so'nggi dasturlar va texnologiyalarni qo'llab-quvvatlaydi.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a:pPr>
            <a:r>
              <a:t>Laserni ma'lumotlar omborini tuzish va uni muhofaza qilish.</a:t>
            </a:r>
          </a:p>
        </p:txBody>
      </p:sp>
      <p:sp>
        <p:nvSpPr>
          <p:cNvPr id="3" name="Rounded Rectangle 2"/>
          <p:cNvSpPr/>
          <p:nvPr/>
        </p:nvSpPr>
        <p:spPr>
          <a:xfrm>
            <a:off x="1981200" y="228600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2164080" y="2468880"/>
            <a:ext cx="7863840" cy="274320"/>
          </a:xfrm>
          <a:prstGeom prst="rect">
            <a:avLst/>
          </a:prstGeom>
          <a:noFill/>
        </p:spPr>
        <p:txBody>
          <a:bodyPr wrap="square">
            <a:spAutoFit/>
          </a:bodyPr>
          <a:lstStyle/>
          <a:p>
            <a:r>
              <a:rPr sz="1600" b="1"/>
              <a:t>Laserni tuzish texnologiyalari</a:t>
            </a:r>
          </a:p>
        </p:txBody>
      </p:sp>
      <p:sp>
        <p:nvSpPr>
          <p:cNvPr id="5" name="TextBox 4"/>
          <p:cNvSpPr txBox="1"/>
          <p:nvPr/>
        </p:nvSpPr>
        <p:spPr>
          <a:xfrm>
            <a:off x="2164080" y="2743200"/>
            <a:ext cx="7863840" cy="731520"/>
          </a:xfrm>
          <a:prstGeom prst="rect">
            <a:avLst/>
          </a:prstGeom>
          <a:noFill/>
        </p:spPr>
        <p:txBody>
          <a:bodyPr wrap="square">
            <a:spAutoFit/>
          </a:bodyPr>
          <a:lstStyle/>
          <a:p>
            <a:r>
              <a:rPr sz="1400" b="0"/>
              <a:t>Laserni ma'lumotlar omborini tuzishda foydalaniladigan texnologiyalar va ularning muhimligi haqida o'rganish juda muhimdir.</a:t>
            </a:r>
          </a:p>
        </p:txBody>
      </p:sp>
      <p:sp>
        <p:nvSpPr>
          <p:cNvPr id="6" name="Rounded Rectangle 5"/>
          <p:cNvSpPr/>
          <p:nvPr/>
        </p:nvSpPr>
        <p:spPr>
          <a:xfrm>
            <a:off x="1981200" y="361188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164080" y="3794760"/>
            <a:ext cx="7863840" cy="274320"/>
          </a:xfrm>
          <a:prstGeom prst="rect">
            <a:avLst/>
          </a:prstGeom>
          <a:noFill/>
        </p:spPr>
        <p:txBody>
          <a:bodyPr wrap="square">
            <a:spAutoFit/>
          </a:bodyPr>
          <a:lstStyle/>
          <a:p>
            <a:r>
              <a:rPr sz="1600" b="1"/>
              <a:t>Ma'lumotlar omborini muhofaza qilish</a:t>
            </a:r>
          </a:p>
        </p:txBody>
      </p:sp>
      <p:sp>
        <p:nvSpPr>
          <p:cNvPr id="8" name="TextBox 7"/>
          <p:cNvSpPr txBox="1"/>
          <p:nvPr/>
        </p:nvSpPr>
        <p:spPr>
          <a:xfrm>
            <a:off x="2164080" y="4069080"/>
            <a:ext cx="7863840" cy="731520"/>
          </a:xfrm>
          <a:prstGeom prst="rect">
            <a:avLst/>
          </a:prstGeom>
          <a:noFill/>
        </p:spPr>
        <p:txBody>
          <a:bodyPr wrap="square">
            <a:spAutoFit/>
          </a:bodyPr>
          <a:lstStyle/>
          <a:p>
            <a:r>
              <a:rPr sz="1400" b="0"/>
              <a:t>Laserni ma'lumotlar omborini himoya qilishda qanday usullar va xavfsizlik protokollari qanday ishlaydi, bu haqida chog'inchalik tushuntirish lozim.</a:t>
            </a:r>
          </a:p>
        </p:txBody>
      </p:sp>
      <p:sp>
        <p:nvSpPr>
          <p:cNvPr id="9" name="Rounded Rectangle 8"/>
          <p:cNvSpPr/>
          <p:nvPr/>
        </p:nvSpPr>
        <p:spPr>
          <a:xfrm>
            <a:off x="1981200" y="493776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2164080" y="5120640"/>
            <a:ext cx="7863840" cy="274320"/>
          </a:xfrm>
          <a:prstGeom prst="rect">
            <a:avLst/>
          </a:prstGeom>
          <a:noFill/>
        </p:spPr>
        <p:txBody>
          <a:bodyPr wrap="square">
            <a:spAutoFit/>
          </a:bodyPr>
          <a:lstStyle/>
          <a:p>
            <a:r>
              <a:rPr sz="1600" b="1"/>
              <a:t>Laserni xavfsizlik muhofazasi</a:t>
            </a:r>
          </a:p>
        </p:txBody>
      </p:sp>
      <p:sp>
        <p:nvSpPr>
          <p:cNvPr id="11" name="TextBox 10"/>
          <p:cNvSpPr txBox="1"/>
          <p:nvPr/>
        </p:nvSpPr>
        <p:spPr>
          <a:xfrm>
            <a:off x="2164080" y="5394960"/>
            <a:ext cx="7863840" cy="731520"/>
          </a:xfrm>
          <a:prstGeom prst="rect">
            <a:avLst/>
          </a:prstGeom>
          <a:noFill/>
        </p:spPr>
        <p:txBody>
          <a:bodyPr wrap="square">
            <a:spAutoFit/>
          </a:bodyPr>
          <a:lstStyle/>
          <a:p>
            <a:r>
              <a:rPr sz="1400" b="0"/>
              <a:t>Laserni ma'lumotlar omborini muhofaza qilishda xavfsizlikning ahamiyati va ishlatiladigan xavfsizlik texnologiyalari haqida o'rgangan ma'lumotlar.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127" y="1670180"/>
            <a:ext cx="3932237" cy="1600200"/>
          </a:xfrm>
        </p:spPr>
        <p:txBody>
          <a:bodyPr/>
          <a:lstStyle/>
          <a:p>
            <a:pPr>
              <a:defRPr sz="2200"/>
            </a:pPr>
            <a:r>
              <a:rPr dirty="0" err="1"/>
              <a:t>Ma'lumot</a:t>
            </a:r>
            <a:r>
              <a:rPr dirty="0"/>
              <a:t> </a:t>
            </a:r>
            <a:r>
              <a:rPr dirty="0" err="1"/>
              <a:t>almashish</a:t>
            </a:r>
            <a:r>
              <a:rPr dirty="0"/>
              <a:t> </a:t>
            </a:r>
            <a:r>
              <a:rPr dirty="0" err="1"/>
              <a:t>jarayonida</a:t>
            </a:r>
            <a:r>
              <a:rPr dirty="0"/>
              <a:t> </a:t>
            </a:r>
            <a:r>
              <a:rPr dirty="0" err="1"/>
              <a:t>laserni</a:t>
            </a:r>
            <a:r>
              <a:rPr dirty="0"/>
              <a:t> </a:t>
            </a:r>
            <a:r>
              <a:rPr dirty="0" err="1"/>
              <a:t>qo'llashning</a:t>
            </a:r>
            <a:r>
              <a:rPr dirty="0"/>
              <a:t> </a:t>
            </a:r>
            <a:r>
              <a:rPr dirty="0" err="1"/>
              <a:t>tajribaviy</a:t>
            </a:r>
            <a:r>
              <a:rPr dirty="0"/>
              <a:t> </a:t>
            </a:r>
            <a:r>
              <a:rPr dirty="0" err="1"/>
              <a:t>metodlari</a:t>
            </a:r>
            <a:r>
              <a:rPr dirty="0"/>
              <a:t>.</a:t>
            </a:r>
          </a:p>
        </p:txBody>
      </p:sp>
      <p:sp>
        <p:nvSpPr>
          <p:cNvPr id="4" name="Text Placeholder 3"/>
          <p:cNvSpPr>
            <a:spLocks noGrp="1"/>
          </p:cNvSpPr>
          <p:nvPr>
            <p:ph type="body" sz="half" idx="2"/>
          </p:nvPr>
        </p:nvSpPr>
        <p:spPr>
          <a:xfrm>
            <a:off x="821127" y="3270380"/>
            <a:ext cx="3932237" cy="3811588"/>
          </a:xfrm>
        </p:spPr>
        <p:txBody>
          <a:bodyPr/>
          <a:lstStyle/>
          <a:p>
            <a:r>
              <a:rPr sz="1400" dirty="0" err="1"/>
              <a:t>Ma'lumot</a:t>
            </a:r>
            <a:r>
              <a:rPr sz="1400" dirty="0"/>
              <a:t> </a:t>
            </a:r>
            <a:r>
              <a:rPr sz="1400" dirty="0" err="1"/>
              <a:t>almashish</a:t>
            </a:r>
            <a:r>
              <a:rPr sz="1400" dirty="0"/>
              <a:t> </a:t>
            </a:r>
            <a:r>
              <a:rPr sz="1400" dirty="0" err="1"/>
              <a:t>jarayonida</a:t>
            </a:r>
            <a:r>
              <a:rPr sz="1400" dirty="0"/>
              <a:t> </a:t>
            </a:r>
            <a:r>
              <a:rPr sz="1400" dirty="0" err="1"/>
              <a:t>laserni</a:t>
            </a:r>
            <a:r>
              <a:rPr sz="1400" dirty="0"/>
              <a:t> </a:t>
            </a:r>
            <a:r>
              <a:rPr sz="1400" dirty="0" err="1"/>
              <a:t>qo'llashning</a:t>
            </a:r>
            <a:r>
              <a:rPr sz="1400" dirty="0"/>
              <a:t> </a:t>
            </a:r>
            <a:r>
              <a:rPr sz="1400" dirty="0" err="1"/>
              <a:t>tajribaviy</a:t>
            </a:r>
            <a:r>
              <a:rPr sz="1400" dirty="0"/>
              <a:t> </a:t>
            </a:r>
            <a:r>
              <a:rPr sz="1400" dirty="0" err="1"/>
              <a:t>metodlari</a:t>
            </a:r>
            <a:r>
              <a:rPr sz="1400" dirty="0"/>
              <a:t> </a:t>
            </a:r>
            <a:r>
              <a:rPr sz="1400" dirty="0" err="1"/>
              <a:t>orqali</a:t>
            </a:r>
            <a:r>
              <a:rPr sz="1400" dirty="0"/>
              <a:t>, </a:t>
            </a:r>
            <a:r>
              <a:rPr sz="1400" dirty="0" err="1"/>
              <a:t>ma'lumotlar</a:t>
            </a:r>
            <a:r>
              <a:rPr sz="1400" dirty="0"/>
              <a:t> </a:t>
            </a:r>
            <a:r>
              <a:rPr sz="1400" dirty="0" err="1"/>
              <a:t>oqimining</a:t>
            </a:r>
            <a:r>
              <a:rPr sz="1400" dirty="0"/>
              <a:t> </a:t>
            </a:r>
            <a:r>
              <a:rPr sz="1400" dirty="0" err="1"/>
              <a:t>tezligi</a:t>
            </a:r>
            <a:r>
              <a:rPr sz="1400" dirty="0"/>
              <a:t> </a:t>
            </a:r>
            <a:r>
              <a:rPr sz="1400" dirty="0" err="1"/>
              <a:t>va</a:t>
            </a:r>
            <a:r>
              <a:rPr sz="1400" dirty="0"/>
              <a:t> </a:t>
            </a:r>
            <a:r>
              <a:rPr sz="1400" dirty="0" err="1"/>
              <a:t>to'g'ri</a:t>
            </a:r>
            <a:r>
              <a:rPr sz="1400" dirty="0"/>
              <a:t> </a:t>
            </a:r>
            <a:r>
              <a:rPr sz="1400" dirty="0" err="1"/>
              <a:t>bo'lib</a:t>
            </a:r>
            <a:r>
              <a:rPr sz="1400" dirty="0"/>
              <a:t> </a:t>
            </a:r>
            <a:r>
              <a:rPr sz="1400" dirty="0" err="1"/>
              <a:t>qolishi</a:t>
            </a:r>
            <a:r>
              <a:rPr sz="1400" dirty="0"/>
              <a:t> </a:t>
            </a:r>
            <a:r>
              <a:rPr sz="1400" dirty="0" err="1"/>
              <a:t>ta'minlanadi</a:t>
            </a:r>
            <a:r>
              <a:rPr sz="1400" dirty="0"/>
              <a:t>. </a:t>
            </a:r>
            <a:r>
              <a:rPr sz="1400" dirty="0" err="1"/>
              <a:t>Laserni</a:t>
            </a:r>
            <a:r>
              <a:rPr sz="1400" dirty="0"/>
              <a:t> </a:t>
            </a:r>
            <a:r>
              <a:rPr sz="1400" dirty="0" err="1"/>
              <a:t>qo'llash</a:t>
            </a:r>
            <a:r>
              <a:rPr sz="1400" dirty="0"/>
              <a:t> </a:t>
            </a:r>
            <a:r>
              <a:rPr sz="1400" dirty="0" err="1"/>
              <a:t>jarayonida</a:t>
            </a:r>
            <a:r>
              <a:rPr sz="1400" dirty="0"/>
              <a:t> </a:t>
            </a:r>
            <a:r>
              <a:rPr sz="1400" dirty="0" err="1"/>
              <a:t>ko'p</a:t>
            </a:r>
            <a:r>
              <a:rPr sz="1400" dirty="0"/>
              <a:t> </a:t>
            </a:r>
            <a:r>
              <a:rPr sz="1400" dirty="0" err="1"/>
              <a:t>tajribali</a:t>
            </a:r>
            <a:r>
              <a:rPr sz="1400" dirty="0"/>
              <a:t> </a:t>
            </a:r>
            <a:r>
              <a:rPr sz="1400" dirty="0" err="1"/>
              <a:t>usullar</a:t>
            </a:r>
            <a:r>
              <a:rPr sz="1400" dirty="0"/>
              <a:t> </a:t>
            </a:r>
            <a:r>
              <a:rPr sz="1400" dirty="0" err="1"/>
              <a:t>mavjud</a:t>
            </a:r>
            <a:r>
              <a:rPr sz="1400" dirty="0"/>
              <a:t>: </a:t>
            </a:r>
            <a:r>
              <a:rPr sz="1400" dirty="0" err="1"/>
              <a:t>interferensiya</a:t>
            </a:r>
            <a:r>
              <a:rPr sz="1400" dirty="0"/>
              <a:t>, </a:t>
            </a:r>
            <a:r>
              <a:rPr sz="1400" dirty="0" err="1"/>
              <a:t>modulyatsiya</a:t>
            </a:r>
            <a:r>
              <a:rPr sz="1400" dirty="0"/>
              <a:t> </a:t>
            </a:r>
            <a:r>
              <a:rPr sz="1400" dirty="0" err="1"/>
              <a:t>va</a:t>
            </a:r>
            <a:r>
              <a:rPr sz="1400" dirty="0"/>
              <a:t> </a:t>
            </a:r>
            <a:r>
              <a:rPr sz="1400" dirty="0" err="1"/>
              <a:t>difraksiya</a:t>
            </a:r>
            <a:r>
              <a:rPr sz="1400" dirty="0"/>
              <a:t>.</a:t>
            </a:r>
          </a:p>
        </p:txBody>
      </p:sp>
      <p:pic>
        <p:nvPicPr>
          <p:cNvPr id="6" name="Рисунок 5"/>
          <p:cNvPicPr>
            <a:picLocks noChangeAspect="1"/>
          </p:cNvPicPr>
          <p:nvPr/>
        </p:nvPicPr>
        <p:blipFill>
          <a:blip r:embed="rId2"/>
          <a:stretch>
            <a:fillRect/>
          </a:stretch>
        </p:blipFill>
        <p:spPr>
          <a:xfrm>
            <a:off x="5731204" y="1699043"/>
            <a:ext cx="6083001" cy="31426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a:pPr>
            <a:r>
              <a:t>Laserni ma'lumot almashishda xavfsizlik va himoya.</a:t>
            </a:r>
          </a:p>
        </p:txBody>
      </p:sp>
      <p:cxnSp>
        <p:nvCxnSpPr>
          <p:cNvPr id="3" name="Connector 2"/>
          <p:cNvCxnSpPr/>
          <p:nvPr/>
        </p:nvCxnSpPr>
        <p:spPr>
          <a:xfrm>
            <a:off x="1828800" y="2834640"/>
            <a:ext cx="8412480" cy="0"/>
          </a:xfrm>
          <a:prstGeom prst="line">
            <a:avLst/>
          </a:prstGeom>
          <a:ln w="25400"/>
        </p:spPr>
        <p:style>
          <a:lnRef idx="2">
            <a:schemeClr val="accent1"/>
          </a:lnRef>
          <a:fillRef idx="0">
            <a:schemeClr val="accent1"/>
          </a:fillRef>
          <a:effectRef idx="1">
            <a:schemeClr val="accent1"/>
          </a:effectRef>
          <a:fontRef idx="minor">
            <a:schemeClr val="tx1"/>
          </a:fontRef>
        </p:style>
      </p:cxnSp>
      <p:sp>
        <p:nvSpPr>
          <p:cNvPr id="4" name="Rounded Rectangle 3"/>
          <p:cNvSpPr/>
          <p:nvPr/>
        </p:nvSpPr>
        <p:spPr>
          <a:xfrm>
            <a:off x="2621280" y="2606040"/>
            <a:ext cx="457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2688235" y="2672995"/>
            <a:ext cx="323289" cy="323289"/>
          </a:xfrm>
          <a:prstGeom prst="rect">
            <a:avLst/>
          </a:prstGeom>
          <a:noFill/>
        </p:spPr>
        <p:txBody>
          <a:bodyPr wrap="square">
            <a:spAutoFit/>
          </a:bodyPr>
          <a:lstStyle/>
          <a:p>
            <a:r>
              <a:rPr sz="1600" b="0"/>
              <a:t>1</a:t>
            </a:r>
          </a:p>
        </p:txBody>
      </p:sp>
      <p:sp>
        <p:nvSpPr>
          <p:cNvPr id="6" name="TextBox 5"/>
          <p:cNvSpPr txBox="1"/>
          <p:nvPr/>
        </p:nvSpPr>
        <p:spPr>
          <a:xfrm>
            <a:off x="1798320" y="3291840"/>
            <a:ext cx="2468880" cy="274320"/>
          </a:xfrm>
          <a:prstGeom prst="rect">
            <a:avLst/>
          </a:prstGeom>
          <a:noFill/>
        </p:spPr>
        <p:txBody>
          <a:bodyPr wrap="square">
            <a:spAutoFit/>
          </a:bodyPr>
          <a:lstStyle/>
          <a:p>
            <a:r>
              <a:rPr sz="1600" b="1"/>
              <a:t>Xavfsizlikning ahamiyati</a:t>
            </a:r>
          </a:p>
        </p:txBody>
      </p:sp>
      <p:sp>
        <p:nvSpPr>
          <p:cNvPr id="7" name="TextBox 6"/>
          <p:cNvSpPr txBox="1"/>
          <p:nvPr/>
        </p:nvSpPr>
        <p:spPr>
          <a:xfrm>
            <a:off x="1798320" y="3840480"/>
            <a:ext cx="2743200" cy="1828800"/>
          </a:xfrm>
          <a:prstGeom prst="rect">
            <a:avLst/>
          </a:prstGeom>
          <a:noFill/>
        </p:spPr>
        <p:txBody>
          <a:bodyPr wrap="square">
            <a:spAutoFit/>
          </a:bodyPr>
          <a:lstStyle/>
          <a:p>
            <a:r>
              <a:rPr sz="1400" b="0"/>
              <a:t>Laserni ma'lumot almashishda xavfsizlik kritikdir. Xavfsizlikni ta'minlash uchun laserni ishlatishning muhimligi va beriladigan e'tibor ozgina muhimdir.</a:t>
            </a:r>
          </a:p>
        </p:txBody>
      </p:sp>
      <p:sp>
        <p:nvSpPr>
          <p:cNvPr id="8" name="Rounded Rectangle 7"/>
          <p:cNvSpPr/>
          <p:nvPr/>
        </p:nvSpPr>
        <p:spPr>
          <a:xfrm>
            <a:off x="5638800" y="2606040"/>
            <a:ext cx="457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5705755" y="2672995"/>
            <a:ext cx="323289" cy="323289"/>
          </a:xfrm>
          <a:prstGeom prst="rect">
            <a:avLst/>
          </a:prstGeom>
          <a:noFill/>
        </p:spPr>
        <p:txBody>
          <a:bodyPr wrap="square">
            <a:spAutoFit/>
          </a:bodyPr>
          <a:lstStyle/>
          <a:p>
            <a:r>
              <a:rPr sz="1600" b="0"/>
              <a:t>2</a:t>
            </a:r>
          </a:p>
        </p:txBody>
      </p:sp>
      <p:sp>
        <p:nvSpPr>
          <p:cNvPr id="10" name="TextBox 9"/>
          <p:cNvSpPr txBox="1"/>
          <p:nvPr/>
        </p:nvSpPr>
        <p:spPr>
          <a:xfrm>
            <a:off x="4815840" y="3291840"/>
            <a:ext cx="2468880" cy="274320"/>
          </a:xfrm>
          <a:prstGeom prst="rect">
            <a:avLst/>
          </a:prstGeom>
          <a:noFill/>
        </p:spPr>
        <p:txBody>
          <a:bodyPr wrap="square">
            <a:spAutoFit/>
          </a:bodyPr>
          <a:lstStyle/>
          <a:p>
            <a:r>
              <a:rPr sz="1600" b="1"/>
              <a:t>Himoya tizimlarining ishlatilishi</a:t>
            </a:r>
          </a:p>
        </p:txBody>
      </p:sp>
      <p:sp>
        <p:nvSpPr>
          <p:cNvPr id="11" name="TextBox 10"/>
          <p:cNvSpPr txBox="1"/>
          <p:nvPr/>
        </p:nvSpPr>
        <p:spPr>
          <a:xfrm>
            <a:off x="4815840" y="3840480"/>
            <a:ext cx="2743200" cy="1828800"/>
          </a:xfrm>
          <a:prstGeom prst="rect">
            <a:avLst/>
          </a:prstGeom>
          <a:noFill/>
        </p:spPr>
        <p:txBody>
          <a:bodyPr wrap="square">
            <a:spAutoFit/>
          </a:bodyPr>
          <a:lstStyle/>
          <a:p>
            <a:r>
              <a:rPr sz="1400" b="0"/>
              <a:t>Laserni ma'lumot almashishda himoya tizimlarining qanday ishlatilishi muhimdir. Bu tizimlar ma'lumotlarni himoya qilish uchun laserdan foydalanishni ta'minlaydi.</a:t>
            </a:r>
          </a:p>
        </p:txBody>
      </p:sp>
      <p:sp>
        <p:nvSpPr>
          <p:cNvPr id="12" name="Rounded Rectangle 11"/>
          <p:cNvSpPr/>
          <p:nvPr/>
        </p:nvSpPr>
        <p:spPr>
          <a:xfrm>
            <a:off x="8656320" y="2606040"/>
            <a:ext cx="457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TextBox 12"/>
          <p:cNvSpPr txBox="1"/>
          <p:nvPr/>
        </p:nvSpPr>
        <p:spPr>
          <a:xfrm>
            <a:off x="8723275" y="2672995"/>
            <a:ext cx="323289" cy="323289"/>
          </a:xfrm>
          <a:prstGeom prst="rect">
            <a:avLst/>
          </a:prstGeom>
          <a:noFill/>
        </p:spPr>
        <p:txBody>
          <a:bodyPr wrap="square">
            <a:spAutoFit/>
          </a:bodyPr>
          <a:lstStyle/>
          <a:p>
            <a:r>
              <a:rPr sz="1600" b="0"/>
              <a:t>3</a:t>
            </a:r>
          </a:p>
        </p:txBody>
      </p:sp>
      <p:sp>
        <p:nvSpPr>
          <p:cNvPr id="14" name="TextBox 13"/>
          <p:cNvSpPr txBox="1"/>
          <p:nvPr/>
        </p:nvSpPr>
        <p:spPr>
          <a:xfrm>
            <a:off x="7833360" y="3291840"/>
            <a:ext cx="2468880" cy="274320"/>
          </a:xfrm>
          <a:prstGeom prst="rect">
            <a:avLst/>
          </a:prstGeom>
          <a:noFill/>
        </p:spPr>
        <p:txBody>
          <a:bodyPr wrap="square">
            <a:spAutoFit/>
          </a:bodyPr>
          <a:lstStyle/>
          <a:p>
            <a:r>
              <a:rPr sz="1600" b="1"/>
              <a:t>Xavfsizlik sohasidagi yangiliklar</a:t>
            </a:r>
          </a:p>
        </p:txBody>
      </p:sp>
      <p:sp>
        <p:nvSpPr>
          <p:cNvPr id="15" name="TextBox 14"/>
          <p:cNvSpPr txBox="1"/>
          <p:nvPr/>
        </p:nvSpPr>
        <p:spPr>
          <a:xfrm>
            <a:off x="7833360" y="3840480"/>
            <a:ext cx="2743200" cy="1828800"/>
          </a:xfrm>
          <a:prstGeom prst="rect">
            <a:avLst/>
          </a:prstGeom>
          <a:noFill/>
        </p:spPr>
        <p:txBody>
          <a:bodyPr wrap="square">
            <a:spAutoFit/>
          </a:bodyPr>
          <a:lstStyle/>
          <a:p>
            <a:r>
              <a:rPr sz="1400" b="0"/>
              <a:t>Laserni ma'lumot almashishda xavfsizlik sohasidagi yangiliklar va rivojlantirishlar haqida o'rganish muhimdir. Yangiliklar xavfsizlik darajasini oshirishga yordam beradi.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err="1"/>
              <a:t>Reja</a:t>
            </a:r>
            <a:endParaRPr dirty="0"/>
          </a:p>
        </p:txBody>
      </p:sp>
      <p:sp>
        <p:nvSpPr>
          <p:cNvPr id="3" name="Content Placeholder 2"/>
          <p:cNvSpPr>
            <a:spLocks noGrp="1"/>
          </p:cNvSpPr>
          <p:nvPr>
            <p:ph idx="1"/>
          </p:nvPr>
        </p:nvSpPr>
        <p:spPr>
          <a:xfrm>
            <a:off x="1143000" y="2009554"/>
            <a:ext cx="9906000" cy="1302813"/>
          </a:xfrm>
        </p:spPr>
        <p:txBody>
          <a:bodyPr>
            <a:normAutofit fontScale="85000" lnSpcReduction="20000"/>
          </a:bodyPr>
          <a:lstStyle/>
          <a:p>
            <a:r>
              <a:rPr lang="en-US" sz="2000" dirty="0" err="1" smtClean="0"/>
              <a:t>Majburiy</a:t>
            </a:r>
            <a:r>
              <a:rPr lang="en-US" sz="2000" dirty="0" smtClean="0"/>
              <a:t> </a:t>
            </a:r>
            <a:r>
              <a:rPr lang="en-US" sz="2000" dirty="0" err="1" smtClean="0"/>
              <a:t>tebranishlar</a:t>
            </a:r>
            <a:endParaRPr lang="en-US" sz="2000" dirty="0" smtClean="0"/>
          </a:p>
          <a:p>
            <a:r>
              <a:rPr sz="2000" dirty="0" err="1" smtClean="0"/>
              <a:t>Laserni</a:t>
            </a:r>
            <a:r>
              <a:rPr sz="2000" dirty="0" smtClean="0"/>
              <a:t> </a:t>
            </a:r>
            <a:r>
              <a:rPr sz="2000" dirty="0" err="1"/>
              <a:t>kompyuter</a:t>
            </a:r>
            <a:r>
              <a:rPr sz="2000" dirty="0"/>
              <a:t> </a:t>
            </a:r>
            <a:r>
              <a:rPr sz="2000" dirty="0" err="1"/>
              <a:t>xizmatlarida</a:t>
            </a:r>
            <a:r>
              <a:rPr sz="2000" dirty="0"/>
              <a:t> </a:t>
            </a:r>
            <a:r>
              <a:rPr sz="2000" dirty="0" err="1"/>
              <a:t>qo'llashning</a:t>
            </a:r>
            <a:r>
              <a:rPr sz="2000" dirty="0"/>
              <a:t> </a:t>
            </a:r>
            <a:r>
              <a:rPr sz="2000" dirty="0" err="1"/>
              <a:t>o'rni</a:t>
            </a:r>
            <a:r>
              <a:rPr sz="2000" dirty="0"/>
              <a:t> </a:t>
            </a:r>
            <a:r>
              <a:rPr sz="2000" dirty="0" err="1"/>
              <a:t>va</a:t>
            </a:r>
            <a:r>
              <a:rPr sz="2000" dirty="0"/>
              <a:t> </a:t>
            </a:r>
            <a:r>
              <a:rPr sz="2000" dirty="0" err="1"/>
              <a:t>ahamiyati</a:t>
            </a:r>
            <a:r>
              <a:rPr sz="2000" dirty="0"/>
              <a:t>.</a:t>
            </a:r>
          </a:p>
          <a:p>
            <a:r>
              <a:rPr sz="2000" dirty="0" err="1"/>
              <a:t>Axborot</a:t>
            </a:r>
            <a:r>
              <a:rPr sz="2000" dirty="0"/>
              <a:t> </a:t>
            </a:r>
            <a:r>
              <a:rPr sz="2000" dirty="0" err="1"/>
              <a:t>tizimlarida</a:t>
            </a:r>
            <a:r>
              <a:rPr sz="2000" dirty="0"/>
              <a:t> </a:t>
            </a:r>
            <a:r>
              <a:rPr sz="2000" dirty="0" err="1"/>
              <a:t>majburiy</a:t>
            </a:r>
            <a:r>
              <a:rPr sz="2000" dirty="0"/>
              <a:t> </a:t>
            </a:r>
            <a:r>
              <a:rPr sz="2000" dirty="0" err="1"/>
              <a:t>o'tishlar</a:t>
            </a:r>
            <a:r>
              <a:rPr sz="2000" dirty="0"/>
              <a:t> </a:t>
            </a:r>
            <a:r>
              <a:rPr sz="2000" dirty="0" err="1"/>
              <a:t>va</a:t>
            </a:r>
            <a:r>
              <a:rPr sz="2000" dirty="0"/>
              <a:t> </a:t>
            </a:r>
            <a:r>
              <a:rPr sz="2000" dirty="0" err="1"/>
              <a:t>ularning</a:t>
            </a:r>
            <a:r>
              <a:rPr sz="2000" dirty="0"/>
              <a:t> </a:t>
            </a:r>
            <a:r>
              <a:rPr sz="2000" dirty="0" err="1"/>
              <a:t>xizmatlarda</a:t>
            </a:r>
            <a:r>
              <a:rPr sz="2000" dirty="0"/>
              <a:t> </a:t>
            </a:r>
            <a:r>
              <a:rPr sz="2000" dirty="0" err="1"/>
              <a:t>ishlatilishi</a:t>
            </a:r>
            <a:r>
              <a:rPr sz="2000" dirty="0"/>
              <a:t>.</a:t>
            </a:r>
          </a:p>
          <a:p>
            <a:r>
              <a:rPr sz="2000" dirty="0" err="1"/>
              <a:t>Laserni</a:t>
            </a:r>
            <a:r>
              <a:rPr sz="2000" dirty="0"/>
              <a:t> </a:t>
            </a:r>
            <a:r>
              <a:rPr sz="2000" dirty="0" err="1"/>
              <a:t>ma'lumotlar</a:t>
            </a:r>
            <a:r>
              <a:rPr sz="2000" dirty="0"/>
              <a:t> </a:t>
            </a:r>
            <a:r>
              <a:rPr sz="2000" dirty="0" err="1"/>
              <a:t>omborini</a:t>
            </a:r>
            <a:r>
              <a:rPr sz="2000" dirty="0"/>
              <a:t> </a:t>
            </a:r>
            <a:r>
              <a:rPr sz="2000" dirty="0" err="1"/>
              <a:t>tuzish</a:t>
            </a:r>
            <a:r>
              <a:rPr sz="2000" dirty="0"/>
              <a:t> </a:t>
            </a:r>
            <a:r>
              <a:rPr sz="2000" dirty="0" err="1"/>
              <a:t>va</a:t>
            </a:r>
            <a:r>
              <a:rPr sz="2000" dirty="0"/>
              <a:t> </a:t>
            </a:r>
            <a:r>
              <a:rPr sz="2000" dirty="0" err="1"/>
              <a:t>ma'lumot</a:t>
            </a:r>
            <a:r>
              <a:rPr sz="2000" dirty="0"/>
              <a:t> </a:t>
            </a:r>
            <a:r>
              <a:rPr sz="2000" dirty="0" err="1"/>
              <a:t>almashishning</a:t>
            </a:r>
            <a:r>
              <a:rPr sz="2000" dirty="0"/>
              <a:t> </a:t>
            </a:r>
            <a:r>
              <a:rPr sz="2000" dirty="0" err="1"/>
              <a:t>o'rni</a:t>
            </a:r>
            <a:r>
              <a:rPr sz="2000" dirty="0" smtClean="0"/>
              <a:t>.</a:t>
            </a:r>
            <a:endParaRPr sz="2000" dirty="0"/>
          </a:p>
          <a:p>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a:pPr>
            <a:r>
              <a:rPr dirty="0" err="1"/>
              <a:t>Laserni</a:t>
            </a:r>
            <a:r>
              <a:rPr dirty="0"/>
              <a:t> </a:t>
            </a:r>
            <a:r>
              <a:rPr dirty="0" err="1"/>
              <a:t>ma'lumotlar</a:t>
            </a:r>
            <a:r>
              <a:rPr dirty="0"/>
              <a:t> </a:t>
            </a:r>
            <a:r>
              <a:rPr dirty="0" err="1"/>
              <a:t>omborini</a:t>
            </a:r>
            <a:r>
              <a:rPr dirty="0"/>
              <a:t> </a:t>
            </a:r>
            <a:r>
              <a:rPr dirty="0" err="1"/>
              <a:t>tuzish</a:t>
            </a:r>
            <a:r>
              <a:rPr dirty="0"/>
              <a:t> </a:t>
            </a:r>
            <a:r>
              <a:rPr dirty="0" err="1"/>
              <a:t>va</a:t>
            </a:r>
            <a:r>
              <a:rPr dirty="0"/>
              <a:t> </a:t>
            </a:r>
            <a:r>
              <a:rPr dirty="0" err="1"/>
              <a:t>uning</a:t>
            </a:r>
            <a:r>
              <a:rPr dirty="0"/>
              <a:t> </a:t>
            </a:r>
            <a:r>
              <a:rPr dirty="0" err="1"/>
              <a:t>samaradorligi</a:t>
            </a:r>
            <a:r>
              <a:rPr dirty="0"/>
              <a:t>.</a:t>
            </a:r>
          </a:p>
        </p:txBody>
      </p:sp>
      <p:sp>
        <p:nvSpPr>
          <p:cNvPr id="3" name="Rounded Rectangle 2"/>
          <p:cNvSpPr/>
          <p:nvPr/>
        </p:nvSpPr>
        <p:spPr>
          <a:xfrm>
            <a:off x="2220686" y="2286000"/>
            <a:ext cx="2416630" cy="39319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3261360" y="2468880"/>
            <a:ext cx="769464" cy="646331"/>
          </a:xfrm>
          <a:prstGeom prst="rect">
            <a:avLst/>
          </a:prstGeom>
          <a:noFill/>
        </p:spPr>
        <p:txBody>
          <a:bodyPr wrap="square">
            <a:spAutoFit/>
          </a:bodyPr>
          <a:lstStyle/>
          <a:p>
            <a:r>
              <a:rPr sz="3600" b="1" dirty="0"/>
              <a:t>01</a:t>
            </a:r>
          </a:p>
        </p:txBody>
      </p:sp>
      <p:sp>
        <p:nvSpPr>
          <p:cNvPr id="5" name="TextBox 4"/>
          <p:cNvSpPr txBox="1"/>
          <p:nvPr/>
        </p:nvSpPr>
        <p:spPr>
          <a:xfrm>
            <a:off x="2380548" y="3107076"/>
            <a:ext cx="2194560" cy="457200"/>
          </a:xfrm>
          <a:prstGeom prst="rect">
            <a:avLst/>
          </a:prstGeom>
          <a:noFill/>
        </p:spPr>
        <p:txBody>
          <a:bodyPr wrap="square">
            <a:spAutoFit/>
          </a:bodyPr>
          <a:lstStyle/>
          <a:p>
            <a:r>
              <a:rPr sz="1800" b="1" dirty="0" err="1"/>
              <a:t>Laserni</a:t>
            </a:r>
            <a:r>
              <a:rPr sz="1800" b="1" dirty="0"/>
              <a:t> </a:t>
            </a:r>
            <a:r>
              <a:rPr sz="1800" b="1" dirty="0" err="1"/>
              <a:t>tuzish</a:t>
            </a:r>
            <a:r>
              <a:rPr sz="1800" b="1" dirty="0"/>
              <a:t> </a:t>
            </a:r>
            <a:r>
              <a:rPr sz="1800" b="1" dirty="0" err="1"/>
              <a:t>texnologiyalari</a:t>
            </a:r>
            <a:endParaRPr sz="1800" b="1" dirty="0"/>
          </a:p>
        </p:txBody>
      </p:sp>
      <p:sp>
        <p:nvSpPr>
          <p:cNvPr id="6" name="TextBox 5"/>
          <p:cNvSpPr txBox="1"/>
          <p:nvPr/>
        </p:nvSpPr>
        <p:spPr>
          <a:xfrm>
            <a:off x="2380548" y="3931920"/>
            <a:ext cx="2194560" cy="2743200"/>
          </a:xfrm>
          <a:prstGeom prst="rect">
            <a:avLst/>
          </a:prstGeom>
          <a:noFill/>
        </p:spPr>
        <p:txBody>
          <a:bodyPr wrap="square">
            <a:spAutoFit/>
          </a:bodyPr>
          <a:lstStyle/>
          <a:p>
            <a:r>
              <a:rPr sz="1400" b="0" dirty="0" err="1"/>
              <a:t>Laserni</a:t>
            </a:r>
            <a:r>
              <a:rPr sz="1400" b="0" dirty="0"/>
              <a:t> </a:t>
            </a:r>
            <a:r>
              <a:rPr sz="1400" b="0" dirty="0" err="1"/>
              <a:t>ma'lumotlar</a:t>
            </a:r>
            <a:r>
              <a:rPr sz="1400" b="0" dirty="0"/>
              <a:t> </a:t>
            </a:r>
            <a:r>
              <a:rPr sz="1400" b="0" dirty="0" err="1"/>
              <a:t>omborini</a:t>
            </a:r>
            <a:r>
              <a:rPr sz="1400" b="0" dirty="0"/>
              <a:t> </a:t>
            </a:r>
            <a:r>
              <a:rPr sz="1400" b="0" dirty="0" err="1"/>
              <a:t>tuzishda</a:t>
            </a:r>
            <a:r>
              <a:rPr sz="1400" b="0" dirty="0"/>
              <a:t> </a:t>
            </a:r>
            <a:r>
              <a:rPr sz="1400" b="0" dirty="0" err="1"/>
              <a:t>foydalaniladigan</a:t>
            </a:r>
            <a:r>
              <a:rPr sz="1400" b="0" dirty="0"/>
              <a:t> </a:t>
            </a:r>
            <a:r>
              <a:rPr sz="1400" b="0" dirty="0" err="1"/>
              <a:t>eng</a:t>
            </a:r>
            <a:r>
              <a:rPr sz="1400" b="0" dirty="0"/>
              <a:t> </a:t>
            </a:r>
            <a:r>
              <a:rPr sz="1400" b="0" dirty="0" err="1"/>
              <a:t>yangi</a:t>
            </a:r>
            <a:r>
              <a:rPr sz="1400" b="0" dirty="0"/>
              <a:t> </a:t>
            </a:r>
            <a:r>
              <a:rPr sz="1400" b="0" dirty="0" err="1"/>
              <a:t>texnologiyalar</a:t>
            </a:r>
            <a:r>
              <a:rPr sz="1400" b="0" dirty="0"/>
              <a:t> </a:t>
            </a:r>
            <a:r>
              <a:rPr sz="1400" b="0" dirty="0" err="1"/>
              <a:t>haqida</a:t>
            </a:r>
            <a:r>
              <a:rPr sz="1400" b="0" dirty="0"/>
              <a:t> </a:t>
            </a:r>
            <a:r>
              <a:rPr sz="1400" b="0" dirty="0" err="1"/>
              <a:t>o'rganish</a:t>
            </a:r>
            <a:r>
              <a:rPr sz="1400" b="0" dirty="0"/>
              <a:t> </a:t>
            </a:r>
            <a:r>
              <a:rPr sz="1400" b="0" dirty="0" err="1"/>
              <a:t>uchun</a:t>
            </a:r>
            <a:r>
              <a:rPr sz="1400" b="0" dirty="0"/>
              <a:t> </a:t>
            </a:r>
            <a:r>
              <a:rPr sz="1400" b="0" dirty="0" err="1"/>
              <a:t>bu</a:t>
            </a:r>
            <a:r>
              <a:rPr sz="1400" b="0" dirty="0"/>
              <a:t> </a:t>
            </a:r>
            <a:r>
              <a:rPr sz="1400" b="0" dirty="0" err="1"/>
              <a:t>qismatga</a:t>
            </a:r>
            <a:r>
              <a:rPr sz="1400" b="0" dirty="0"/>
              <a:t> </a:t>
            </a:r>
            <a:r>
              <a:rPr sz="1400" b="0" dirty="0" err="1"/>
              <a:t>e'tibor</a:t>
            </a:r>
            <a:r>
              <a:rPr sz="1400" b="0" dirty="0"/>
              <a:t> </a:t>
            </a:r>
            <a:r>
              <a:rPr sz="1400" b="0" dirty="0" err="1"/>
              <a:t>bering</a:t>
            </a:r>
            <a:r>
              <a:rPr sz="1400" b="0" dirty="0"/>
              <a:t>.</a:t>
            </a:r>
          </a:p>
        </p:txBody>
      </p:sp>
      <p:sp>
        <p:nvSpPr>
          <p:cNvPr id="7" name="Rounded Rectangle 6"/>
          <p:cNvSpPr/>
          <p:nvPr/>
        </p:nvSpPr>
        <p:spPr>
          <a:xfrm>
            <a:off x="4911636" y="2286000"/>
            <a:ext cx="2281644" cy="39319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5732728" y="2468880"/>
            <a:ext cx="726544" cy="646331"/>
          </a:xfrm>
          <a:prstGeom prst="rect">
            <a:avLst/>
          </a:prstGeom>
          <a:noFill/>
        </p:spPr>
        <p:txBody>
          <a:bodyPr wrap="square">
            <a:spAutoFit/>
          </a:bodyPr>
          <a:lstStyle/>
          <a:p>
            <a:r>
              <a:rPr sz="3600" b="1" dirty="0"/>
              <a:t>02</a:t>
            </a:r>
          </a:p>
        </p:txBody>
      </p:sp>
      <p:sp>
        <p:nvSpPr>
          <p:cNvPr id="9" name="TextBox 8"/>
          <p:cNvSpPr txBox="1"/>
          <p:nvPr/>
        </p:nvSpPr>
        <p:spPr>
          <a:xfrm>
            <a:off x="4998720" y="3063240"/>
            <a:ext cx="2194560" cy="457200"/>
          </a:xfrm>
          <a:prstGeom prst="rect">
            <a:avLst/>
          </a:prstGeom>
          <a:noFill/>
        </p:spPr>
        <p:txBody>
          <a:bodyPr wrap="square">
            <a:spAutoFit/>
          </a:bodyPr>
          <a:lstStyle/>
          <a:p>
            <a:r>
              <a:rPr sz="1600" b="1" dirty="0" err="1"/>
              <a:t>Laserni</a:t>
            </a:r>
            <a:r>
              <a:rPr sz="1600" b="1" dirty="0"/>
              <a:t> </a:t>
            </a:r>
            <a:r>
              <a:rPr sz="1600" b="1" dirty="0" err="1"/>
              <a:t>ma'lumotlar</a:t>
            </a:r>
            <a:r>
              <a:rPr sz="1600" b="1" dirty="0"/>
              <a:t> </a:t>
            </a:r>
            <a:r>
              <a:rPr sz="1600" b="1" dirty="0" err="1"/>
              <a:t>omboriga</a:t>
            </a:r>
            <a:r>
              <a:rPr sz="1600" b="1" dirty="0"/>
              <a:t> </a:t>
            </a:r>
            <a:r>
              <a:rPr sz="1600" b="1" dirty="0" err="1"/>
              <a:t>integratsiya</a:t>
            </a:r>
            <a:r>
              <a:rPr sz="1600" b="1" dirty="0"/>
              <a:t> </a:t>
            </a:r>
            <a:r>
              <a:rPr sz="1600" b="1" dirty="0" err="1"/>
              <a:t>qilish</a:t>
            </a:r>
            <a:endParaRPr sz="1600" b="1" dirty="0"/>
          </a:p>
        </p:txBody>
      </p:sp>
      <p:sp>
        <p:nvSpPr>
          <p:cNvPr id="10" name="TextBox 9"/>
          <p:cNvSpPr txBox="1"/>
          <p:nvPr/>
        </p:nvSpPr>
        <p:spPr>
          <a:xfrm>
            <a:off x="4998720" y="3931920"/>
            <a:ext cx="2194560" cy="2743200"/>
          </a:xfrm>
          <a:prstGeom prst="rect">
            <a:avLst/>
          </a:prstGeom>
          <a:noFill/>
        </p:spPr>
        <p:txBody>
          <a:bodyPr wrap="square">
            <a:spAutoFit/>
          </a:bodyPr>
          <a:lstStyle/>
          <a:p>
            <a:r>
              <a:rPr sz="1400" b="0" dirty="0" err="1"/>
              <a:t>Laserni</a:t>
            </a:r>
            <a:r>
              <a:rPr sz="1400" b="0" dirty="0"/>
              <a:t> </a:t>
            </a:r>
            <a:r>
              <a:rPr sz="1400" b="0" dirty="0" err="1"/>
              <a:t>ma'lumotlar</a:t>
            </a:r>
            <a:r>
              <a:rPr sz="1400" b="0" dirty="0"/>
              <a:t> </a:t>
            </a:r>
            <a:r>
              <a:rPr sz="1400" b="0" dirty="0" err="1"/>
              <a:t>omborida</a:t>
            </a:r>
            <a:r>
              <a:rPr sz="1400" b="0" dirty="0"/>
              <a:t> </a:t>
            </a:r>
            <a:r>
              <a:rPr sz="1400" b="0" dirty="0" err="1"/>
              <a:t>ma'lumotlarni</a:t>
            </a:r>
            <a:r>
              <a:rPr sz="1400" b="0" dirty="0"/>
              <a:t> </a:t>
            </a:r>
            <a:r>
              <a:rPr sz="1400" b="0" dirty="0" err="1"/>
              <a:t>ozlashtirish</a:t>
            </a:r>
            <a:r>
              <a:rPr sz="1400" b="0" dirty="0"/>
              <a:t> </a:t>
            </a:r>
            <a:r>
              <a:rPr sz="1400" b="0" dirty="0" err="1"/>
              <a:t>va</a:t>
            </a:r>
            <a:r>
              <a:rPr sz="1400" b="0" dirty="0"/>
              <a:t> </a:t>
            </a:r>
            <a:r>
              <a:rPr sz="1400" b="0" dirty="0" err="1"/>
              <a:t>samarali</a:t>
            </a:r>
            <a:r>
              <a:rPr sz="1400" b="0" dirty="0"/>
              <a:t> </a:t>
            </a:r>
            <a:r>
              <a:rPr sz="1400" b="0" dirty="0" err="1"/>
              <a:t>boshqarish</a:t>
            </a:r>
            <a:r>
              <a:rPr sz="1400" b="0" dirty="0"/>
              <a:t> </a:t>
            </a:r>
            <a:r>
              <a:rPr sz="1400" b="0" dirty="0" err="1"/>
              <a:t>uchun</a:t>
            </a:r>
            <a:r>
              <a:rPr sz="1400" b="0" dirty="0"/>
              <a:t> </a:t>
            </a:r>
            <a:r>
              <a:rPr sz="1400" b="0" dirty="0" err="1"/>
              <a:t>laserni</a:t>
            </a:r>
            <a:r>
              <a:rPr sz="1400" b="0" dirty="0"/>
              <a:t> </a:t>
            </a:r>
            <a:r>
              <a:rPr sz="1400" b="0" dirty="0" err="1"/>
              <a:t>qanday</a:t>
            </a:r>
            <a:r>
              <a:rPr sz="1400" b="0" dirty="0"/>
              <a:t> </a:t>
            </a:r>
            <a:r>
              <a:rPr sz="1400" b="0" dirty="0" err="1"/>
              <a:t>integratsiya</a:t>
            </a:r>
            <a:r>
              <a:rPr sz="1400" b="0" dirty="0"/>
              <a:t> </a:t>
            </a:r>
            <a:r>
              <a:rPr sz="1400" b="0" dirty="0" err="1"/>
              <a:t>qilish</a:t>
            </a:r>
            <a:r>
              <a:rPr sz="1400" b="0" dirty="0"/>
              <a:t> </a:t>
            </a:r>
            <a:r>
              <a:rPr sz="1400" b="0" dirty="0" err="1"/>
              <a:t>mumkinligi</a:t>
            </a:r>
            <a:r>
              <a:rPr sz="1400" b="0" dirty="0"/>
              <a:t> </a:t>
            </a:r>
            <a:r>
              <a:rPr sz="1400" b="0" dirty="0" err="1"/>
              <a:t>haqida</a:t>
            </a:r>
            <a:r>
              <a:rPr sz="1400" b="0" dirty="0"/>
              <a:t> </a:t>
            </a:r>
            <a:r>
              <a:rPr sz="1400" b="0" dirty="0" err="1"/>
              <a:t>o'rganing</a:t>
            </a:r>
            <a:r>
              <a:rPr sz="1400" b="0" dirty="0"/>
              <a:t>.</a:t>
            </a:r>
          </a:p>
        </p:txBody>
      </p:sp>
      <p:sp>
        <p:nvSpPr>
          <p:cNvPr id="11" name="Rounded Rectangle 10"/>
          <p:cNvSpPr/>
          <p:nvPr/>
        </p:nvSpPr>
        <p:spPr>
          <a:xfrm>
            <a:off x="7467600" y="2286000"/>
            <a:ext cx="2310882" cy="39319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8271899" y="2446487"/>
            <a:ext cx="702284" cy="646331"/>
          </a:xfrm>
          <a:prstGeom prst="rect">
            <a:avLst/>
          </a:prstGeom>
          <a:noFill/>
        </p:spPr>
        <p:txBody>
          <a:bodyPr wrap="square">
            <a:spAutoFit/>
          </a:bodyPr>
          <a:lstStyle/>
          <a:p>
            <a:r>
              <a:rPr sz="3600" b="1" dirty="0"/>
              <a:t>03</a:t>
            </a:r>
          </a:p>
        </p:txBody>
      </p:sp>
      <p:sp>
        <p:nvSpPr>
          <p:cNvPr id="13" name="TextBox 12"/>
          <p:cNvSpPr txBox="1"/>
          <p:nvPr/>
        </p:nvSpPr>
        <p:spPr>
          <a:xfrm>
            <a:off x="7555930" y="3063240"/>
            <a:ext cx="2194560" cy="457200"/>
          </a:xfrm>
          <a:prstGeom prst="rect">
            <a:avLst/>
          </a:prstGeom>
          <a:noFill/>
        </p:spPr>
        <p:txBody>
          <a:bodyPr wrap="square">
            <a:spAutoFit/>
          </a:bodyPr>
          <a:lstStyle/>
          <a:p>
            <a:r>
              <a:rPr sz="1800" b="1" dirty="0" err="1"/>
              <a:t>Laserni</a:t>
            </a:r>
            <a:r>
              <a:rPr sz="1800" b="1" dirty="0"/>
              <a:t> </a:t>
            </a:r>
            <a:r>
              <a:rPr sz="1800" b="1" dirty="0" err="1"/>
              <a:t>samarali</a:t>
            </a:r>
            <a:r>
              <a:rPr sz="1800" b="1" dirty="0"/>
              <a:t> </a:t>
            </a:r>
            <a:r>
              <a:rPr sz="1800" b="1" dirty="0" err="1"/>
              <a:t>foydalanish</a:t>
            </a:r>
            <a:endParaRPr sz="1800" b="1" dirty="0"/>
          </a:p>
        </p:txBody>
      </p:sp>
      <p:sp>
        <p:nvSpPr>
          <p:cNvPr id="14" name="TextBox 13"/>
          <p:cNvSpPr txBox="1"/>
          <p:nvPr/>
        </p:nvSpPr>
        <p:spPr>
          <a:xfrm>
            <a:off x="7525761" y="3931920"/>
            <a:ext cx="2194560" cy="2743200"/>
          </a:xfrm>
          <a:prstGeom prst="rect">
            <a:avLst/>
          </a:prstGeom>
          <a:noFill/>
        </p:spPr>
        <p:txBody>
          <a:bodyPr wrap="square">
            <a:spAutoFit/>
          </a:bodyPr>
          <a:lstStyle/>
          <a:p>
            <a:r>
              <a:rPr sz="1400" b="0" dirty="0" err="1"/>
              <a:t>Laserni</a:t>
            </a:r>
            <a:r>
              <a:rPr sz="1400" b="0" dirty="0"/>
              <a:t> </a:t>
            </a:r>
            <a:r>
              <a:rPr sz="1400" b="0" dirty="0" err="1"/>
              <a:t>ma'lumotlar</a:t>
            </a:r>
            <a:r>
              <a:rPr sz="1400" b="0" dirty="0"/>
              <a:t> </a:t>
            </a:r>
            <a:r>
              <a:rPr sz="1400" b="0" dirty="0" err="1"/>
              <a:t>omborini</a:t>
            </a:r>
            <a:r>
              <a:rPr sz="1400" b="0" dirty="0"/>
              <a:t> </a:t>
            </a:r>
            <a:r>
              <a:rPr sz="1400" b="0" dirty="0" err="1"/>
              <a:t>tuzishda</a:t>
            </a:r>
            <a:r>
              <a:rPr sz="1400" b="0" dirty="0"/>
              <a:t> </a:t>
            </a:r>
            <a:r>
              <a:rPr sz="1400" b="0" dirty="0" err="1"/>
              <a:t>laserni</a:t>
            </a:r>
            <a:r>
              <a:rPr sz="1400" b="0" dirty="0"/>
              <a:t> </a:t>
            </a:r>
            <a:r>
              <a:rPr sz="1400" b="0" dirty="0" err="1"/>
              <a:t>samarali</a:t>
            </a:r>
            <a:r>
              <a:rPr sz="1400" b="0" dirty="0"/>
              <a:t> </a:t>
            </a:r>
            <a:r>
              <a:rPr sz="1400" b="0" dirty="0" err="1"/>
              <a:t>foydalanishning</a:t>
            </a:r>
            <a:r>
              <a:rPr sz="1400" b="0" dirty="0"/>
              <a:t> </a:t>
            </a:r>
            <a:r>
              <a:rPr sz="1400" b="0" dirty="0" err="1"/>
              <a:t>afzalliklari</a:t>
            </a:r>
            <a:r>
              <a:rPr sz="1400" b="0" dirty="0"/>
              <a:t> </a:t>
            </a:r>
            <a:r>
              <a:rPr sz="1400" b="0" dirty="0" err="1"/>
              <a:t>va</a:t>
            </a:r>
            <a:r>
              <a:rPr sz="1400" b="0" dirty="0"/>
              <a:t> </a:t>
            </a:r>
            <a:r>
              <a:rPr sz="1400" b="0" dirty="0" err="1"/>
              <a:t>bu</a:t>
            </a:r>
            <a:r>
              <a:rPr sz="1400" b="0" dirty="0"/>
              <a:t> </a:t>
            </a:r>
            <a:r>
              <a:rPr sz="1400" b="0" dirty="0" err="1"/>
              <a:t>texnologiyani</a:t>
            </a:r>
            <a:r>
              <a:rPr sz="1400" b="0" dirty="0"/>
              <a:t> </a:t>
            </a:r>
            <a:r>
              <a:rPr sz="1400" b="0" dirty="0" err="1"/>
              <a:t>qanday</a:t>
            </a:r>
            <a:r>
              <a:rPr sz="1400" b="0" dirty="0"/>
              <a:t> </a:t>
            </a:r>
            <a:r>
              <a:rPr sz="1400" b="0" dirty="0" err="1"/>
              <a:t>to'g'ri</a:t>
            </a:r>
            <a:r>
              <a:rPr sz="1400" b="0" dirty="0"/>
              <a:t> </a:t>
            </a:r>
            <a:r>
              <a:rPr sz="1400" b="0" dirty="0" err="1"/>
              <a:t>qo'llash</a:t>
            </a:r>
            <a:r>
              <a:rPr sz="1400" b="0" dirty="0"/>
              <a:t> </a:t>
            </a:r>
            <a:r>
              <a:rPr sz="1400" b="0" dirty="0" err="1"/>
              <a:t>kutilmoqda</a:t>
            </a:r>
            <a:r>
              <a:rPr sz="1400" b="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dirty="0" err="1"/>
              <a:t>E'tiboringiz</a:t>
            </a:r>
            <a:r>
              <a:rPr dirty="0"/>
              <a:t> </a:t>
            </a:r>
            <a:r>
              <a:rPr dirty="0" err="1"/>
              <a:t>uchun</a:t>
            </a:r>
            <a:r>
              <a:rPr dirty="0"/>
              <a:t> </a:t>
            </a:r>
            <a:r>
              <a:rPr dirty="0" err="1"/>
              <a:t>rahmat</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4298" y="783771"/>
            <a:ext cx="9906000" cy="5122505"/>
          </a:xfrm>
        </p:spPr>
        <p:txBody>
          <a:bodyPr>
            <a:noAutofit/>
          </a:bodyPr>
          <a:lstStyle/>
          <a:p>
            <a:pPr>
              <a:lnSpc>
                <a:spcPct val="150000"/>
              </a:lnSpc>
            </a:pPr>
            <a:r>
              <a:rPr lang="en-US" sz="1600" b="1" i="0" dirty="0" err="1"/>
              <a:t>Majburiy</a:t>
            </a:r>
            <a:r>
              <a:rPr lang="en-US" sz="1600" b="1" i="0" dirty="0"/>
              <a:t> </a:t>
            </a:r>
            <a:r>
              <a:rPr lang="en-US" sz="1600" b="1" i="0" dirty="0" err="1"/>
              <a:t>tebranish</a:t>
            </a:r>
            <a:r>
              <a:rPr lang="en-US" sz="1600" i="0" dirty="0"/>
              <a:t> - </a:t>
            </a:r>
            <a:r>
              <a:rPr lang="en-US" sz="1600" i="0" dirty="0" err="1"/>
              <a:t>oʻzgaruvchan</a:t>
            </a:r>
            <a:r>
              <a:rPr lang="en-US" sz="1600" i="0" dirty="0"/>
              <a:t> </a:t>
            </a:r>
            <a:r>
              <a:rPr lang="en-US" sz="1600" i="0" dirty="0" err="1"/>
              <a:t>tashqi</a:t>
            </a:r>
            <a:r>
              <a:rPr lang="en-US" sz="1600" i="0" dirty="0"/>
              <a:t> </a:t>
            </a:r>
            <a:r>
              <a:rPr lang="en-US" sz="1600" i="0" dirty="0" err="1"/>
              <a:t>kuch</a:t>
            </a:r>
            <a:r>
              <a:rPr lang="en-US" sz="1600" i="0" dirty="0"/>
              <a:t> </a:t>
            </a:r>
            <a:r>
              <a:rPr lang="en-US" sz="1600" i="0" dirty="0" err="1"/>
              <a:t>taʼsirida</a:t>
            </a:r>
            <a:r>
              <a:rPr lang="en-US" sz="1600" i="0" dirty="0"/>
              <a:t> </a:t>
            </a:r>
            <a:r>
              <a:rPr lang="en-US" sz="1600" i="0" dirty="0" err="1"/>
              <a:t>tebranuvchi</a:t>
            </a:r>
            <a:r>
              <a:rPr lang="en-US" sz="1600" i="0" dirty="0"/>
              <a:t> </a:t>
            </a:r>
            <a:r>
              <a:rPr lang="en-US" sz="1600" i="0" dirty="0" err="1"/>
              <a:t>sistemada</a:t>
            </a:r>
            <a:r>
              <a:rPr lang="en-US" sz="1600" i="0" dirty="0"/>
              <a:t> </a:t>
            </a:r>
            <a:r>
              <a:rPr lang="en-US" sz="1600" i="0" dirty="0" err="1"/>
              <a:t>davriy</a:t>
            </a:r>
            <a:r>
              <a:rPr lang="en-US" sz="1600" i="0" dirty="0"/>
              <a:t> </a:t>
            </a:r>
            <a:r>
              <a:rPr lang="en-US" sz="1600" i="0" dirty="0" err="1"/>
              <a:t>qonun</a:t>
            </a:r>
            <a:r>
              <a:rPr lang="en-US" sz="1600" i="0" dirty="0"/>
              <a:t> </a:t>
            </a:r>
            <a:r>
              <a:rPr lang="en-US" sz="1600" i="0" dirty="0" err="1"/>
              <a:t>boʻyicha</a:t>
            </a:r>
            <a:r>
              <a:rPr lang="en-US" sz="1600" i="0" dirty="0"/>
              <a:t> </a:t>
            </a:r>
            <a:r>
              <a:rPr lang="en-US" sz="1600" i="0" dirty="0" err="1"/>
              <a:t>sodir</a:t>
            </a:r>
            <a:r>
              <a:rPr lang="en-US" sz="1600" i="0" dirty="0"/>
              <a:t> </a:t>
            </a:r>
            <a:r>
              <a:rPr lang="en-US" sz="1600" i="0" dirty="0" err="1"/>
              <a:t>boʻladigan</a:t>
            </a:r>
            <a:r>
              <a:rPr lang="en-US" sz="1600" i="0" dirty="0"/>
              <a:t> </a:t>
            </a:r>
            <a:r>
              <a:rPr lang="en-US" sz="1600" i="0" dirty="0" err="1"/>
              <a:t>tebranish</a:t>
            </a:r>
            <a:r>
              <a:rPr lang="en-US" sz="1600" i="0" dirty="0"/>
              <a:t>. </a:t>
            </a:r>
            <a:r>
              <a:rPr lang="en-US" sz="1600" i="0" dirty="0" err="1"/>
              <a:t>Koʻpincha</a:t>
            </a:r>
            <a:r>
              <a:rPr lang="en-US" sz="1600" i="0" dirty="0"/>
              <a:t>, </a:t>
            </a:r>
            <a:r>
              <a:rPr lang="en-US" sz="1600" i="0" dirty="0" err="1"/>
              <a:t>sistemaning</a:t>
            </a:r>
            <a:r>
              <a:rPr lang="en-US" sz="1600" i="0" dirty="0"/>
              <a:t> </a:t>
            </a:r>
            <a:r>
              <a:rPr lang="en-US" sz="1600" i="0" dirty="0" err="1"/>
              <a:t>Majburiy</a:t>
            </a:r>
            <a:r>
              <a:rPr lang="en-US" sz="1600" i="0" dirty="0"/>
              <a:t> </a:t>
            </a:r>
            <a:r>
              <a:rPr lang="en-US" sz="1600" i="0" dirty="0" err="1"/>
              <a:t>tebranishi</a:t>
            </a:r>
            <a:r>
              <a:rPr lang="en-US" sz="1600" i="0" dirty="0"/>
              <a:t> </a:t>
            </a:r>
            <a:r>
              <a:rPr lang="en-US" sz="1600" i="0" dirty="0" err="1"/>
              <a:t>boshqa</a:t>
            </a:r>
            <a:r>
              <a:rPr lang="en-US" sz="1600" i="0" dirty="0"/>
              <a:t> </a:t>
            </a:r>
            <a:r>
              <a:rPr lang="en-US" sz="1600" i="0" dirty="0" err="1"/>
              <a:t>biror</a:t>
            </a:r>
            <a:r>
              <a:rPr lang="en-US" sz="1600" i="0" dirty="0"/>
              <a:t> </a:t>
            </a:r>
            <a:r>
              <a:rPr lang="en-US" sz="1600" i="0" dirty="0" err="1"/>
              <a:t>majburiy</a:t>
            </a:r>
            <a:r>
              <a:rPr lang="en-US" sz="1600" i="0" dirty="0"/>
              <a:t> </a:t>
            </a:r>
            <a:r>
              <a:rPr lang="en-US" sz="1600" i="0" dirty="0" err="1"/>
              <a:t>tebranuvchi</a:t>
            </a:r>
            <a:r>
              <a:rPr lang="en-US" sz="1600" i="0" dirty="0"/>
              <a:t> </a:t>
            </a:r>
            <a:r>
              <a:rPr lang="en-US" sz="1600" i="0" dirty="0" err="1"/>
              <a:t>sistema</a:t>
            </a:r>
            <a:r>
              <a:rPr lang="en-US" sz="1600" i="0" dirty="0"/>
              <a:t> </a:t>
            </a:r>
            <a:r>
              <a:rPr lang="en-US" sz="1600" i="0" dirty="0" err="1"/>
              <a:t>mavjudligi</a:t>
            </a:r>
            <a:r>
              <a:rPr lang="en-US" sz="1600" i="0" dirty="0"/>
              <a:t> </a:t>
            </a:r>
            <a:r>
              <a:rPr lang="en-US" sz="1600" i="0" dirty="0" err="1"/>
              <a:t>bilan</a:t>
            </a:r>
            <a:r>
              <a:rPr lang="en-US" sz="1600" i="0" dirty="0"/>
              <a:t> </a:t>
            </a:r>
            <a:r>
              <a:rPr lang="en-US" sz="1600" i="0" dirty="0" err="1"/>
              <a:t>bogʻliq</a:t>
            </a:r>
            <a:r>
              <a:rPr lang="en-US" sz="1600" i="0" dirty="0"/>
              <a:t>. </a:t>
            </a:r>
            <a:r>
              <a:rPr lang="en-US" sz="1600" i="0" dirty="0" err="1"/>
              <a:t>Masalan</a:t>
            </a:r>
            <a:r>
              <a:rPr lang="en-US" sz="1600" i="0" dirty="0"/>
              <a:t>, </a:t>
            </a:r>
            <a:r>
              <a:rPr lang="en-US" sz="1600" i="0" dirty="0" err="1"/>
              <a:t>mikrofon</a:t>
            </a:r>
            <a:r>
              <a:rPr lang="en-US" sz="1600" i="0" dirty="0"/>
              <a:t> </a:t>
            </a:r>
            <a:r>
              <a:rPr lang="en-US" sz="1600" i="0" dirty="0" err="1"/>
              <a:t>diafragmasining</a:t>
            </a:r>
            <a:r>
              <a:rPr lang="en-US" sz="1600" i="0" dirty="0"/>
              <a:t> </a:t>
            </a:r>
            <a:r>
              <a:rPr lang="en-US" sz="1600" i="0" dirty="0" err="1"/>
              <a:t>Majburiy</a:t>
            </a:r>
            <a:r>
              <a:rPr lang="en-US" sz="1600" i="0" dirty="0"/>
              <a:t> </a:t>
            </a:r>
            <a:r>
              <a:rPr lang="en-US" sz="1600" i="0" dirty="0" err="1"/>
              <a:t>tebranishi</a:t>
            </a:r>
            <a:r>
              <a:rPr lang="en-US" sz="1600" i="0" dirty="0"/>
              <a:t> </a:t>
            </a:r>
            <a:r>
              <a:rPr lang="en-US" sz="1600" i="0" dirty="0" err="1"/>
              <a:t>tovush</a:t>
            </a:r>
            <a:r>
              <a:rPr lang="en-US" sz="1600" i="0" dirty="0"/>
              <a:t> </a:t>
            </a:r>
            <a:r>
              <a:rPr lang="en-US" sz="1600" i="0" dirty="0" err="1"/>
              <a:t>manbaining</a:t>
            </a:r>
            <a:r>
              <a:rPr lang="en-US" sz="1600" i="0" dirty="0"/>
              <a:t> </a:t>
            </a:r>
            <a:r>
              <a:rPr lang="en-US" sz="1600" i="0" dirty="0" err="1"/>
              <a:t>tebranishiga</a:t>
            </a:r>
            <a:r>
              <a:rPr lang="en-US" sz="1600" i="0" dirty="0"/>
              <a:t> </a:t>
            </a:r>
            <a:r>
              <a:rPr lang="en-US" sz="1600" i="0" dirty="0" err="1"/>
              <a:t>bogʻliq</a:t>
            </a:r>
            <a:r>
              <a:rPr lang="en-US" sz="1600" i="0" dirty="0"/>
              <a:t>. Sistema </a:t>
            </a:r>
            <a:r>
              <a:rPr lang="en-US" sz="1600" i="0" dirty="0" err="1"/>
              <a:t>majburiy</a:t>
            </a:r>
            <a:r>
              <a:rPr lang="en-US" sz="1600" i="0" dirty="0"/>
              <a:t> </a:t>
            </a:r>
            <a:r>
              <a:rPr lang="en-US" sz="1600" i="0" dirty="0" err="1"/>
              <a:t>tebranuvchi</a:t>
            </a:r>
            <a:r>
              <a:rPr lang="en-US" sz="1600" i="0" dirty="0"/>
              <a:t> </a:t>
            </a:r>
            <a:r>
              <a:rPr lang="en-US" sz="1600" i="0" dirty="0" err="1"/>
              <a:t>sistemadan</a:t>
            </a:r>
            <a:r>
              <a:rPr lang="en-US" sz="1600" i="0" dirty="0"/>
              <a:t> </a:t>
            </a:r>
            <a:r>
              <a:rPr lang="en-US" sz="1600" i="0" dirty="0" err="1"/>
              <a:t>uzatilgan</a:t>
            </a:r>
            <a:r>
              <a:rPr lang="en-US" sz="1600" i="0" dirty="0"/>
              <a:t> </a:t>
            </a:r>
            <a:r>
              <a:rPr lang="en-US" sz="1600" i="0" dirty="0" err="1"/>
              <a:t>energiya</a:t>
            </a:r>
            <a:r>
              <a:rPr lang="en-US" sz="1600" i="0" dirty="0"/>
              <a:t> </a:t>
            </a:r>
            <a:r>
              <a:rPr lang="en-US" sz="1600" i="0" dirty="0" err="1"/>
              <a:t>hisobiga</a:t>
            </a:r>
            <a:r>
              <a:rPr lang="en-US" sz="1600" i="0" dirty="0"/>
              <a:t> </a:t>
            </a:r>
            <a:r>
              <a:rPr lang="en-US" sz="1600" i="0" dirty="0" err="1"/>
              <a:t>majburan</a:t>
            </a:r>
            <a:r>
              <a:rPr lang="en-US" sz="1600" i="0" dirty="0"/>
              <a:t> </a:t>
            </a:r>
            <a:r>
              <a:rPr lang="en-US" sz="1600" i="0" dirty="0" err="1"/>
              <a:t>tebranadi</a:t>
            </a:r>
            <a:r>
              <a:rPr lang="en-US" sz="1600" i="0" dirty="0"/>
              <a:t>. </a:t>
            </a:r>
            <a:r>
              <a:rPr lang="en-US" sz="1600" i="0" dirty="0" err="1"/>
              <a:t>Koʻpincha</a:t>
            </a:r>
            <a:r>
              <a:rPr lang="en-US" sz="1600" i="0" dirty="0"/>
              <a:t>, </a:t>
            </a:r>
            <a:r>
              <a:rPr lang="en-US" sz="1600" i="0" dirty="0" err="1"/>
              <a:t>Majburiy</a:t>
            </a:r>
            <a:r>
              <a:rPr lang="en-US" sz="1600" i="0" dirty="0"/>
              <a:t> </a:t>
            </a:r>
            <a:r>
              <a:rPr lang="en-US" sz="1600" i="0" dirty="0" err="1"/>
              <a:t>tebranishdagi</a:t>
            </a:r>
            <a:r>
              <a:rPr lang="en-US" sz="1600" i="0" dirty="0"/>
              <a:t> </a:t>
            </a:r>
            <a:r>
              <a:rPr lang="en-US" sz="1600" i="0" dirty="0" err="1"/>
              <a:t>sistema</a:t>
            </a:r>
            <a:r>
              <a:rPr lang="en-US" sz="1600" i="0" dirty="0"/>
              <a:t> </a:t>
            </a:r>
            <a:r>
              <a:rPr lang="en-US" sz="1600" i="0" dirty="0" err="1"/>
              <a:t>olgan</a:t>
            </a:r>
            <a:r>
              <a:rPr lang="en-US" sz="1600" i="0" dirty="0"/>
              <a:t> </a:t>
            </a:r>
            <a:r>
              <a:rPr lang="en-US" sz="1600" i="0" dirty="0" err="1"/>
              <a:t>energiyasining</a:t>
            </a:r>
            <a:r>
              <a:rPr lang="en-US" sz="1600" i="0" dirty="0"/>
              <a:t> </a:t>
            </a:r>
            <a:r>
              <a:rPr lang="en-US" sz="1600" i="0" dirty="0" err="1"/>
              <a:t>koʻp</a:t>
            </a:r>
            <a:r>
              <a:rPr lang="en-US" sz="1600" i="0" dirty="0"/>
              <a:t> </a:t>
            </a:r>
            <a:r>
              <a:rPr lang="en-US" sz="1600" i="0" dirty="0" err="1"/>
              <a:t>qismini</a:t>
            </a:r>
            <a:r>
              <a:rPr lang="en-US" sz="1600" i="0" dirty="0"/>
              <a:t> </a:t>
            </a:r>
            <a:r>
              <a:rPr lang="en-US" sz="1600" i="0" dirty="0" err="1"/>
              <a:t>majburiy</a:t>
            </a:r>
            <a:r>
              <a:rPr lang="en-US" sz="1600" i="0" dirty="0"/>
              <a:t> </a:t>
            </a:r>
            <a:r>
              <a:rPr lang="en-US" sz="1600" i="0" dirty="0" err="1"/>
              <a:t>tebratuvchi</a:t>
            </a:r>
            <a:r>
              <a:rPr lang="en-US" sz="1600" i="0" dirty="0"/>
              <a:t> </a:t>
            </a:r>
            <a:r>
              <a:rPr lang="en-US" sz="1600" i="0" dirty="0" err="1"/>
              <a:t>sistemaga</a:t>
            </a:r>
            <a:r>
              <a:rPr lang="en-US" sz="1600" i="0" dirty="0"/>
              <a:t> </a:t>
            </a:r>
            <a:r>
              <a:rPr lang="en-US" sz="1600" i="0" dirty="0" err="1"/>
              <a:t>oʻtkazmaydi</a:t>
            </a:r>
            <a:r>
              <a:rPr lang="en-US" sz="1600" i="0" dirty="0"/>
              <a:t> </a:t>
            </a:r>
            <a:r>
              <a:rPr lang="en-US" sz="1600" i="0" dirty="0" err="1"/>
              <a:t>yoki</a:t>
            </a:r>
            <a:r>
              <a:rPr lang="en-US" sz="1600" i="0" dirty="0"/>
              <a:t> </a:t>
            </a:r>
            <a:r>
              <a:rPr lang="en-US" sz="1600" i="0" dirty="0" err="1"/>
              <a:t>oʻtkazsa</a:t>
            </a:r>
            <a:r>
              <a:rPr lang="en-US" sz="1600" i="0" dirty="0"/>
              <a:t> ham </a:t>
            </a:r>
            <a:r>
              <a:rPr lang="en-US" sz="1600" i="0" dirty="0" err="1"/>
              <a:t>majburiy</a:t>
            </a:r>
            <a:r>
              <a:rPr lang="en-US" sz="1600" i="0" dirty="0"/>
              <a:t> </a:t>
            </a:r>
            <a:r>
              <a:rPr lang="en-US" sz="1600" i="0" dirty="0" err="1"/>
              <a:t>tebratuvchi</a:t>
            </a:r>
            <a:r>
              <a:rPr lang="en-US" sz="1600" i="0" dirty="0"/>
              <a:t> </a:t>
            </a:r>
            <a:r>
              <a:rPr lang="en-US" sz="1600" i="0" dirty="0" err="1"/>
              <a:t>sistema</a:t>
            </a:r>
            <a:r>
              <a:rPr lang="en-US" sz="1600" i="0" dirty="0"/>
              <a:t> </a:t>
            </a:r>
            <a:r>
              <a:rPr lang="en-US" sz="1600" i="0" dirty="0" err="1"/>
              <a:t>energiyasiga</a:t>
            </a:r>
            <a:r>
              <a:rPr lang="en-US" sz="1600" i="0" dirty="0"/>
              <a:t> </a:t>
            </a:r>
            <a:r>
              <a:rPr lang="en-US" sz="1600" i="0" dirty="0" err="1"/>
              <a:t>nisbatan</a:t>
            </a:r>
            <a:r>
              <a:rPr lang="en-US" sz="1600" i="0" dirty="0"/>
              <a:t> </a:t>
            </a:r>
            <a:r>
              <a:rPr lang="en-US" sz="1600" i="0" dirty="0" err="1"/>
              <a:t>kam</a:t>
            </a:r>
            <a:r>
              <a:rPr lang="en-US" sz="1600" i="0" dirty="0"/>
              <a:t> </a:t>
            </a:r>
            <a:r>
              <a:rPr lang="en-US" sz="1600" i="0" dirty="0" err="1"/>
              <a:t>boʻladi</a:t>
            </a:r>
            <a:r>
              <a:rPr lang="en-US" sz="1600" i="0" dirty="0"/>
              <a:t>. </a:t>
            </a:r>
            <a:r>
              <a:rPr lang="en-US" sz="1600" i="0" dirty="0" err="1"/>
              <a:t>Bunday</a:t>
            </a:r>
            <a:r>
              <a:rPr lang="en-US" sz="1600" i="0" dirty="0"/>
              <a:t> </a:t>
            </a:r>
            <a:r>
              <a:rPr lang="en-US" sz="1600" i="0" dirty="0" err="1"/>
              <a:t>hollarda</a:t>
            </a:r>
            <a:r>
              <a:rPr lang="en-US" sz="1600" i="0" dirty="0"/>
              <a:t> </a:t>
            </a:r>
            <a:r>
              <a:rPr lang="en-US" sz="1600" i="0" dirty="0" err="1"/>
              <a:t>majburiy</a:t>
            </a:r>
            <a:r>
              <a:rPr lang="en-US" sz="1600" i="0" dirty="0"/>
              <a:t> </a:t>
            </a:r>
            <a:r>
              <a:rPr lang="en-US" sz="1600" i="0" dirty="0" err="1"/>
              <a:t>tebratuvchi</a:t>
            </a:r>
            <a:r>
              <a:rPr lang="en-US" sz="1600" i="0" dirty="0"/>
              <a:t> </a:t>
            </a:r>
            <a:r>
              <a:rPr lang="en-US" sz="1600" i="0" dirty="0" err="1"/>
              <a:t>sistema</a:t>
            </a:r>
            <a:r>
              <a:rPr lang="en-US" sz="1600" i="0" dirty="0"/>
              <a:t> </a:t>
            </a:r>
            <a:r>
              <a:rPr lang="en-US" sz="1600" i="0" dirty="0" err="1"/>
              <a:t>Majburiy</a:t>
            </a:r>
            <a:r>
              <a:rPr lang="en-US" sz="1600" i="0" dirty="0"/>
              <a:t> </a:t>
            </a:r>
            <a:r>
              <a:rPr lang="en-US" sz="1600" i="0" dirty="0" err="1"/>
              <a:t>tebranishdagi</a:t>
            </a:r>
            <a:r>
              <a:rPr lang="en-US" sz="1600" i="0" dirty="0"/>
              <a:t> </a:t>
            </a:r>
            <a:r>
              <a:rPr lang="en-US" sz="1600" i="0" dirty="0" err="1"/>
              <a:t>sistemaga</a:t>
            </a:r>
            <a:r>
              <a:rPr lang="en-US" sz="1600" i="0" dirty="0"/>
              <a:t> </a:t>
            </a:r>
            <a:r>
              <a:rPr lang="en-US" sz="1600" i="0" dirty="0" err="1"/>
              <a:t>davriy</a:t>
            </a:r>
            <a:r>
              <a:rPr lang="en-US" sz="1600" i="0" dirty="0"/>
              <a:t> </a:t>
            </a:r>
            <a:r>
              <a:rPr lang="en-US" sz="1600" i="0" dirty="0" err="1"/>
              <a:t>kuch</a:t>
            </a:r>
            <a:r>
              <a:rPr lang="en-US" sz="1600" i="0" dirty="0"/>
              <a:t> </a:t>
            </a:r>
            <a:r>
              <a:rPr lang="en-US" sz="1600" i="0" dirty="0" err="1"/>
              <a:t>bilan</a:t>
            </a:r>
            <a:r>
              <a:rPr lang="en-US" sz="1600" i="0" dirty="0"/>
              <a:t> </a:t>
            </a:r>
            <a:r>
              <a:rPr lang="en-US" sz="1600" i="0" dirty="0" err="1"/>
              <a:t>taʼsir</a:t>
            </a:r>
            <a:r>
              <a:rPr lang="en-US" sz="1600" i="0" dirty="0"/>
              <a:t> </a:t>
            </a:r>
            <a:r>
              <a:rPr lang="en-US" sz="1600" i="0" dirty="0" err="1"/>
              <a:t>etadi</a:t>
            </a:r>
            <a:r>
              <a:rPr lang="en-US" sz="1600" i="0" dirty="0"/>
              <a:t>, deb </a:t>
            </a:r>
            <a:r>
              <a:rPr lang="en-US" sz="1600" i="0" dirty="0" err="1"/>
              <a:t>olinadi</a:t>
            </a:r>
            <a:r>
              <a:rPr lang="en-US" sz="1600" i="0" dirty="0"/>
              <a:t>. </a:t>
            </a:r>
            <a:endParaRPr lang="ru-RU" sz="1600" dirty="0"/>
          </a:p>
        </p:txBody>
      </p:sp>
    </p:spTree>
    <p:extLst>
      <p:ext uri="{BB962C8B-B14F-4D97-AF65-F5344CB8AC3E}">
        <p14:creationId xmlns:p14="http://schemas.microsoft.com/office/powerpoint/2010/main" val="34678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5090" y="653142"/>
            <a:ext cx="4931229" cy="5122505"/>
          </a:xfrm>
        </p:spPr>
        <p:txBody>
          <a:bodyPr>
            <a:noAutofit/>
          </a:bodyPr>
          <a:lstStyle/>
          <a:p>
            <a:pPr>
              <a:lnSpc>
                <a:spcPct val="150000"/>
              </a:lnSpc>
            </a:pPr>
            <a:r>
              <a:rPr lang="en-US" sz="1600" i="0" dirty="0"/>
              <a:t>Agar </a:t>
            </a:r>
            <a:r>
              <a:rPr lang="en-US" sz="1600" i="0" dirty="0" err="1"/>
              <a:t>sistema</a:t>
            </a:r>
            <a:r>
              <a:rPr lang="en-US" sz="1600" i="0" dirty="0"/>
              <a:t> </a:t>
            </a:r>
            <a:r>
              <a:rPr lang="en-US" sz="1600" i="0" dirty="0" err="1"/>
              <a:t>chiziqdi</a:t>
            </a:r>
            <a:r>
              <a:rPr lang="en-US" sz="1600" i="0" dirty="0"/>
              <a:t> </a:t>
            </a:r>
            <a:r>
              <a:rPr lang="en-US" sz="1600" i="0" dirty="0" err="1"/>
              <a:t>tebransa</a:t>
            </a:r>
            <a:r>
              <a:rPr lang="en-US" sz="1600" i="0" dirty="0"/>
              <a:t>, </a:t>
            </a:r>
            <a:r>
              <a:rPr lang="en-US" sz="1600" i="0" dirty="0" err="1"/>
              <a:t>uning</a:t>
            </a:r>
            <a:r>
              <a:rPr lang="en-US" sz="1600" i="0" dirty="0"/>
              <a:t> </a:t>
            </a:r>
            <a:r>
              <a:rPr lang="en-US" sz="1600" i="0" dirty="0" err="1"/>
              <a:t>Majburiy</a:t>
            </a:r>
            <a:r>
              <a:rPr lang="en-US" sz="1600" i="0" dirty="0"/>
              <a:t> </a:t>
            </a:r>
            <a:r>
              <a:rPr lang="en-US" sz="1600" i="0" dirty="0" err="1"/>
              <a:t>tebranish</a:t>
            </a:r>
            <a:r>
              <a:rPr lang="en-US" sz="1600" i="0" dirty="0"/>
              <a:t> </a:t>
            </a:r>
            <a:r>
              <a:rPr lang="en-US" sz="1600" i="0" dirty="0" err="1"/>
              <a:t>chastotasi</a:t>
            </a:r>
            <a:r>
              <a:rPr lang="en-US" sz="1600" i="0" dirty="0"/>
              <a:t> </a:t>
            </a:r>
            <a:r>
              <a:rPr lang="en-US" sz="1600" i="0" dirty="0" err="1"/>
              <a:t>shu</a:t>
            </a:r>
            <a:r>
              <a:rPr lang="en-US" sz="1600" i="0" dirty="0"/>
              <a:t> </a:t>
            </a:r>
            <a:r>
              <a:rPr lang="en-US" sz="1600" i="0" dirty="0" err="1"/>
              <a:t>davriy</a:t>
            </a:r>
            <a:r>
              <a:rPr lang="en-US" sz="1600" i="0" dirty="0"/>
              <a:t> </a:t>
            </a:r>
            <a:r>
              <a:rPr lang="en-US" sz="1600" i="0" dirty="0" err="1"/>
              <a:t>kuch</a:t>
            </a:r>
            <a:r>
              <a:rPr lang="en-US" sz="1600" i="0" dirty="0"/>
              <a:t> </a:t>
            </a:r>
            <a:r>
              <a:rPr lang="en-US" sz="1600" i="0" dirty="0" err="1"/>
              <a:t>chastotasiga</a:t>
            </a:r>
            <a:r>
              <a:rPr lang="en-US" sz="1600" i="0" dirty="0"/>
              <a:t> </a:t>
            </a:r>
            <a:r>
              <a:rPr lang="en-US" sz="1600" i="0" dirty="0" err="1"/>
              <a:t>teng</a:t>
            </a:r>
            <a:r>
              <a:rPr lang="en-US" sz="1600" i="0" dirty="0"/>
              <a:t> </a:t>
            </a:r>
            <a:r>
              <a:rPr lang="en-US" sz="1600" i="0" dirty="0" err="1"/>
              <a:t>boʻladi</a:t>
            </a:r>
            <a:r>
              <a:rPr lang="en-US" sz="1600" i="0" dirty="0"/>
              <a:t>. </a:t>
            </a:r>
            <a:r>
              <a:rPr lang="en-US" sz="1600" i="0" dirty="0" err="1"/>
              <a:t>Majburiy</a:t>
            </a:r>
            <a:r>
              <a:rPr lang="en-US" sz="1600" i="0" dirty="0"/>
              <a:t> </a:t>
            </a:r>
            <a:r>
              <a:rPr lang="en-US" sz="1600" i="0" dirty="0" err="1"/>
              <a:t>tebratuvchi</a:t>
            </a:r>
            <a:r>
              <a:rPr lang="en-US" sz="1600" i="0" dirty="0"/>
              <a:t> </a:t>
            </a:r>
            <a:r>
              <a:rPr lang="en-US" sz="1600" i="0" dirty="0" err="1"/>
              <a:t>davriy</a:t>
            </a:r>
            <a:r>
              <a:rPr lang="en-US" sz="1600" i="0" dirty="0"/>
              <a:t> </a:t>
            </a:r>
            <a:r>
              <a:rPr lang="en-US" sz="1600" i="0" dirty="0" err="1"/>
              <a:t>kuch</a:t>
            </a:r>
            <a:r>
              <a:rPr lang="en-US" sz="1600" i="0" dirty="0"/>
              <a:t> </a:t>
            </a:r>
            <a:r>
              <a:rPr lang="en-US" sz="1600" i="0" dirty="0" err="1"/>
              <a:t>chastotasi</a:t>
            </a:r>
            <a:r>
              <a:rPr lang="en-US" sz="1600" i="0" dirty="0"/>
              <a:t> </a:t>
            </a:r>
            <a:r>
              <a:rPr lang="en-US" sz="1600" i="0" dirty="0" err="1"/>
              <a:t>bilan</a:t>
            </a:r>
            <a:r>
              <a:rPr lang="en-US" sz="1600" i="0" dirty="0"/>
              <a:t> </a:t>
            </a:r>
            <a:r>
              <a:rPr lang="en-US" sz="1600" i="0" dirty="0" err="1"/>
              <a:t>sistema</a:t>
            </a:r>
            <a:r>
              <a:rPr lang="en-US" sz="1600" i="0" dirty="0"/>
              <a:t> </a:t>
            </a:r>
            <a:r>
              <a:rPr lang="en-US" sz="1600" i="0" dirty="0" err="1"/>
              <a:t>erkin</a:t>
            </a:r>
            <a:r>
              <a:rPr lang="en-US" sz="1600" i="0" dirty="0"/>
              <a:t> </a:t>
            </a:r>
            <a:r>
              <a:rPr lang="en-US" sz="1600" i="0" dirty="0" err="1"/>
              <a:t>tebranishi</a:t>
            </a:r>
            <a:r>
              <a:rPr lang="en-US" sz="1600" i="0" dirty="0"/>
              <a:t> </a:t>
            </a:r>
            <a:r>
              <a:rPr lang="en-US" sz="1600" i="0" dirty="0" err="1"/>
              <a:t>chastotasi</a:t>
            </a:r>
            <a:r>
              <a:rPr lang="en-US" sz="1600" i="0" dirty="0"/>
              <a:t> </a:t>
            </a:r>
            <a:r>
              <a:rPr lang="en-US" sz="1600" i="0" dirty="0" err="1"/>
              <a:t>teng</a:t>
            </a:r>
            <a:r>
              <a:rPr lang="en-US" sz="1600" i="0" dirty="0"/>
              <a:t> </a:t>
            </a:r>
            <a:r>
              <a:rPr lang="en-US" sz="1600" i="0" dirty="0" err="1"/>
              <a:t>boʻlsa</a:t>
            </a:r>
            <a:r>
              <a:rPr lang="en-US" sz="1600" i="0" dirty="0"/>
              <a:t>, </a:t>
            </a:r>
            <a:r>
              <a:rPr lang="en-US" sz="1600" i="0" dirty="0" err="1"/>
              <a:t>sistemada</a:t>
            </a:r>
            <a:r>
              <a:rPr lang="en-US" sz="1600" i="0" dirty="0"/>
              <a:t> </a:t>
            </a:r>
            <a:r>
              <a:rPr lang="en-US" sz="1600" i="0" dirty="0" err="1"/>
              <a:t>rezonans</a:t>
            </a:r>
            <a:r>
              <a:rPr lang="en-US" sz="1600" i="0" dirty="0"/>
              <a:t> </a:t>
            </a:r>
            <a:r>
              <a:rPr lang="en-US" sz="1600" i="0" dirty="0" err="1"/>
              <a:t>hodisasi</a:t>
            </a:r>
            <a:r>
              <a:rPr lang="en-US" sz="1600" i="0" dirty="0"/>
              <a:t> </a:t>
            </a:r>
            <a:r>
              <a:rPr lang="en-US" sz="1600" i="0" dirty="0" err="1"/>
              <a:t>kuzatiladi</a:t>
            </a:r>
            <a:r>
              <a:rPr lang="en-US" sz="1600" i="0" dirty="0"/>
              <a:t>.</a:t>
            </a:r>
            <a:endParaRPr lang="ru-RU" sz="1600" dirty="0"/>
          </a:p>
        </p:txBody>
      </p:sp>
      <p:pic>
        <p:nvPicPr>
          <p:cNvPr id="1026" name="Picture 2" descr="Majburiy tebranishlar | english-life.u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506" y="2033212"/>
            <a:ext cx="5849809" cy="236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2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Laserni kompyuter xizmatlarida qo'llashning asosiy prinsiplari.</a:t>
            </a:r>
          </a:p>
        </p:txBody>
      </p:sp>
      <p:sp>
        <p:nvSpPr>
          <p:cNvPr id="3" name="Rounded Rectangle 2"/>
          <p:cNvSpPr/>
          <p:nvPr/>
        </p:nvSpPr>
        <p:spPr>
          <a:xfrm>
            <a:off x="1143000" y="2286000"/>
            <a:ext cx="99060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1361647" y="2468880"/>
            <a:ext cx="7863840" cy="274320"/>
          </a:xfrm>
          <a:prstGeom prst="rect">
            <a:avLst/>
          </a:prstGeom>
          <a:noFill/>
        </p:spPr>
        <p:txBody>
          <a:bodyPr wrap="square">
            <a:spAutoFit/>
          </a:bodyPr>
          <a:lstStyle/>
          <a:p>
            <a:r>
              <a:rPr sz="1600" b="1" dirty="0" err="1"/>
              <a:t>Laserni</a:t>
            </a:r>
            <a:r>
              <a:rPr sz="1600" b="1" dirty="0"/>
              <a:t> </a:t>
            </a:r>
            <a:r>
              <a:rPr sz="1600" b="1" dirty="0" err="1"/>
              <a:t>qo'llashning</a:t>
            </a:r>
            <a:r>
              <a:rPr sz="1600" b="1" dirty="0"/>
              <a:t> </a:t>
            </a:r>
            <a:r>
              <a:rPr sz="1600" b="1" dirty="0" err="1"/>
              <a:t>asosiy</a:t>
            </a:r>
            <a:r>
              <a:rPr sz="1600" b="1" dirty="0"/>
              <a:t> </a:t>
            </a:r>
            <a:r>
              <a:rPr sz="1600" b="1" dirty="0" err="1"/>
              <a:t>maqsadi</a:t>
            </a:r>
            <a:endParaRPr sz="1600" b="1" dirty="0"/>
          </a:p>
        </p:txBody>
      </p:sp>
      <p:sp>
        <p:nvSpPr>
          <p:cNvPr id="5" name="TextBox 4"/>
          <p:cNvSpPr txBox="1"/>
          <p:nvPr/>
        </p:nvSpPr>
        <p:spPr>
          <a:xfrm>
            <a:off x="1361647" y="2743200"/>
            <a:ext cx="7863840" cy="731520"/>
          </a:xfrm>
          <a:prstGeom prst="rect">
            <a:avLst/>
          </a:prstGeom>
          <a:noFill/>
        </p:spPr>
        <p:txBody>
          <a:bodyPr wrap="square">
            <a:spAutoFit/>
          </a:bodyPr>
          <a:lstStyle/>
          <a:p>
            <a:r>
              <a:rPr sz="1400" b="0" dirty="0" err="1"/>
              <a:t>Laserni</a:t>
            </a:r>
            <a:r>
              <a:rPr sz="1400" b="0" dirty="0"/>
              <a:t> </a:t>
            </a:r>
            <a:r>
              <a:rPr sz="1400" b="0" dirty="0" err="1"/>
              <a:t>kompyuter</a:t>
            </a:r>
            <a:r>
              <a:rPr sz="1400" b="0" dirty="0"/>
              <a:t> </a:t>
            </a:r>
            <a:r>
              <a:rPr sz="1400" b="0" dirty="0" err="1"/>
              <a:t>xizmatlarida</a:t>
            </a:r>
            <a:r>
              <a:rPr sz="1400" b="0" dirty="0"/>
              <a:t> </a:t>
            </a:r>
            <a:r>
              <a:rPr sz="1400" b="0" dirty="0" err="1"/>
              <a:t>qo'llashning</a:t>
            </a:r>
            <a:r>
              <a:rPr sz="1400" b="0" dirty="0"/>
              <a:t> </a:t>
            </a:r>
            <a:r>
              <a:rPr sz="1400" b="0" dirty="0" err="1"/>
              <a:t>asosiy</a:t>
            </a:r>
            <a:r>
              <a:rPr sz="1400" b="0" dirty="0"/>
              <a:t> </a:t>
            </a:r>
            <a:r>
              <a:rPr sz="1400" b="0" dirty="0" err="1"/>
              <a:t>maqsadi</a:t>
            </a:r>
            <a:r>
              <a:rPr sz="1400" b="0" dirty="0"/>
              <a:t>, </a:t>
            </a:r>
            <a:r>
              <a:rPr sz="1400" b="0" dirty="0" err="1"/>
              <a:t>axborot</a:t>
            </a:r>
            <a:r>
              <a:rPr sz="1400" b="0" dirty="0"/>
              <a:t> </a:t>
            </a:r>
            <a:r>
              <a:rPr sz="1400" b="0" dirty="0" err="1"/>
              <a:t>olish</a:t>
            </a:r>
            <a:r>
              <a:rPr sz="1400" b="0" dirty="0"/>
              <a:t> </a:t>
            </a:r>
            <a:r>
              <a:rPr sz="1400" b="0" dirty="0" err="1"/>
              <a:t>va</a:t>
            </a:r>
            <a:r>
              <a:rPr sz="1400" b="0" dirty="0"/>
              <a:t> </a:t>
            </a:r>
            <a:r>
              <a:rPr sz="1400" b="0" dirty="0" err="1"/>
              <a:t>uzatish</a:t>
            </a:r>
            <a:r>
              <a:rPr sz="1400" b="0" dirty="0"/>
              <a:t> </a:t>
            </a:r>
            <a:r>
              <a:rPr sz="1400" b="0" dirty="0" err="1"/>
              <a:t>jarayonlarini</a:t>
            </a:r>
            <a:r>
              <a:rPr sz="1400" b="0" dirty="0"/>
              <a:t> </a:t>
            </a:r>
            <a:r>
              <a:rPr sz="1400" b="0" dirty="0" err="1"/>
              <a:t>tezlashtirish</a:t>
            </a:r>
            <a:r>
              <a:rPr sz="1400" b="0" dirty="0"/>
              <a:t> </a:t>
            </a:r>
            <a:r>
              <a:rPr sz="1400" b="0" dirty="0" err="1"/>
              <a:t>va</a:t>
            </a:r>
            <a:r>
              <a:rPr sz="1400" b="0" dirty="0"/>
              <a:t> </a:t>
            </a:r>
            <a:r>
              <a:rPr sz="1400" b="0" dirty="0" err="1"/>
              <a:t>sodda</a:t>
            </a:r>
            <a:r>
              <a:rPr sz="1400" b="0" dirty="0"/>
              <a:t> </a:t>
            </a:r>
            <a:r>
              <a:rPr sz="1400" b="0" dirty="0" err="1"/>
              <a:t>qilishdir</a:t>
            </a:r>
            <a:r>
              <a:rPr sz="1400" b="0" dirty="0"/>
              <a:t>.</a:t>
            </a:r>
          </a:p>
        </p:txBody>
      </p:sp>
      <p:sp>
        <p:nvSpPr>
          <p:cNvPr id="6" name="Rounded Rectangle 5"/>
          <p:cNvSpPr/>
          <p:nvPr/>
        </p:nvSpPr>
        <p:spPr>
          <a:xfrm>
            <a:off x="1143000" y="3657600"/>
            <a:ext cx="99060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361647" y="3840480"/>
            <a:ext cx="7863840" cy="274320"/>
          </a:xfrm>
          <a:prstGeom prst="rect">
            <a:avLst/>
          </a:prstGeom>
          <a:noFill/>
        </p:spPr>
        <p:txBody>
          <a:bodyPr wrap="square">
            <a:spAutoFit/>
          </a:bodyPr>
          <a:lstStyle/>
          <a:p>
            <a:r>
              <a:rPr sz="1600" b="1" dirty="0" err="1"/>
              <a:t>Laserni</a:t>
            </a:r>
            <a:r>
              <a:rPr sz="1600" b="1" dirty="0"/>
              <a:t> </a:t>
            </a:r>
            <a:r>
              <a:rPr sz="1600" b="1" dirty="0" err="1"/>
              <a:t>xizmat</a:t>
            </a:r>
            <a:r>
              <a:rPr sz="1600" b="1" dirty="0"/>
              <a:t> </a:t>
            </a:r>
            <a:r>
              <a:rPr sz="1600" b="1" dirty="0" err="1"/>
              <a:t>qilishning</a:t>
            </a:r>
            <a:r>
              <a:rPr sz="1600" b="1" dirty="0"/>
              <a:t> </a:t>
            </a:r>
            <a:r>
              <a:rPr sz="1600" b="1" dirty="0" err="1"/>
              <a:t>muhim</a:t>
            </a:r>
            <a:r>
              <a:rPr sz="1600" b="1" dirty="0"/>
              <a:t> </a:t>
            </a:r>
            <a:r>
              <a:rPr sz="1600" b="1" dirty="0" err="1"/>
              <a:t>turlari</a:t>
            </a:r>
            <a:endParaRPr sz="1600" b="1" dirty="0"/>
          </a:p>
        </p:txBody>
      </p:sp>
      <p:sp>
        <p:nvSpPr>
          <p:cNvPr id="8" name="TextBox 7"/>
          <p:cNvSpPr txBox="1"/>
          <p:nvPr/>
        </p:nvSpPr>
        <p:spPr>
          <a:xfrm>
            <a:off x="1361647" y="4124131"/>
            <a:ext cx="7863840" cy="731520"/>
          </a:xfrm>
          <a:prstGeom prst="rect">
            <a:avLst/>
          </a:prstGeom>
          <a:noFill/>
        </p:spPr>
        <p:txBody>
          <a:bodyPr wrap="square">
            <a:spAutoFit/>
          </a:bodyPr>
          <a:lstStyle/>
          <a:p>
            <a:r>
              <a:rPr sz="1400" b="0" dirty="0" err="1"/>
              <a:t>Laserni</a:t>
            </a:r>
            <a:r>
              <a:rPr sz="1400" b="0" dirty="0"/>
              <a:t> </a:t>
            </a:r>
            <a:r>
              <a:rPr sz="1400" b="0" dirty="0" err="1"/>
              <a:t>kompyuter</a:t>
            </a:r>
            <a:r>
              <a:rPr sz="1400" b="0" dirty="0"/>
              <a:t> </a:t>
            </a:r>
            <a:r>
              <a:rPr sz="1400" b="0" dirty="0" err="1"/>
              <a:t>xizmatlarida</a:t>
            </a:r>
            <a:r>
              <a:rPr sz="1400" b="0" dirty="0"/>
              <a:t> </a:t>
            </a:r>
            <a:r>
              <a:rPr sz="1400" b="0" dirty="0" err="1"/>
              <a:t>qo'llashning</a:t>
            </a:r>
            <a:r>
              <a:rPr sz="1400" b="0" dirty="0"/>
              <a:t> </a:t>
            </a:r>
            <a:r>
              <a:rPr sz="1400" b="0" dirty="0" err="1"/>
              <a:t>asosiy</a:t>
            </a:r>
            <a:r>
              <a:rPr sz="1400" b="0" dirty="0"/>
              <a:t> </a:t>
            </a:r>
            <a:r>
              <a:rPr sz="1400" b="0" dirty="0" err="1"/>
              <a:t>prinsiplari</a:t>
            </a:r>
            <a:r>
              <a:rPr sz="1400" b="0" dirty="0"/>
              <a:t>, </a:t>
            </a:r>
            <a:r>
              <a:rPr sz="1400" b="0" dirty="0" err="1"/>
              <a:t>yorqinlik</a:t>
            </a:r>
            <a:r>
              <a:rPr sz="1400" b="0" dirty="0"/>
              <a:t>, </a:t>
            </a:r>
            <a:r>
              <a:rPr sz="1400" b="0" dirty="0" err="1"/>
              <a:t>modulatsiya</a:t>
            </a:r>
            <a:r>
              <a:rPr sz="1400" b="0" dirty="0"/>
              <a:t>, </a:t>
            </a:r>
            <a:r>
              <a:rPr sz="1400" b="0" dirty="0" err="1"/>
              <a:t>va</a:t>
            </a:r>
            <a:r>
              <a:rPr sz="1400" b="0" dirty="0"/>
              <a:t> </a:t>
            </a:r>
            <a:r>
              <a:rPr sz="1400" b="0" dirty="0" err="1"/>
              <a:t>spektral</a:t>
            </a:r>
            <a:r>
              <a:rPr sz="1400" b="0" dirty="0"/>
              <a:t> </a:t>
            </a:r>
            <a:r>
              <a:rPr sz="1400" b="0" dirty="0" err="1"/>
              <a:t>tizimlar</a:t>
            </a:r>
            <a:r>
              <a:rPr sz="1400" b="0" dirty="0"/>
              <a:t> </a:t>
            </a:r>
            <a:r>
              <a:rPr sz="1400" b="0" dirty="0" err="1"/>
              <a:t>kabi</a:t>
            </a:r>
            <a:r>
              <a:rPr sz="1400" b="0" dirty="0"/>
              <a:t> </a:t>
            </a:r>
            <a:r>
              <a:rPr sz="1400" b="0" dirty="0" err="1"/>
              <a:t>muhim</a:t>
            </a:r>
            <a:r>
              <a:rPr sz="1400" b="0" dirty="0"/>
              <a:t> </a:t>
            </a:r>
            <a:r>
              <a:rPr sz="1400" b="0" dirty="0" err="1"/>
              <a:t>turlarni</a:t>
            </a:r>
            <a:r>
              <a:rPr sz="1400" b="0" dirty="0"/>
              <a:t> </a:t>
            </a:r>
            <a:r>
              <a:rPr sz="1400" b="0" dirty="0" err="1"/>
              <a:t>o'z</a:t>
            </a:r>
            <a:r>
              <a:rPr sz="1400" b="0" dirty="0"/>
              <a:t> </a:t>
            </a:r>
            <a:r>
              <a:rPr sz="1400" b="0" dirty="0" err="1"/>
              <a:t>ichiga</a:t>
            </a:r>
            <a:r>
              <a:rPr sz="1400" b="0" dirty="0"/>
              <a:t> </a:t>
            </a:r>
            <a:r>
              <a:rPr sz="1400" b="0" dirty="0" err="1"/>
              <a:t>oladi</a:t>
            </a:r>
            <a:r>
              <a:rPr sz="1400" b="0" dirty="0"/>
              <a:t>.</a:t>
            </a:r>
          </a:p>
        </p:txBody>
      </p:sp>
      <p:sp>
        <p:nvSpPr>
          <p:cNvPr id="9" name="Rounded Rectangle 8"/>
          <p:cNvSpPr/>
          <p:nvPr/>
        </p:nvSpPr>
        <p:spPr>
          <a:xfrm>
            <a:off x="1143000" y="5029200"/>
            <a:ext cx="99060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1361647" y="5212080"/>
            <a:ext cx="7863840" cy="274320"/>
          </a:xfrm>
          <a:prstGeom prst="rect">
            <a:avLst/>
          </a:prstGeom>
          <a:noFill/>
        </p:spPr>
        <p:txBody>
          <a:bodyPr wrap="square">
            <a:spAutoFit/>
          </a:bodyPr>
          <a:lstStyle/>
          <a:p>
            <a:r>
              <a:rPr sz="1600" b="1" dirty="0" err="1"/>
              <a:t>Laserni</a:t>
            </a:r>
            <a:r>
              <a:rPr sz="1600" b="1" dirty="0"/>
              <a:t> </a:t>
            </a:r>
            <a:r>
              <a:rPr sz="1600" b="1" dirty="0" err="1"/>
              <a:t>qo'llashning</a:t>
            </a:r>
            <a:r>
              <a:rPr sz="1600" b="1" dirty="0"/>
              <a:t> </a:t>
            </a:r>
            <a:r>
              <a:rPr sz="1600" b="1" dirty="0" err="1"/>
              <a:t>eng</a:t>
            </a:r>
            <a:r>
              <a:rPr sz="1600" b="1" dirty="0"/>
              <a:t> </a:t>
            </a:r>
            <a:r>
              <a:rPr sz="1600" b="1" dirty="0" err="1"/>
              <a:t>muhim</a:t>
            </a:r>
            <a:r>
              <a:rPr sz="1600" b="1" dirty="0"/>
              <a:t> </a:t>
            </a:r>
            <a:r>
              <a:rPr sz="1600" b="1" dirty="0" err="1"/>
              <a:t>xususiyatlari</a:t>
            </a:r>
            <a:endParaRPr sz="1600" b="1" dirty="0"/>
          </a:p>
        </p:txBody>
      </p:sp>
      <p:sp>
        <p:nvSpPr>
          <p:cNvPr id="11" name="TextBox 10"/>
          <p:cNvSpPr txBox="1"/>
          <p:nvPr/>
        </p:nvSpPr>
        <p:spPr>
          <a:xfrm>
            <a:off x="1361647" y="5486400"/>
            <a:ext cx="7863840" cy="731520"/>
          </a:xfrm>
          <a:prstGeom prst="rect">
            <a:avLst/>
          </a:prstGeom>
          <a:noFill/>
        </p:spPr>
        <p:txBody>
          <a:bodyPr wrap="square">
            <a:spAutoFit/>
          </a:bodyPr>
          <a:lstStyle/>
          <a:p>
            <a:r>
              <a:rPr sz="1400" b="0" dirty="0" err="1"/>
              <a:t>Laserni</a:t>
            </a:r>
            <a:r>
              <a:rPr sz="1400" b="0" dirty="0"/>
              <a:t> </a:t>
            </a:r>
            <a:r>
              <a:rPr sz="1400" b="0" dirty="0" err="1"/>
              <a:t>kompyuter</a:t>
            </a:r>
            <a:r>
              <a:rPr sz="1400" b="0" dirty="0"/>
              <a:t> </a:t>
            </a:r>
            <a:r>
              <a:rPr sz="1400" b="0" dirty="0" err="1"/>
              <a:t>xizmatlarida</a:t>
            </a:r>
            <a:r>
              <a:rPr sz="1400" b="0" dirty="0"/>
              <a:t> </a:t>
            </a:r>
            <a:r>
              <a:rPr sz="1400" b="0" dirty="0" err="1"/>
              <a:t>qo'llashning</a:t>
            </a:r>
            <a:r>
              <a:rPr sz="1400" b="0" dirty="0"/>
              <a:t> </a:t>
            </a:r>
            <a:r>
              <a:rPr sz="1400" b="0" dirty="0" err="1"/>
              <a:t>asosiy</a:t>
            </a:r>
            <a:r>
              <a:rPr sz="1400" b="0" dirty="0"/>
              <a:t> </a:t>
            </a:r>
            <a:r>
              <a:rPr sz="1400" b="0" dirty="0" err="1"/>
              <a:t>prinsiplari</a:t>
            </a:r>
            <a:r>
              <a:rPr sz="1400" b="0" dirty="0"/>
              <a:t>, </a:t>
            </a:r>
            <a:r>
              <a:rPr sz="1400" b="0" dirty="0" err="1"/>
              <a:t>yorqinlik</a:t>
            </a:r>
            <a:r>
              <a:rPr sz="1400" b="0" dirty="0"/>
              <a:t> </a:t>
            </a:r>
            <a:r>
              <a:rPr sz="1400" b="0" dirty="0" err="1"/>
              <a:t>va</a:t>
            </a:r>
            <a:r>
              <a:rPr sz="1400" b="0" dirty="0"/>
              <a:t> </a:t>
            </a:r>
            <a:r>
              <a:rPr sz="1400" b="0" dirty="0" err="1"/>
              <a:t>xususiyatlarini</a:t>
            </a:r>
            <a:r>
              <a:rPr sz="1400" b="0" dirty="0"/>
              <a:t> </a:t>
            </a:r>
            <a:r>
              <a:rPr sz="1400" b="0" dirty="0" err="1"/>
              <a:t>saqlash</a:t>
            </a:r>
            <a:r>
              <a:rPr sz="1400" b="0" dirty="0"/>
              <a:t>, </a:t>
            </a:r>
            <a:r>
              <a:rPr sz="1400" b="0" dirty="0" err="1"/>
              <a:t>tizimni</a:t>
            </a:r>
            <a:r>
              <a:rPr sz="1400" b="0" dirty="0"/>
              <a:t> </a:t>
            </a:r>
            <a:r>
              <a:rPr sz="1400" b="0" dirty="0" err="1"/>
              <a:t>qat'iylik</a:t>
            </a:r>
            <a:r>
              <a:rPr sz="1400" b="0" dirty="0"/>
              <a:t> </a:t>
            </a:r>
            <a:r>
              <a:rPr sz="1400" b="0" dirty="0" err="1"/>
              <a:t>bilan</a:t>
            </a:r>
            <a:r>
              <a:rPr sz="1400" b="0" dirty="0"/>
              <a:t> </a:t>
            </a:r>
            <a:r>
              <a:rPr sz="1400" b="0" dirty="0" err="1"/>
              <a:t>tekshirish</a:t>
            </a:r>
            <a:r>
              <a:rPr sz="1400" b="0" dirty="0"/>
              <a:t>, </a:t>
            </a:r>
            <a:r>
              <a:rPr sz="1400" b="0" dirty="0" err="1"/>
              <a:t>va</a:t>
            </a:r>
            <a:r>
              <a:rPr sz="1400" b="0" dirty="0"/>
              <a:t> </a:t>
            </a:r>
            <a:r>
              <a:rPr sz="1400" b="0" dirty="0" err="1"/>
              <a:t>to'g'ri</a:t>
            </a:r>
            <a:r>
              <a:rPr sz="1400" b="0" dirty="0"/>
              <a:t> </a:t>
            </a:r>
            <a:r>
              <a:rPr sz="1400" b="0" dirty="0" err="1"/>
              <a:t>maqsadga</a:t>
            </a:r>
            <a:r>
              <a:rPr sz="1400" b="0" dirty="0"/>
              <a:t> </a:t>
            </a:r>
            <a:r>
              <a:rPr sz="1400" b="0" dirty="0" err="1"/>
              <a:t>erishishni</a:t>
            </a:r>
            <a:r>
              <a:rPr sz="1400" b="0" dirty="0"/>
              <a:t> </a:t>
            </a:r>
            <a:r>
              <a:rPr sz="1400" b="0" dirty="0" err="1"/>
              <a:t>ta'minlashga</a:t>
            </a:r>
            <a:r>
              <a:rPr sz="1400" b="0" dirty="0"/>
              <a:t> </a:t>
            </a:r>
            <a:r>
              <a:rPr sz="1400" b="0" dirty="0" err="1"/>
              <a:t>ega</a:t>
            </a:r>
            <a:r>
              <a:rPr sz="1400" b="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2029310"/>
            <a:ext cx="4236066" cy="1394927"/>
          </a:xfrm>
        </p:spPr>
        <p:txBody>
          <a:bodyPr>
            <a:normAutofit fontScale="90000"/>
          </a:bodyPr>
          <a:lstStyle/>
          <a:p>
            <a:pPr>
              <a:defRPr sz="2400"/>
            </a:pPr>
            <a:r>
              <a:rPr dirty="0" err="1"/>
              <a:t>Laserni</a:t>
            </a:r>
            <a:r>
              <a:rPr dirty="0"/>
              <a:t> </a:t>
            </a:r>
            <a:r>
              <a:rPr dirty="0" err="1"/>
              <a:t>kompyuter</a:t>
            </a:r>
            <a:r>
              <a:rPr dirty="0"/>
              <a:t> </a:t>
            </a:r>
            <a:r>
              <a:rPr dirty="0" err="1"/>
              <a:t>xizmatlarida</a:t>
            </a:r>
            <a:r>
              <a:rPr dirty="0"/>
              <a:t> </a:t>
            </a:r>
            <a:r>
              <a:rPr dirty="0" err="1"/>
              <a:t>qo'llashning</a:t>
            </a:r>
            <a:r>
              <a:rPr dirty="0"/>
              <a:t> </a:t>
            </a:r>
            <a:r>
              <a:rPr dirty="0" err="1"/>
              <a:t>texnologik</a:t>
            </a:r>
            <a:r>
              <a:rPr dirty="0"/>
              <a:t> </a:t>
            </a:r>
            <a:r>
              <a:rPr dirty="0" err="1"/>
              <a:t>yondashuvlari</a:t>
            </a:r>
            <a:r>
              <a:rPr dirty="0"/>
              <a:t>.</a:t>
            </a:r>
          </a:p>
        </p:txBody>
      </p:sp>
      <p:sp>
        <p:nvSpPr>
          <p:cNvPr id="4" name="Text Placeholder 3"/>
          <p:cNvSpPr>
            <a:spLocks noGrp="1"/>
          </p:cNvSpPr>
          <p:nvPr>
            <p:ph type="body" sz="half" idx="2"/>
          </p:nvPr>
        </p:nvSpPr>
        <p:spPr>
          <a:xfrm>
            <a:off x="839787" y="3512975"/>
            <a:ext cx="3932237" cy="1133669"/>
          </a:xfrm>
        </p:spPr>
        <p:txBody>
          <a:bodyPr>
            <a:normAutofit lnSpcReduction="10000"/>
          </a:bodyPr>
          <a:lstStyle/>
          <a:p>
            <a:r>
              <a:rPr sz="1400" dirty="0" err="1"/>
              <a:t>Laserni</a:t>
            </a:r>
            <a:r>
              <a:rPr sz="1400" dirty="0"/>
              <a:t> </a:t>
            </a:r>
            <a:r>
              <a:rPr sz="1400" dirty="0" err="1"/>
              <a:t>kompyuter</a:t>
            </a:r>
            <a:r>
              <a:rPr sz="1400" dirty="0"/>
              <a:t> </a:t>
            </a:r>
            <a:r>
              <a:rPr sz="1400" dirty="0" err="1"/>
              <a:t>xizmatlarida</a:t>
            </a:r>
            <a:r>
              <a:rPr sz="1400" dirty="0"/>
              <a:t> </a:t>
            </a:r>
            <a:r>
              <a:rPr sz="1400" dirty="0" err="1"/>
              <a:t>qo'llash</a:t>
            </a:r>
            <a:r>
              <a:rPr sz="1400" dirty="0"/>
              <a:t> </a:t>
            </a:r>
            <a:r>
              <a:rPr sz="1400" dirty="0" err="1"/>
              <a:t>texnologiyasi</a:t>
            </a:r>
            <a:r>
              <a:rPr sz="1400" dirty="0"/>
              <a:t>, </a:t>
            </a:r>
            <a:r>
              <a:rPr sz="1400" dirty="0" err="1"/>
              <a:t>ma'lumotlar</a:t>
            </a:r>
            <a:r>
              <a:rPr sz="1400" dirty="0"/>
              <a:t> </a:t>
            </a:r>
            <a:r>
              <a:rPr sz="1400" dirty="0" err="1"/>
              <a:t>oqimini</a:t>
            </a:r>
            <a:r>
              <a:rPr sz="1400" dirty="0"/>
              <a:t> </a:t>
            </a:r>
            <a:r>
              <a:rPr sz="1400" dirty="0" err="1"/>
              <a:t>tezlashtiradi</a:t>
            </a:r>
            <a:r>
              <a:rPr sz="1400" dirty="0"/>
              <a:t> </a:t>
            </a:r>
            <a:r>
              <a:rPr sz="1400" dirty="0" err="1"/>
              <a:t>va</a:t>
            </a:r>
            <a:r>
              <a:rPr sz="1400" dirty="0"/>
              <a:t> </a:t>
            </a:r>
            <a:r>
              <a:rPr sz="1400" dirty="0" err="1"/>
              <a:t>muammolarni</a:t>
            </a:r>
            <a:r>
              <a:rPr sz="1400" dirty="0"/>
              <a:t> </a:t>
            </a:r>
            <a:r>
              <a:rPr sz="1400" dirty="0" err="1"/>
              <a:t>yechishda</a:t>
            </a:r>
            <a:r>
              <a:rPr sz="1400" dirty="0"/>
              <a:t> </a:t>
            </a:r>
            <a:r>
              <a:rPr sz="1400" dirty="0" err="1"/>
              <a:t>yordam</a:t>
            </a:r>
            <a:r>
              <a:rPr sz="1400" dirty="0"/>
              <a:t> </a:t>
            </a:r>
            <a:r>
              <a:rPr sz="1400" dirty="0" err="1"/>
              <a:t>beradi</a:t>
            </a:r>
            <a:r>
              <a:rPr sz="1400" dirty="0"/>
              <a:t>. </a:t>
            </a:r>
            <a:r>
              <a:rPr sz="1400" dirty="0" err="1"/>
              <a:t>Ushbu</a:t>
            </a:r>
            <a:r>
              <a:rPr sz="1400" dirty="0"/>
              <a:t> </a:t>
            </a:r>
            <a:r>
              <a:rPr sz="1400" dirty="0" err="1"/>
              <a:t>texnologiya</a:t>
            </a:r>
            <a:r>
              <a:rPr sz="1400" dirty="0"/>
              <a:t> </a:t>
            </a:r>
            <a:r>
              <a:rPr sz="1400" dirty="0" err="1"/>
              <a:t>axborot</a:t>
            </a:r>
            <a:r>
              <a:rPr sz="1400" dirty="0"/>
              <a:t> </a:t>
            </a:r>
            <a:r>
              <a:rPr sz="1400" dirty="0" err="1"/>
              <a:t>tizimlarining</a:t>
            </a:r>
            <a:r>
              <a:rPr sz="1400" dirty="0"/>
              <a:t> </a:t>
            </a:r>
            <a:r>
              <a:rPr sz="1400" dirty="0" err="1"/>
              <a:t>samarador</a:t>
            </a:r>
            <a:r>
              <a:rPr sz="1400" dirty="0"/>
              <a:t> </a:t>
            </a:r>
            <a:r>
              <a:rPr sz="1400" dirty="0" err="1"/>
              <a:t>ishini</a:t>
            </a:r>
            <a:r>
              <a:rPr sz="1400" dirty="0"/>
              <a:t> </a:t>
            </a:r>
            <a:r>
              <a:rPr sz="1400" dirty="0" err="1"/>
              <a:t>ta'minlaydi</a:t>
            </a:r>
            <a:r>
              <a:rPr sz="1400" dirty="0"/>
              <a:t>.</a:t>
            </a:r>
          </a:p>
        </p:txBody>
      </p:sp>
      <p:pic>
        <p:nvPicPr>
          <p:cNvPr id="7" name="Рисунок 6"/>
          <p:cNvPicPr>
            <a:picLocks noChangeAspect="1"/>
          </p:cNvPicPr>
          <p:nvPr/>
        </p:nvPicPr>
        <p:blipFill>
          <a:blip r:embed="rId2"/>
          <a:stretch>
            <a:fillRect/>
          </a:stretch>
        </p:blipFill>
        <p:spPr>
          <a:xfrm>
            <a:off x="6291989" y="336219"/>
            <a:ext cx="4438214" cy="6176035"/>
          </a:xfrm>
          <a:prstGeom prst="rect">
            <a:avLst/>
          </a:prstGeom>
        </p:spPr>
      </p:pic>
      <p:sp>
        <p:nvSpPr>
          <p:cNvPr id="8" name="Прямоугольник 7"/>
          <p:cNvSpPr/>
          <p:nvPr/>
        </p:nvSpPr>
        <p:spPr>
          <a:xfrm>
            <a:off x="7483151" y="6064898"/>
            <a:ext cx="1950098" cy="447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Laserni kompyuter xizmatlarida qo'llashning xizmatlardagi o'rni.</a:t>
            </a:r>
          </a:p>
        </p:txBody>
      </p:sp>
      <p:cxnSp>
        <p:nvCxnSpPr>
          <p:cNvPr id="3" name="Connector 2"/>
          <p:cNvCxnSpPr/>
          <p:nvPr/>
        </p:nvCxnSpPr>
        <p:spPr>
          <a:xfrm>
            <a:off x="1828800" y="2834640"/>
            <a:ext cx="8412480" cy="0"/>
          </a:xfrm>
          <a:prstGeom prst="line">
            <a:avLst/>
          </a:prstGeom>
          <a:ln w="25400"/>
        </p:spPr>
        <p:style>
          <a:lnRef idx="2">
            <a:schemeClr val="accent1"/>
          </a:lnRef>
          <a:fillRef idx="0">
            <a:schemeClr val="accent1"/>
          </a:fillRef>
          <a:effectRef idx="1">
            <a:schemeClr val="accent1"/>
          </a:effectRef>
          <a:fontRef idx="minor">
            <a:schemeClr val="tx1"/>
          </a:fontRef>
        </p:style>
      </p:cxnSp>
      <p:sp>
        <p:nvSpPr>
          <p:cNvPr id="4" name="Rounded Rectangle 3"/>
          <p:cNvSpPr/>
          <p:nvPr/>
        </p:nvSpPr>
        <p:spPr>
          <a:xfrm>
            <a:off x="2621280" y="2606040"/>
            <a:ext cx="457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2688235" y="2672995"/>
            <a:ext cx="323289" cy="323289"/>
          </a:xfrm>
          <a:prstGeom prst="rect">
            <a:avLst/>
          </a:prstGeom>
          <a:noFill/>
        </p:spPr>
        <p:txBody>
          <a:bodyPr wrap="square">
            <a:spAutoFit/>
          </a:bodyPr>
          <a:lstStyle/>
          <a:p>
            <a:r>
              <a:rPr sz="1600" b="0"/>
              <a:t>1</a:t>
            </a:r>
          </a:p>
        </p:txBody>
      </p:sp>
      <p:sp>
        <p:nvSpPr>
          <p:cNvPr id="6" name="TextBox 5"/>
          <p:cNvSpPr txBox="1"/>
          <p:nvPr/>
        </p:nvSpPr>
        <p:spPr>
          <a:xfrm>
            <a:off x="1798320" y="3291840"/>
            <a:ext cx="2468880" cy="274320"/>
          </a:xfrm>
          <a:prstGeom prst="rect">
            <a:avLst/>
          </a:prstGeom>
          <a:noFill/>
        </p:spPr>
        <p:txBody>
          <a:bodyPr wrap="square">
            <a:spAutoFit/>
          </a:bodyPr>
          <a:lstStyle/>
          <a:p>
            <a:r>
              <a:rPr sz="1600" b="1"/>
              <a:t>Laserni qo'llashning asosiy konseptlari</a:t>
            </a:r>
          </a:p>
        </p:txBody>
      </p:sp>
      <p:sp>
        <p:nvSpPr>
          <p:cNvPr id="7" name="TextBox 6"/>
          <p:cNvSpPr txBox="1"/>
          <p:nvPr/>
        </p:nvSpPr>
        <p:spPr>
          <a:xfrm>
            <a:off x="1798320" y="3840480"/>
            <a:ext cx="2743200" cy="1828800"/>
          </a:xfrm>
          <a:prstGeom prst="rect">
            <a:avLst/>
          </a:prstGeom>
          <a:noFill/>
        </p:spPr>
        <p:txBody>
          <a:bodyPr wrap="square">
            <a:spAutoFit/>
          </a:bodyPr>
          <a:lstStyle/>
          <a:p>
            <a:r>
              <a:rPr sz="1400" b="0"/>
              <a:t>Laserni kompyuter xizmatlarida qo'llashning o'ziga xos konseptlari, masalan, noaniqlik tuzatish, axborotni o'zgartirish va uzatishda ahamiyati bilan o'rganiladi.</a:t>
            </a:r>
          </a:p>
        </p:txBody>
      </p:sp>
      <p:sp>
        <p:nvSpPr>
          <p:cNvPr id="8" name="Rounded Rectangle 7"/>
          <p:cNvSpPr/>
          <p:nvPr/>
        </p:nvSpPr>
        <p:spPr>
          <a:xfrm>
            <a:off x="5638800" y="2606040"/>
            <a:ext cx="457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5705755" y="2672995"/>
            <a:ext cx="323289" cy="323289"/>
          </a:xfrm>
          <a:prstGeom prst="rect">
            <a:avLst/>
          </a:prstGeom>
          <a:noFill/>
        </p:spPr>
        <p:txBody>
          <a:bodyPr wrap="square">
            <a:spAutoFit/>
          </a:bodyPr>
          <a:lstStyle/>
          <a:p>
            <a:r>
              <a:rPr sz="1600" b="0"/>
              <a:t>2</a:t>
            </a:r>
          </a:p>
        </p:txBody>
      </p:sp>
      <p:sp>
        <p:nvSpPr>
          <p:cNvPr id="10" name="TextBox 9"/>
          <p:cNvSpPr txBox="1"/>
          <p:nvPr/>
        </p:nvSpPr>
        <p:spPr>
          <a:xfrm>
            <a:off x="4815840" y="3291840"/>
            <a:ext cx="2468880" cy="274320"/>
          </a:xfrm>
          <a:prstGeom prst="rect">
            <a:avLst/>
          </a:prstGeom>
          <a:noFill/>
        </p:spPr>
        <p:txBody>
          <a:bodyPr wrap="square">
            <a:spAutoFit/>
          </a:bodyPr>
          <a:lstStyle/>
          <a:p>
            <a:r>
              <a:rPr sz="1400" b="1"/>
              <a:t>Laserni kompyuter texnologiyalarida qo'llash</a:t>
            </a:r>
          </a:p>
        </p:txBody>
      </p:sp>
      <p:sp>
        <p:nvSpPr>
          <p:cNvPr id="11" name="TextBox 10"/>
          <p:cNvSpPr txBox="1"/>
          <p:nvPr/>
        </p:nvSpPr>
        <p:spPr>
          <a:xfrm>
            <a:off x="4815840" y="3840480"/>
            <a:ext cx="2743200" cy="1828800"/>
          </a:xfrm>
          <a:prstGeom prst="rect">
            <a:avLst/>
          </a:prstGeom>
          <a:noFill/>
        </p:spPr>
        <p:txBody>
          <a:bodyPr wrap="square">
            <a:spAutoFit/>
          </a:bodyPr>
          <a:lstStyle/>
          <a:p>
            <a:r>
              <a:rPr sz="1400" b="0"/>
              <a:t>Laserni kompyuter texnologiyalari, masalan, optik disk yozuvlari, skanerlar va printerlarda qanday qo'llanilishi, axborotni saqlashda va uzatishda katta ahamiyatga ega.</a:t>
            </a:r>
          </a:p>
        </p:txBody>
      </p:sp>
      <p:sp>
        <p:nvSpPr>
          <p:cNvPr id="12" name="Rounded Rectangle 11"/>
          <p:cNvSpPr/>
          <p:nvPr/>
        </p:nvSpPr>
        <p:spPr>
          <a:xfrm>
            <a:off x="8656320" y="2606040"/>
            <a:ext cx="457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TextBox 12"/>
          <p:cNvSpPr txBox="1"/>
          <p:nvPr/>
        </p:nvSpPr>
        <p:spPr>
          <a:xfrm>
            <a:off x="8723275" y="2672995"/>
            <a:ext cx="323289" cy="323289"/>
          </a:xfrm>
          <a:prstGeom prst="rect">
            <a:avLst/>
          </a:prstGeom>
          <a:noFill/>
        </p:spPr>
        <p:txBody>
          <a:bodyPr wrap="square">
            <a:spAutoFit/>
          </a:bodyPr>
          <a:lstStyle/>
          <a:p>
            <a:r>
              <a:rPr sz="1600" b="0"/>
              <a:t>3</a:t>
            </a:r>
          </a:p>
        </p:txBody>
      </p:sp>
      <p:sp>
        <p:nvSpPr>
          <p:cNvPr id="14" name="TextBox 13"/>
          <p:cNvSpPr txBox="1"/>
          <p:nvPr/>
        </p:nvSpPr>
        <p:spPr>
          <a:xfrm>
            <a:off x="7833360" y="3291840"/>
            <a:ext cx="2468880" cy="274320"/>
          </a:xfrm>
          <a:prstGeom prst="rect">
            <a:avLst/>
          </a:prstGeom>
          <a:noFill/>
        </p:spPr>
        <p:txBody>
          <a:bodyPr wrap="square">
            <a:spAutoFit/>
          </a:bodyPr>
          <a:lstStyle/>
          <a:p>
            <a:r>
              <a:rPr sz="1400" b="1"/>
              <a:t>Laserni axborot tizimlari uchun xususiyatlari</a:t>
            </a:r>
          </a:p>
        </p:txBody>
      </p:sp>
      <p:sp>
        <p:nvSpPr>
          <p:cNvPr id="15" name="TextBox 14"/>
          <p:cNvSpPr txBox="1"/>
          <p:nvPr/>
        </p:nvSpPr>
        <p:spPr>
          <a:xfrm>
            <a:off x="7833360" y="3840480"/>
            <a:ext cx="2743200" cy="1828800"/>
          </a:xfrm>
          <a:prstGeom prst="rect">
            <a:avLst/>
          </a:prstGeom>
          <a:noFill/>
        </p:spPr>
        <p:txBody>
          <a:bodyPr wrap="square">
            <a:spAutoFit/>
          </a:bodyPr>
          <a:lstStyle/>
          <a:p>
            <a:r>
              <a:rPr sz="1400" b="0"/>
              <a:t>Laserni axborot tizimlari uchun xususiyatlar, masalan, yuqori tezlik va aniqligi, ma'lumotlar uzatish va qabul qilishda o'ziga xos ahamiyati bilan tushuntiriladi.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Laserni kompyuter xizmatlarida qo'llashning maqsadlari va natijalari.</a:t>
            </a:r>
          </a:p>
        </p:txBody>
      </p:sp>
      <p:sp>
        <p:nvSpPr>
          <p:cNvPr id="3" name="Rounded Rectangle 2"/>
          <p:cNvSpPr/>
          <p:nvPr/>
        </p:nvSpPr>
        <p:spPr>
          <a:xfrm>
            <a:off x="1981200" y="228600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2164080" y="2468880"/>
            <a:ext cx="7863840" cy="274320"/>
          </a:xfrm>
          <a:prstGeom prst="rect">
            <a:avLst/>
          </a:prstGeom>
          <a:noFill/>
        </p:spPr>
        <p:txBody>
          <a:bodyPr wrap="square">
            <a:spAutoFit/>
          </a:bodyPr>
          <a:lstStyle/>
          <a:p>
            <a:r>
              <a:rPr sz="1600" b="1"/>
              <a:t>Laserni qo'llashning muhimiyati</a:t>
            </a:r>
          </a:p>
        </p:txBody>
      </p:sp>
      <p:sp>
        <p:nvSpPr>
          <p:cNvPr id="5" name="TextBox 4"/>
          <p:cNvSpPr txBox="1"/>
          <p:nvPr/>
        </p:nvSpPr>
        <p:spPr>
          <a:xfrm>
            <a:off x="2164080" y="2743200"/>
            <a:ext cx="7863840" cy="731520"/>
          </a:xfrm>
          <a:prstGeom prst="rect">
            <a:avLst/>
          </a:prstGeom>
          <a:noFill/>
        </p:spPr>
        <p:txBody>
          <a:bodyPr wrap="square">
            <a:spAutoFit/>
          </a:bodyPr>
          <a:lstStyle/>
          <a:p>
            <a:r>
              <a:rPr sz="1400" b="0"/>
              <a:t>Laserni kompyuter xizmatlarida qo'llash, ma'lumotlar amalga oshirilishini tezlashtiradi va xizmatlar sifatini oshiradi.</a:t>
            </a:r>
          </a:p>
        </p:txBody>
      </p:sp>
      <p:sp>
        <p:nvSpPr>
          <p:cNvPr id="6" name="Rounded Rectangle 5"/>
          <p:cNvSpPr/>
          <p:nvPr/>
        </p:nvSpPr>
        <p:spPr>
          <a:xfrm>
            <a:off x="1981200" y="365760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164080" y="3840480"/>
            <a:ext cx="7863840" cy="274320"/>
          </a:xfrm>
          <a:prstGeom prst="rect">
            <a:avLst/>
          </a:prstGeom>
          <a:noFill/>
        </p:spPr>
        <p:txBody>
          <a:bodyPr wrap="square">
            <a:spAutoFit/>
          </a:bodyPr>
          <a:lstStyle/>
          <a:p>
            <a:r>
              <a:rPr sz="1600" b="1"/>
              <a:t>Natijalarni oshirish usullari</a:t>
            </a:r>
          </a:p>
        </p:txBody>
      </p:sp>
      <p:sp>
        <p:nvSpPr>
          <p:cNvPr id="8" name="TextBox 7"/>
          <p:cNvSpPr txBox="1"/>
          <p:nvPr/>
        </p:nvSpPr>
        <p:spPr>
          <a:xfrm>
            <a:off x="2164080" y="4114800"/>
            <a:ext cx="7863840" cy="731520"/>
          </a:xfrm>
          <a:prstGeom prst="rect">
            <a:avLst/>
          </a:prstGeom>
          <a:noFill/>
        </p:spPr>
        <p:txBody>
          <a:bodyPr wrap="square">
            <a:spAutoFit/>
          </a:bodyPr>
          <a:lstStyle/>
          <a:p>
            <a:r>
              <a:rPr sz="1400" b="0"/>
              <a:t>Laserni kompyuter xizmatlarida qo'llash natijalarni oshirish uchun taqiq usullar va texnikalar mavjud.</a:t>
            </a:r>
          </a:p>
        </p:txBody>
      </p:sp>
      <p:sp>
        <p:nvSpPr>
          <p:cNvPr id="9" name="Rounded Rectangle 8"/>
          <p:cNvSpPr/>
          <p:nvPr/>
        </p:nvSpPr>
        <p:spPr>
          <a:xfrm>
            <a:off x="1981200" y="502920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2164080" y="5212080"/>
            <a:ext cx="7863840" cy="274320"/>
          </a:xfrm>
          <a:prstGeom prst="rect">
            <a:avLst/>
          </a:prstGeom>
          <a:noFill/>
        </p:spPr>
        <p:txBody>
          <a:bodyPr wrap="square">
            <a:spAutoFit/>
          </a:bodyPr>
          <a:lstStyle/>
          <a:p>
            <a:r>
              <a:rPr sz="1600" b="1"/>
              <a:t>Xizmat sifatini yuqorilash</a:t>
            </a:r>
          </a:p>
        </p:txBody>
      </p:sp>
      <p:sp>
        <p:nvSpPr>
          <p:cNvPr id="11" name="TextBox 10"/>
          <p:cNvSpPr txBox="1"/>
          <p:nvPr/>
        </p:nvSpPr>
        <p:spPr>
          <a:xfrm>
            <a:off x="2164080" y="5486400"/>
            <a:ext cx="7863840" cy="731520"/>
          </a:xfrm>
          <a:prstGeom prst="rect">
            <a:avLst/>
          </a:prstGeom>
          <a:noFill/>
        </p:spPr>
        <p:txBody>
          <a:bodyPr wrap="square">
            <a:spAutoFit/>
          </a:bodyPr>
          <a:lstStyle/>
          <a:p>
            <a:r>
              <a:rPr sz="1400" b="0"/>
              <a:t>Laserni kompyuter xizmatlarida qo'llash, texnologiyalar va xizmatlar sifatini yuqori darajada oshiradi va raqamli dunyoga yangi imkoniyatlar ochadi.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Laserni kompyuter xizmatlarida qo'llashning sohalar bo'yicha tahlili.</a:t>
            </a:r>
          </a:p>
        </p:txBody>
      </p:sp>
      <p:sp>
        <p:nvSpPr>
          <p:cNvPr id="3" name="Rounded Rectangle 2"/>
          <p:cNvSpPr/>
          <p:nvPr/>
        </p:nvSpPr>
        <p:spPr>
          <a:xfrm>
            <a:off x="1981200" y="228600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2164080" y="2468880"/>
            <a:ext cx="7863840" cy="274320"/>
          </a:xfrm>
          <a:prstGeom prst="rect">
            <a:avLst/>
          </a:prstGeom>
          <a:noFill/>
        </p:spPr>
        <p:txBody>
          <a:bodyPr wrap="square">
            <a:spAutoFit/>
          </a:bodyPr>
          <a:lstStyle/>
          <a:p>
            <a:r>
              <a:rPr sz="1600" b="1"/>
              <a:t>Laserni kompyuterda qo'llashning o'rni</a:t>
            </a:r>
          </a:p>
        </p:txBody>
      </p:sp>
      <p:sp>
        <p:nvSpPr>
          <p:cNvPr id="5" name="TextBox 4"/>
          <p:cNvSpPr txBox="1"/>
          <p:nvPr/>
        </p:nvSpPr>
        <p:spPr>
          <a:xfrm>
            <a:off x="2164080" y="2743200"/>
            <a:ext cx="7863840" cy="731520"/>
          </a:xfrm>
          <a:prstGeom prst="rect">
            <a:avLst/>
          </a:prstGeom>
          <a:noFill/>
        </p:spPr>
        <p:txBody>
          <a:bodyPr wrap="square">
            <a:spAutoFit/>
          </a:bodyPr>
          <a:lstStyle/>
          <a:p>
            <a:r>
              <a:rPr sz="1400" b="0"/>
              <a:t>Laserni kompyuter xizmatlarida qo'llash o'z-o'zidan tanqislik bo'lgan texnologiyadir. Ushbu soha, ma'lumotlar oqimini tezlashtirish va oshirish uchun keng qo'llaniladi.</a:t>
            </a:r>
          </a:p>
        </p:txBody>
      </p:sp>
      <p:sp>
        <p:nvSpPr>
          <p:cNvPr id="6" name="Rounded Rectangle 5"/>
          <p:cNvSpPr/>
          <p:nvPr/>
        </p:nvSpPr>
        <p:spPr>
          <a:xfrm>
            <a:off x="1981200" y="361188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164080" y="3794760"/>
            <a:ext cx="7863840" cy="274320"/>
          </a:xfrm>
          <a:prstGeom prst="rect">
            <a:avLst/>
          </a:prstGeom>
          <a:noFill/>
        </p:spPr>
        <p:txBody>
          <a:bodyPr wrap="square">
            <a:spAutoFit/>
          </a:bodyPr>
          <a:lstStyle/>
          <a:p>
            <a:r>
              <a:rPr sz="1600" b="1"/>
              <a:t>Laserni tarmoqlash</a:t>
            </a:r>
          </a:p>
        </p:txBody>
      </p:sp>
      <p:sp>
        <p:nvSpPr>
          <p:cNvPr id="8" name="TextBox 7"/>
          <p:cNvSpPr txBox="1"/>
          <p:nvPr/>
        </p:nvSpPr>
        <p:spPr>
          <a:xfrm>
            <a:off x="2164080" y="4069080"/>
            <a:ext cx="7863840" cy="731520"/>
          </a:xfrm>
          <a:prstGeom prst="rect">
            <a:avLst/>
          </a:prstGeom>
          <a:noFill/>
        </p:spPr>
        <p:txBody>
          <a:bodyPr wrap="square">
            <a:spAutoFit/>
          </a:bodyPr>
          <a:lstStyle/>
          <a:p>
            <a:r>
              <a:rPr sz="1400" b="0"/>
              <a:t>Laserni kompyuter tarmoqlarida qo'llash, ma'lumotlar oqimini amalga oshirish va uzluksiz almashishni ta'minlaydi. Bu usul, texnologik rivojlanishning ilg'or jihatlari orasida muhim o'rin egallaydi.</a:t>
            </a:r>
          </a:p>
        </p:txBody>
      </p:sp>
      <p:sp>
        <p:nvSpPr>
          <p:cNvPr id="9" name="Rounded Rectangle 8"/>
          <p:cNvSpPr/>
          <p:nvPr/>
        </p:nvSpPr>
        <p:spPr>
          <a:xfrm>
            <a:off x="1981200" y="4937760"/>
            <a:ext cx="8229600" cy="11887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2164080" y="5120640"/>
            <a:ext cx="7863840" cy="274320"/>
          </a:xfrm>
          <a:prstGeom prst="rect">
            <a:avLst/>
          </a:prstGeom>
          <a:noFill/>
        </p:spPr>
        <p:txBody>
          <a:bodyPr wrap="square">
            <a:spAutoFit/>
          </a:bodyPr>
          <a:lstStyle/>
          <a:p>
            <a:r>
              <a:rPr sz="1600" b="1"/>
              <a:t>Laserni xizmatlar sohasida mustahkamlash</a:t>
            </a:r>
          </a:p>
        </p:txBody>
      </p:sp>
      <p:sp>
        <p:nvSpPr>
          <p:cNvPr id="11" name="TextBox 10"/>
          <p:cNvSpPr txBox="1"/>
          <p:nvPr/>
        </p:nvSpPr>
        <p:spPr>
          <a:xfrm>
            <a:off x="2164080" y="5394960"/>
            <a:ext cx="7863840" cy="731520"/>
          </a:xfrm>
          <a:prstGeom prst="rect">
            <a:avLst/>
          </a:prstGeom>
          <a:noFill/>
        </p:spPr>
        <p:txBody>
          <a:bodyPr wrap="square">
            <a:spAutoFit/>
          </a:bodyPr>
          <a:lstStyle/>
          <a:p>
            <a:r>
              <a:rPr sz="1400" b="0"/>
              <a:t>Laserni kompyuter xizmatlar sohasida mustahkamlash, sohani rivojlantirish va yangi texnologiyalar bilan tanishtirishda muhimdir. Bu qadam, sohani innovatsion rivojlanish yo'lini ochadi.</a:t>
            </a:r>
          </a:p>
        </p:txBody>
      </p:sp>
    </p:spTree>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180</TotalTime>
  <Words>1235</Words>
  <Application>Microsoft Office PowerPoint</Application>
  <PresentationFormat>Широкоэкранный</PresentationFormat>
  <Paragraphs>137</Paragraphs>
  <Slides>21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21</vt:i4>
      </vt:variant>
    </vt:vector>
  </HeadingPairs>
  <TitlesOfParts>
    <vt:vector size="26" baseType="lpstr">
      <vt:lpstr>Arial</vt:lpstr>
      <vt:lpstr>Times New Roman</vt:lpstr>
      <vt:lpstr>Univers Condensed Light</vt:lpstr>
      <vt:lpstr>Walbaum Display Light</vt:lpstr>
      <vt:lpstr>AngleLinesVTI</vt:lpstr>
      <vt:lpstr>Презентация PowerPoint</vt:lpstr>
      <vt:lpstr>Reja</vt:lpstr>
      <vt:lpstr>Majburiy tebranish - oʻzgaruvchan tashqi kuch taʼsirida tebranuvchi sistemada davriy qonun boʻyicha sodir boʻladigan tebranish. Koʻpincha, sistemaning Majburiy tebranishi boshqa biror majburiy tebranuvchi sistema mavjudligi bilan bogʻliq. Masalan, mikrofon diafragmasining Majburiy tebranishi tovush manbaining tebranishiga bogʻliq. Sistema majburiy tebranuvchi sistemadan uzatilgan energiya hisobiga majburan tebranadi. Koʻpincha, Majburiy tebranishdagi sistema olgan energiyasining koʻp qismini majburiy tebratuvchi sistemaga oʻtkazmaydi yoki oʻtkazsa ham majburiy tebratuvchi sistema energiyasiga nisbatan kam boʻladi. Bunday hollarda majburiy tebratuvchi sistema Majburiy tebranishdagi sistemaga davriy kuch bilan taʼsir etadi, deb olinadi. </vt:lpstr>
      <vt:lpstr>Agar sistema chiziqdi tebransa, uning Majburiy tebranish chastotasi shu davriy kuch chastotasiga teng boʻladi. Majburiy tebratuvchi davriy kuch chastotasi bilan sistema erkin tebranishi chastotasi teng boʻlsa, sistemada rezonans hodisasi kuzatiladi.</vt:lpstr>
      <vt:lpstr>Laserni kompyuter xizmatlarida qo'llashning asosiy prinsiplari.</vt:lpstr>
      <vt:lpstr>Laserni kompyuter xizmatlarida qo'llashning texnologik yondashuvlari.</vt:lpstr>
      <vt:lpstr>Laserni kompyuter xizmatlarida qo'llashning xizmatlardagi o'rni.</vt:lpstr>
      <vt:lpstr>Laserni kompyuter xizmatlarida qo'llashning maqsadlari va natijalari.</vt:lpstr>
      <vt:lpstr>Laserni kompyuter xizmatlarida qo'llashning sohalar bo'yicha tahlili.</vt:lpstr>
      <vt:lpstr>Axborot tizimlarida majburiy o'tishlar asosida ma'lumotlar almashish.</vt:lpstr>
      <vt:lpstr>Laserni kompyuter dasturlarida majburiy o'tishlar va ularning o'rni.</vt:lpstr>
      <vt:lpstr>Majburiy o'tishlar va ularning axborot tizimlari bilan bog'liq mantiqiy yondashuvlar.</vt:lpstr>
      <vt:lpstr>Laserni majburiy o'tishlarni amalga oshirishda qanday qo'llash.</vt:lpstr>
      <vt:lpstr>Axborot tizimlarida majburiy o'tishlarning rivojlanishiga olib keladigan muammolar.</vt:lpstr>
      <vt:lpstr>Laserni ma'lumotlar omborini tuzishning asosiy amaliyotlari.</vt:lpstr>
      <vt:lpstr>Ma'lumot almashishda laserni qo'llash texnologiyalari.</vt:lpstr>
      <vt:lpstr>Laserni ma'lumotlar omborini tuzish va uni muhofaza qilish.</vt:lpstr>
      <vt:lpstr>Ma'lumot almashish jarayonida laserni qo'llashning tajribaviy metodlari.</vt:lpstr>
      <vt:lpstr>Laserni ma'lumot almashishda xavfsizlik va himoya.</vt:lpstr>
      <vt:lpstr>Laserni ma'lumotlar omborini tuzish va uning samaradorligi.</vt:lpstr>
      <vt:lpstr>E'tiboringiz uchun rahmat!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쇼흐조드</dc:creator>
  <cp:lastModifiedBy>Win10Pro</cp:lastModifiedBy>
  <cp:revision>18</cp:revision>
  <dcterms:created xsi:type="dcterms:W3CDTF">2023-10-19T07:19:07Z</dcterms:created>
  <dcterms:modified xsi:type="dcterms:W3CDTF">2024-04-23T17:56:33Z</dcterms:modified>
</cp:coreProperties>
</file>